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56" r:id="rId3"/>
    <p:sldId id="257" r:id="rId4"/>
    <p:sldId id="296" r:id="rId5"/>
    <p:sldId id="311" r:id="rId6"/>
    <p:sldId id="313"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75"/>
            <p14:sldId id="256"/>
            <p14:sldId id="257"/>
            <p14:sldId id="296"/>
            <p14:sldId id="311"/>
            <p14:sldId id="313"/>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59" d="100"/>
          <a:sy n="59" d="100"/>
        </p:scale>
        <p:origin x="96" y="14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802.11-18/0001r0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802.11-18/0001r0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January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802.11-18/0001r0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January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802.11-18/0001r0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January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January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January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11-18/0001r0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15-18/0015r0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January 2018 - Irvine</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14 January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11-18/0001</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55573" y="527835"/>
            <a:ext cx="7780338" cy="461665"/>
          </a:xfrm>
          <a:prstGeom prst="rect">
            <a:avLst/>
          </a:prstGeom>
          <a:noFill/>
        </p:spPr>
        <p:txBody>
          <a:bodyPr wrap="square" rtlCol="0">
            <a:spAutoFit/>
          </a:bodyPr>
          <a:lstStyle/>
          <a:p>
            <a:pPr algn="ctr"/>
            <a:r>
              <a:rPr lang="en-US" dirty="0">
                <a:solidFill>
                  <a:schemeClr val="tx1"/>
                </a:solidFill>
              </a:rPr>
              <a:t>2018 Meeting Income Report</a:t>
            </a:r>
          </a:p>
        </p:txBody>
      </p:sp>
      <p:graphicFrame>
        <p:nvGraphicFramePr>
          <p:cNvPr id="6" name="Table 5">
            <a:extLst>
              <a:ext uri="{FF2B5EF4-FFF2-40B4-BE49-F238E27FC236}">
                <a16:creationId xmlns:a16="http://schemas.microsoft.com/office/drawing/2014/main" id="{57C3B85B-4B6D-4D65-8442-51500D57900F}"/>
              </a:ext>
            </a:extLst>
          </p:cNvPr>
          <p:cNvGraphicFramePr>
            <a:graphicFrameLocks noGrp="1"/>
          </p:cNvGraphicFramePr>
          <p:nvPr>
            <p:extLst>
              <p:ext uri="{D42A27DB-BD31-4B8C-83A1-F6EECF244321}">
                <p14:modId xmlns:p14="http://schemas.microsoft.com/office/powerpoint/2010/main" val="2837908962"/>
              </p:ext>
            </p:extLst>
          </p:nvPr>
        </p:nvGraphicFramePr>
        <p:xfrm>
          <a:off x="2133600" y="1183960"/>
          <a:ext cx="8458200" cy="4985115"/>
        </p:xfrm>
        <a:graphic>
          <a:graphicData uri="http://schemas.openxmlformats.org/drawingml/2006/table">
            <a:tbl>
              <a:tblPr/>
              <a:tblGrid>
                <a:gridCol w="3737823">
                  <a:extLst>
                    <a:ext uri="{9D8B030D-6E8A-4147-A177-3AD203B41FA5}">
                      <a16:colId xmlns:a16="http://schemas.microsoft.com/office/drawing/2014/main" val="181332248"/>
                    </a:ext>
                  </a:extLst>
                </a:gridCol>
                <a:gridCol w="1216166">
                  <a:extLst>
                    <a:ext uri="{9D8B030D-6E8A-4147-A177-3AD203B41FA5}">
                      <a16:colId xmlns:a16="http://schemas.microsoft.com/office/drawing/2014/main" val="1041023256"/>
                    </a:ext>
                  </a:extLst>
                </a:gridCol>
                <a:gridCol w="2040687">
                  <a:extLst>
                    <a:ext uri="{9D8B030D-6E8A-4147-A177-3AD203B41FA5}">
                      <a16:colId xmlns:a16="http://schemas.microsoft.com/office/drawing/2014/main" val="1617903930"/>
                    </a:ext>
                  </a:extLst>
                </a:gridCol>
                <a:gridCol w="1463524">
                  <a:extLst>
                    <a:ext uri="{9D8B030D-6E8A-4147-A177-3AD203B41FA5}">
                      <a16:colId xmlns:a16="http://schemas.microsoft.com/office/drawing/2014/main" val="3838967058"/>
                    </a:ext>
                  </a:extLst>
                </a:gridCol>
              </a:tblGrid>
              <a:tr h="332341">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2018-01 Irvine, CA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71312130"/>
                  </a:ext>
                </a:extLst>
              </a:tr>
              <a:tr h="332341">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819097777"/>
                  </a:ext>
                </a:extLst>
              </a:tr>
              <a:tr h="332341">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278301092"/>
                  </a:ext>
                </a:extLst>
              </a:tr>
              <a:tr h="332341">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3175978"/>
                  </a:ext>
                </a:extLst>
              </a:tr>
              <a:tr h="332341">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$204,251.00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$204,251.00 </a:t>
                      </a:r>
                    </a:p>
                  </a:txBody>
                  <a:tcPr marL="9525" marR="9525" marT="9525" marB="0" anchor="ctr">
                    <a:lnL>
                      <a:noFill/>
                    </a:lnL>
                    <a:lnR>
                      <a:noFill/>
                    </a:lnR>
                    <a:lnT>
                      <a:noFill/>
                    </a:lnT>
                    <a:lnB>
                      <a:noFill/>
                    </a:lnB>
                  </a:tcPr>
                </a:tc>
                <a:extLst>
                  <a:ext uri="{0D108BD9-81ED-4DB2-BD59-A6C34878D82A}">
                    <a16:rowId xmlns:a16="http://schemas.microsoft.com/office/drawing/2014/main" val="1886551208"/>
                  </a:ext>
                </a:extLst>
              </a:tr>
              <a:tr h="332341">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$380.09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$380.09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353769330"/>
                  </a:ext>
                </a:extLst>
              </a:tr>
              <a:tr h="332341">
                <a:tc>
                  <a:txBody>
                    <a:bodyPr/>
                    <a:lstStyle/>
                    <a:p>
                      <a:pPr algn="l" fontAlgn="b"/>
                      <a:r>
                        <a:rPr lang="en-US" sz="16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$204,251.00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$204,631.09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078959397"/>
                  </a:ext>
                </a:extLst>
              </a:tr>
              <a:tr h="332341">
                <a:tc>
                  <a:txBody>
                    <a:bodyPr/>
                    <a:lstStyle/>
                    <a:p>
                      <a:pPr algn="l" fontAlgn="b"/>
                      <a:r>
                        <a:rPr lang="en-US" sz="16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$204,251.00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$204,631.09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512605285"/>
                  </a:ext>
                </a:extLst>
              </a:tr>
              <a:tr h="332341">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57337051"/>
                  </a:ext>
                </a:extLst>
              </a:tr>
              <a:tr h="332341">
                <a:tc>
                  <a:txBody>
                    <a:bodyPr/>
                    <a:lstStyle/>
                    <a:p>
                      <a:pPr algn="l" fontAlgn="b"/>
                      <a:r>
                        <a:rPr lang="en-US" sz="16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$21,950.00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$21,950.00 </a:t>
                      </a:r>
                    </a:p>
                  </a:txBody>
                  <a:tcPr marL="9525" marR="9525" marT="9525" marB="0" anchor="ctr">
                    <a:lnL>
                      <a:noFill/>
                    </a:lnL>
                    <a:lnR>
                      <a:noFill/>
                    </a:lnR>
                    <a:lnT>
                      <a:noFill/>
                    </a:lnT>
                    <a:lnB>
                      <a:noFill/>
                    </a:lnB>
                  </a:tcPr>
                </a:tc>
                <a:extLst>
                  <a:ext uri="{0D108BD9-81ED-4DB2-BD59-A6C34878D82A}">
                    <a16:rowId xmlns:a16="http://schemas.microsoft.com/office/drawing/2014/main" val="4038583018"/>
                  </a:ext>
                </a:extLst>
              </a:tr>
              <a:tr h="332341">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$9,207.35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$9,207.35 </a:t>
                      </a:r>
                    </a:p>
                  </a:txBody>
                  <a:tcPr marL="9525" marR="9525" marT="9525" marB="0" anchor="ctr">
                    <a:lnL>
                      <a:noFill/>
                    </a:lnL>
                    <a:lnR>
                      <a:noFill/>
                    </a:lnR>
                    <a:lnT>
                      <a:noFill/>
                    </a:lnT>
                    <a:lnB>
                      <a:noFill/>
                    </a:lnB>
                  </a:tcPr>
                </a:tc>
                <a:extLst>
                  <a:ext uri="{0D108BD9-81ED-4DB2-BD59-A6C34878D82A}">
                    <a16:rowId xmlns:a16="http://schemas.microsoft.com/office/drawing/2014/main" val="4053342330"/>
                  </a:ext>
                </a:extLst>
              </a:tr>
              <a:tr h="33234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5101265"/>
                  </a:ext>
                </a:extLst>
              </a:tr>
              <a:tr h="332341">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$51,157.35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$51,157.35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791103799"/>
                  </a:ext>
                </a:extLst>
              </a:tr>
              <a:tr h="332341">
                <a:tc>
                  <a:txBody>
                    <a:bodyPr/>
                    <a:lstStyle/>
                    <a:p>
                      <a:pPr algn="l" fontAlgn="ctr"/>
                      <a:r>
                        <a:rPr lang="en-US" sz="16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$153,093.65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$153,473.74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96901075"/>
                  </a:ext>
                </a:extLst>
              </a:tr>
              <a:tr h="332341">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$153,093.65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$153,473.74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97542606"/>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55573" y="613739"/>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a:extLst>
              <a:ext uri="{FF2B5EF4-FFF2-40B4-BE49-F238E27FC236}">
                <a16:creationId xmlns:a16="http://schemas.microsoft.com/office/drawing/2014/main" id="{4AB75845-4257-4E7E-A96E-AF978F2CE158}"/>
              </a:ext>
            </a:extLst>
          </p:cNvPr>
          <p:cNvGraphicFramePr>
            <a:graphicFrameLocks noGrp="1"/>
          </p:cNvGraphicFramePr>
          <p:nvPr>
            <p:extLst>
              <p:ext uri="{D42A27DB-BD31-4B8C-83A1-F6EECF244321}">
                <p14:modId xmlns:p14="http://schemas.microsoft.com/office/powerpoint/2010/main" val="3110294051"/>
              </p:ext>
            </p:extLst>
          </p:nvPr>
        </p:nvGraphicFramePr>
        <p:xfrm>
          <a:off x="1065742" y="1066800"/>
          <a:ext cx="10160000" cy="5267434"/>
        </p:xfrm>
        <a:graphic>
          <a:graphicData uri="http://schemas.openxmlformats.org/drawingml/2006/table">
            <a:tbl>
              <a:tblPr/>
              <a:tblGrid>
                <a:gridCol w="3285739">
                  <a:extLst>
                    <a:ext uri="{9D8B030D-6E8A-4147-A177-3AD203B41FA5}">
                      <a16:colId xmlns:a16="http://schemas.microsoft.com/office/drawing/2014/main" val="1537452118"/>
                    </a:ext>
                  </a:extLst>
                </a:gridCol>
                <a:gridCol w="1169073">
                  <a:extLst>
                    <a:ext uri="{9D8B030D-6E8A-4147-A177-3AD203B41FA5}">
                      <a16:colId xmlns:a16="http://schemas.microsoft.com/office/drawing/2014/main" val="1563616917"/>
                    </a:ext>
                  </a:extLst>
                </a:gridCol>
                <a:gridCol w="1303643">
                  <a:extLst>
                    <a:ext uri="{9D8B030D-6E8A-4147-A177-3AD203B41FA5}">
                      <a16:colId xmlns:a16="http://schemas.microsoft.com/office/drawing/2014/main" val="2439957262"/>
                    </a:ext>
                  </a:extLst>
                </a:gridCol>
                <a:gridCol w="1405403">
                  <a:extLst>
                    <a:ext uri="{9D8B030D-6E8A-4147-A177-3AD203B41FA5}">
                      <a16:colId xmlns:a16="http://schemas.microsoft.com/office/drawing/2014/main" val="1624862215"/>
                    </a:ext>
                  </a:extLst>
                </a:gridCol>
                <a:gridCol w="1295400">
                  <a:extLst>
                    <a:ext uri="{9D8B030D-6E8A-4147-A177-3AD203B41FA5}">
                      <a16:colId xmlns:a16="http://schemas.microsoft.com/office/drawing/2014/main" val="619499527"/>
                    </a:ext>
                  </a:extLst>
                </a:gridCol>
                <a:gridCol w="1700742">
                  <a:extLst>
                    <a:ext uri="{9D8B030D-6E8A-4147-A177-3AD203B41FA5}">
                      <a16:colId xmlns:a16="http://schemas.microsoft.com/office/drawing/2014/main" val="1711857786"/>
                    </a:ext>
                  </a:extLst>
                </a:gridCol>
              </a:tblGrid>
              <a:tr h="457200">
                <a:tc>
                  <a:txBody>
                    <a:bodyPr/>
                    <a:lstStyle/>
                    <a:p>
                      <a:pPr algn="l" fontAlgn="b"/>
                      <a:r>
                        <a:rPr lang="en-US" sz="1400" b="1" i="0" u="none" strike="noStrike">
                          <a:effectLst/>
                          <a:latin typeface="Arial" panose="020B0604020202020204" pitchFamily="34" charset="0"/>
                        </a:rPr>
                        <a:t> </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 Misc</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2017-01 Atlanta, GA</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2017-05 Daejeon, Korea</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Waikoloa, HI</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5287" marR="5287" marT="5287" marB="0" anchor="b">
                    <a:lnL>
                      <a:noFill/>
                    </a:lnL>
                    <a:lnR>
                      <a:noFill/>
                    </a:lnR>
                    <a:lnT>
                      <a:noFill/>
                    </a:lnT>
                    <a:lnB>
                      <a:noFill/>
                    </a:lnB>
                    <a:solidFill>
                      <a:srgbClr val="D0D0D0"/>
                    </a:solidFill>
                  </a:tcPr>
                </a:tc>
                <a:extLst>
                  <a:ext uri="{0D108BD9-81ED-4DB2-BD59-A6C34878D82A}">
                    <a16:rowId xmlns:a16="http://schemas.microsoft.com/office/drawing/2014/main" val="2497612671"/>
                  </a:ext>
                </a:extLst>
              </a:tr>
              <a:tr h="214876">
                <a:tc>
                  <a:txBody>
                    <a:bodyPr/>
                    <a:lstStyle/>
                    <a:p>
                      <a:pPr algn="l" fontAlgn="b"/>
                      <a:r>
                        <a:rPr lang="en-US" sz="1400" b="1" i="0" u="none" strike="noStrike">
                          <a:effectLst/>
                          <a:latin typeface="Arial" panose="020B0604020202020204" pitchFamily="34" charset="0"/>
                        </a:rPr>
                        <a:t> </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extLst>
                  <a:ext uri="{0D108BD9-81ED-4DB2-BD59-A6C34878D82A}">
                    <a16:rowId xmlns:a16="http://schemas.microsoft.com/office/drawing/2014/main" val="4209961165"/>
                  </a:ext>
                </a:extLst>
              </a:tr>
              <a:tr h="214876">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1414098173"/>
                  </a:ext>
                </a:extLst>
              </a:tr>
              <a:tr h="214876">
                <a:tc>
                  <a:txBody>
                    <a:bodyPr/>
                    <a:lstStyle/>
                    <a:p>
                      <a:pPr algn="l" fontAlgn="b"/>
                      <a:r>
                        <a:rPr lang="en-US" sz="1400" b="1" i="0" u="none" strike="noStrike">
                          <a:solidFill>
                            <a:srgbClr val="000000"/>
                          </a:solidFill>
                          <a:effectLst/>
                          <a:latin typeface="Arial" panose="020B0604020202020204" pitchFamily="34" charset="0"/>
                        </a:rPr>
                        <a:t>Income</a:t>
                      </a:r>
                    </a:p>
                  </a:txBody>
                  <a:tcPr marL="47582" marR="5287" marT="5287"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172232110"/>
                  </a:ext>
                </a:extLst>
              </a:tr>
              <a:tr h="214876">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5287" marR="5287" marT="5287" marB="0" anchor="ctr">
                    <a:lnL>
                      <a:noFill/>
                    </a:lnL>
                    <a:lnR>
                      <a:noFill/>
                    </a:lnR>
                    <a:lnT>
                      <a:noFill/>
                    </a:lnT>
                    <a:lnB>
                      <a:noFill/>
                    </a:lnB>
                  </a:tcPr>
                </a:tc>
                <a:extLst>
                  <a:ext uri="{0D108BD9-81ED-4DB2-BD59-A6C34878D82A}">
                    <a16:rowId xmlns:a16="http://schemas.microsoft.com/office/drawing/2014/main" val="2419108060"/>
                  </a:ext>
                </a:extLst>
              </a:tr>
              <a:tr h="214876">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5287" marR="5287" marT="5287" marB="0" anchor="ctr">
                    <a:lnL>
                      <a:noFill/>
                    </a:lnL>
                    <a:lnR>
                      <a:noFill/>
                    </a:lnR>
                    <a:lnT>
                      <a:noFill/>
                    </a:lnT>
                    <a:lnB>
                      <a:noFill/>
                    </a:lnB>
                  </a:tcPr>
                </a:tc>
                <a:extLst>
                  <a:ext uri="{0D108BD9-81ED-4DB2-BD59-A6C34878D82A}">
                    <a16:rowId xmlns:a16="http://schemas.microsoft.com/office/drawing/2014/main" val="900246699"/>
                  </a:ext>
                </a:extLst>
              </a:tr>
              <a:tr h="214876">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5287" marR="5287" marT="5287" marB="0" anchor="ctr">
                    <a:lnL>
                      <a:noFill/>
                    </a:lnL>
                    <a:lnR>
                      <a:noFill/>
                    </a:lnR>
                    <a:lnT>
                      <a:noFill/>
                    </a:lnT>
                    <a:lnB>
                      <a:noFill/>
                    </a:lnB>
                  </a:tcPr>
                </a:tc>
                <a:extLst>
                  <a:ext uri="{0D108BD9-81ED-4DB2-BD59-A6C34878D82A}">
                    <a16:rowId xmlns:a16="http://schemas.microsoft.com/office/drawing/2014/main" val="3131344139"/>
                  </a:ext>
                </a:extLst>
              </a:tr>
              <a:tr h="214876">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5287" marR="5287" marT="5287" marB="0" anchor="ctr">
                    <a:lnL>
                      <a:noFill/>
                    </a:lnL>
                    <a:lnR>
                      <a:noFill/>
                    </a:lnR>
                    <a:lnT>
                      <a:noFill/>
                    </a:lnT>
                    <a:lnB>
                      <a:noFill/>
                    </a:lnB>
                  </a:tcPr>
                </a:tc>
                <a:extLst>
                  <a:ext uri="{0D108BD9-81ED-4DB2-BD59-A6C34878D82A}">
                    <a16:rowId xmlns:a16="http://schemas.microsoft.com/office/drawing/2014/main" val="279338658"/>
                  </a:ext>
                </a:extLst>
              </a:tr>
              <a:tr h="214876">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95164" marR="5287" marT="528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46684404"/>
                  </a:ext>
                </a:extLst>
              </a:tr>
              <a:tr h="214876">
                <a:tc>
                  <a:txBody>
                    <a:bodyPr/>
                    <a:lstStyle/>
                    <a:p>
                      <a:pPr algn="l" fontAlgn="b"/>
                      <a:r>
                        <a:rPr lang="en-US" sz="1400" b="1" i="0" u="none" strike="noStrike">
                          <a:solidFill>
                            <a:srgbClr val="000000"/>
                          </a:solidFill>
                          <a:effectLst/>
                          <a:latin typeface="Arial" panose="020B0604020202020204" pitchFamily="34" charset="0"/>
                        </a:rPr>
                        <a:t>Total - Income</a:t>
                      </a:r>
                    </a:p>
                  </a:txBody>
                  <a:tcPr marL="47582" marR="5287" marT="528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883064334"/>
                  </a:ext>
                </a:extLst>
              </a:tr>
              <a:tr h="214876">
                <a:tc>
                  <a:txBody>
                    <a:bodyPr/>
                    <a:lstStyle/>
                    <a:p>
                      <a:pPr algn="l" fontAlgn="b"/>
                      <a:r>
                        <a:rPr lang="en-US" sz="1400" b="1" i="0" u="none" strike="noStrike">
                          <a:solidFill>
                            <a:srgbClr val="000000"/>
                          </a:solidFill>
                          <a:effectLst/>
                          <a:latin typeface="Arial" panose="020B0604020202020204" pitchFamily="34" charset="0"/>
                        </a:rPr>
                        <a:t>Gross Profit</a:t>
                      </a:r>
                    </a:p>
                  </a:txBody>
                  <a:tcPr marL="47582" marR="5287" marT="528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47879136"/>
                  </a:ext>
                </a:extLst>
              </a:tr>
              <a:tr h="214876">
                <a:tc>
                  <a:txBody>
                    <a:bodyPr/>
                    <a:lstStyle/>
                    <a:p>
                      <a:pPr algn="l" fontAlgn="b"/>
                      <a:r>
                        <a:rPr lang="en-US" sz="1400" b="1" i="0" u="none" strike="noStrike">
                          <a:solidFill>
                            <a:srgbClr val="000000"/>
                          </a:solidFill>
                          <a:effectLst/>
                          <a:latin typeface="Arial" panose="020B0604020202020204" pitchFamily="34" charset="0"/>
                        </a:rPr>
                        <a:t>Expense</a:t>
                      </a:r>
                    </a:p>
                  </a:txBody>
                  <a:tcPr marL="47582" marR="5287" marT="5287"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2218205708"/>
                  </a:ext>
                </a:extLst>
              </a:tr>
              <a:tr h="214876">
                <a:tc>
                  <a:txBody>
                    <a:bodyPr/>
                    <a:lstStyle/>
                    <a:p>
                      <a:pPr algn="l" fontAlgn="b"/>
                      <a:r>
                        <a:rPr lang="en-US" sz="1400" b="0" i="0" u="none" strike="noStrike">
                          <a:solidFill>
                            <a:srgbClr val="000000"/>
                          </a:solidFill>
                          <a:effectLst/>
                          <a:latin typeface="Arial" panose="020B0604020202020204" pitchFamily="34" charset="0"/>
                        </a:rPr>
                        <a:t>4.113 - Venue</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5287" marR="5287" marT="5287" marB="0" anchor="ctr">
                    <a:lnL>
                      <a:noFill/>
                    </a:lnL>
                    <a:lnR>
                      <a:noFill/>
                    </a:lnR>
                    <a:lnT>
                      <a:noFill/>
                    </a:lnT>
                    <a:lnB>
                      <a:noFill/>
                    </a:lnB>
                  </a:tcPr>
                </a:tc>
                <a:extLst>
                  <a:ext uri="{0D108BD9-81ED-4DB2-BD59-A6C34878D82A}">
                    <a16:rowId xmlns:a16="http://schemas.microsoft.com/office/drawing/2014/main" val="2897356225"/>
                  </a:ext>
                </a:extLst>
              </a:tr>
              <a:tr h="214876">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$10,828.25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$32,560.45 </a:t>
                      </a:r>
                    </a:p>
                  </a:txBody>
                  <a:tcPr marL="5287" marR="5287" marT="5287" marB="0" anchor="ctr">
                    <a:lnL>
                      <a:noFill/>
                    </a:lnL>
                    <a:lnR>
                      <a:noFill/>
                    </a:lnR>
                    <a:lnT>
                      <a:noFill/>
                    </a:lnT>
                    <a:lnB>
                      <a:noFill/>
                    </a:lnB>
                  </a:tcPr>
                </a:tc>
                <a:extLst>
                  <a:ext uri="{0D108BD9-81ED-4DB2-BD59-A6C34878D82A}">
                    <a16:rowId xmlns:a16="http://schemas.microsoft.com/office/drawing/2014/main" val="1523921769"/>
                  </a:ext>
                </a:extLst>
              </a:tr>
              <a:tr h="214876">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5287" marR="5287" marT="5287" marB="0" anchor="ctr">
                    <a:lnL>
                      <a:noFill/>
                    </a:lnL>
                    <a:lnR>
                      <a:noFill/>
                    </a:lnR>
                    <a:lnT>
                      <a:noFill/>
                    </a:lnT>
                    <a:lnB>
                      <a:noFill/>
                    </a:lnB>
                  </a:tcPr>
                </a:tc>
                <a:extLst>
                  <a:ext uri="{0D108BD9-81ED-4DB2-BD59-A6C34878D82A}">
                    <a16:rowId xmlns:a16="http://schemas.microsoft.com/office/drawing/2014/main" val="387653546"/>
                  </a:ext>
                </a:extLst>
              </a:tr>
              <a:tr h="214876">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5287" marR="5287" marT="5287" marB="0" anchor="ctr">
                    <a:lnL>
                      <a:noFill/>
                    </a:lnL>
                    <a:lnR>
                      <a:noFill/>
                    </a:lnR>
                    <a:lnT>
                      <a:noFill/>
                    </a:lnT>
                    <a:lnB>
                      <a:noFill/>
                    </a:lnB>
                  </a:tcPr>
                </a:tc>
                <a:extLst>
                  <a:ext uri="{0D108BD9-81ED-4DB2-BD59-A6C34878D82A}">
                    <a16:rowId xmlns:a16="http://schemas.microsoft.com/office/drawing/2014/main" val="925652462"/>
                  </a:ext>
                </a:extLst>
              </a:tr>
              <a:tr h="214876">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$32,925.72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5287" marR="5287" marT="5287" marB="0" anchor="ctr">
                    <a:lnL>
                      <a:noFill/>
                    </a:lnL>
                    <a:lnR>
                      <a:noFill/>
                    </a:lnR>
                    <a:lnT>
                      <a:noFill/>
                    </a:lnT>
                    <a:lnB>
                      <a:noFill/>
                    </a:lnB>
                  </a:tcPr>
                </a:tc>
                <a:extLst>
                  <a:ext uri="{0D108BD9-81ED-4DB2-BD59-A6C34878D82A}">
                    <a16:rowId xmlns:a16="http://schemas.microsoft.com/office/drawing/2014/main" val="3924622573"/>
                  </a:ext>
                </a:extLst>
              </a:tr>
              <a:tr h="214876">
                <a:tc>
                  <a:txBody>
                    <a:bodyPr/>
                    <a:lstStyle/>
                    <a:p>
                      <a:pPr algn="l" fontAlgn="b"/>
                      <a:r>
                        <a:rPr lang="en-US" sz="1400" b="0" i="0" u="none" strike="noStrike">
                          <a:solidFill>
                            <a:srgbClr val="000000"/>
                          </a:solidFill>
                          <a:effectLst/>
                          <a:latin typeface="Arial" panose="020B0604020202020204" pitchFamily="34" charset="0"/>
                        </a:rPr>
                        <a:t>4.16 - Social</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5287" marR="5287" marT="5287" marB="0" anchor="ctr">
                    <a:lnL>
                      <a:noFill/>
                    </a:lnL>
                    <a:lnR>
                      <a:noFill/>
                    </a:lnR>
                    <a:lnT>
                      <a:noFill/>
                    </a:lnT>
                    <a:lnB>
                      <a:noFill/>
                    </a:lnB>
                  </a:tcPr>
                </a:tc>
                <a:extLst>
                  <a:ext uri="{0D108BD9-81ED-4DB2-BD59-A6C34878D82A}">
                    <a16:rowId xmlns:a16="http://schemas.microsoft.com/office/drawing/2014/main" val="1708343817"/>
                  </a:ext>
                </a:extLst>
              </a:tr>
              <a:tr h="214876">
                <a:tc>
                  <a:txBody>
                    <a:bodyPr/>
                    <a:lstStyle/>
                    <a:p>
                      <a:pPr algn="l" fontAlgn="b"/>
                      <a:r>
                        <a:rPr lang="en-US" sz="1400" b="0" i="0" u="none" strike="noStrike">
                          <a:solidFill>
                            <a:srgbClr val="000000"/>
                          </a:solidFill>
                          <a:effectLst/>
                          <a:latin typeface="Arial" panose="020B0604020202020204" pitchFamily="34" charset="0"/>
                        </a:rPr>
                        <a:t>4.17 - Shipping</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5287" marR="5287" marT="5287" marB="0" anchor="ctr">
                    <a:lnL>
                      <a:noFill/>
                    </a:lnL>
                    <a:lnR>
                      <a:noFill/>
                    </a:lnR>
                    <a:lnT>
                      <a:noFill/>
                    </a:lnT>
                    <a:lnB>
                      <a:noFill/>
                    </a:lnB>
                  </a:tcPr>
                </a:tc>
                <a:extLst>
                  <a:ext uri="{0D108BD9-81ED-4DB2-BD59-A6C34878D82A}">
                    <a16:rowId xmlns:a16="http://schemas.microsoft.com/office/drawing/2014/main" val="2171015756"/>
                  </a:ext>
                </a:extLst>
              </a:tr>
              <a:tr h="214876">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95164" marR="5287" marT="528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747004517"/>
                  </a:ext>
                </a:extLst>
              </a:tr>
              <a:tr h="214876">
                <a:tc>
                  <a:txBody>
                    <a:bodyPr/>
                    <a:lstStyle/>
                    <a:p>
                      <a:pPr algn="l" fontAlgn="b"/>
                      <a:r>
                        <a:rPr lang="en-US" sz="1400" b="1" i="0" u="none" strike="noStrike">
                          <a:solidFill>
                            <a:srgbClr val="000000"/>
                          </a:solidFill>
                          <a:effectLst/>
                          <a:latin typeface="Arial" panose="020B0604020202020204" pitchFamily="34" charset="0"/>
                        </a:rPr>
                        <a:t>Total - Expense</a:t>
                      </a:r>
                    </a:p>
                  </a:txBody>
                  <a:tcPr marL="47582" marR="5287" marT="528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$243,508.00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$236,680.67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$693,702.40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10069691"/>
                  </a:ext>
                </a:extLst>
              </a:tr>
              <a:tr h="214876">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$68,851.24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7065786"/>
                  </a:ext>
                </a:extLst>
              </a:tr>
              <a:tr h="214876">
                <a:tc>
                  <a:txBody>
                    <a:bodyPr/>
                    <a:lstStyle/>
                    <a:p>
                      <a:pPr algn="l" fontAlgn="ctr"/>
                      <a:r>
                        <a:rPr lang="en-US" sz="1400" b="1" i="0" u="none" strike="noStrike">
                          <a:solidFill>
                            <a:srgbClr val="000000"/>
                          </a:solidFill>
                          <a:effectLst/>
                          <a:latin typeface="Arial" panose="020B0604020202020204" pitchFamily="34" charset="0"/>
                        </a:rPr>
                        <a:t>Net Income</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$68,851.24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59871527"/>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January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January 2018 - Irvine</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2018-01-14</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January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11"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January 2018 Treasurer report for the Joint 802.11/.15 Wireless funds</a:t>
            </a:r>
          </a:p>
          <a:p>
            <a:endParaRPr lang="en-GB" dirty="0"/>
          </a:p>
          <a:p>
            <a:r>
              <a:rPr lang="en-GB" dirty="0"/>
              <a:t>Also reported in 802.15 doc: </a:t>
            </a:r>
            <a:r>
              <a:rPr lang="en-US" dirty="0"/>
              <a:t>15-18/0015r0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January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4" name="Table 3">
            <a:extLst>
              <a:ext uri="{FF2B5EF4-FFF2-40B4-BE49-F238E27FC236}">
                <a16:creationId xmlns:a16="http://schemas.microsoft.com/office/drawing/2014/main" id="{AAB7F0C7-2931-46DE-A331-BCCEFA9A8D06}"/>
              </a:ext>
            </a:extLst>
          </p:cNvPr>
          <p:cNvGraphicFramePr>
            <a:graphicFrameLocks noGrp="1"/>
          </p:cNvGraphicFramePr>
          <p:nvPr>
            <p:extLst>
              <p:ext uri="{D42A27DB-BD31-4B8C-83A1-F6EECF244321}">
                <p14:modId xmlns:p14="http://schemas.microsoft.com/office/powerpoint/2010/main" val="1326651866"/>
              </p:ext>
            </p:extLst>
          </p:nvPr>
        </p:nvGraphicFramePr>
        <p:xfrm>
          <a:off x="2754842" y="700978"/>
          <a:ext cx="6781800" cy="5546887"/>
        </p:xfrm>
        <a:graphic>
          <a:graphicData uri="http://schemas.openxmlformats.org/drawingml/2006/table">
            <a:tbl>
              <a:tblPr/>
              <a:tblGrid>
                <a:gridCol w="5017558">
                  <a:extLst>
                    <a:ext uri="{9D8B030D-6E8A-4147-A177-3AD203B41FA5}">
                      <a16:colId xmlns:a16="http://schemas.microsoft.com/office/drawing/2014/main" val="3586706106"/>
                    </a:ext>
                  </a:extLst>
                </a:gridCol>
                <a:gridCol w="1764242">
                  <a:extLst>
                    <a:ext uri="{9D8B030D-6E8A-4147-A177-3AD203B41FA5}">
                      <a16:colId xmlns:a16="http://schemas.microsoft.com/office/drawing/2014/main" val="2058530289"/>
                    </a:ext>
                  </a:extLst>
                </a:gridCol>
              </a:tblGrid>
              <a:tr h="427886">
                <a:tc gridSpan="2">
                  <a:txBody>
                    <a:bodyPr/>
                    <a:lstStyle/>
                    <a:p>
                      <a:pPr algn="ctr" rtl="0" fontAlgn="b"/>
                      <a:r>
                        <a:rPr lang="en-US" sz="2800" b="1" i="0" u="none" strike="noStrike">
                          <a:solidFill>
                            <a:srgbClr val="000000"/>
                          </a:solidFill>
                          <a:effectLst/>
                          <a:latin typeface="Arial" panose="020B0604020202020204" pitchFamily="34" charset="0"/>
                        </a:rPr>
                        <a:t>Reconciled Balance Sheet</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614425501"/>
                  </a:ext>
                </a:extLst>
              </a:tr>
              <a:tr h="427886">
                <a:tc gridSpan="2">
                  <a:txBody>
                    <a:bodyPr/>
                    <a:lstStyle/>
                    <a:p>
                      <a:pPr algn="ctr" rtl="0" fontAlgn="b"/>
                      <a:r>
                        <a:rPr lang="en-US" sz="2800" b="1" i="0" u="none" strike="noStrike" dirty="0">
                          <a:solidFill>
                            <a:srgbClr val="000000"/>
                          </a:solidFill>
                          <a:effectLst/>
                          <a:latin typeface="Arial" panose="020B0604020202020204" pitchFamily="34" charset="0"/>
                        </a:rPr>
                        <a:t>31-Dec-17</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303115943"/>
                  </a:ext>
                </a:extLst>
              </a:tr>
              <a:tr h="310676">
                <a:tc>
                  <a:txBody>
                    <a:bodyPr/>
                    <a:lstStyle/>
                    <a:p>
                      <a:pPr algn="l" fontAlgn="b"/>
                      <a:r>
                        <a:rPr lang="en-US" sz="20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507086547"/>
                  </a:ext>
                </a:extLst>
              </a:tr>
              <a:tr h="31067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51161846"/>
                  </a:ext>
                </a:extLst>
              </a:tr>
              <a:tr h="31067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966396006"/>
                  </a:ext>
                </a:extLst>
              </a:tr>
              <a:tr h="31067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30930764"/>
                  </a:ext>
                </a:extLst>
              </a:tr>
              <a:tr h="300100">
                <a:tc>
                  <a:txBody>
                    <a:bodyPr/>
                    <a:lstStyle/>
                    <a:p>
                      <a:pPr algn="l" fontAlgn="b"/>
                      <a:r>
                        <a:rPr lang="en-US" sz="20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$700,628.20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15524474"/>
                  </a:ext>
                </a:extLst>
              </a:tr>
              <a:tr h="39157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401514"/>
                  </a:ext>
                </a:extLst>
              </a:tr>
              <a:tr h="31067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32926546"/>
                  </a:ext>
                </a:extLst>
              </a:tr>
              <a:tr h="31067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599948574"/>
                  </a:ext>
                </a:extLst>
              </a:tr>
              <a:tr h="31067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72126997"/>
                  </a:ext>
                </a:extLst>
              </a:tr>
              <a:tr h="31067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157021294"/>
                  </a:ext>
                </a:extLst>
              </a:tr>
              <a:tr h="310676">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$565,697.77 </a:t>
                      </a:r>
                    </a:p>
                  </a:txBody>
                  <a:tcPr marL="9525" marR="9525" marT="9525" marB="0" anchor="ctr">
                    <a:lnL>
                      <a:noFill/>
                    </a:lnL>
                    <a:lnR>
                      <a:noFill/>
                    </a:lnR>
                    <a:lnT>
                      <a:noFill/>
                    </a:lnT>
                    <a:lnB>
                      <a:noFill/>
                    </a:lnB>
                  </a:tcPr>
                </a:tc>
                <a:extLst>
                  <a:ext uri="{0D108BD9-81ED-4DB2-BD59-A6C34878D82A}">
                    <a16:rowId xmlns:a16="http://schemas.microsoft.com/office/drawing/2014/main" val="2890568188"/>
                  </a:ext>
                </a:extLst>
              </a:tr>
              <a:tr h="310676">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$134,930.43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218784"/>
                  </a:ext>
                </a:extLst>
              </a:tr>
              <a:tr h="31067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46542787"/>
                  </a:ext>
                </a:extLst>
              </a:tr>
              <a:tr h="517589">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6195598"/>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5400143"/>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January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200" dirty="0"/>
              <a:t>317 – Atlanta (</a:t>
            </a:r>
            <a:r>
              <a:rPr 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200" dirty="0">
                <a:solidFill>
                  <a:schemeClr val="tx1"/>
                </a:solidFill>
              </a:rPr>
              <a:t>- </a:t>
            </a:r>
            <a:r>
              <a:rPr lang="en-US" sz="12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200" dirty="0">
                <a:solidFill>
                  <a:schemeClr val="tx1"/>
                </a:solidFill>
              </a:rPr>
              <a:t>)</a:t>
            </a:r>
            <a:r>
              <a:rPr lang="en-US" sz="12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latin typeface="Tahoma" panose="020B0604030504040204" pitchFamily="34" charset="0"/>
              </a:rPr>
              <a:t>26,050.00, $5,322)</a:t>
            </a:r>
          </a:p>
          <a:p>
            <a:pPr marL="454025" lvl="1" indent="-112713" defTabSz="914400" eaLnBrk="1" hangingPunct="1">
              <a:lnSpc>
                <a:spcPct val="90000"/>
              </a:lnSpc>
              <a:tabLst>
                <a:tab pos="7372350" algn="r"/>
              </a:tabLst>
            </a:pPr>
            <a:r>
              <a:rPr lang="en-US" sz="1400" i="1" dirty="0">
                <a:solidFill>
                  <a:schemeClr val="tx1"/>
                </a:solidFill>
              </a:rPr>
              <a:t>267 - Waikoloa (</a:t>
            </a:r>
            <a:r>
              <a:rPr lang="en-US" sz="1400" b="1" i="1" dirty="0">
                <a:solidFill>
                  <a:srgbClr val="C00000"/>
                </a:solidFill>
              </a:rPr>
              <a:t>$17,750 </a:t>
            </a:r>
            <a:r>
              <a:rPr lang="en-US" sz="1400" i="1" dirty="0">
                <a:solidFill>
                  <a:srgbClr val="FF0000"/>
                </a:solidFill>
              </a:rPr>
              <a:t>, </a:t>
            </a:r>
            <a:r>
              <a:rPr lang="en-US" sz="1400" b="1" dirty="0">
                <a:solidFill>
                  <a:srgbClr val="C00000"/>
                </a:solidFill>
              </a:rPr>
              <a:t>$20,404.21</a:t>
            </a:r>
            <a:r>
              <a:rPr lang="en-US" sz="1400" i="1"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307 – Irvine (</a:t>
            </a:r>
            <a:r>
              <a:rPr lang="en-US" b="1" i="1" dirty="0">
                <a:solidFill>
                  <a:srgbClr val="C00000"/>
                </a:solidFill>
              </a:rPr>
              <a:t>$12,380, $14,027.50</a:t>
            </a:r>
            <a:r>
              <a:rPr lang="en-US" i="1" dirty="0">
                <a:solidFill>
                  <a:srgbClr val="C00000"/>
                </a:solidFill>
              </a:rPr>
              <a:t> </a:t>
            </a:r>
            <a:r>
              <a:rPr lang="en-US" i="1" dirty="0">
                <a:solidFill>
                  <a:schemeClr val="tx1"/>
                </a:solidFill>
              </a:rPr>
              <a:t>)</a:t>
            </a:r>
            <a:endParaRPr lang="en-US" dirty="0">
              <a:solidFill>
                <a:srgbClr val="C00000"/>
              </a:solidFill>
            </a:endParaRPr>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January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graphicFrame>
        <p:nvGraphicFramePr>
          <p:cNvPr id="5" name="Table 4">
            <a:extLst>
              <a:ext uri="{FF2B5EF4-FFF2-40B4-BE49-F238E27FC236}">
                <a16:creationId xmlns:a16="http://schemas.microsoft.com/office/drawing/2014/main" id="{01DE4646-8FB7-4B91-9F30-2EF0F14C6BAC}"/>
              </a:ext>
            </a:extLst>
          </p:cNvPr>
          <p:cNvGraphicFramePr>
            <a:graphicFrameLocks noGrp="1"/>
          </p:cNvGraphicFramePr>
          <p:nvPr>
            <p:extLst>
              <p:ext uri="{D42A27DB-BD31-4B8C-83A1-F6EECF244321}">
                <p14:modId xmlns:p14="http://schemas.microsoft.com/office/powerpoint/2010/main" val="1508917197"/>
              </p:ext>
            </p:extLst>
          </p:nvPr>
        </p:nvGraphicFramePr>
        <p:xfrm>
          <a:off x="1421342" y="726837"/>
          <a:ext cx="9448800" cy="5718188"/>
        </p:xfrm>
        <a:graphic>
          <a:graphicData uri="http://schemas.openxmlformats.org/drawingml/2006/table">
            <a:tbl>
              <a:tblPr/>
              <a:tblGrid>
                <a:gridCol w="6829839">
                  <a:extLst>
                    <a:ext uri="{9D8B030D-6E8A-4147-A177-3AD203B41FA5}">
                      <a16:colId xmlns:a16="http://schemas.microsoft.com/office/drawing/2014/main" val="2925730228"/>
                    </a:ext>
                  </a:extLst>
                </a:gridCol>
                <a:gridCol w="2618961">
                  <a:extLst>
                    <a:ext uri="{9D8B030D-6E8A-4147-A177-3AD203B41FA5}">
                      <a16:colId xmlns:a16="http://schemas.microsoft.com/office/drawing/2014/main" val="892919229"/>
                    </a:ext>
                  </a:extLst>
                </a:gridCol>
              </a:tblGrid>
              <a:tr h="332497">
                <a:tc gridSpan="2">
                  <a:txBody>
                    <a:bodyPr/>
                    <a:lstStyle/>
                    <a:p>
                      <a:pPr algn="ctr" fontAlgn="b"/>
                      <a:r>
                        <a:rPr lang="en-US" sz="20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56577252"/>
                  </a:ext>
                </a:extLst>
              </a:tr>
              <a:tr h="398236">
                <a:tc gridSpan="2">
                  <a:txBody>
                    <a:bodyPr/>
                    <a:lstStyle/>
                    <a:p>
                      <a:pPr algn="ctr" fontAlgn="b"/>
                      <a:r>
                        <a:rPr lang="en-US" sz="2000" b="1" i="0" u="none" strike="noStrike" dirty="0">
                          <a:effectLst/>
                          <a:latin typeface="Arial" panose="020B0604020202020204" pitchFamily="34" charset="0"/>
                        </a:rPr>
                        <a:t>As of 12/31/2017</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78119155"/>
                  </a:ext>
                </a:extLst>
              </a:tr>
              <a:tr h="332497">
                <a:tc>
                  <a:txBody>
                    <a:bodyPr/>
                    <a:lstStyle/>
                    <a:p>
                      <a:pPr algn="l" fontAlgn="b"/>
                      <a:r>
                        <a:rPr lang="en-US" sz="20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846776798"/>
                  </a:ext>
                </a:extLst>
              </a:tr>
              <a:tr h="332497">
                <a:tc>
                  <a:txBody>
                    <a:bodyPr/>
                    <a:lstStyle/>
                    <a:p>
                      <a:pPr algn="l" fontAlgn="ctr"/>
                      <a:r>
                        <a:rPr lang="en-US" sz="20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330003591"/>
                  </a:ext>
                </a:extLst>
              </a:tr>
              <a:tr h="332497">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118,483.52 </a:t>
                      </a:r>
                    </a:p>
                  </a:txBody>
                  <a:tcPr marL="9525" marR="9525" marT="9525" marB="0" anchor="ctr">
                    <a:lnL>
                      <a:noFill/>
                    </a:lnL>
                    <a:lnR>
                      <a:noFill/>
                    </a:lnR>
                    <a:lnT>
                      <a:noFill/>
                    </a:lnT>
                    <a:lnB>
                      <a:noFill/>
                    </a:lnB>
                  </a:tcPr>
                </a:tc>
                <a:extLst>
                  <a:ext uri="{0D108BD9-81ED-4DB2-BD59-A6C34878D82A}">
                    <a16:rowId xmlns:a16="http://schemas.microsoft.com/office/drawing/2014/main" val="1519364534"/>
                  </a:ext>
                </a:extLst>
              </a:tr>
              <a:tr h="332497">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(3,034.44)</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935950993"/>
                  </a:ext>
                </a:extLst>
              </a:tr>
              <a:tr h="332497">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115,449.08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386133613"/>
                  </a:ext>
                </a:extLst>
              </a:tr>
              <a:tr h="332497">
                <a:tc>
                  <a:txBody>
                    <a:bodyPr/>
                    <a:lstStyle/>
                    <a:p>
                      <a:pPr algn="l" fontAlgn="ctr"/>
                      <a:r>
                        <a:rPr lang="en-US" sz="2000" b="1" i="0" u="none" strike="noStrike">
                          <a:solidFill>
                            <a:srgbClr val="000000"/>
                          </a:solidFill>
                          <a:effectLst/>
                          <a:latin typeface="Arial" panose="020B0604020202020204" pitchFamily="34" charset="0"/>
                        </a:rPr>
                        <a:t>Last Reconciled Statement Balance - 11/30/2017</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591,179.12 </a:t>
                      </a:r>
                    </a:p>
                  </a:txBody>
                  <a:tcPr marL="9525" marR="9525" marT="9525" marB="0" anchor="ctr">
                    <a:lnL>
                      <a:noFill/>
                    </a:lnL>
                    <a:lnR>
                      <a:noFill/>
                    </a:lnR>
                    <a:lnT>
                      <a:noFill/>
                    </a:lnT>
                    <a:lnB>
                      <a:noFill/>
                    </a:lnB>
                  </a:tcPr>
                </a:tc>
                <a:extLst>
                  <a:ext uri="{0D108BD9-81ED-4DB2-BD59-A6C34878D82A}">
                    <a16:rowId xmlns:a16="http://schemas.microsoft.com/office/drawing/2014/main" val="2569546038"/>
                  </a:ext>
                </a:extLst>
              </a:tr>
              <a:tr h="332497">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1189427584"/>
                  </a:ext>
                </a:extLst>
              </a:tr>
              <a:tr h="332497">
                <a:tc>
                  <a:txBody>
                    <a:bodyPr/>
                    <a:lstStyle/>
                    <a:p>
                      <a:pPr algn="l" fontAlgn="ctr"/>
                      <a:r>
                        <a:rPr lang="en-US" sz="2000" b="1" i="0" u="none" strike="noStrike">
                          <a:solidFill>
                            <a:srgbClr val="000000"/>
                          </a:solidFill>
                          <a:effectLst/>
                          <a:latin typeface="Arial" panose="020B0604020202020204" pitchFamily="34" charset="0"/>
                        </a:rPr>
                        <a:t>Reconcile Statement Balance - 12/31/2017</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8145189"/>
                  </a:ext>
                </a:extLst>
              </a:tr>
              <a:tr h="332497">
                <a:tc>
                  <a:txBody>
                    <a:bodyPr/>
                    <a:lstStyle/>
                    <a:p>
                      <a:pPr algn="l" fontAlgn="ctr"/>
                      <a:r>
                        <a:rPr lang="en-US" sz="20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3161366220"/>
                  </a:ext>
                </a:extLst>
              </a:tr>
              <a:tr h="332497">
                <a:tc>
                  <a:txBody>
                    <a:bodyPr/>
                    <a:lstStyle/>
                    <a:p>
                      <a:pPr algn="l" fontAlgn="ctr"/>
                      <a:r>
                        <a:rPr lang="en-US" sz="20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48945979"/>
                  </a:ext>
                </a:extLst>
              </a:tr>
              <a:tr h="332497">
                <a:tc>
                  <a:txBody>
                    <a:bodyPr/>
                    <a:lstStyle/>
                    <a:p>
                      <a:pPr algn="l" fontAlgn="b"/>
                      <a:r>
                        <a:rPr lang="en-US" sz="2000" b="1" i="0" u="none" strike="noStrike">
                          <a:solidFill>
                            <a:srgbClr val="000000"/>
                          </a:solidFill>
                          <a:effectLst/>
                          <a:latin typeface="Arial" panose="020B0604020202020204" pitchFamily="34" charset="0"/>
                        </a:rPr>
                        <a:t>Uncleared</a:t>
                      </a:r>
                    </a:p>
                  </a:txBody>
                  <a:tcPr marL="85725" marR="9525" marT="9525" marB="0" anchor="b">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13372606"/>
                  </a:ext>
                </a:extLst>
              </a:tr>
              <a:tr h="332497">
                <a:tc>
                  <a:txBody>
                    <a:bodyPr/>
                    <a:lstStyle/>
                    <a:p>
                      <a:pPr algn="l" fontAlgn="b"/>
                      <a:r>
                        <a:rPr lang="en-US" sz="2000" b="0" i="0" u="none" strike="noStrike">
                          <a:solidFill>
                            <a:srgbClr val="000000"/>
                          </a:solidFill>
                          <a:effectLst/>
                          <a:latin typeface="Arial" panose="020B0604020202020204" pitchFamily="34" charset="0"/>
                        </a:rPr>
                        <a:t>Checks and Payments</a:t>
                      </a:r>
                    </a:p>
                  </a:txBody>
                  <a:tcPr marL="171450"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(6,000.00)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91801705"/>
                  </a:ext>
                </a:extLst>
              </a:tr>
              <a:tr h="332497">
                <a:tc>
                  <a:txBody>
                    <a:bodyPr/>
                    <a:lstStyle/>
                    <a:p>
                      <a:pPr algn="l" fontAlgn="b"/>
                      <a:r>
                        <a:rPr lang="en-US" sz="2000" b="1" i="0" u="none" strike="noStrike">
                          <a:solidFill>
                            <a:srgbClr val="000000"/>
                          </a:solidFill>
                          <a:effectLst/>
                          <a:latin typeface="Arial" panose="020B0604020202020204" pitchFamily="34" charset="0"/>
                        </a:rPr>
                        <a:t>Total - Uncleared</a:t>
                      </a:r>
                    </a:p>
                  </a:txBody>
                  <a:tcPr marL="85725" marR="9525" marT="9525"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(6,000.00)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881888399"/>
                  </a:ext>
                </a:extLst>
              </a:tr>
              <a:tr h="332497">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(6,000.00)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710282122"/>
                  </a:ext>
                </a:extLst>
              </a:tr>
              <a:tr h="332497">
                <a:tc>
                  <a:txBody>
                    <a:bodyPr/>
                    <a:lstStyle/>
                    <a:p>
                      <a:pPr algn="l" fontAlgn="ctr"/>
                      <a:r>
                        <a:rPr lang="en-US" sz="2000" b="1" i="0" u="none" strike="noStrike">
                          <a:solidFill>
                            <a:srgbClr val="000000"/>
                          </a:solidFill>
                          <a:effectLst/>
                          <a:latin typeface="Arial" panose="020B0604020202020204" pitchFamily="34" charset="0"/>
                        </a:rPr>
                        <a:t>Total as of 12/31/2017</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881948153"/>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102240</TotalTime>
  <Words>3029</Words>
  <Application>Microsoft Office PowerPoint</Application>
  <PresentationFormat>Widescreen</PresentationFormat>
  <Paragraphs>983</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Gulim</vt:lpstr>
      <vt:lpstr>MS Gothic</vt:lpstr>
      <vt:lpstr>MS PGothic</vt:lpstr>
      <vt:lpstr>Arial</vt:lpstr>
      <vt:lpstr>Calibri</vt:lpstr>
      <vt:lpstr>Tahoma</vt:lpstr>
      <vt:lpstr>Times New Roman</vt:lpstr>
      <vt:lpstr>802-11-Submission</vt:lpstr>
      <vt:lpstr>Document</vt:lpstr>
      <vt:lpstr>PowerPoint Presentation</vt:lpstr>
      <vt:lpstr>Treasurer Report January 2018 - Irvine</vt:lpstr>
      <vt:lpstr>Abstract</vt:lpstr>
      <vt:lpstr>PowerPoint Presentation</vt:lpstr>
      <vt:lpstr>Waikoloa,  Sept. 2017 Budget Report</vt:lpstr>
      <vt:lpstr>Irvine, CA January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2018 Irvine</dc:title>
  <dc:creator>Jon Rosdahl</dc:creator>
  <cp:keywords>January 2018</cp:keywords>
  <dc:description>Ben Rolfe (BCA); Jon Rosdahl (Qualcomm)</dc:description>
  <cp:lastModifiedBy>Jon Rosdahl</cp:lastModifiedBy>
  <cp:revision>432</cp:revision>
  <cp:lastPrinted>1601-01-01T00:00:00Z</cp:lastPrinted>
  <dcterms:created xsi:type="dcterms:W3CDTF">2012-05-13T15:07:35Z</dcterms:created>
  <dcterms:modified xsi:type="dcterms:W3CDTF">2018-01-14T20:58:54Z</dcterms:modified>
</cp:coreProperties>
</file>