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87" r:id="rId3"/>
    <p:sldId id="288" r:id="rId4"/>
    <p:sldId id="289" r:id="rId5"/>
    <p:sldId id="290" r:id="rId6"/>
    <p:sldId id="291" r:id="rId7"/>
    <p:sldId id="271" r:id="rId8"/>
    <p:sldId id="272" r:id="rId9"/>
    <p:sldId id="264" r:id="rId10"/>
    <p:sldId id="315" r:id="rId11"/>
    <p:sldId id="346" r:id="rId12"/>
    <p:sldId id="303" r:id="rId13"/>
    <p:sldId id="335" r:id="rId14"/>
    <p:sldId id="344" r:id="rId15"/>
    <p:sldId id="334" r:id="rId16"/>
    <p:sldId id="307" r:id="rId17"/>
    <p:sldId id="305" r:id="rId18"/>
    <p:sldId id="308" r:id="rId19"/>
    <p:sldId id="312" r:id="rId20"/>
    <p:sldId id="329" r:id="rId21"/>
    <p:sldId id="330" r:id="rId22"/>
    <p:sldId id="343" r:id="rId23"/>
    <p:sldId id="342"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6"/>
          </p14:sldIdLst>
        </p14:section>
        <p14:section name="IETF Slides" id="{6F917E0C-88C3-844C-A2A8-1D0DD9F462AB}">
          <p14:sldIdLst>
            <p14:sldId id="303"/>
            <p14:sldId id="335"/>
            <p14:sldId id="344"/>
            <p14:sldId id="334"/>
            <p14:sldId id="307"/>
            <p14:sldId id="305"/>
            <p14:sldId id="308"/>
            <p14:sldId id="312"/>
            <p14:sldId id="329"/>
            <p14:sldId id="330"/>
            <p14:sldId id="343"/>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89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15-18-0014-00-0mag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ietf-core-echo-request-tag-00" TargetMode="External"/><Relationship Id="rId4" Type="http://schemas.openxmlformats.org/officeDocument/2006/relationships/hyperlink" Target="https://tools.ietf.org/html/draft-vanderstok-ace-coap-est-02" TargetMode="External"/><Relationship Id="rId5" Type="http://schemas.openxmlformats.org/officeDocument/2006/relationships/hyperlink" Target="https://tools.ietf.org/html/draft-ietf-core-dynlink-04" TargetMode="External"/><Relationship Id="rId6" Type="http://schemas.openxmlformats.org/officeDocument/2006/relationships/hyperlink" Target="https://tools.ietf.org/html/draft-wang-core-opcua-transmission-02"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ietf-6lo-rfc6775-update-10" TargetMode="External"/><Relationship Id="rId4" Type="http://schemas.openxmlformats.org/officeDocument/2006/relationships/hyperlink" Target="https://tools.ietf.org/html/draft-ietf-6lo-ap-nd-03" TargetMode="External"/><Relationship Id="rId5" Type="http://schemas.openxmlformats.org/officeDocument/2006/relationships/hyperlink" Target="https://tools.ietf.org/html/draft-ietf-6lo-backbone-router-04" TargetMode="External"/><Relationship Id="rId6" Type="http://schemas.openxmlformats.org/officeDocument/2006/relationships/hyperlink" Target="https://tools.ietf.org/html/draft-thubert-6lo-forwarding-fragments-07" TargetMode="External"/><Relationship Id="rId7" Type="http://schemas.openxmlformats.org/officeDocument/2006/relationships/hyperlink" Target="https://tools.ietf.org/html/draft-ietf-6lo-use-cases-03" TargetMode="External"/><Relationship Id="rId8" Type="http://schemas.openxmlformats.org/officeDocument/2006/relationships/hyperlink" Target="https://tools.ietf.org/html/draft-sajjad-6lo-wban-01"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Irvine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Jan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752600"/>
            <a:ext cx="830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a:t>
            </a:r>
            <a:r>
              <a:rPr lang="en-US" sz="2800" b="1" dirty="0" smtClean="0"/>
              <a:t>Results (slide 11)</a:t>
            </a:r>
            <a:endParaRPr lang="en-US" sz="2800" b="1" dirty="0" smtClean="0"/>
          </a:p>
          <a:p>
            <a:pPr marL="457200" indent="-457200" eaLnBrk="0" fontAlgn="b" hangingPunct="0">
              <a:buClr>
                <a:srgbClr val="FF0000"/>
              </a:buClr>
              <a:buFont typeface="Wingdings" charset="0"/>
              <a:buChar char="q"/>
            </a:pPr>
            <a:r>
              <a:rPr lang="en-US" sz="2800" b="1" dirty="0" smtClean="0"/>
              <a:t>Discussion </a:t>
            </a:r>
            <a:r>
              <a:rPr lang="en-US" sz="2800" b="1" dirty="0" smtClean="0"/>
              <a:t>on </a:t>
            </a:r>
            <a:r>
              <a:rPr lang="en-US" sz="2800" b="1" dirty="0"/>
              <a:t>any </a:t>
            </a:r>
            <a:r>
              <a:rPr lang="en-US" sz="2800" b="1" dirty="0" smtClean="0"/>
              <a:t>other issues </a:t>
            </a:r>
            <a:r>
              <a:rPr lang="en-US" sz="2800" b="1" dirty="0"/>
              <a:t>with published </a:t>
            </a:r>
            <a:r>
              <a:rPr lang="en-US" sz="2800" b="1" dirty="0" smtClean="0"/>
              <a:t>standards?</a:t>
            </a:r>
            <a:endParaRPr lang="en-US" sz="2800" b="1" dirty="0" smtClean="0"/>
          </a:p>
          <a:p>
            <a:pPr marL="457200" indent="-457200" eaLnBrk="0" fontAlgn="b" hangingPunct="0">
              <a:buClr>
                <a:srgbClr val="FF0000"/>
              </a:buClr>
              <a:buFont typeface="Wingdings" charset="0"/>
              <a:buChar char="q"/>
            </a:pPr>
            <a:r>
              <a:rPr lang="en-US" sz="2800" b="1" dirty="0" smtClean="0"/>
              <a:t>Discussion </a:t>
            </a:r>
            <a:r>
              <a:rPr lang="en-US" sz="2800" b="1" dirty="0" smtClean="0"/>
              <a:t>on any </a:t>
            </a:r>
            <a:r>
              <a:rPr lang="en-US" sz="2800" b="1" dirty="0"/>
              <a:t>issues with the Operations </a:t>
            </a:r>
            <a:r>
              <a:rPr lang="en-US" sz="2800" b="1" dirty="0"/>
              <a:t>Manual (15-10-0235-</a:t>
            </a:r>
            <a:r>
              <a:rPr lang="en-US" sz="2800" b="1" dirty="0" smtClean="0"/>
              <a:t>19</a:t>
            </a:r>
            <a:r>
              <a:rPr lang="en-US" sz="2800" dirty="0" smtClean="0"/>
              <a:t>)</a:t>
            </a:r>
            <a:r>
              <a:rPr lang="en-US" sz="2800" b="1" dirty="0" smtClean="0"/>
              <a:t>?</a:t>
            </a:r>
            <a:endParaRPr lang="en-US" sz="28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610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000" b="1" dirty="0" smtClean="0"/>
              <a:t>BALLOT </a:t>
            </a:r>
            <a:r>
              <a:rPr lang="en-US" sz="2000" b="1" dirty="0"/>
              <a:t>OPEN DATE:	</a:t>
            </a:r>
            <a:r>
              <a:rPr lang="en-US" sz="2000" b="1" dirty="0" smtClean="0"/>
              <a:t>	</a:t>
            </a:r>
            <a:r>
              <a:rPr lang="en-US" sz="2000" b="1" dirty="0" smtClean="0"/>
              <a:t>  9-Nov-</a:t>
            </a:r>
            <a:r>
              <a:rPr lang="en-US" sz="2000" b="1" dirty="0"/>
              <a:t>2017</a:t>
            </a:r>
          </a:p>
          <a:p>
            <a:pPr marL="457200" indent="-457200" eaLnBrk="0" fontAlgn="b" hangingPunct="0">
              <a:buClr>
                <a:srgbClr val="FF0000"/>
              </a:buClr>
              <a:buFont typeface="Wingdings" charset="0"/>
              <a:buChar char="q"/>
            </a:pPr>
            <a:r>
              <a:rPr lang="en-US" sz="2000" b="1" dirty="0"/>
              <a:t>BALLOT CLOSE DATE:	</a:t>
            </a:r>
            <a:r>
              <a:rPr lang="en-US" sz="2000" b="1" dirty="0" smtClean="0"/>
              <a:t>	</a:t>
            </a:r>
            <a:r>
              <a:rPr lang="en-US" sz="2000" b="1" dirty="0" smtClean="0"/>
              <a:t>19-Nov-</a:t>
            </a:r>
            <a:r>
              <a:rPr lang="en-US" sz="2000" b="1" dirty="0"/>
              <a:t>2017</a:t>
            </a:r>
          </a:p>
          <a:p>
            <a:pPr marL="457200" indent="-457200" eaLnBrk="0" fontAlgn="b" hangingPunct="0">
              <a:buClr>
                <a:srgbClr val="FF0000"/>
              </a:buClr>
              <a:buFont typeface="Wingdings" charset="0"/>
              <a:buChar char="q"/>
            </a:pPr>
            <a:r>
              <a:rPr lang="en-US" sz="2000" b="1" dirty="0"/>
              <a:t>TYPE:	</a:t>
            </a:r>
            <a:r>
              <a:rPr lang="en-US" sz="2000" b="1" dirty="0" smtClean="0"/>
              <a:t>			New</a:t>
            </a:r>
            <a:endParaRPr lang="en-US" sz="2000" b="1" dirty="0"/>
          </a:p>
          <a:p>
            <a:pPr marL="457200" indent="-457200" eaLnBrk="0" fontAlgn="b" hangingPunct="0">
              <a:buClr>
                <a:srgbClr val="FF0000"/>
              </a:buClr>
              <a:buFont typeface="Wingdings" charset="0"/>
              <a:buChar char="q"/>
            </a:pPr>
            <a:r>
              <a:rPr lang="en-US" sz="2000" b="1" dirty="0"/>
              <a:t>DRAFT #:	</a:t>
            </a:r>
            <a:r>
              <a:rPr lang="en-US" sz="2000" b="1" dirty="0" smtClean="0"/>
              <a:t>			</a:t>
            </a:r>
            <a:r>
              <a:rPr lang="en-US" sz="2000" b="1" dirty="0" smtClean="0"/>
              <a:t>d3p802.15.4</a:t>
            </a:r>
            <a:r>
              <a:rPr lang="en-US" sz="2000" b="1" dirty="0"/>
              <a:t>-2015-Corri-1-2017</a:t>
            </a:r>
          </a:p>
          <a:p>
            <a:pPr marL="457200" indent="-457200" eaLnBrk="0" fontAlgn="b" hangingPunct="0">
              <a:buClr>
                <a:srgbClr val="FF0000"/>
              </a:buClr>
              <a:buFont typeface="Wingdings" charset="0"/>
              <a:buChar char="q"/>
            </a:pPr>
            <a:r>
              <a:rPr lang="en-US" sz="2000" b="1" dirty="0"/>
              <a:t>RESPONSE </a:t>
            </a:r>
            <a:r>
              <a:rPr lang="en-US" sz="2000" b="1" dirty="0" smtClean="0"/>
              <a:t>RATIO</a:t>
            </a:r>
            <a:r>
              <a:rPr lang="en-US" sz="2000" b="1" dirty="0"/>
              <a:t>			86%</a:t>
            </a:r>
          </a:p>
          <a:p>
            <a:pPr marL="457200" indent="-457200" eaLnBrk="0" fontAlgn="b" hangingPunct="0">
              <a:buClr>
                <a:srgbClr val="FF0000"/>
              </a:buClr>
              <a:buFont typeface="Wingdings" charset="0"/>
              <a:buChar char="q"/>
            </a:pPr>
            <a:r>
              <a:rPr lang="en-US" sz="2000" b="1" dirty="0" smtClean="0"/>
              <a:t>AFFIRMATION RATIO		97%</a:t>
            </a:r>
            <a:endParaRPr lang="en-US" sz="2000" b="1" dirty="0"/>
          </a:p>
          <a:p>
            <a:pPr marL="457200" indent="-457200" eaLnBrk="0" fontAlgn="b" hangingPunct="0">
              <a:buClr>
                <a:srgbClr val="FF0000"/>
              </a:buClr>
              <a:buFont typeface="Wingdings" charset="0"/>
              <a:buChar char="q"/>
            </a:pPr>
            <a:r>
              <a:rPr lang="en-US" sz="2000" b="1" dirty="0" smtClean="0"/>
              <a:t>NEW “NO” VOTES			0</a:t>
            </a:r>
          </a:p>
          <a:p>
            <a:pPr marL="457200" indent="-457200" eaLnBrk="0" fontAlgn="b" hangingPunct="0">
              <a:buClr>
                <a:srgbClr val="FF0000"/>
              </a:buClr>
              <a:buFont typeface="Wingdings" charset="0"/>
              <a:buChar char="q"/>
            </a:pPr>
            <a:r>
              <a:rPr lang="en-US" sz="2000" b="1" dirty="0" smtClean="0"/>
              <a:t>COMMENTS</a:t>
            </a:r>
            <a:r>
              <a:rPr lang="en-US" sz="2000" b="1" dirty="0"/>
              <a:t>:	</a:t>
            </a:r>
            <a:r>
              <a:rPr lang="en-US" sz="2000" b="1" dirty="0" smtClean="0"/>
              <a:t>		</a:t>
            </a:r>
            <a:r>
              <a:rPr lang="en-US" sz="2000" b="1" dirty="0" smtClean="0"/>
              <a:t>1</a:t>
            </a:r>
            <a:endParaRPr lang="en-US" sz="2000" b="1" dirty="0"/>
          </a:p>
          <a:p>
            <a:pPr marL="914400" lvl="1" indent="-457200" eaLnBrk="0" fontAlgn="b" hangingPunct="0">
              <a:buClr>
                <a:srgbClr val="FF0000"/>
              </a:buClr>
              <a:buFont typeface="Wingdings" charset="0"/>
              <a:buChar char="q"/>
            </a:pPr>
            <a:r>
              <a:rPr lang="en-US" sz="2000" b="1" dirty="0" smtClean="0"/>
              <a:t>CATEGORY			EDITORIAL</a:t>
            </a:r>
          </a:p>
          <a:p>
            <a:pPr marL="914400" lvl="1" indent="-457200" eaLnBrk="0" fontAlgn="b" hangingPunct="0">
              <a:buClr>
                <a:srgbClr val="FF0000"/>
              </a:buClr>
              <a:buFont typeface="Wingdings" charset="0"/>
              <a:buChar char="q"/>
            </a:pPr>
            <a:r>
              <a:rPr lang="en-US" sz="2000" b="1" dirty="0" smtClean="0"/>
              <a:t>MUST </a:t>
            </a:r>
            <a:r>
              <a:rPr lang="en-US" sz="2000" b="1" dirty="0"/>
              <a:t>BE </a:t>
            </a:r>
            <a:r>
              <a:rPr lang="en-US" sz="2000" b="1" dirty="0" smtClean="0"/>
              <a:t>SATISFIED</a:t>
            </a:r>
            <a:r>
              <a:rPr lang="en-US" sz="2000" b="1" dirty="0"/>
              <a:t>	</a:t>
            </a:r>
            <a:r>
              <a:rPr lang="en-US" sz="2000" b="1" dirty="0" smtClean="0"/>
              <a:t>	NO</a:t>
            </a:r>
            <a:endParaRPr lang="en-US" sz="2000" b="1" dirty="0"/>
          </a:p>
          <a:p>
            <a:pPr marL="800100" lvl="1" indent="-342900" eaLnBrk="0" fontAlgn="b" hangingPunct="0">
              <a:buClr>
                <a:srgbClr val="FF0000"/>
              </a:buClr>
              <a:buFont typeface="Wingdings" charset="2"/>
              <a:buChar char="q"/>
            </a:pPr>
            <a:r>
              <a:rPr lang="en-US" sz="2000" b="1" dirty="0"/>
              <a:t> </a:t>
            </a:r>
            <a:r>
              <a:rPr lang="en-US" sz="2000" b="1" dirty="0" smtClean="0"/>
              <a:t>DISPOSITION STATUS		REJECTED</a:t>
            </a:r>
          </a:p>
          <a:p>
            <a:pPr marL="800100" lvl="1" indent="-342900" eaLnBrk="0" fontAlgn="b" hangingPunct="0">
              <a:buClr>
                <a:srgbClr val="FF0000"/>
              </a:buClr>
              <a:buFont typeface="Wingdings" charset="2"/>
              <a:buChar char="q"/>
            </a:pPr>
            <a:endParaRPr lang="en-US" sz="2000" b="1" dirty="0"/>
          </a:p>
          <a:p>
            <a:pPr marL="342900" indent="-342900" eaLnBrk="0" fontAlgn="b" hangingPunct="0">
              <a:buClr>
                <a:srgbClr val="FF0000"/>
              </a:buClr>
              <a:buFont typeface="Wingdings" charset="2"/>
              <a:buChar char="q"/>
            </a:pPr>
            <a:r>
              <a:rPr lang="en-US" sz="2000" b="1" dirty="0" smtClean="0"/>
              <a:t>SENT TO REVCOM </a:t>
            </a:r>
            <a:r>
              <a:rPr lang="en-US" sz="2000" b="1" dirty="0"/>
              <a:t>FOR </a:t>
            </a:r>
            <a:r>
              <a:rPr lang="en-US" sz="2000" b="1" dirty="0" smtClean="0"/>
              <a:t>CONSIDERATION AT THE </a:t>
            </a:r>
            <a:r>
              <a:rPr lang="en-US" sz="2000" b="1" dirty="0" smtClean="0"/>
              <a:t>30 JANUARY TELECONFERENCE</a:t>
            </a:r>
            <a:endParaRPr lang="en-US" sz="2000" b="1" dirty="0"/>
          </a:p>
        </p:txBody>
      </p:sp>
    </p:spTree>
    <p:extLst>
      <p:ext uri="{BB962C8B-B14F-4D97-AF65-F5344CB8AC3E}">
        <p14:creationId xmlns:p14="http://schemas.microsoft.com/office/powerpoint/2010/main" val="2050267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100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7924800" cy="3962400"/>
          </a:xfrm>
        </p:spPr>
        <p:txBody>
          <a:bodyPr/>
          <a:lstStyle/>
          <a:p>
            <a:pPr marL="0" indent="0">
              <a:buNone/>
            </a:pPr>
            <a:r>
              <a:rPr lang="en-US" sz="2800" dirty="0" smtClean="0">
                <a:hlinkClick r:id="rId2"/>
              </a:rPr>
              <a:t>6tisch</a:t>
            </a:r>
            <a:endParaRPr lang="en-US" sz="2000" dirty="0"/>
          </a:p>
          <a:p>
            <a:pPr marL="0" indent="0">
              <a:buNone/>
            </a:pPr>
            <a:r>
              <a:rPr lang="en-US" sz="1800" b="1" dirty="0" smtClean="0">
                <a:solidFill>
                  <a:prstClr val="black"/>
                </a:solidFill>
              </a:rPr>
              <a:t>Chartered </a:t>
            </a:r>
            <a:r>
              <a:rPr lang="en-US" sz="1800" b="1" dirty="0">
                <a:solidFill>
                  <a:prstClr val="black"/>
                </a:solidFill>
              </a:rPr>
              <a:t>items</a:t>
            </a:r>
          </a:p>
          <a:p>
            <a:r>
              <a:rPr lang="mr-IN" sz="1800" dirty="0">
                <a:solidFill>
                  <a:prstClr val="black"/>
                </a:solidFill>
                <a:latin typeface="Arial"/>
              </a:rPr>
              <a:t>draft-ietf-6tisch-6p-protocol</a:t>
            </a:r>
            <a:r>
              <a:rPr lang="en-US" sz="1800" dirty="0">
                <a:solidFill>
                  <a:prstClr val="black"/>
                </a:solidFill>
                <a:latin typeface="Arial"/>
              </a:rPr>
              <a:t>		</a:t>
            </a:r>
            <a:r>
              <a:rPr lang="en-US" sz="1800" dirty="0" err="1">
                <a:solidFill>
                  <a:prstClr val="black"/>
                </a:solidFill>
                <a:latin typeface="Arial"/>
              </a:rPr>
              <a:t>Xavi</a:t>
            </a:r>
            <a:r>
              <a:rPr lang="en-US" sz="1800" dirty="0">
                <a:solidFill>
                  <a:prstClr val="black"/>
                </a:solidFill>
                <a:latin typeface="Arial"/>
              </a:rPr>
              <a:t> </a:t>
            </a:r>
            <a:r>
              <a:rPr lang="en-US" sz="1800" dirty="0" err="1">
                <a:solidFill>
                  <a:prstClr val="black"/>
                </a:solidFill>
                <a:latin typeface="Arial"/>
              </a:rPr>
              <a:t>Vilajosana</a:t>
            </a:r>
            <a:r>
              <a:rPr lang="en-US" sz="1800" dirty="0">
                <a:solidFill>
                  <a:prstClr val="black"/>
                </a:solidFill>
                <a:latin typeface="Arial"/>
              </a:rPr>
              <a:t> </a:t>
            </a:r>
          </a:p>
          <a:p>
            <a:r>
              <a:rPr lang="mr-IN" sz="1800" dirty="0">
                <a:solidFill>
                  <a:prstClr val="black"/>
                </a:solidFill>
                <a:latin typeface="Arial"/>
              </a:rPr>
              <a:t>draft-ietf-6tisch-minimal-security</a:t>
            </a:r>
            <a:r>
              <a:rPr lang="en-US" sz="1800" dirty="0">
                <a:solidFill>
                  <a:prstClr val="black"/>
                </a:solidFill>
                <a:latin typeface="Arial"/>
              </a:rPr>
              <a:t>		</a:t>
            </a:r>
            <a:r>
              <a:rPr lang="en-US" sz="1800" dirty="0" err="1">
                <a:solidFill>
                  <a:prstClr val="black"/>
                </a:solidFill>
                <a:latin typeface="Arial"/>
              </a:rPr>
              <a:t>Malisa</a:t>
            </a:r>
            <a:r>
              <a:rPr lang="en-US" sz="1800" dirty="0">
                <a:solidFill>
                  <a:prstClr val="black"/>
                </a:solidFill>
                <a:latin typeface="Arial"/>
              </a:rPr>
              <a:t> </a:t>
            </a:r>
            <a:r>
              <a:rPr lang="en-US" sz="1800" dirty="0" err="1">
                <a:solidFill>
                  <a:prstClr val="black"/>
                </a:solidFill>
                <a:latin typeface="Arial"/>
              </a:rPr>
              <a:t>Vucinic</a:t>
            </a:r>
            <a:r>
              <a:rPr lang="mr-IN" sz="1800" dirty="0">
                <a:solidFill>
                  <a:prstClr val="black"/>
                </a:solidFill>
                <a:latin typeface="Arial"/>
              </a:rPr>
              <a:t>     </a:t>
            </a:r>
          </a:p>
          <a:p>
            <a:r>
              <a:rPr lang="en-US" sz="1800" dirty="0">
                <a:solidFill>
                  <a:prstClr val="black"/>
                </a:solidFill>
                <a:latin typeface="Arial"/>
              </a:rPr>
              <a:t>draft-ietf-6tisch-dtsecurity-zerotouch-</a:t>
            </a:r>
            <a:r>
              <a:rPr lang="en-US" sz="1800" dirty="0" smtClean="0">
                <a:solidFill>
                  <a:prstClr val="black"/>
                </a:solidFill>
                <a:latin typeface="Arial"/>
              </a:rPr>
              <a:t>join	Michael Richardson</a:t>
            </a:r>
            <a:r>
              <a:rPr lang="mr-IN" sz="1800" dirty="0" smtClean="0">
                <a:solidFill>
                  <a:prstClr val="black"/>
                </a:solidFill>
                <a:latin typeface="Arial"/>
              </a:rPr>
              <a:t>      </a:t>
            </a:r>
            <a:endParaRPr lang="mr-IN" sz="1800" dirty="0">
              <a:solidFill>
                <a:prstClr val="black"/>
              </a:solidFill>
              <a:latin typeface="Arial"/>
            </a:endParaRPr>
          </a:p>
          <a:p>
            <a:r>
              <a:rPr lang="mr-IN" sz="1800" dirty="0">
                <a:solidFill>
                  <a:prstClr val="black"/>
                </a:solidFill>
                <a:latin typeface="Arial"/>
              </a:rPr>
              <a:t>draft-ietf-6tisch-6top-sfx</a:t>
            </a:r>
            <a:r>
              <a:rPr lang="en-US" sz="1800" dirty="0" smtClean="0">
                <a:solidFill>
                  <a:prstClr val="black"/>
                </a:solidFill>
                <a:latin typeface="Arial"/>
              </a:rPr>
              <a:t>		Diego </a:t>
            </a:r>
            <a:r>
              <a:rPr lang="en-US" sz="1800" dirty="0" err="1" smtClean="0">
                <a:solidFill>
                  <a:prstClr val="black"/>
                </a:solidFill>
                <a:latin typeface="Arial"/>
              </a:rPr>
              <a:t>Dujovne</a:t>
            </a:r>
            <a:endParaRPr lang="en-US" sz="1800" dirty="0">
              <a:solidFill>
                <a:prstClr val="black"/>
              </a:solidFill>
              <a:latin typeface="Arial"/>
            </a:endParaRPr>
          </a:p>
          <a:p>
            <a:pPr marL="0" indent="0">
              <a:buNone/>
            </a:pPr>
            <a:r>
              <a:rPr lang="en-US" sz="1800" b="1" dirty="0">
                <a:solidFill>
                  <a:prstClr val="black"/>
                </a:solidFill>
              </a:rPr>
              <a:t>Unchartered items, time permitting </a:t>
            </a:r>
          </a:p>
          <a:p>
            <a:r>
              <a:rPr lang="mr-IN" sz="1800" dirty="0" smtClean="0">
                <a:solidFill>
                  <a:prstClr val="black"/>
                </a:solidFill>
              </a:rPr>
              <a:t>draft-chang-6tisch-msf</a:t>
            </a:r>
            <a:r>
              <a:rPr lang="en-US" sz="1800" dirty="0" smtClean="0">
                <a:solidFill>
                  <a:prstClr val="black"/>
                </a:solidFill>
              </a:rPr>
              <a:t>			</a:t>
            </a:r>
            <a:r>
              <a:rPr lang="en-US" sz="1800" dirty="0" err="1" smtClean="0">
                <a:solidFill>
                  <a:prstClr val="black"/>
                </a:solidFill>
              </a:rPr>
              <a:t>Tengfei</a:t>
            </a:r>
            <a:r>
              <a:rPr lang="en-US" sz="1800" dirty="0" smtClean="0">
                <a:solidFill>
                  <a:prstClr val="black"/>
                </a:solidFill>
              </a:rPr>
              <a:t> Chang </a:t>
            </a:r>
          </a:p>
          <a:p>
            <a:r>
              <a:rPr lang="mr-IN" sz="1800" dirty="0" smtClean="0">
                <a:solidFill>
                  <a:prstClr val="black"/>
                </a:solidFill>
              </a:rPr>
              <a:t>draft-satish-6tisch-6top-sf1</a:t>
            </a:r>
            <a:r>
              <a:rPr lang="en-US" sz="1800" dirty="0" smtClean="0">
                <a:solidFill>
                  <a:prstClr val="black"/>
                </a:solidFill>
              </a:rPr>
              <a:t>		</a:t>
            </a:r>
            <a:r>
              <a:rPr lang="mr-IN" sz="1800" dirty="0" smtClean="0">
                <a:solidFill>
                  <a:prstClr val="black"/>
                </a:solidFill>
              </a:rPr>
              <a:t>Bing Liu - Remy</a:t>
            </a:r>
          </a:p>
          <a:p>
            <a:r>
              <a:rPr lang="en-US" sz="1800" dirty="0" smtClean="0">
                <a:solidFill>
                  <a:prstClr val="black"/>
                </a:solidFill>
              </a:rPr>
              <a:t>draft-richardson-6tisch-roll-join-priority	Michael Richardson</a:t>
            </a:r>
          </a:p>
          <a:p>
            <a:pPr marL="0" indent="0">
              <a:buNone/>
              <a:tabLst>
                <a:tab pos="284163" algn="l"/>
              </a:tabLst>
            </a:pPr>
            <a:r>
              <a:rPr lang="en-US" sz="1800" b="1" dirty="0" smtClean="0">
                <a:solidFill>
                  <a:prstClr val="black"/>
                </a:solidFill>
              </a:rPr>
              <a:t>Any Other Business, IEEE status</a:t>
            </a:r>
            <a:endParaRPr lang="en-US" sz="1800" b="1"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1332817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IETF</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2000" dirty="0">
                <a:hlinkClick r:id="rId2"/>
              </a:rPr>
              <a:t>Core</a:t>
            </a:r>
            <a:r>
              <a:rPr lang="en-US" sz="2000" dirty="0"/>
              <a:t> </a:t>
            </a:r>
            <a:r>
              <a:rPr lang="en-US" sz="1600" dirty="0"/>
              <a:t>(Constrained RESTful Environments)</a:t>
            </a:r>
          </a:p>
          <a:p>
            <a:pPr marL="0" indent="0">
              <a:buNone/>
            </a:pPr>
            <a:r>
              <a:rPr lang="en-US" sz="1600" b="1" dirty="0" smtClean="0"/>
              <a:t>Monday</a:t>
            </a:r>
          </a:p>
          <a:p>
            <a:r>
              <a:rPr lang="en-US" sz="1600" dirty="0" smtClean="0"/>
              <a:t>finishing </a:t>
            </a:r>
            <a:r>
              <a:rPr lang="en-US" sz="1600" dirty="0"/>
              <a:t>TCP </a:t>
            </a:r>
            <a:endParaRPr lang="en-US" sz="1600" dirty="0" smtClean="0"/>
          </a:p>
          <a:p>
            <a:pPr lvl="1"/>
            <a:r>
              <a:rPr lang="en-US" sz="1600" dirty="0" smtClean="0"/>
              <a:t>https</a:t>
            </a:r>
            <a:r>
              <a:rPr lang="en-US" sz="1600" dirty="0"/>
              <a:t>://</a:t>
            </a:r>
            <a:r>
              <a:rPr lang="en-US" sz="1600" dirty="0" err="1"/>
              <a:t>tools.ietf.org</a:t>
            </a:r>
            <a:r>
              <a:rPr lang="en-US" sz="1600" dirty="0"/>
              <a:t>/html/draft-ietf-core-coap-tcp-tls-</a:t>
            </a:r>
            <a:r>
              <a:rPr lang="en-US" sz="1600" dirty="0" smtClean="0"/>
              <a:t>10</a:t>
            </a:r>
            <a:endParaRPr lang="en-US" sz="1600" dirty="0"/>
          </a:p>
          <a:p>
            <a:r>
              <a:rPr lang="en-US" sz="1600" dirty="0"/>
              <a:t>finishing </a:t>
            </a:r>
            <a:r>
              <a:rPr lang="en-US" sz="1600" dirty="0" err="1"/>
              <a:t>CoCoA</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/html/draft-ietf-core-cocoa-</a:t>
            </a:r>
            <a:r>
              <a:rPr lang="en-US" sz="1600" dirty="0" smtClean="0"/>
              <a:t>02</a:t>
            </a:r>
            <a:endParaRPr lang="en-US" sz="1600" dirty="0"/>
          </a:p>
          <a:p>
            <a:r>
              <a:rPr lang="en-US" sz="1600" dirty="0"/>
              <a:t>resource-directory + </a:t>
            </a:r>
            <a:r>
              <a:rPr lang="en-US" sz="1600" dirty="0" err="1"/>
              <a:t>dns-sd</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/html/draft-ietf-core-resource-directory-</a:t>
            </a:r>
            <a:r>
              <a:rPr lang="en-US" sz="1600" dirty="0" smtClean="0"/>
              <a:t>12</a:t>
            </a:r>
          </a:p>
          <a:p>
            <a:pPr lvl="1"/>
            <a:r>
              <a:rPr lang="en-US" sz="1600" dirty="0" smtClean="0"/>
              <a:t>https</a:t>
            </a:r>
            <a:r>
              <a:rPr lang="en-US" sz="1600" dirty="0"/>
              <a:t>://</a:t>
            </a:r>
            <a:r>
              <a:rPr lang="en-US" sz="1600" dirty="0" err="1"/>
              <a:t>tools.ietf.org</a:t>
            </a:r>
            <a:r>
              <a:rPr lang="en-US" sz="1600" dirty="0"/>
              <a:t>/html/draft-ietf-core-rd-dns-sd-</a:t>
            </a:r>
            <a:r>
              <a:rPr lang="en-US" sz="1600" dirty="0" smtClean="0"/>
              <a:t>00</a:t>
            </a:r>
            <a:endParaRPr lang="en-US" sz="1600" dirty="0"/>
          </a:p>
          <a:p>
            <a:r>
              <a:rPr lang="en-US" sz="1600" dirty="0" err="1"/>
              <a:t>comi</a:t>
            </a:r>
            <a:r>
              <a:rPr lang="en-US" sz="1600" dirty="0"/>
              <a:t>: yang-</a:t>
            </a:r>
            <a:r>
              <a:rPr lang="en-US" sz="1600" dirty="0" err="1"/>
              <a:t>cbor</a:t>
            </a:r>
            <a:r>
              <a:rPr lang="en-US" sz="1600" dirty="0"/>
              <a:t>, </a:t>
            </a:r>
            <a:r>
              <a:rPr lang="en-US" sz="1600" dirty="0" err="1"/>
              <a:t>comi</a:t>
            </a:r>
            <a:r>
              <a:rPr lang="en-US" sz="1600" dirty="0"/>
              <a:t>, </a:t>
            </a:r>
            <a:r>
              <a:rPr lang="en-US" sz="1600" dirty="0" err="1"/>
              <a:t>sids</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/html/draft-ietf-core-yang-cbor-</a:t>
            </a:r>
            <a:r>
              <a:rPr lang="en-US" sz="1600" dirty="0" smtClean="0"/>
              <a:t>05</a:t>
            </a:r>
          </a:p>
          <a:p>
            <a:pPr lvl="1"/>
            <a:r>
              <a:rPr lang="en-US" sz="1600" dirty="0" smtClean="0"/>
              <a:t>https</a:t>
            </a:r>
            <a:r>
              <a:rPr lang="en-US" sz="1600" dirty="0"/>
              <a:t>://</a:t>
            </a:r>
            <a:r>
              <a:rPr lang="en-US" sz="1600" dirty="0" err="1"/>
              <a:t>tools.ietf.org</a:t>
            </a:r>
            <a:r>
              <a:rPr lang="en-US" sz="1600" dirty="0"/>
              <a:t>/html/draft-ietf-core-comi-</a:t>
            </a:r>
            <a:r>
              <a:rPr lang="en-US" sz="1600" dirty="0" smtClean="0"/>
              <a:t>01</a:t>
            </a:r>
          </a:p>
          <a:p>
            <a:pPr lvl="1"/>
            <a:r>
              <a:rPr lang="en-US" sz="1600" dirty="0" smtClean="0"/>
              <a:t>https</a:t>
            </a:r>
            <a:r>
              <a:rPr lang="en-US" sz="1600" dirty="0"/>
              <a:t>://</a:t>
            </a:r>
            <a:r>
              <a:rPr lang="en-US" sz="1600" dirty="0" err="1"/>
              <a:t>tools.ietf.org</a:t>
            </a:r>
            <a:r>
              <a:rPr lang="en-US" sz="1600" dirty="0"/>
              <a:t>/html/draft-ietf-core-sid-</a:t>
            </a:r>
            <a:r>
              <a:rPr lang="en-US" sz="1600" dirty="0" smtClean="0"/>
              <a:t>02</a:t>
            </a:r>
            <a:endParaRPr lang="en-US" sz="1600" dirty="0"/>
          </a:p>
          <a:p>
            <a:r>
              <a:rPr lang="en-US" sz="1600" dirty="0" err="1"/>
              <a:t>pubsub</a:t>
            </a:r>
            <a:r>
              <a:rPr lang="en-US" sz="1600" dirty="0"/>
              <a:t> – status, vs. yang-push </a:t>
            </a:r>
            <a:endParaRPr lang="en-US" sz="1600" dirty="0" smtClean="0"/>
          </a:p>
          <a:p>
            <a:pPr lvl="1"/>
            <a:r>
              <a:rPr lang="en-US" sz="1600" dirty="0" smtClean="0"/>
              <a:t>https</a:t>
            </a:r>
            <a:r>
              <a:rPr lang="en-US" sz="1600" dirty="0"/>
              <a:t>://</a:t>
            </a:r>
            <a:r>
              <a:rPr lang="en-US" sz="1600" dirty="0" err="1"/>
              <a:t>tools.ietf.org</a:t>
            </a:r>
            <a:r>
              <a:rPr lang="en-US" sz="1600" dirty="0"/>
              <a:t>/html/draft-ietf-core-coap-pubsub-02 </a:t>
            </a:r>
            <a:endParaRPr lang="en-US" sz="1600" dirty="0" smtClean="0"/>
          </a:p>
          <a:p>
            <a:pPr lvl="1"/>
            <a:r>
              <a:rPr lang="en-US" sz="1600" dirty="0" smtClean="0"/>
              <a:t>https</a:t>
            </a:r>
            <a:r>
              <a:rPr lang="en-US" sz="1600" dirty="0"/>
              <a:t>://</a:t>
            </a:r>
            <a:r>
              <a:rPr lang="en-US" sz="1600" dirty="0" err="1"/>
              <a:t>tools.ietf.org</a:t>
            </a:r>
            <a:r>
              <a:rPr lang="en-US" sz="1600" dirty="0"/>
              <a:t>/html/draft-birkholz-yang-push-coap-problemstatement-00</a:t>
            </a: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3886200"/>
          </a:xfrm>
        </p:spPr>
        <p:txBody>
          <a:bodyPr/>
          <a:lstStyle/>
          <a:p>
            <a:pPr marL="0" indent="0">
              <a:buNone/>
            </a:pPr>
            <a:r>
              <a:rPr lang="en-US" sz="2800" dirty="0" smtClean="0">
                <a:hlinkClick r:id="rId2"/>
              </a:rPr>
              <a:t>Core</a:t>
            </a:r>
            <a:r>
              <a:rPr lang="en-US" sz="2800" dirty="0"/>
              <a:t> </a:t>
            </a:r>
            <a:r>
              <a:rPr lang="en-US" sz="1400" b="1" dirty="0" smtClean="0"/>
              <a:t>Tuesday</a:t>
            </a:r>
          </a:p>
          <a:p>
            <a:pPr marL="0" indent="0">
              <a:buNone/>
            </a:pPr>
            <a:r>
              <a:rPr lang="en-US" sz="1400" dirty="0"/>
              <a:t>finishing </a:t>
            </a:r>
            <a:r>
              <a:rPr lang="en-US" sz="1400" dirty="0" err="1"/>
              <a:t>senml</a:t>
            </a:r>
            <a:r>
              <a:rPr lang="en-US" sz="1400" dirty="0"/>
              <a:t>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/html/draft-ietf-core-senml-</a:t>
            </a:r>
            <a:r>
              <a:rPr lang="en-US" sz="1400" dirty="0" smtClean="0"/>
              <a:t>11</a:t>
            </a:r>
            <a:endParaRPr lang="en-US" sz="1400" dirty="0"/>
          </a:p>
          <a:p>
            <a:pPr marL="0" indent="0">
              <a:buNone/>
            </a:pPr>
            <a:r>
              <a:rPr lang="en-US" sz="1400" dirty="0"/>
              <a:t>object security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/html/draft-ietf-core-object-security-</a:t>
            </a:r>
            <a:r>
              <a:rPr lang="en-US" sz="1400" dirty="0" smtClean="0"/>
              <a:t>06</a:t>
            </a:r>
            <a:endParaRPr lang="en-US" sz="1400" dirty="0"/>
          </a:p>
          <a:p>
            <a:pPr marL="0" indent="0">
              <a:buNone/>
            </a:pPr>
            <a:r>
              <a:rPr lang="en-US" sz="1400" dirty="0"/>
              <a:t>echo/request tag </a:t>
            </a:r>
            <a:endParaRPr lang="en-US" sz="1400" dirty="0" smtClean="0"/>
          </a:p>
          <a:p>
            <a:pPr marL="685800" lvl="1">
              <a:buFont typeface="Lucida Grande"/>
              <a:buChar char="-"/>
            </a:pPr>
            <a:r>
              <a:rPr lang="en-US" sz="1400" dirty="0" smtClean="0">
                <a:hlinkClick r:id="rId3"/>
              </a:rPr>
              <a:t>https</a:t>
            </a:r>
            <a:r>
              <a:rPr lang="en-US" sz="1400" dirty="0">
                <a:hlinkClick r:id="rId3"/>
              </a:rPr>
              <a:t>://tools.ietf.org/html/draft-ietf-core-echo-request-tag-00</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/html/draft-liu-core-coap-delay-attacks-</a:t>
            </a:r>
            <a:r>
              <a:rPr lang="en-US" sz="1400" dirty="0" smtClean="0"/>
              <a:t>01</a:t>
            </a:r>
            <a:endParaRPr lang="en-US" sz="1400" dirty="0"/>
          </a:p>
          <a:p>
            <a:pPr marL="0" indent="0">
              <a:buNone/>
            </a:pPr>
            <a:r>
              <a:rPr lang="en-US" sz="1400" dirty="0"/>
              <a:t>pending (for EST over CoAP) </a:t>
            </a:r>
            <a:endParaRPr lang="en-US" sz="1400" dirty="0" smtClean="0"/>
          </a:p>
          <a:p>
            <a:pPr marL="685800" lvl="1">
              <a:buFont typeface="Lucida Grande"/>
              <a:buChar char="-"/>
            </a:pPr>
            <a:r>
              <a:rPr lang="en-US" sz="1400" dirty="0" smtClean="0">
                <a:hlinkClick r:id="rId4"/>
              </a:rPr>
              <a:t>https</a:t>
            </a:r>
            <a:r>
              <a:rPr lang="en-US" sz="1400" dirty="0">
                <a:hlinkClick r:id="rId4"/>
              </a:rPr>
              <a:t>://tools.ietf.org/html/draft-vanderstok-ace-coap-est-02</a:t>
            </a:r>
            <a:r>
              <a:rPr lang="en-US" sz="1400" dirty="0" smtClean="0"/>
              <a:t>,</a:t>
            </a:r>
          </a:p>
          <a:p>
            <a:pPr marL="685800" lvl="1">
              <a:buFont typeface="Lucida Grande"/>
              <a:buChar char="-"/>
            </a:pPr>
            <a:r>
              <a:rPr lang="en-US" sz="1400" dirty="0" smtClean="0"/>
              <a:t> </a:t>
            </a:r>
            <a:r>
              <a:rPr lang="en-US" sz="1400" dirty="0"/>
              <a:t>https://</a:t>
            </a:r>
            <a:r>
              <a:rPr lang="en-US" sz="1400" dirty="0" err="1"/>
              <a:t>tools.ietf.org</a:t>
            </a:r>
            <a:r>
              <a:rPr lang="en-US" sz="1400" dirty="0"/>
              <a:t>/html/draft-hartke-core-pending-</a:t>
            </a:r>
            <a:r>
              <a:rPr lang="en-US" sz="1400" dirty="0" smtClean="0"/>
              <a:t>01</a:t>
            </a:r>
            <a:endParaRPr lang="en-US" sz="1400" dirty="0"/>
          </a:p>
          <a:p>
            <a:pPr marL="0" indent="0">
              <a:buNone/>
            </a:pPr>
            <a:r>
              <a:rPr lang="en-US" sz="1400" dirty="0" err="1" smtClean="0"/>
              <a:t>Sms</a:t>
            </a:r>
            <a:r>
              <a:rPr lang="en-US" sz="1400" dirty="0" smtClean="0"/>
              <a:t> </a:t>
            </a:r>
          </a:p>
          <a:p>
            <a:pPr marL="685800" lvl="1">
              <a:buFont typeface="Lucida Grande"/>
              <a:buChar char="-"/>
            </a:pPr>
            <a:r>
              <a:rPr lang="en-US" sz="1400" dirty="0" smtClean="0"/>
              <a:t>https</a:t>
            </a:r>
            <a:r>
              <a:rPr lang="en-US" sz="1400" dirty="0"/>
              <a:t>://</a:t>
            </a:r>
            <a:r>
              <a:rPr lang="en-US" sz="1400" dirty="0" err="1"/>
              <a:t>tools.ietf.org</a:t>
            </a:r>
            <a:r>
              <a:rPr lang="en-US" sz="1400" dirty="0"/>
              <a:t>/html/draft-becker-core-coap-sms-gprs-</a:t>
            </a:r>
            <a:r>
              <a:rPr lang="en-US" sz="1400" dirty="0" smtClean="0"/>
              <a:t>06</a:t>
            </a:r>
            <a:endParaRPr lang="en-US" sz="1400" dirty="0"/>
          </a:p>
          <a:p>
            <a:pPr marL="0" indent="0">
              <a:buNone/>
            </a:pPr>
            <a:r>
              <a:rPr lang="en-US" sz="1400" dirty="0" err="1"/>
              <a:t>dynlink</a:t>
            </a:r>
            <a:r>
              <a:rPr lang="en-US" sz="1400" dirty="0"/>
              <a:t> + </a:t>
            </a:r>
            <a:r>
              <a:rPr lang="en-US" sz="1400" dirty="0" smtClean="0"/>
              <a:t>interfaces</a:t>
            </a:r>
          </a:p>
          <a:p>
            <a:pPr marL="685800" lvl="1">
              <a:buFont typeface="Lucida Grande"/>
              <a:buChar char="-"/>
            </a:pPr>
            <a:r>
              <a:rPr lang="en-US" sz="1400" dirty="0" smtClean="0">
                <a:hlinkClick r:id="rId5"/>
              </a:rPr>
              <a:t>https</a:t>
            </a:r>
            <a:r>
              <a:rPr lang="en-US" sz="1400" dirty="0">
                <a:hlinkClick r:id="rId5"/>
              </a:rPr>
              <a:t>://tools.ietf.org/html/draft-ietf-core-dynlink-04</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/html/draft-ietf-core-interfaces-</a:t>
            </a:r>
            <a:r>
              <a:rPr lang="en-US" sz="1400" dirty="0" smtClean="0"/>
              <a:t>10</a:t>
            </a:r>
            <a:endParaRPr lang="en-US" sz="1400" dirty="0"/>
          </a:p>
          <a:p>
            <a:pPr marL="0" indent="0">
              <a:buNone/>
            </a:pPr>
            <a:r>
              <a:rPr lang="en-US" sz="1400" dirty="0" err="1"/>
              <a:t>dev</a:t>
            </a:r>
            <a:r>
              <a:rPr lang="en-US" sz="1400" dirty="0"/>
              <a:t>-urn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/html/draft-arkko-core-dev-urn-</a:t>
            </a:r>
            <a:r>
              <a:rPr lang="en-US" sz="1400" dirty="0" smtClean="0"/>
              <a:t>05</a:t>
            </a:r>
            <a:endParaRPr lang="en-US" sz="1400" dirty="0"/>
          </a:p>
          <a:p>
            <a:pPr marL="0" indent="0">
              <a:buNone/>
            </a:pPr>
            <a:r>
              <a:rPr lang="en-US" sz="1400" dirty="0" smtClean="0"/>
              <a:t>Flextime </a:t>
            </a:r>
          </a:p>
          <a:p>
            <a:pPr marL="685800" lvl="1">
              <a:buFont typeface="Lucida Grande"/>
              <a:buChar char="-"/>
            </a:pPr>
            <a:r>
              <a:rPr lang="en-US" sz="1400" dirty="0" smtClean="0">
                <a:hlinkClick r:id="rId6"/>
              </a:rPr>
              <a:t>https</a:t>
            </a:r>
            <a:r>
              <a:rPr lang="en-US" sz="1400" dirty="0">
                <a:hlinkClick r:id="rId6"/>
              </a:rPr>
              <a:t>://tools.ietf.org/html/draft-wang-core-opcua-transmission-</a:t>
            </a:r>
            <a:r>
              <a:rPr lang="en-US" sz="1400" dirty="0" smtClean="0">
                <a:hlinkClick r:id="rId6"/>
              </a:rPr>
              <a:t>02</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/html/draft-toutain-core-time-scale-</a:t>
            </a:r>
            <a:r>
              <a:rPr lang="en-US" sz="1400" dirty="0" smtClean="0"/>
              <a:t>00</a:t>
            </a: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5486400"/>
          </a:xfrm>
        </p:spPr>
        <p:txBody>
          <a:bodyPr/>
          <a:lstStyle/>
          <a:p>
            <a:pPr marL="0" indent="0">
              <a:buNone/>
            </a:pPr>
            <a:r>
              <a:rPr lang="en-US" sz="2800" dirty="0" smtClean="0">
                <a:hlinkClick r:id="rId2"/>
              </a:rPr>
              <a:t>6lo</a:t>
            </a:r>
            <a:endParaRPr lang="en-US" sz="2800" dirty="0" smtClean="0"/>
          </a:p>
          <a:p>
            <a:pPr marL="0" indent="0">
              <a:buNone/>
            </a:pPr>
            <a:r>
              <a:rPr lang="en-US" sz="1800" dirty="0"/>
              <a:t>An Update to 6LoWPAN ND                              </a:t>
            </a:r>
            <a:r>
              <a:rPr lang="en-US" sz="1800" dirty="0" smtClean="0"/>
              <a:t>	Pascal </a:t>
            </a:r>
            <a:r>
              <a:rPr lang="en-US" sz="1800" dirty="0"/>
              <a:t>Thubert </a:t>
            </a:r>
            <a:r>
              <a:rPr lang="en-US" sz="1600" dirty="0" smtClean="0">
                <a:hlinkClick r:id="rId3"/>
              </a:rPr>
              <a:t>https</a:t>
            </a:r>
            <a:r>
              <a:rPr lang="en-US" sz="1600" dirty="0">
                <a:hlinkClick r:id="rId3"/>
              </a:rPr>
              <a:t>://tools.ietf.org/html/draft-ietf-6lo-rfc6775-update-10</a:t>
            </a:r>
            <a:endParaRPr lang="en-US" sz="1600" dirty="0"/>
          </a:p>
          <a:p>
            <a:pPr marL="231775" lvl="1" indent="0">
              <a:buNone/>
            </a:pPr>
            <a:r>
              <a:rPr lang="en-US" sz="1600" dirty="0" smtClean="0"/>
              <a:t>Discuss </a:t>
            </a:r>
            <a:r>
              <a:rPr lang="en-US" sz="1600" dirty="0"/>
              <a:t>updates from WGLC comments </a:t>
            </a:r>
          </a:p>
          <a:p>
            <a:pPr marL="741363" indent="-279400"/>
            <a:r>
              <a:rPr lang="en-US" sz="1600" dirty="0" smtClean="0">
                <a:hlinkClick r:id="rId4"/>
              </a:rPr>
              <a:t>https</a:t>
            </a:r>
            <a:r>
              <a:rPr lang="en-US" sz="1600" dirty="0">
                <a:hlinkClick r:id="rId4"/>
              </a:rPr>
              <a:t>://tools.ietf.org/html/draft-ietf-6lo-ap-nd-</a:t>
            </a:r>
            <a:r>
              <a:rPr lang="en-US" sz="1600" dirty="0" smtClean="0">
                <a:hlinkClick r:id="rId4"/>
              </a:rPr>
              <a:t>03</a:t>
            </a:r>
            <a:endParaRPr lang="en-US" sz="1600" dirty="0"/>
          </a:p>
          <a:p>
            <a:pPr marL="741363" indent="-279400"/>
            <a:r>
              <a:rPr lang="en-US" sz="1600" dirty="0" smtClean="0">
                <a:hlinkClick r:id="rId5"/>
              </a:rPr>
              <a:t>https</a:t>
            </a:r>
            <a:r>
              <a:rPr lang="en-US" sz="1600" dirty="0">
                <a:hlinkClick r:id="rId5"/>
              </a:rPr>
              <a:t>://tools.ietf.org/html/draft-ietf-6lo-backbone-router-</a:t>
            </a:r>
            <a:r>
              <a:rPr lang="en-US" sz="1600" dirty="0" smtClean="0">
                <a:hlinkClick r:id="rId5"/>
              </a:rPr>
              <a:t>04</a:t>
            </a:r>
            <a:endParaRPr lang="en-US" sz="1600" dirty="0" smtClean="0"/>
          </a:p>
          <a:p>
            <a:pPr marL="230188" lvl="1" indent="-63500">
              <a:buNone/>
            </a:pPr>
            <a:r>
              <a:rPr lang="en-US" sz="1600" dirty="0" smtClean="0"/>
              <a:t>Updates </a:t>
            </a:r>
            <a:r>
              <a:rPr lang="en-US" sz="1600" dirty="0"/>
              <a:t>and </a:t>
            </a:r>
            <a:r>
              <a:rPr lang="en-US" sz="1600" dirty="0" smtClean="0"/>
              <a:t>status</a:t>
            </a:r>
          </a:p>
          <a:p>
            <a:pPr lvl="1">
              <a:buFont typeface="Arial"/>
              <a:buChar char="•"/>
            </a:pPr>
            <a:r>
              <a:rPr lang="en-US" sz="1600" dirty="0" smtClean="0"/>
              <a:t>Fragmentation </a:t>
            </a:r>
            <a:r>
              <a:rPr lang="en-US" sz="1600" dirty="0"/>
              <a:t>flow control and </a:t>
            </a:r>
            <a:r>
              <a:rPr lang="en-US" sz="1600" dirty="0" smtClean="0"/>
              <a:t>recovery</a:t>
            </a:r>
          </a:p>
          <a:p>
            <a:pPr lvl="1">
              <a:buFont typeface="Arial"/>
              <a:buChar char="•"/>
            </a:pPr>
            <a:r>
              <a:rPr lang="en-US" sz="1600" dirty="0" smtClean="0">
                <a:hlinkClick r:id="rId6"/>
              </a:rPr>
              <a:t>https</a:t>
            </a:r>
            <a:r>
              <a:rPr lang="en-US" sz="1600" dirty="0">
                <a:hlinkClick r:id="rId6"/>
              </a:rPr>
              <a:t>://tools.ietf.org/html/draft-thubert-6lo-forwarding-fragments-</a:t>
            </a:r>
            <a:r>
              <a:rPr lang="en-US" sz="1600" dirty="0" smtClean="0">
                <a:hlinkClick r:id="rId6"/>
              </a:rPr>
              <a:t>07</a:t>
            </a:r>
            <a:endParaRPr lang="en-US" sz="1600" dirty="0" smtClean="0"/>
          </a:p>
          <a:p>
            <a:pPr marL="749300" lvl="2" indent="-287338">
              <a:buFont typeface="Arial"/>
              <a:buChar char="•"/>
            </a:pPr>
            <a:r>
              <a:rPr lang="en-US" sz="1600" dirty="0" smtClean="0"/>
              <a:t>Requesting </a:t>
            </a:r>
            <a:r>
              <a:rPr lang="en-US" sz="1600" dirty="0"/>
              <a:t>for </a:t>
            </a:r>
            <a:r>
              <a:rPr lang="en-US" sz="1600" dirty="0" smtClean="0"/>
              <a:t>adoption</a:t>
            </a:r>
            <a:endParaRPr lang="en-US" sz="1600" dirty="0"/>
          </a:p>
          <a:p>
            <a:pPr marL="0" indent="0">
              <a:buNone/>
            </a:pPr>
            <a:r>
              <a:rPr lang="en-US" sz="1800" dirty="0" smtClean="0"/>
              <a:t>6lo </a:t>
            </a:r>
            <a:r>
              <a:rPr lang="en-US" sz="1800" dirty="0"/>
              <a:t>Applicability and Use Cases                      </a:t>
            </a:r>
            <a:r>
              <a:rPr lang="en-US" sz="1800" dirty="0" smtClean="0"/>
              <a:t>	Yong</a:t>
            </a:r>
            <a:r>
              <a:rPr lang="en-US" sz="1800" dirty="0"/>
              <a:t>-</a:t>
            </a:r>
            <a:r>
              <a:rPr lang="en-US" sz="1800" dirty="0" err="1"/>
              <a:t>Geun</a:t>
            </a:r>
            <a:r>
              <a:rPr lang="en-US" sz="1800" dirty="0"/>
              <a:t> Hong </a:t>
            </a:r>
            <a:endParaRPr lang="en-US" sz="1800" dirty="0" smtClean="0"/>
          </a:p>
          <a:p>
            <a:pPr marL="796925" indent="-398463">
              <a:buNone/>
            </a:pPr>
            <a:r>
              <a:rPr lang="en-US" sz="1600" dirty="0" smtClean="0">
                <a:hlinkClick r:id="rId7"/>
              </a:rPr>
              <a:t>https</a:t>
            </a:r>
            <a:r>
              <a:rPr lang="en-US" sz="1600" dirty="0">
                <a:hlinkClick r:id="rId7"/>
              </a:rPr>
              <a:t>://tools.ietf.org/html/draft-ietf-6lo-use-cases-03</a:t>
            </a:r>
            <a:r>
              <a:rPr lang="en-US" sz="1600" dirty="0"/>
              <a:t> </a:t>
            </a:r>
            <a:endParaRPr lang="en-US" sz="1600" dirty="0" smtClean="0"/>
          </a:p>
          <a:p>
            <a:pPr marL="400050" lvl="1" indent="0">
              <a:buNone/>
            </a:pPr>
            <a:r>
              <a:rPr lang="en-US" sz="1600" dirty="0" smtClean="0"/>
              <a:t>New </a:t>
            </a:r>
            <a:r>
              <a:rPr lang="en-US" sz="1600" dirty="0"/>
              <a:t>revision and updates based on WG </a:t>
            </a:r>
            <a:r>
              <a:rPr lang="en-US" sz="1600" dirty="0" smtClean="0"/>
              <a:t>comments</a:t>
            </a:r>
            <a:endParaRPr lang="en-US" sz="1600" dirty="0"/>
          </a:p>
          <a:p>
            <a:pPr marL="0" indent="0">
              <a:buNone/>
            </a:pPr>
            <a:r>
              <a:rPr lang="en-US" sz="1800" dirty="0" smtClean="0"/>
              <a:t>Transmission </a:t>
            </a:r>
            <a:r>
              <a:rPr lang="en-US" sz="1800" dirty="0"/>
              <a:t>of IPv6 packets over IEEE 802.15.6 WBAN  </a:t>
            </a:r>
            <a:r>
              <a:rPr lang="en-US" sz="1800" dirty="0" err="1"/>
              <a:t>Sajjad</a:t>
            </a:r>
            <a:r>
              <a:rPr lang="en-US" sz="1800" dirty="0"/>
              <a:t> </a:t>
            </a:r>
            <a:r>
              <a:rPr lang="en-US" sz="1800" dirty="0" smtClean="0"/>
              <a:t>Akbar</a:t>
            </a:r>
          </a:p>
          <a:p>
            <a:pPr marL="398463" indent="0">
              <a:buNone/>
            </a:pPr>
            <a:r>
              <a:rPr lang="en-US" sz="1600" dirty="0" smtClean="0">
                <a:hlinkClick r:id="rId8"/>
              </a:rPr>
              <a:t>https</a:t>
            </a:r>
            <a:r>
              <a:rPr lang="en-US" sz="1600" dirty="0">
                <a:hlinkClick r:id="rId8"/>
              </a:rPr>
              <a:t>://tools.ietf.org/html/draft-sajjad-6lo-wban-01</a:t>
            </a:r>
            <a:r>
              <a:rPr lang="en-US" sz="1600" dirty="0"/>
              <a:t> </a:t>
            </a:r>
          </a:p>
          <a:p>
            <a:pPr marL="400050" lvl="1" indent="0">
              <a:buNone/>
            </a:pPr>
            <a:r>
              <a:rPr lang="en-US" sz="1600" dirty="0" smtClean="0"/>
              <a:t>2nd presentation based on IETF99 comments </a:t>
            </a:r>
          </a:p>
          <a:p>
            <a:pPr marL="0" indent="0">
              <a:buNone/>
            </a:pPr>
            <a:r>
              <a:rPr lang="en-US" sz="1800" dirty="0" smtClean="0"/>
              <a:t>Fragmentation </a:t>
            </a:r>
            <a:r>
              <a:rPr lang="en-US" sz="1800" dirty="0"/>
              <a:t>Design team formation Update</a:t>
            </a:r>
            <a:r>
              <a:rPr lang="en-US" sz="1800" dirty="0" smtClean="0"/>
              <a:t>:</a:t>
            </a:r>
            <a:r>
              <a:rPr lang="en-US" sz="1800" dirty="0"/>
              <a:t>	Gabriel </a:t>
            </a:r>
            <a:r>
              <a:rPr lang="en-US" sz="1800" dirty="0" smtClean="0"/>
              <a:t>Montenegro</a:t>
            </a:r>
            <a:endParaRPr lang="en-US" sz="1800" dirty="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pPr marL="0" indent="0">
              <a:buNone/>
            </a:pPr>
            <a:r>
              <a:rPr lang="mr-IN" sz="1400" dirty="0"/>
              <a:t>ROLL Status meeting - (5 min.)                                          </a:t>
            </a:r>
          </a:p>
          <a:p>
            <a:pPr marL="0" indent="0">
              <a:buNone/>
            </a:pPr>
            <a:r>
              <a:rPr lang="mr-IN" sz="1400" dirty="0"/>
              <a:t>-----&gt;    Peter/</a:t>
            </a:r>
            <a:r>
              <a:rPr lang="mr-IN" sz="1400" dirty="0" smtClean="0"/>
              <a:t>Ines</a:t>
            </a:r>
            <a:endParaRPr lang="mr-IN" sz="1400" dirty="0"/>
          </a:p>
          <a:p>
            <a:pPr marL="0" indent="0">
              <a:buNone/>
            </a:pPr>
            <a:r>
              <a:rPr lang="mr-IN" sz="1400" dirty="0"/>
              <a:t>RPL-info (10 min.) - draft-ietf-roll-useofrplinfo                       </a:t>
            </a:r>
          </a:p>
          <a:p>
            <a:pPr marL="0" indent="0">
              <a:buNone/>
            </a:pPr>
            <a:r>
              <a:rPr lang="mr-IN" sz="1400" dirty="0"/>
              <a:t>-----&gt;    </a:t>
            </a:r>
            <a:r>
              <a:rPr lang="mr-IN" sz="1400" dirty="0" smtClean="0"/>
              <a:t>Ines</a:t>
            </a:r>
            <a:endParaRPr lang="mr-IN" sz="1400" dirty="0"/>
          </a:p>
          <a:p>
            <a:pPr marL="0" indent="0">
              <a:buNone/>
            </a:pPr>
            <a:r>
              <a:rPr lang="mr-IN" sz="1400" dirty="0"/>
              <a:t>No-Path DAO (10 min.) - draft-ietf-roll-efficient-npdao                 </a:t>
            </a:r>
          </a:p>
          <a:p>
            <a:pPr marL="0" indent="0">
              <a:buNone/>
            </a:pPr>
            <a:r>
              <a:rPr lang="mr-IN" sz="1400" dirty="0"/>
              <a:t>-----&gt;    </a:t>
            </a:r>
            <a:r>
              <a:rPr lang="mr-IN" sz="1400" dirty="0" smtClean="0"/>
              <a:t>Rahul</a:t>
            </a:r>
            <a:endParaRPr lang="mr-IN" sz="1400" dirty="0"/>
          </a:p>
          <a:p>
            <a:pPr marL="0" indent="0">
              <a:buNone/>
            </a:pPr>
            <a:r>
              <a:rPr lang="mr-IN" sz="1400" dirty="0"/>
              <a:t>DAO-projection (5 min.) - draft-ietf-roll-dao-projection                </a:t>
            </a:r>
          </a:p>
          <a:p>
            <a:pPr marL="0" indent="0">
              <a:buNone/>
            </a:pPr>
            <a:r>
              <a:rPr lang="mr-IN" sz="1400" dirty="0"/>
              <a:t>------&gt;   </a:t>
            </a:r>
            <a:r>
              <a:rPr lang="mr-IN" sz="1400" dirty="0" smtClean="0"/>
              <a:t>Pascal</a:t>
            </a:r>
            <a:endParaRPr lang="mr-IN" sz="1400" dirty="0"/>
          </a:p>
          <a:p>
            <a:pPr marL="0" indent="0">
              <a:buNone/>
            </a:pPr>
            <a:r>
              <a:rPr lang="mr-IN" sz="1400" dirty="0"/>
              <a:t>Discussion on new work and relations   (15 min)                          </a:t>
            </a:r>
          </a:p>
          <a:p>
            <a:pPr marL="0" indent="0">
              <a:buNone/>
            </a:pPr>
            <a:r>
              <a:rPr lang="mr-IN" sz="1400" dirty="0"/>
              <a:t>------&gt;  chairs + </a:t>
            </a:r>
            <a:r>
              <a:rPr lang="mr-IN" sz="1400" dirty="0" smtClean="0"/>
              <a:t>WG</a:t>
            </a:r>
            <a:endParaRPr lang="mr-IN" sz="1400" dirty="0"/>
          </a:p>
          <a:p>
            <a:pPr marL="0" indent="0">
              <a:buNone/>
            </a:pPr>
            <a:r>
              <a:rPr lang="mr-IN" sz="1400" dirty="0"/>
              <a:t>Load Balancing - (15 min.) - draft-qasem-roll-rpl-load-balancing         </a:t>
            </a:r>
          </a:p>
          <a:p>
            <a:pPr marL="0" indent="0">
              <a:buNone/>
            </a:pPr>
            <a:r>
              <a:rPr lang="mr-IN" sz="1400" dirty="0"/>
              <a:t>------&gt;  </a:t>
            </a:r>
            <a:r>
              <a:rPr lang="mr-IN" sz="1400" dirty="0" smtClean="0"/>
              <a:t>Mamoun</a:t>
            </a:r>
            <a:endParaRPr lang="mr-IN" sz="1400" dirty="0"/>
          </a:p>
          <a:p>
            <a:pPr marL="0" indent="0">
              <a:buNone/>
            </a:pPr>
            <a:r>
              <a:rPr lang="mr-IN" sz="1400" dirty="0"/>
              <a:t>RPL DAG Metric (10 min) draft-pkm-roll-nsa-extension                     </a:t>
            </a:r>
          </a:p>
          <a:p>
            <a:pPr marL="0" indent="0">
              <a:buNone/>
            </a:pPr>
            <a:r>
              <a:rPr lang="mr-IN" sz="1400" dirty="0"/>
              <a:t>------&gt;  </a:t>
            </a:r>
            <a:r>
              <a:rPr lang="mr-IN" sz="1400" dirty="0" smtClean="0"/>
              <a:t>Georgios</a:t>
            </a:r>
            <a:endParaRPr lang="mr-IN" sz="1400" dirty="0"/>
          </a:p>
          <a:p>
            <a:pPr marL="0" indent="0">
              <a:buNone/>
            </a:pPr>
            <a:r>
              <a:rPr lang="mr-IN" sz="1400" dirty="0"/>
              <a:t>Fast reroute (15 min) - draft TBD                                         </a:t>
            </a:r>
          </a:p>
          <a:p>
            <a:pPr marL="0" indent="0">
              <a:buNone/>
            </a:pPr>
            <a:r>
              <a:rPr lang="mr-IN" sz="1400" dirty="0"/>
              <a:t>-----&gt; Pascal</a:t>
            </a:r>
            <a:endParaRPr lang="en-US" sz="1400" dirty="0" smtClean="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smtClean="0">
                <a:hlinkClick r:id="rId2"/>
              </a:rPr>
              <a:t>Detnet</a:t>
            </a:r>
            <a:r>
              <a:rPr lang="en-US" sz="2800" dirty="0" smtClean="0"/>
              <a:t> </a:t>
            </a:r>
          </a:p>
          <a:p>
            <a:pPr marL="0" indent="0">
              <a:buNone/>
            </a:pPr>
            <a:r>
              <a:rPr lang="en-US" sz="1600" dirty="0" smtClean="0"/>
              <a:t>Use Cases by Ethan Grossman</a:t>
            </a:r>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-use-cases							</a:t>
            </a:r>
          </a:p>
          <a:p>
            <a:pPr marL="0" indent="0">
              <a:buNone/>
            </a:pPr>
            <a:r>
              <a:rPr lang="en-US" sz="1600" dirty="0" smtClean="0"/>
              <a:t>Security Considerations by Tal </a:t>
            </a:r>
            <a:r>
              <a:rPr lang="en-US" sz="1600" dirty="0" err="1" smtClean="0"/>
              <a:t>Mizahi</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-security							</a:t>
            </a:r>
          </a:p>
          <a:p>
            <a:pPr marL="0" indent="0">
              <a:buNone/>
            </a:pPr>
            <a:r>
              <a:rPr lang="en-US" sz="1600" dirty="0" smtClean="0"/>
              <a:t>DetNet </a:t>
            </a:r>
            <a:r>
              <a:rPr lang="en-US" sz="1600" dirty="0"/>
              <a:t>Data Plane Encapsulation -- Resolving open </a:t>
            </a:r>
            <a:r>
              <a:rPr lang="en-US" sz="1600" dirty="0" smtClean="0"/>
              <a:t>issues by </a:t>
            </a:r>
            <a:r>
              <a:rPr lang="en-US" sz="1600" dirty="0" err="1" smtClean="0"/>
              <a:t>Jouni</a:t>
            </a:r>
            <a:r>
              <a:rPr lang="en-US" sz="1600" dirty="0" smtClean="0"/>
              <a:t> </a:t>
            </a:r>
            <a:r>
              <a:rPr lang="en-US" sz="1600" dirty="0" err="1"/>
              <a:t>Korhonen</a:t>
            </a:r>
            <a:r>
              <a:rPr lang="en-US" sz="1600" dirty="0"/>
              <a:t>/Norm </a:t>
            </a:r>
            <a:r>
              <a:rPr lang="en-US" sz="1600" dirty="0" smtClean="0"/>
              <a:t>Finn</a:t>
            </a:r>
          </a:p>
          <a:p>
            <a:pPr marL="400050" lvl="1" indent="0">
              <a:buNone/>
            </a:pPr>
            <a:r>
              <a:rPr lang="en-US" sz="1600" dirty="0" smtClean="0"/>
              <a:t>https</a:t>
            </a:r>
            <a:r>
              <a:rPr lang="en-US" sz="1600" dirty="0"/>
              <a:t>://</a:t>
            </a:r>
            <a:r>
              <a:rPr lang="en-US" sz="1600" dirty="0" err="1"/>
              <a:t>tools.ietf.org</a:t>
            </a:r>
            <a:r>
              <a:rPr lang="en-US" sz="1600" dirty="0"/>
              <a:t>/html/draft-ietf-detnet-dp-sol-00							</a:t>
            </a:r>
          </a:p>
          <a:p>
            <a:pPr marL="0" indent="0">
              <a:buNone/>
            </a:pPr>
            <a:r>
              <a:rPr lang="en-US" sz="1600" dirty="0" smtClean="0"/>
              <a:t>DetNet </a:t>
            </a:r>
            <a:r>
              <a:rPr lang="en-US" sz="1600" dirty="0"/>
              <a:t>Flow Information Model Based on </a:t>
            </a:r>
            <a:r>
              <a:rPr lang="en-US" sz="1600" dirty="0" smtClean="0"/>
              <a:t>TSN by </a:t>
            </a:r>
            <a:r>
              <a:rPr lang="en-US" sz="1600" dirty="0" err="1" smtClean="0"/>
              <a:t>Balázs</a:t>
            </a:r>
            <a:r>
              <a:rPr lang="en-US" sz="1600" dirty="0" smtClean="0"/>
              <a:t> </a:t>
            </a:r>
            <a:r>
              <a:rPr lang="en-US" sz="1600" dirty="0" err="1" smtClean="0"/>
              <a:t>Varga</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/html/draft-farkas-detnet-flow-information-model-02							</a:t>
            </a:r>
          </a:p>
          <a:p>
            <a:pPr marL="0" indent="0">
              <a:buNone/>
            </a:pPr>
            <a:r>
              <a:rPr lang="en-US" sz="1600" dirty="0" smtClean="0"/>
              <a:t>Transport </a:t>
            </a:r>
            <a:r>
              <a:rPr lang="en-US" sz="1600" dirty="0"/>
              <a:t>Layer for Deterministic </a:t>
            </a:r>
            <a:r>
              <a:rPr lang="en-US" sz="1600" dirty="0" smtClean="0"/>
              <a:t>Networks by Pascal </a:t>
            </a:r>
            <a:r>
              <a:rPr lang="en-US" sz="1600" dirty="0"/>
              <a:t>Thubert </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thubert</a:t>
            </a:r>
            <a:r>
              <a:rPr lang="en-US" sz="1600" dirty="0"/>
              <a:t>-</a:t>
            </a:r>
            <a:r>
              <a:rPr lang="en-US" sz="1600" dirty="0" err="1"/>
              <a:t>tsvwg</a:t>
            </a:r>
            <a:r>
              <a:rPr lang="en-US" sz="1600" dirty="0"/>
              <a:t>-</a:t>
            </a:r>
            <a:r>
              <a:rPr lang="en-US" sz="1600" dirty="0" err="1"/>
              <a:t>detnet</a:t>
            </a:r>
            <a:r>
              <a:rPr lang="en-US" sz="1600" dirty="0"/>
              <a:t>-transport							</a:t>
            </a:r>
          </a:p>
          <a:p>
            <a:pPr marL="0" indent="0">
              <a:buNone/>
            </a:pPr>
            <a:r>
              <a:rPr lang="en-US" sz="1600" dirty="0" smtClean="0"/>
              <a:t>Information </a:t>
            </a:r>
            <a:r>
              <a:rPr lang="en-US" sz="1600" dirty="0"/>
              <a:t>and data model considerations: Applicability of Network Calculus to </a:t>
            </a:r>
            <a:r>
              <a:rPr lang="en-US" sz="1600" dirty="0" smtClean="0"/>
              <a:t>DetNet by Jean</a:t>
            </a:r>
            <a:r>
              <a:rPr lang="en-US" sz="1600" dirty="0"/>
              <a:t>-Yves Le </a:t>
            </a:r>
            <a:r>
              <a:rPr lang="en-US" sz="1600" dirty="0" err="1"/>
              <a:t>Boudec</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p>
          <a:p>
            <a:r>
              <a:rPr lang="is-IS" sz="1600" dirty="0" smtClean="0">
                <a:solidFill>
                  <a:prstClr val="black"/>
                </a:solidFill>
              </a:rPr>
              <a:t>[</a:t>
            </a:r>
            <a:r>
              <a:rPr lang="is-IS" sz="1600" dirty="0">
                <a:solidFill>
                  <a:prstClr val="black"/>
                </a:solidFill>
              </a:rPr>
              <a:t>09:50] draft-ietf-lpwan-</a:t>
            </a:r>
            <a:r>
              <a:rPr lang="is-IS" sz="1600" dirty="0" smtClean="0">
                <a:solidFill>
                  <a:prstClr val="black"/>
                </a:solidFill>
              </a:rPr>
              <a:t>overview</a:t>
            </a:r>
          </a:p>
          <a:p>
            <a:pPr lvl="1"/>
            <a:r>
              <a:rPr lang="en-US" sz="1600" dirty="0" smtClean="0">
                <a:solidFill>
                  <a:prstClr val="black"/>
                </a:solidFill>
              </a:rPr>
              <a:t>LPWAN </a:t>
            </a:r>
            <a:r>
              <a:rPr lang="en-US" sz="1600" dirty="0">
                <a:solidFill>
                  <a:prstClr val="black"/>
                </a:solidFill>
              </a:rPr>
              <a:t>Overview - Doc status and updates</a:t>
            </a:r>
          </a:p>
          <a:p>
            <a:r>
              <a:rPr lang="en-US" sz="1600" dirty="0" smtClean="0">
                <a:solidFill>
                  <a:prstClr val="black"/>
                </a:solidFill>
              </a:rPr>
              <a:t>[</a:t>
            </a:r>
            <a:r>
              <a:rPr lang="en-US" sz="1600" dirty="0">
                <a:solidFill>
                  <a:prstClr val="black"/>
                </a:solidFill>
              </a:rPr>
              <a:t>10:00] draft-ietf-lpwan-ipv6-static-context-</a:t>
            </a:r>
            <a:r>
              <a:rPr lang="en-US" sz="1600" dirty="0" smtClean="0">
                <a:solidFill>
                  <a:prstClr val="black"/>
                </a:solidFill>
              </a:rPr>
              <a:t>hc</a:t>
            </a:r>
          </a:p>
          <a:p>
            <a:pPr lvl="1"/>
            <a:r>
              <a:rPr lang="is-IS" sz="1600" dirty="0" smtClean="0">
                <a:solidFill>
                  <a:prstClr val="black"/>
                </a:solidFill>
              </a:rPr>
              <a:t>Update </a:t>
            </a:r>
            <a:r>
              <a:rPr lang="is-IS" sz="1600" dirty="0">
                <a:solidFill>
                  <a:prstClr val="black"/>
                </a:solidFill>
              </a:rPr>
              <a:t>on IPv6 compression </a:t>
            </a:r>
            <a:endParaRPr lang="is-IS" sz="1600" dirty="0" smtClean="0">
              <a:solidFill>
                <a:prstClr val="black"/>
              </a:solidFill>
            </a:endParaRPr>
          </a:p>
          <a:p>
            <a:pPr lvl="1"/>
            <a:r>
              <a:rPr lang="is-IS" sz="1600" dirty="0" smtClean="0">
                <a:solidFill>
                  <a:prstClr val="black"/>
                </a:solidFill>
              </a:rPr>
              <a:t>Update </a:t>
            </a:r>
            <a:r>
              <a:rPr lang="is-IS" sz="1600" dirty="0">
                <a:solidFill>
                  <a:prstClr val="black"/>
                </a:solidFill>
              </a:rPr>
              <a:t>on SCHC </a:t>
            </a:r>
            <a:r>
              <a:rPr lang="is-IS" sz="1600" dirty="0" smtClean="0">
                <a:solidFill>
                  <a:prstClr val="black"/>
                </a:solidFill>
              </a:rPr>
              <a:t>fragmentation</a:t>
            </a:r>
            <a:endParaRPr lang="is-IS" sz="1600" dirty="0">
              <a:solidFill>
                <a:prstClr val="black"/>
              </a:solidFill>
            </a:endParaRPr>
          </a:p>
          <a:p>
            <a:r>
              <a:rPr lang="is-IS" sz="1600" dirty="0" smtClean="0">
                <a:solidFill>
                  <a:prstClr val="black"/>
                </a:solidFill>
              </a:rPr>
              <a:t>[</a:t>
            </a:r>
            <a:r>
              <a:rPr lang="is-IS" sz="1600" dirty="0">
                <a:solidFill>
                  <a:prstClr val="black"/>
                </a:solidFill>
              </a:rPr>
              <a:t>10:30] draft-ietf-lpwan-coap-static-context-</a:t>
            </a:r>
            <a:r>
              <a:rPr lang="is-IS" sz="1600" dirty="0" smtClean="0">
                <a:solidFill>
                  <a:prstClr val="black"/>
                </a:solidFill>
              </a:rPr>
              <a:t>hc</a:t>
            </a:r>
          </a:p>
          <a:p>
            <a:r>
              <a:rPr lang="is-IS" sz="1600" dirty="0" smtClean="0">
                <a:solidFill>
                  <a:prstClr val="black"/>
                </a:solidFill>
              </a:rPr>
              <a:t>[</a:t>
            </a:r>
            <a:r>
              <a:rPr lang="is-IS" sz="1600" dirty="0">
                <a:solidFill>
                  <a:prstClr val="black"/>
                </a:solidFill>
              </a:rPr>
              <a:t>10:40] draft-barthel-icmpv6-schc  </a:t>
            </a:r>
            <a:endParaRPr lang="is-IS" sz="1600" dirty="0" smtClean="0">
              <a:solidFill>
                <a:prstClr val="black"/>
              </a:solidFill>
            </a:endParaRPr>
          </a:p>
          <a:p>
            <a:r>
              <a:rPr lang="is-IS" sz="1600" dirty="0" smtClean="0">
                <a:solidFill>
                  <a:prstClr val="black"/>
                </a:solidFill>
              </a:rPr>
              <a:t>[</a:t>
            </a:r>
            <a:r>
              <a:rPr lang="is-IS" sz="1600" dirty="0">
                <a:solidFill>
                  <a:prstClr val="black"/>
                </a:solidFill>
              </a:rPr>
              <a:t>10:50] draft-petrov-lpwan-ipv6-schc-over-lorawan </a:t>
            </a:r>
          </a:p>
          <a:p>
            <a:r>
              <a:rPr lang="is-IS" sz="1600" dirty="0" smtClean="0">
                <a:solidFill>
                  <a:prstClr val="black"/>
                </a:solidFill>
              </a:rPr>
              <a:t>[</a:t>
            </a:r>
            <a:r>
              <a:rPr lang="is-IS" sz="1600" dirty="0">
                <a:solidFill>
                  <a:prstClr val="black"/>
                </a:solidFill>
              </a:rPr>
              <a:t>11:05] draft-zuniga-lpwan-schc-over-sigfox </a:t>
            </a:r>
          </a:p>
          <a:p>
            <a:r>
              <a:rPr lang="is-IS" sz="1600" dirty="0" smtClean="0">
                <a:solidFill>
                  <a:prstClr val="black"/>
                </a:solidFill>
              </a:rPr>
              <a:t>[</a:t>
            </a:r>
            <a:r>
              <a:rPr lang="is-IS" sz="1600" dirty="0">
                <a:solidFill>
                  <a:prstClr val="black"/>
                </a:solidFill>
              </a:rPr>
              <a:t>11:20] ETSI LTN and LPWAN-CSS </a:t>
            </a:r>
          </a:p>
          <a:p>
            <a:r>
              <a:rPr lang="is-IS" sz="1600" dirty="0" smtClean="0">
                <a:solidFill>
                  <a:prstClr val="black"/>
                </a:solidFill>
              </a:rPr>
              <a:t>[</a:t>
            </a:r>
            <a:r>
              <a:rPr lang="is-IS" sz="1600" dirty="0">
                <a:solidFill>
                  <a:prstClr val="black"/>
                </a:solidFill>
              </a:rPr>
              <a:t>11:50] </a:t>
            </a:r>
            <a:r>
              <a:rPr lang="is-IS" sz="1600" dirty="0" smtClean="0">
                <a:solidFill>
                  <a:prstClr val="black"/>
                </a:solidFill>
              </a:rPr>
              <a:t>AOB</a:t>
            </a:r>
            <a:endParaRPr lang="en-US" sz="1600" dirty="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 </a:t>
            </a:r>
            <a:endParaRPr lang="en-US" sz="1800" dirty="0"/>
          </a:p>
          <a:p>
            <a:pPr marL="0" indent="0">
              <a:buNone/>
            </a:pPr>
            <a:r>
              <a:rPr lang="en-US" sz="1600" dirty="0" smtClean="0"/>
              <a:t>Chairs:</a:t>
            </a:r>
            <a:r>
              <a:rPr lang="en-US" sz="1600" dirty="0"/>
              <a:t>	Intro, RG Status	draft-irtf-t2trg-iot-seccons draft-irtf-t2trg-rest-iot-00</a:t>
            </a:r>
          </a:p>
          <a:p>
            <a:pPr marL="0" indent="0">
              <a:buNone/>
            </a:pPr>
            <a:r>
              <a:rPr lang="en-US" sz="1600" dirty="0" smtClean="0"/>
              <a:t>R</a:t>
            </a:r>
            <a:r>
              <a:rPr lang="en-US" sz="1600" dirty="0"/>
              <a:t>. </a:t>
            </a:r>
            <a:r>
              <a:rPr lang="en-US" sz="1600" dirty="0" smtClean="0"/>
              <a:t>Moskowitz:</a:t>
            </a:r>
            <a:r>
              <a:rPr lang="en-US" sz="1600" dirty="0"/>
              <a:t>	Small Crypto for Small IoT	draft-</a:t>
            </a:r>
            <a:r>
              <a:rPr lang="en-US" sz="1600" dirty="0" err="1"/>
              <a:t>moskowitz</a:t>
            </a:r>
            <a:r>
              <a:rPr lang="en-US" sz="1600" dirty="0"/>
              <a:t>-small-crypto</a:t>
            </a:r>
          </a:p>
          <a:p>
            <a:pPr marL="0" indent="0">
              <a:buNone/>
            </a:pPr>
            <a:r>
              <a:rPr lang="en-US" sz="1600" dirty="0" smtClean="0"/>
              <a:t>Dirk </a:t>
            </a:r>
            <a:r>
              <a:rPr lang="en-US" sz="1600" dirty="0" err="1"/>
              <a:t>Kutscher</a:t>
            </a:r>
            <a:r>
              <a:rPr lang="en-US" sz="1600" dirty="0"/>
              <a:t> &amp; Liang </a:t>
            </a:r>
            <a:r>
              <a:rPr lang="en-US" sz="1600" dirty="0" smtClean="0"/>
              <a:t>GENG:</a:t>
            </a:r>
            <a:r>
              <a:rPr lang="en-US" sz="1600" dirty="0"/>
              <a:t>	Edge computing and IoT	 </a:t>
            </a:r>
          </a:p>
          <a:p>
            <a:pPr marL="0" indent="0">
              <a:buNone/>
            </a:pPr>
            <a:r>
              <a:rPr lang="en-US" sz="1600" dirty="0" smtClean="0"/>
              <a:t>Michael </a:t>
            </a:r>
            <a:r>
              <a:rPr lang="en-US" sz="1600" dirty="0"/>
              <a:t>McCool (remote</a:t>
            </a:r>
            <a:r>
              <a:rPr lang="en-US" sz="1600" dirty="0" smtClean="0"/>
              <a:t>):</a:t>
            </a:r>
            <a:r>
              <a:rPr lang="en-US" sz="1600" dirty="0"/>
              <a:t>	WISHI: semantic </a:t>
            </a:r>
            <a:r>
              <a:rPr lang="en-US" sz="1600" dirty="0" err="1"/>
              <a:t>interop</a:t>
            </a:r>
            <a:r>
              <a:rPr lang="en-US" sz="1600" dirty="0"/>
              <a:t> of AVS and IoT	 </a:t>
            </a:r>
            <a:r>
              <a:rPr lang="en-US" sz="1600" dirty="0" smtClean="0"/>
              <a:t>	</a:t>
            </a: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hlinkClick r:id="rId2"/>
              </a:rPr>
              <a:t>Ace</a:t>
            </a:r>
            <a:endParaRPr lang="en-US" sz="2400" dirty="0" smtClean="0"/>
          </a:p>
          <a:p>
            <a:pPr marL="0" indent="0">
              <a:buNone/>
            </a:pPr>
            <a:r>
              <a:rPr lang="en-US" sz="1600" dirty="0" smtClean="0"/>
              <a:t>Current </a:t>
            </a:r>
            <a:r>
              <a:rPr lang="en-US" sz="1600" dirty="0"/>
              <a:t>Working Group Documents</a:t>
            </a:r>
            <a:r>
              <a:rPr lang="en-US" sz="1600" dirty="0" smtClean="0"/>
              <a:t>:</a:t>
            </a:r>
          </a:p>
          <a:p>
            <a:pPr>
              <a:buFont typeface="Arial"/>
              <a:buChar char="•"/>
            </a:pPr>
            <a:r>
              <a:rPr lang="en-US" sz="1600" dirty="0" smtClean="0"/>
              <a:t>draft</a:t>
            </a:r>
            <a:r>
              <a:rPr lang="en-US" sz="1600" dirty="0"/>
              <a:t>-</a:t>
            </a:r>
            <a:r>
              <a:rPr lang="en-US" sz="1600" dirty="0" err="1"/>
              <a:t>ietf</a:t>
            </a:r>
            <a:r>
              <a:rPr lang="en-US" sz="1600" dirty="0"/>
              <a:t>-ace-</a:t>
            </a:r>
            <a:r>
              <a:rPr lang="en-US" sz="1600" dirty="0" err="1"/>
              <a:t>cbor</a:t>
            </a:r>
            <a:r>
              <a:rPr lang="en-US" sz="1600" dirty="0"/>
              <a:t>-web-token (5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ietf</a:t>
            </a:r>
            <a:r>
              <a:rPr lang="en-US" sz="1600" dirty="0"/>
              <a:t>-ace-</a:t>
            </a:r>
            <a:r>
              <a:rPr lang="en-US" sz="1600" dirty="0" err="1"/>
              <a:t>cwt</a:t>
            </a:r>
            <a:r>
              <a:rPr lang="en-US" sz="1600" dirty="0"/>
              <a:t>-proof-of-possession (10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seitz</a:t>
            </a:r>
            <a:r>
              <a:rPr lang="en-US" sz="1600" dirty="0"/>
              <a:t>-ace-</a:t>
            </a:r>
            <a:r>
              <a:rPr lang="en-US" sz="1600" dirty="0" err="1"/>
              <a:t>oscoap</a:t>
            </a:r>
            <a:r>
              <a:rPr lang="en-US" sz="1600" dirty="0"/>
              <a:t>-profile (10 </a:t>
            </a:r>
            <a:r>
              <a:rPr lang="en-US" sz="1600" dirty="0" err="1"/>
              <a:t>mins</a:t>
            </a:r>
            <a:r>
              <a:rPr lang="en-US" sz="1600" dirty="0"/>
              <a:t>) - Francesca </a:t>
            </a:r>
            <a:r>
              <a:rPr lang="en-US" sz="1600" dirty="0" err="1" smtClean="0"/>
              <a:t>Palombini</a:t>
            </a:r>
            <a:endParaRPr lang="en-US" sz="1600" dirty="0" smtClean="0"/>
          </a:p>
          <a:p>
            <a:pPr>
              <a:buFont typeface="Arial"/>
              <a:buChar char="•"/>
            </a:pPr>
            <a:r>
              <a:rPr lang="en-US" sz="1600" dirty="0" smtClean="0"/>
              <a:t>draft</a:t>
            </a:r>
            <a:r>
              <a:rPr lang="en-US" sz="1600" dirty="0"/>
              <a:t>-</a:t>
            </a:r>
            <a:r>
              <a:rPr lang="en-US" sz="1600" dirty="0" err="1"/>
              <a:t>ietf</a:t>
            </a:r>
            <a:r>
              <a:rPr lang="en-US" sz="1600" dirty="0"/>
              <a:t>-ace-</a:t>
            </a:r>
            <a:r>
              <a:rPr lang="en-US" sz="1600" dirty="0" err="1"/>
              <a:t>oauth</a:t>
            </a:r>
            <a:r>
              <a:rPr lang="en-US" sz="1600" dirty="0"/>
              <a:t>-</a:t>
            </a:r>
            <a:r>
              <a:rPr lang="en-US" sz="1600" dirty="0" err="1"/>
              <a:t>authz</a:t>
            </a:r>
            <a:r>
              <a:rPr lang="en-US" sz="1600" dirty="0"/>
              <a:t> (15 </a:t>
            </a:r>
            <a:r>
              <a:rPr lang="en-US" sz="1600" dirty="0" err="1"/>
              <a:t>mins</a:t>
            </a:r>
            <a:r>
              <a:rPr lang="en-US" sz="1600" dirty="0"/>
              <a:t>) - Ludwig </a:t>
            </a:r>
            <a:r>
              <a:rPr lang="en-US" sz="1600" dirty="0" smtClean="0"/>
              <a:t>Seitz</a:t>
            </a:r>
          </a:p>
          <a:p>
            <a:pPr>
              <a:buFont typeface="Arial"/>
              <a:buChar char="•"/>
            </a:pPr>
            <a:r>
              <a:rPr lang="en-US" sz="1600" dirty="0" smtClean="0"/>
              <a:t>draft</a:t>
            </a:r>
            <a:r>
              <a:rPr lang="en-US" sz="1600" dirty="0"/>
              <a:t>-</a:t>
            </a:r>
            <a:r>
              <a:rPr lang="en-US" sz="1600" dirty="0" err="1"/>
              <a:t>ietf</a:t>
            </a:r>
            <a:r>
              <a:rPr lang="en-US" sz="1600" dirty="0"/>
              <a:t>-ace-</a:t>
            </a:r>
            <a:r>
              <a:rPr lang="en-US" sz="1600" dirty="0" err="1"/>
              <a:t>dtls</a:t>
            </a:r>
            <a:r>
              <a:rPr lang="en-US" sz="1600" dirty="0"/>
              <a:t>-authorize (10 </a:t>
            </a:r>
            <a:r>
              <a:rPr lang="en-US" sz="1600" dirty="0" err="1"/>
              <a:t>mins</a:t>
            </a:r>
            <a:r>
              <a:rPr lang="en-US" sz="1600" dirty="0"/>
              <a:t>) - Olaf Bergmann/</a:t>
            </a:r>
            <a:r>
              <a:rPr lang="en-US" sz="1600" dirty="0" err="1"/>
              <a:t>Göran</a:t>
            </a:r>
            <a:endParaRPr lang="en-US" sz="1600" dirty="0"/>
          </a:p>
          <a:p>
            <a:pPr>
              <a:buFont typeface="Arial"/>
              <a:buChar char="•"/>
            </a:pPr>
            <a:endParaRPr lang="en-US" sz="1600" dirty="0"/>
          </a:p>
          <a:p>
            <a:pPr marL="0" indent="0">
              <a:buNone/>
            </a:pPr>
            <a:r>
              <a:rPr lang="en-US" sz="1600" dirty="0"/>
              <a:t>Non-Working Group Documents</a:t>
            </a:r>
            <a:r>
              <a:rPr lang="en-US" sz="1600" dirty="0" smtClean="0"/>
              <a:t>:</a:t>
            </a:r>
          </a:p>
          <a:p>
            <a:pPr>
              <a:buFont typeface="Arial"/>
              <a:buChar char="•"/>
            </a:pPr>
            <a:r>
              <a:rPr lang="en-US" sz="1600" dirty="0" smtClean="0"/>
              <a:t>draft</a:t>
            </a:r>
            <a:r>
              <a:rPr lang="en-US" sz="1600" dirty="0"/>
              <a:t>-</a:t>
            </a:r>
            <a:r>
              <a:rPr lang="en-US" sz="1600" dirty="0" err="1"/>
              <a:t>tiloca</a:t>
            </a:r>
            <a:r>
              <a:rPr lang="en-US" sz="1600" dirty="0"/>
              <a:t>-ace-</a:t>
            </a:r>
            <a:r>
              <a:rPr lang="en-US" sz="1600" dirty="0" err="1"/>
              <a:t>oscoap</a:t>
            </a:r>
            <a:r>
              <a:rPr lang="en-US" sz="1600" dirty="0"/>
              <a:t>-joining (15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aragon</a:t>
            </a:r>
            <a:r>
              <a:rPr lang="en-US" sz="1600" dirty="0"/>
              <a:t>-ace-</a:t>
            </a:r>
            <a:r>
              <a:rPr lang="en-US" sz="1600" dirty="0" err="1"/>
              <a:t>ipsec</a:t>
            </a:r>
            <a:r>
              <a:rPr lang="en-US" sz="1600" dirty="0"/>
              <a:t>-profile (5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vanderstok</a:t>
            </a:r>
            <a:r>
              <a:rPr lang="en-US" sz="1600" dirty="0"/>
              <a:t>-ace-</a:t>
            </a:r>
            <a:r>
              <a:rPr lang="en-US" sz="1600" dirty="0" err="1"/>
              <a:t>coap</a:t>
            </a:r>
            <a:r>
              <a:rPr lang="en-US" sz="1600" dirty="0"/>
              <a:t>-</a:t>
            </a:r>
            <a:r>
              <a:rPr lang="en-US" sz="1600" dirty="0" err="1"/>
              <a:t>est</a:t>
            </a:r>
            <a:r>
              <a:rPr lang="en-US" sz="1600" dirty="0"/>
              <a:t> (15 </a:t>
            </a:r>
            <a:r>
              <a:rPr lang="en-US" sz="1600" dirty="0" err="1"/>
              <a:t>mins</a:t>
            </a:r>
            <a:r>
              <a:rPr lang="en-US" sz="1600" dirty="0"/>
              <a:t>) - Peter van der </a:t>
            </a:r>
            <a:r>
              <a:rPr lang="en-US" sz="1600" dirty="0" err="1"/>
              <a:t>Stok</a:t>
            </a:r>
            <a:endParaRPr lang="en-US" sz="1600" dirty="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772400" cy="1066800"/>
          </a:xfrm>
        </p:spPr>
        <p:txBody>
          <a:bodyPr/>
          <a:lstStyle/>
          <a:p>
            <a:r>
              <a:rPr lang="en-US" b="1" dirty="0" smtClean="0"/>
              <a:t>SC IETF</a:t>
            </a:r>
            <a:endParaRPr lang="en-US" b="1" dirty="0"/>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
        <p:nvSpPr>
          <p:cNvPr id="7" name="Content Placeholder 6"/>
          <p:cNvSpPr>
            <a:spLocks noGrp="1"/>
          </p:cNvSpPr>
          <p:nvPr>
            <p:ph idx="1"/>
          </p:nvPr>
        </p:nvSpPr>
        <p:spPr>
          <a:xfrm>
            <a:off x="304800" y="685800"/>
            <a:ext cx="8534400" cy="5715000"/>
          </a:xfrm>
        </p:spPr>
        <p:txBody>
          <a:bodyPr/>
          <a:lstStyle/>
          <a:p>
            <a:pPr marL="0" indent="0">
              <a:buNone/>
            </a:pPr>
            <a:r>
              <a:rPr lang="en-US" sz="1600" dirty="0" smtClean="0"/>
              <a:t>ANIMA </a:t>
            </a:r>
            <a:r>
              <a:rPr lang="en-US" sz="1600" dirty="0"/>
              <a:t>Document </a:t>
            </a:r>
            <a:r>
              <a:rPr lang="en-US" sz="1600" dirty="0" smtClean="0"/>
              <a:t>Update</a:t>
            </a:r>
          </a:p>
          <a:p>
            <a:r>
              <a:rPr lang="en-US" sz="1600" dirty="0" smtClean="0"/>
              <a:t>ANIMA Auto Bootstrapping - Michael Richardson, </a:t>
            </a:r>
          </a:p>
          <a:p>
            <a:pPr lvl="1"/>
            <a:r>
              <a:rPr lang="en-US" sz="1600" dirty="0" smtClean="0"/>
              <a:t>draft</a:t>
            </a:r>
            <a:r>
              <a:rPr lang="en-US" sz="1600" dirty="0"/>
              <a:t>-</a:t>
            </a:r>
            <a:r>
              <a:rPr lang="en-US" sz="1600" dirty="0" err="1"/>
              <a:t>ietf</a:t>
            </a:r>
            <a:r>
              <a:rPr lang="en-US" sz="1600" dirty="0"/>
              <a:t>-anima-bootstrapping-</a:t>
            </a:r>
            <a:r>
              <a:rPr lang="en-US" sz="1600" dirty="0" err="1"/>
              <a:t>keyinfra</a:t>
            </a:r>
            <a:endParaRPr lang="en-US" sz="1600" dirty="0"/>
          </a:p>
          <a:p>
            <a:r>
              <a:rPr lang="en-US" sz="1600" dirty="0" smtClean="0"/>
              <a:t>Autonomic </a:t>
            </a:r>
            <a:r>
              <a:rPr lang="en-US" sz="1600" dirty="0"/>
              <a:t>Control </a:t>
            </a:r>
            <a:r>
              <a:rPr lang="en-US" sz="1600" dirty="0" smtClean="0"/>
              <a:t>Plane by </a:t>
            </a:r>
            <a:r>
              <a:rPr lang="en-US" sz="1600" dirty="0" err="1"/>
              <a:t>Toerless</a:t>
            </a:r>
            <a:r>
              <a:rPr lang="en-US" sz="1600" dirty="0"/>
              <a:t> Eckert, </a:t>
            </a:r>
            <a:endParaRPr lang="en-US" sz="1600" dirty="0" smtClean="0"/>
          </a:p>
          <a:p>
            <a:pPr lvl="1"/>
            <a:r>
              <a:rPr lang="en-US" sz="1600" dirty="0" smtClean="0"/>
              <a:t>draft</a:t>
            </a:r>
            <a:r>
              <a:rPr lang="en-US" sz="1600" dirty="0"/>
              <a:t>-</a:t>
            </a:r>
            <a:r>
              <a:rPr lang="en-US" sz="1600" dirty="0" err="1"/>
              <a:t>ietf</a:t>
            </a:r>
            <a:r>
              <a:rPr lang="en-US" sz="1600" dirty="0"/>
              <a:t>-anima-autonomic-control-plane</a:t>
            </a:r>
          </a:p>
          <a:p>
            <a:r>
              <a:rPr lang="en-US" sz="1600" dirty="0" smtClean="0"/>
              <a:t>AN </a:t>
            </a:r>
            <a:r>
              <a:rPr lang="en-US" sz="1600" dirty="0"/>
              <a:t>Reference Model </a:t>
            </a:r>
            <a:r>
              <a:rPr lang="en-US" sz="1600" dirty="0" smtClean="0"/>
              <a:t>by </a:t>
            </a:r>
            <a:r>
              <a:rPr lang="en-US" sz="1600" dirty="0" err="1"/>
              <a:t>Jeferson</a:t>
            </a:r>
            <a:r>
              <a:rPr lang="en-US" sz="1600" dirty="0"/>
              <a:t> </a:t>
            </a:r>
            <a:r>
              <a:rPr lang="en-US" sz="1600" dirty="0" err="1"/>
              <a:t>Nobre</a:t>
            </a:r>
            <a:r>
              <a:rPr lang="en-US" sz="1600" dirty="0"/>
              <a:t>, </a:t>
            </a:r>
            <a:endParaRPr lang="en-US" sz="1600" dirty="0" smtClean="0"/>
          </a:p>
          <a:p>
            <a:pPr lvl="1"/>
            <a:r>
              <a:rPr lang="en-US" sz="1600" dirty="0" smtClean="0"/>
              <a:t>draft</a:t>
            </a:r>
            <a:r>
              <a:rPr lang="en-US" sz="1600" dirty="0"/>
              <a:t>-</a:t>
            </a:r>
            <a:r>
              <a:rPr lang="en-US" sz="1600" dirty="0" err="1"/>
              <a:t>ietf</a:t>
            </a:r>
            <a:r>
              <a:rPr lang="en-US" sz="1600" dirty="0"/>
              <a:t>-anima-reference-model</a:t>
            </a:r>
          </a:p>
          <a:p>
            <a:pPr marL="0" indent="0">
              <a:buNone/>
            </a:pPr>
            <a:r>
              <a:rPr lang="en-US" sz="1600" dirty="0" smtClean="0"/>
              <a:t>GRASP </a:t>
            </a:r>
            <a:r>
              <a:rPr lang="en-US" sz="1600" dirty="0"/>
              <a:t>API - </a:t>
            </a:r>
            <a:r>
              <a:rPr lang="en-US" sz="1600" dirty="0" smtClean="0"/>
              <a:t>by </a:t>
            </a:r>
            <a:r>
              <a:rPr lang="en-US" sz="1600" dirty="0"/>
              <a:t>Brian Carpenter/Bing </a:t>
            </a:r>
            <a:r>
              <a:rPr lang="en-US" sz="1600" dirty="0" smtClean="0"/>
              <a:t>Liu</a:t>
            </a:r>
          </a:p>
          <a:p>
            <a:pPr marL="677863" lvl="1" indent="-215900">
              <a:buFont typeface="Lucida Grande"/>
              <a:buChar char="-"/>
            </a:pPr>
            <a:r>
              <a:rPr lang="en-US" sz="1600" dirty="0" smtClean="0"/>
              <a:t>draft</a:t>
            </a:r>
            <a:r>
              <a:rPr lang="en-US" sz="1600" dirty="0"/>
              <a:t>-</a:t>
            </a:r>
            <a:r>
              <a:rPr lang="en-US" sz="1600" dirty="0" err="1"/>
              <a:t>liu</a:t>
            </a:r>
            <a:r>
              <a:rPr lang="en-US" sz="1600" dirty="0"/>
              <a:t>-anima-grasp-</a:t>
            </a:r>
            <a:r>
              <a:rPr lang="en-US" sz="1600" dirty="0" err="1"/>
              <a:t>api</a:t>
            </a:r>
            <a:endParaRPr lang="en-US" sz="1600" dirty="0"/>
          </a:p>
          <a:p>
            <a:pPr marL="0" indent="0">
              <a:buNone/>
            </a:pPr>
            <a:r>
              <a:rPr lang="en-US" sz="1600" dirty="0" smtClean="0"/>
              <a:t>Bulk </a:t>
            </a:r>
            <a:r>
              <a:rPr lang="en-US" sz="1600" dirty="0"/>
              <a:t>data over GRASP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-carpenter-anima-grasp-bulk</a:t>
            </a:r>
          </a:p>
          <a:p>
            <a:pPr marL="0" indent="0">
              <a:buNone/>
            </a:pPr>
            <a:r>
              <a:rPr lang="en-US" sz="1600" dirty="0" smtClean="0"/>
              <a:t>GRASP </a:t>
            </a:r>
            <a:r>
              <a:rPr lang="en-US" sz="1600" dirty="0"/>
              <a:t>Distribution </a:t>
            </a:r>
            <a:r>
              <a:rPr lang="en-US" sz="1600" dirty="0" smtClean="0"/>
              <a:t>by </a:t>
            </a:r>
            <a:r>
              <a:rPr lang="en-US" sz="1600" dirty="0"/>
              <a:t>Bing Liu, </a:t>
            </a:r>
            <a:endParaRPr lang="en-US" sz="1600" dirty="0" smtClean="0"/>
          </a:p>
          <a:p>
            <a:pPr marL="685800" lvl="1">
              <a:buFont typeface="Lucida Grande"/>
              <a:buChar char="-"/>
            </a:pPr>
            <a:r>
              <a:rPr lang="en-US" sz="1600" dirty="0" smtClean="0"/>
              <a:t>draft</a:t>
            </a:r>
            <a:r>
              <a:rPr lang="en-US" sz="1600" dirty="0"/>
              <a:t>-</a:t>
            </a:r>
            <a:r>
              <a:rPr lang="en-US" sz="1600" dirty="0" err="1"/>
              <a:t>liu</a:t>
            </a:r>
            <a:r>
              <a:rPr lang="en-US" sz="1600" dirty="0"/>
              <a:t>-anima-grasp-distribution,</a:t>
            </a:r>
          </a:p>
          <a:p>
            <a:pPr marL="0" indent="0">
              <a:buNone/>
            </a:pPr>
            <a:r>
              <a:rPr lang="en-US" sz="1600" dirty="0" smtClean="0"/>
              <a:t>ASA </a:t>
            </a:r>
            <a:r>
              <a:rPr lang="en-US" sz="1600" dirty="0"/>
              <a:t>Guidelines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a:t>
            </a:r>
            <a:r>
              <a:rPr lang="en-US" sz="1600" dirty="0" err="1"/>
              <a:t>asa</a:t>
            </a:r>
            <a:r>
              <a:rPr lang="en-US" sz="1600" dirty="0"/>
              <a:t>-guidelines</a:t>
            </a:r>
          </a:p>
          <a:p>
            <a:pPr marL="0" indent="0">
              <a:buNone/>
            </a:pPr>
            <a:r>
              <a:rPr lang="en-US" sz="1600" dirty="0" smtClean="0"/>
              <a:t>Towards </a:t>
            </a:r>
            <a:r>
              <a:rPr lang="en-US" sz="1600" dirty="0" err="1"/>
              <a:t>PubSub</a:t>
            </a:r>
            <a:r>
              <a:rPr lang="en-US" sz="1600" dirty="0"/>
              <a:t> and Storage integration in ANIMA </a:t>
            </a:r>
            <a:r>
              <a:rPr lang="en-US" sz="1600" dirty="0" smtClean="0"/>
              <a:t>by </a:t>
            </a:r>
            <a:r>
              <a:rPr lang="en-US" sz="1600" dirty="0" err="1"/>
              <a:t>Artur</a:t>
            </a:r>
            <a:r>
              <a:rPr lang="en-US" sz="1600" dirty="0"/>
              <a:t> </a:t>
            </a:r>
            <a:r>
              <a:rPr lang="en-US" sz="1600" dirty="0" err="1"/>
              <a:t>Hecker</a:t>
            </a:r>
            <a:r>
              <a:rPr lang="en-US" sz="1600" dirty="0"/>
              <a:t>/</a:t>
            </a:r>
            <a:r>
              <a:rPr lang="en-US" sz="1600" dirty="0" err="1"/>
              <a:t>Xun</a:t>
            </a:r>
            <a:endParaRPr lang="en-US" sz="1600" dirty="0"/>
          </a:p>
          <a:p>
            <a:pPr marL="0" indent="0">
              <a:buNone/>
            </a:pPr>
            <a:r>
              <a:rPr lang="en-US" sz="1600" dirty="0" smtClean="0"/>
              <a:t>DNS</a:t>
            </a:r>
            <a:r>
              <a:rPr lang="en-US" sz="1600" dirty="0"/>
              <a:t>-SD over GRASP </a:t>
            </a:r>
            <a:r>
              <a:rPr lang="en-US" sz="1600" dirty="0" smtClean="0"/>
              <a:t>by </a:t>
            </a:r>
            <a:r>
              <a:rPr lang="en-US" sz="1600" dirty="0" err="1"/>
              <a:t>Toerless</a:t>
            </a:r>
            <a:r>
              <a:rPr lang="en-US" sz="1600" dirty="0"/>
              <a:t> </a:t>
            </a:r>
            <a:r>
              <a:rPr lang="en-US" sz="1600" dirty="0" smtClean="0"/>
              <a:t>Eckert </a:t>
            </a:r>
            <a:endParaRPr lang="en-US" sz="1600" dirty="0"/>
          </a:p>
        </p:txBody>
      </p:sp>
    </p:spTree>
    <p:extLst>
      <p:ext uri="{BB962C8B-B14F-4D97-AF65-F5344CB8AC3E}">
        <p14:creationId xmlns:p14="http://schemas.microsoft.com/office/powerpoint/2010/main" val="1219323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802.15.4-2015 Corrigendum:</a:t>
            </a:r>
          </a:p>
          <a:p>
            <a:pPr marL="1257300" lvl="2" indent="-342900">
              <a:buClr>
                <a:srgbClr val="FF0000"/>
              </a:buClr>
              <a:buFont typeface="Wingdings" charset="2"/>
              <a:buChar char="q"/>
            </a:pPr>
            <a:r>
              <a:rPr lang="en-US" sz="1800" dirty="0" smtClean="0"/>
              <a:t>Results of </a:t>
            </a:r>
            <a:r>
              <a:rPr lang="en-US" sz="1800" dirty="0" smtClean="0"/>
              <a:t>2</a:t>
            </a:r>
            <a:r>
              <a:rPr lang="en-US" sz="1800" baseline="30000" dirty="0" smtClean="0"/>
              <a:t>nd</a:t>
            </a:r>
            <a:r>
              <a:rPr lang="en-US" sz="1800" dirty="0" smtClean="0"/>
              <a:t> </a:t>
            </a:r>
            <a:r>
              <a:rPr lang="en-US" sz="1800" dirty="0" smtClean="0"/>
              <a:t>Sponsor Ballot presented</a:t>
            </a:r>
          </a:p>
          <a:p>
            <a:pPr marL="1257300" lvl="2" indent="-342900">
              <a:buClr>
                <a:srgbClr val="FF0000"/>
              </a:buClr>
              <a:buFont typeface="Wingdings" charset="2"/>
              <a:buChar char="q"/>
            </a:pPr>
            <a:r>
              <a:rPr lang="en-US" sz="1800" dirty="0" smtClean="0"/>
              <a:t>Waiting for </a:t>
            </a:r>
            <a:r>
              <a:rPr lang="en-US" sz="1800" dirty="0" err="1" smtClean="0"/>
              <a:t>RevCom’s</a:t>
            </a:r>
            <a:r>
              <a:rPr lang="en-US" sz="1800" dirty="0" smtClean="0"/>
              <a:t> decision</a:t>
            </a:r>
            <a:endParaRPr lang="en-US" sz="1800" dirty="0" smtClean="0"/>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None needed</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smtClean="0"/>
              <a:t>None </a:t>
            </a:r>
            <a:r>
              <a:rPr lang="en-US" sz="1800" dirty="0" smtClean="0"/>
              <a:t>needed</a:t>
            </a:r>
          </a:p>
          <a:p>
            <a:pPr marL="800100" lvl="1" indent="-342900">
              <a:buClr>
                <a:srgbClr val="FF0000"/>
              </a:buClr>
              <a:buFont typeface="Wingdings" charset="2"/>
              <a:buChar char="q"/>
            </a:pPr>
            <a:endParaRPr lang="en-US" sz="1800" dirty="0"/>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No presentations were made</a:t>
            </a:r>
          </a:p>
          <a:p>
            <a:pPr marL="342900" indent="-342900">
              <a:buClr>
                <a:srgbClr val="FF0000"/>
              </a:buClr>
              <a:buFont typeface="Wingdings" charset="2"/>
              <a:buChar char="q"/>
            </a:pP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a:t>Reviewed </a:t>
            </a:r>
            <a:r>
              <a:rPr lang="en-US" sz="1600" b="1" dirty="0" smtClean="0"/>
              <a:t>status from </a:t>
            </a:r>
            <a:r>
              <a:rPr lang="en-US" sz="1600" b="1" dirty="0"/>
              <a:t>IETF </a:t>
            </a:r>
            <a:r>
              <a:rPr lang="en-US" sz="1600" b="1" dirty="0" smtClean="0"/>
              <a:t>100: </a:t>
            </a:r>
            <a:endParaRPr lang="en-US" sz="1600" b="1" dirty="0"/>
          </a:p>
          <a:p>
            <a:pPr marL="1257300" lvl="2" indent="-342900">
              <a:buClr>
                <a:srgbClr val="FF0000"/>
              </a:buClr>
              <a:buFont typeface="Wingdings" charset="2"/>
              <a:buChar char="q"/>
            </a:pPr>
            <a:r>
              <a:rPr lang="en-US" sz="1600" dirty="0"/>
              <a:t>6tisch, Core, 6lo, Roll, Detnet, lp-wan, t2trg, </a:t>
            </a:r>
            <a:r>
              <a:rPr lang="en-US" sz="1600" dirty="0" smtClean="0"/>
              <a:t>Ace</a:t>
            </a:r>
            <a:endParaRPr lang="en-US" sz="16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Wednesday </a:t>
            </a:r>
            <a:r>
              <a:rPr lang="en-US" sz="2400" b="1" dirty="0" smtClean="0"/>
              <a:t>17 Jan, </a:t>
            </a:r>
            <a:r>
              <a:rPr lang="en-US" sz="2400" b="1" dirty="0" smtClean="0"/>
              <a:t>AM1 </a:t>
            </a:r>
          </a:p>
          <a:p>
            <a:pPr marL="914400" lvl="1" indent="-457200" eaLnBrk="0" fontAlgn="b" hangingPunct="0">
              <a:buClr>
                <a:srgbClr val="FF0000"/>
              </a:buClr>
              <a:buFont typeface="Wingdings" charset="0"/>
              <a:buChar char="q"/>
            </a:pPr>
            <a:r>
              <a:rPr lang="en-US" sz="2400" b="1" dirty="0" smtClean="0"/>
              <a:t>Corrigendum: </a:t>
            </a:r>
            <a:r>
              <a:rPr lang="en-US" sz="2400" b="1" dirty="0" smtClean="0"/>
              <a:t>RevCom Update</a:t>
            </a:r>
            <a:endParaRPr lang="en-US" sz="2400" b="1" dirty="0" smtClean="0"/>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a:t>
            </a:r>
            <a:r>
              <a:rPr lang="en-US" sz="2400" b="1" dirty="0" smtClean="0"/>
              <a:t>Manual</a:t>
            </a:r>
            <a:endParaRPr lang="en-US" sz="2400" dirty="0" smtClean="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a:t>
            </a:r>
            <a:r>
              <a:rPr lang="en-US" sz="2400" b="1" dirty="0" smtClean="0"/>
              <a:t>17 Jan, </a:t>
            </a:r>
            <a:r>
              <a:rPr lang="en-US" sz="2400" b="1" dirty="0"/>
              <a:t>AM2</a:t>
            </a:r>
          </a:p>
          <a:p>
            <a:pPr marL="801688" lvl="1" indent="-342900" fontAlgn="b">
              <a:buClr>
                <a:srgbClr val="FF0000"/>
              </a:buClr>
              <a:buFont typeface="Wingdings" charset="2"/>
              <a:buChar char="q"/>
            </a:pPr>
            <a:r>
              <a:rPr lang="en-US" sz="2400" b="1" dirty="0" smtClean="0"/>
              <a:t>No presentation slots have been requested</a:t>
            </a:r>
          </a:p>
          <a:p>
            <a:pPr marL="457200" indent="-457200" eaLnBrk="0" fontAlgn="b" hangingPunct="0">
              <a:buClr>
                <a:srgbClr val="FF0000"/>
              </a:buClr>
              <a:buFont typeface="Wingdings" charset="0"/>
              <a:buChar char="q"/>
            </a:pPr>
            <a:r>
              <a:rPr lang="en-US" sz="3200" b="1" dirty="0"/>
              <a:t>SC IETF 		</a:t>
            </a:r>
            <a:r>
              <a:rPr lang="en-US" sz="2400" b="1" dirty="0"/>
              <a:t>Thursday 18 Jan, PM2 </a:t>
            </a:r>
          </a:p>
          <a:p>
            <a:pPr marL="800100" lvl="1" indent="-342900">
              <a:buClr>
                <a:srgbClr val="FF0000"/>
              </a:buClr>
              <a:buFont typeface="Wingdings" charset="2"/>
              <a:buChar char="q"/>
            </a:pPr>
            <a:r>
              <a:rPr lang="en-US" sz="2400" b="1" dirty="0" smtClean="0"/>
              <a:t>IETF-100 Status </a:t>
            </a:r>
            <a:r>
              <a:rPr lang="en-US" sz="2400" b="1" dirty="0"/>
              <a:t>Update: 6tisch, Core, 6lo, Roll, Detnet, lp-wan, Ace, </a:t>
            </a:r>
            <a:r>
              <a:rPr lang="en-US" sz="2400" b="1" dirty="0" smtClean="0"/>
              <a:t>t2trg</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42231</TotalTime>
  <Words>2468</Words>
  <Application>Microsoft Macintosh PowerPoint</Application>
  <PresentationFormat>On-screen Show (4:3)</PresentationFormat>
  <Paragraphs>387</Paragraphs>
  <Slides>23</Slides>
  <Notes>8</Notes>
  <HiddenSlides>21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Irvine</dc:title>
  <dc:subject>IEEE 802.15 &lt;SC Report&gt;</dc:subject>
  <dc:creator>Pat Kinney</dc:creator>
  <cp:keywords/>
  <dc:description>&lt;15-18-0014-00-0mag&gt;</dc:description>
  <cp:lastModifiedBy>Pat Kinney</cp:lastModifiedBy>
  <cp:revision>902</cp:revision>
  <cp:lastPrinted>2016-07-25T16:00:41Z</cp:lastPrinted>
  <dcterms:created xsi:type="dcterms:W3CDTF">2009-07-12T16:25:16Z</dcterms:created>
  <dcterms:modified xsi:type="dcterms:W3CDTF">2018-01-14T17:54:48Z</dcterms:modified>
  <cp:category/>
</cp:coreProperties>
</file>