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4" r:id="rId2"/>
    <p:sldId id="265" r:id="rId3"/>
    <p:sldId id="266" r:id="rId4"/>
    <p:sldId id="267" r:id="rId5"/>
    <p:sldId id="268" r:id="rId6"/>
    <p:sldId id="274" r:id="rId7"/>
    <p:sldId id="277" r:id="rId8"/>
    <p:sldId id="269" r:id="rId9"/>
    <p:sldId id="270" r:id="rId10"/>
    <p:sldId id="271" r:id="rId11"/>
    <p:sldId id="272" r:id="rId12"/>
    <p:sldId id="273" r:id="rId13"/>
    <p:sldId id="275" r:id="rId14"/>
    <p:sldId id="276" r:id="rId15"/>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March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March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t>15-18-0002-01-0013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ETRI’s Proposals for Pulsed Modulation PHY</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03 </a:t>
            </a:r>
            <a:r>
              <a:rPr lang="en-US" altLang="zh-CN" sz="1600" dirty="0" smtClean="0">
                <a:solidFill>
                  <a:schemeClr val="tx1">
                    <a:lumMod val="85000"/>
                    <a:lumOff val="15000"/>
                  </a:schemeClr>
                </a:solidFill>
                <a:ea typeface="宋体" charset="-122"/>
              </a:rPr>
              <a:t>March</a:t>
            </a:r>
            <a:r>
              <a:rPr lang="en-US" altLang="zh-CN" sz="1600" dirty="0" smtClean="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Il Soon Jang, Jung-</a:t>
            </a:r>
            <a:r>
              <a:rPr lang="en-US" altLang="zh-CN" sz="1600" dirty="0" err="1" smtClean="0">
                <a:solidFill>
                  <a:schemeClr val="tx1">
                    <a:lumMod val="85000"/>
                    <a:lumOff val="15000"/>
                  </a:schemeClr>
                </a:solidFill>
                <a:ea typeface="宋体" charset="-122"/>
              </a:rPr>
              <a:t>Sik</a:t>
            </a:r>
            <a:r>
              <a:rPr lang="en-US" altLang="zh-CN" sz="1600" dirty="0" smtClean="0">
                <a:solidFill>
                  <a:schemeClr val="tx1">
                    <a:lumMod val="85000"/>
                    <a:lumOff val="15000"/>
                  </a:schemeClr>
                </a:solidFill>
                <a:ea typeface="宋体" charset="-122"/>
              </a:rPr>
              <a:t> Sung,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Proposals for Pulsed Modulation PHY</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HCS</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12" name="직사각형 11"/>
          <p:cNvSpPr/>
          <p:nvPr/>
        </p:nvSpPr>
        <p:spPr bwMode="auto">
          <a:xfrm>
            <a:off x="2723581" y="1822126"/>
            <a:ext cx="362134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HCS (Header Check Sequence)</a:t>
            </a:r>
            <a:endParaRPr lang="ko-KR" altLang="en-US" sz="2000" dirty="0">
              <a:solidFill>
                <a:srgbClr val="000000"/>
              </a:solidFill>
            </a:endParaRPr>
          </a:p>
        </p:txBody>
      </p:sp>
      <p:cxnSp>
        <p:nvCxnSpPr>
          <p:cNvPr id="18" name="직선 연결선 17"/>
          <p:cNvCxnSpPr/>
          <p:nvPr/>
        </p:nvCxnSpPr>
        <p:spPr bwMode="auto">
          <a:xfrm>
            <a:off x="6344929" y="275823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TextBox 23"/>
          <p:cNvSpPr txBox="1"/>
          <p:nvPr/>
        </p:nvSpPr>
        <p:spPr>
          <a:xfrm>
            <a:off x="4179532" y="2921762"/>
            <a:ext cx="739305" cy="338554"/>
          </a:xfrm>
          <a:prstGeom prst="rect">
            <a:avLst/>
          </a:prstGeom>
          <a:noFill/>
        </p:spPr>
        <p:txBody>
          <a:bodyPr wrap="none" rtlCol="0">
            <a:spAutoFit/>
          </a:bodyPr>
          <a:lstStyle/>
          <a:p>
            <a:r>
              <a:rPr lang="en-US" altLang="ko-KR" sz="1600" dirty="0" smtClean="0"/>
              <a:t>16 bits</a:t>
            </a:r>
            <a:endParaRPr lang="ko-KR" altLang="en-US" sz="1600" dirty="0"/>
          </a:p>
        </p:txBody>
      </p:sp>
      <p:cxnSp>
        <p:nvCxnSpPr>
          <p:cNvPr id="52" name="직선 연결선 51"/>
          <p:cNvCxnSpPr/>
          <p:nvPr/>
        </p:nvCxnSpPr>
        <p:spPr bwMode="auto">
          <a:xfrm>
            <a:off x="2723582" y="275823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4" name="직선 화살표 연결선 53"/>
          <p:cNvCxnSpPr/>
          <p:nvPr/>
        </p:nvCxnSpPr>
        <p:spPr bwMode="auto">
          <a:xfrm>
            <a:off x="2723581" y="2928921"/>
            <a:ext cx="3621348" cy="56"/>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3" name="Rectangle 3"/>
          <p:cNvSpPr>
            <a:spLocks noChangeArrowheads="1"/>
          </p:cNvSpPr>
          <p:nvPr/>
        </p:nvSpPr>
        <p:spPr bwMode="auto">
          <a:xfrm>
            <a:off x="179512" y="3620589"/>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PHY header shall be protected with 2 octet CRC-16 HCS.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A schematic of the CRC processing used for HCS calculation is shown in Annex C.</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HCS bits shall be processed in the transmitter order.</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registers shall be initialized to all ones.</a:t>
            </a:r>
          </a:p>
        </p:txBody>
      </p:sp>
    </p:spTree>
    <p:extLst>
      <p:ext uri="{BB962C8B-B14F-4D97-AF65-F5344CB8AC3E}">
        <p14:creationId xmlns:p14="http://schemas.microsoft.com/office/powerpoint/2010/main" val="3992594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PSDU</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3" name="Rectangle 3"/>
          <p:cNvSpPr>
            <a:spLocks noChangeArrowheads="1"/>
          </p:cNvSpPr>
          <p:nvPr/>
        </p:nvSpPr>
        <p:spPr bwMode="auto">
          <a:xfrm>
            <a:off x="179512" y="3620589"/>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PSDU field has a variable length and carries the data of the PHY frame.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FCS is appended if the PSDU has non-zero byte payload.</a:t>
            </a:r>
          </a:p>
        </p:txBody>
      </p:sp>
      <p:sp>
        <p:nvSpPr>
          <p:cNvPr id="13" name="직사각형 12"/>
          <p:cNvSpPr/>
          <p:nvPr/>
        </p:nvSpPr>
        <p:spPr bwMode="auto">
          <a:xfrm>
            <a:off x="956521" y="1818288"/>
            <a:ext cx="131999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MHR</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2276992" y="1818288"/>
            <a:ext cx="38057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MAC Payload</a:t>
            </a:r>
            <a:endParaRPr lang="ko-KR" altLang="en-US" sz="1400" dirty="0">
              <a:solidFill>
                <a:srgbClr val="000000"/>
              </a:solidFill>
            </a:endParaRPr>
          </a:p>
        </p:txBody>
      </p:sp>
      <p:sp>
        <p:nvSpPr>
          <p:cNvPr id="15" name="직사각형 14"/>
          <p:cNvSpPr/>
          <p:nvPr/>
        </p:nvSpPr>
        <p:spPr bwMode="auto">
          <a:xfrm>
            <a:off x="6082702"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FCS</a:t>
            </a:r>
            <a:endParaRPr lang="ko-KR" altLang="en-US" sz="2000" dirty="0">
              <a:solidFill>
                <a:srgbClr val="000000"/>
              </a:solidFill>
            </a:endParaRPr>
          </a:p>
        </p:txBody>
      </p:sp>
      <p:cxnSp>
        <p:nvCxnSpPr>
          <p:cNvPr id="17" name="직선 연결선 16"/>
          <p:cNvCxnSpPr/>
          <p:nvPr/>
        </p:nvCxnSpPr>
        <p:spPr bwMode="auto">
          <a:xfrm>
            <a:off x="956522"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7055431"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3209067" y="2911044"/>
            <a:ext cx="2430474" cy="338554"/>
          </a:xfrm>
          <a:prstGeom prst="rect">
            <a:avLst/>
          </a:prstGeom>
          <a:noFill/>
        </p:spPr>
        <p:txBody>
          <a:bodyPr wrap="none" rtlCol="0">
            <a:spAutoFit/>
          </a:bodyPr>
          <a:lstStyle/>
          <a:p>
            <a:r>
              <a:rPr lang="en-US" altLang="ko-KR" sz="1600" i="1" dirty="0" smtClean="0"/>
              <a:t>Up to </a:t>
            </a:r>
            <a:r>
              <a:rPr lang="en-US" altLang="ko-KR" sz="1600" i="1" dirty="0" err="1" smtClean="0"/>
              <a:t>aMaxPHYFrameSize</a:t>
            </a:r>
            <a:endParaRPr lang="ko-KR" altLang="en-US" sz="1600" i="1" dirty="0"/>
          </a:p>
        </p:txBody>
      </p:sp>
      <p:cxnSp>
        <p:nvCxnSpPr>
          <p:cNvPr id="29" name="직선 화살표 연결선 28"/>
          <p:cNvCxnSpPr/>
          <p:nvPr/>
        </p:nvCxnSpPr>
        <p:spPr bwMode="auto">
          <a:xfrm>
            <a:off x="956521" y="2902755"/>
            <a:ext cx="609843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Tree>
    <p:extLst>
      <p:ext uri="{BB962C8B-B14F-4D97-AF65-F5344CB8AC3E}">
        <p14:creationId xmlns:p14="http://schemas.microsoft.com/office/powerpoint/2010/main" val="2726484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Data Rates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graphicFrame>
        <p:nvGraphicFramePr>
          <p:cNvPr id="7" name="표 6"/>
          <p:cNvGraphicFramePr>
            <a:graphicFrameLocks noGrp="1"/>
          </p:cNvGraphicFramePr>
          <p:nvPr>
            <p:extLst>
              <p:ext uri="{D42A27DB-BD31-4B8C-83A1-F6EECF244321}">
                <p14:modId xmlns:p14="http://schemas.microsoft.com/office/powerpoint/2010/main" val="2472817167"/>
              </p:ext>
            </p:extLst>
          </p:nvPr>
        </p:nvGraphicFramePr>
        <p:xfrm>
          <a:off x="360700" y="2043546"/>
          <a:ext cx="8424935" cy="2407920"/>
        </p:xfrm>
        <a:graphic>
          <a:graphicData uri="http://schemas.openxmlformats.org/drawingml/2006/table">
            <a:tbl>
              <a:tblPr firstRow="1" bandRow="1">
                <a:tableStyleId>{5C22544A-7EE6-4342-B048-85BDC9FD1C3A}</a:tableStyleId>
              </a:tblPr>
              <a:tblGrid>
                <a:gridCol w="1224135"/>
                <a:gridCol w="792088"/>
                <a:gridCol w="1152128"/>
                <a:gridCol w="1296144"/>
                <a:gridCol w="792088"/>
                <a:gridCol w="1944216"/>
                <a:gridCol w="1224136"/>
              </a:tblGrid>
              <a:tr h="510988">
                <a:tc>
                  <a:txBody>
                    <a:bodyPr/>
                    <a:lstStyle/>
                    <a:p>
                      <a:pPr algn="ctr" latinLnBrk="1"/>
                      <a:r>
                        <a:rPr lang="en-US" altLang="ko-KR" sz="1600" dirty="0" smtClean="0">
                          <a:solidFill>
                            <a:schemeClr val="tx1"/>
                          </a:solidFill>
                          <a:latin typeface="+mj-lt"/>
                        </a:rPr>
                        <a:t>Modulation</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Level</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FEC</a:t>
                      </a:r>
                    </a:p>
                    <a:p>
                      <a:pPr algn="ctr" latinLnBrk="1"/>
                      <a:r>
                        <a:rPr lang="en-US" altLang="ko-KR" sz="1600" dirty="0" smtClean="0">
                          <a:solidFill>
                            <a:schemeClr val="tx1"/>
                          </a:solidFill>
                          <a:latin typeface="+mj-lt"/>
                        </a:rPr>
                        <a:t>RS(</a:t>
                      </a:r>
                      <a:r>
                        <a:rPr lang="en-US" altLang="ko-KR" sz="1600" dirty="0" err="1" smtClean="0">
                          <a:solidFill>
                            <a:schemeClr val="tx1"/>
                          </a:solidFill>
                          <a:latin typeface="+mj-lt"/>
                        </a:rPr>
                        <a:t>n,k</a:t>
                      </a:r>
                      <a:r>
                        <a:rPr lang="en-US" altLang="ko-KR" sz="1600" dirty="0" smtClean="0">
                          <a:solidFill>
                            <a:schemeClr val="tx1"/>
                          </a:solidFill>
                          <a:latin typeface="+mj-lt"/>
                        </a:rPr>
                        <a:t>)</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Line Code</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HCM</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Optical Clock Rates (MHz)</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Data Rates</a:t>
                      </a:r>
                    </a:p>
                    <a:p>
                      <a:pPr algn="ctr" latinLnBrk="1"/>
                      <a:r>
                        <a:rPr lang="en-US" altLang="ko-KR" sz="1600" dirty="0" smtClean="0">
                          <a:solidFill>
                            <a:schemeClr val="tx1"/>
                          </a:solidFill>
                          <a:latin typeface="+mj-lt"/>
                        </a:rPr>
                        <a:t>(Mbps)</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7212">
                <a:tc rowSpan="5">
                  <a:txBody>
                    <a:bodyPr/>
                    <a:lstStyle/>
                    <a:p>
                      <a:pPr algn="ctr" latinLnBrk="1"/>
                      <a:r>
                        <a:rPr lang="en-US" altLang="ko-KR" dirty="0" smtClean="0">
                          <a:solidFill>
                            <a:schemeClr val="tx1"/>
                          </a:solidFill>
                          <a:latin typeface="+mj-lt"/>
                        </a:rPr>
                        <a:t>PAM</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2</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latinLnBrk="1"/>
                      <a:r>
                        <a:rPr lang="en-US" altLang="ko-KR" dirty="0" smtClean="0">
                          <a:solidFill>
                            <a:schemeClr val="tx1"/>
                          </a:solidFill>
                          <a:latin typeface="+mj-lt"/>
                        </a:rPr>
                        <a:t>(255,248)</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8B10B</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(1,1)</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50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2</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38.9</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7212">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latinLnBrk="1"/>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3</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19.45</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latinLnBrk="1"/>
                      <a:r>
                        <a:rPr lang="en-US" altLang="ko-KR" dirty="0" smtClean="0">
                          <a:solidFill>
                            <a:schemeClr val="tx1"/>
                          </a:solidFill>
                          <a:latin typeface="+mj-lt"/>
                        </a:rPr>
                        <a:t>(36,24)</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12.5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4</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6.67</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latinLnBrk="1"/>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6.25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5</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3.33</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4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r>
                        <a:rPr lang="en-US" altLang="ko-KR" dirty="0" smtClean="0">
                          <a:solidFill>
                            <a:schemeClr val="tx1"/>
                          </a:solidFill>
                          <a:latin typeface="+mj-lt"/>
                        </a:rPr>
                        <a:t>3.125 (200/2</a:t>
                      </a:r>
                      <a:r>
                        <a:rPr lang="en-US" altLang="ko-KR" baseline="30000" dirty="0" smtClean="0">
                          <a:solidFill>
                            <a:schemeClr val="tx1"/>
                          </a:solidFill>
                          <a:latin typeface="+mj-lt"/>
                        </a:rPr>
                        <a:t>6</a:t>
                      </a:r>
                      <a:r>
                        <a:rPr lang="en-US" altLang="ko-KR" dirty="0" smtClean="0">
                          <a:solidFill>
                            <a:schemeClr val="tx1"/>
                          </a:solidFill>
                          <a:latin typeface="+mj-lt"/>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1.67</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61787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Data Rates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241424" y="1694445"/>
            <a:ext cx="8737352" cy="19150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withdraw the modes using Manchester line code because if the different line codes are used for the PHY header and Payload, respectively, the system complexity is increased.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Especially if the Manchester line code is used only for the Payload, and so the time domain dimming is supported only for the Payload, the system complexity is increased and the system is not effective.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a:t>
            </a:r>
            <a:r>
              <a:rPr lang="en-US" altLang="ko-KR" sz="2400" dirty="0">
                <a:solidFill>
                  <a:srgbClr val="000000"/>
                </a:solidFill>
              </a:rPr>
              <a:t>o</a:t>
            </a:r>
            <a:r>
              <a:rPr lang="en-US" altLang="ko-KR" sz="2400" dirty="0" smtClean="0">
                <a:solidFill>
                  <a:srgbClr val="000000"/>
                </a:solidFill>
              </a:rPr>
              <a:t>ptical clock rates and data rates we propose can be changed  depending on the optical clock support approach.</a:t>
            </a:r>
          </a:p>
        </p:txBody>
      </p:sp>
    </p:spTree>
    <p:extLst>
      <p:ext uri="{BB962C8B-B14F-4D97-AF65-F5344CB8AC3E}">
        <p14:creationId xmlns:p14="http://schemas.microsoft.com/office/powerpoint/2010/main" val="295431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Scrambler and </a:t>
            </a:r>
            <a:r>
              <a:rPr lang="en-US" altLang="ko-KR" sz="3600" b="1" dirty="0" err="1" smtClean="0">
                <a:latin typeface="+mj-ea"/>
                <a:ea typeface="+mj-ea"/>
                <a:cs typeface="Arial" panose="020B0604020202020204" pitchFamily="34" charset="0"/>
              </a:rPr>
              <a:t>Interleaver</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241424" y="1694445"/>
            <a:ext cx="8737352" cy="19150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Adding a scrambler is always good to randomize the data and it avoids repetitions of data and long strings of 0’s and 1’s.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However, it’s redundant because PM PHY use 8B10B line code as a DC balanced code.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So, we propose that PM PHY does not use the scrambling.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there is a block code based channel coding e.g. convolutional codes or turbo codes, an </a:t>
            </a:r>
            <a:r>
              <a:rPr lang="en-US" altLang="ko-KR" sz="2400" dirty="0" err="1" smtClean="0">
                <a:solidFill>
                  <a:srgbClr val="000000"/>
                </a:solidFill>
              </a:rPr>
              <a:t>interleaver</a:t>
            </a:r>
            <a:r>
              <a:rPr lang="en-US" altLang="ko-KR" sz="2400" dirty="0" smtClean="0">
                <a:solidFill>
                  <a:srgbClr val="000000"/>
                </a:solidFill>
              </a:rPr>
              <a:t> is useful.</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However, TG13 have mainly discussed RS codes for FEC of PM PHY.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So, we propose that PM PHY does not use an </a:t>
            </a:r>
            <a:r>
              <a:rPr lang="en-US" altLang="ko-KR" sz="2400" dirty="0" err="1" smtClean="0">
                <a:solidFill>
                  <a:srgbClr val="000000"/>
                </a:solidFill>
              </a:rPr>
              <a:t>interleaver</a:t>
            </a:r>
            <a:r>
              <a:rPr lang="en-US" altLang="ko-KR" sz="2400" dirty="0" smtClean="0">
                <a:solidFill>
                  <a:srgbClr val="000000"/>
                </a:solidFill>
              </a:rPr>
              <a:t>.</a:t>
            </a:r>
          </a:p>
        </p:txBody>
      </p:sp>
    </p:spTree>
    <p:extLst>
      <p:ext uri="{BB962C8B-B14F-4D97-AF65-F5344CB8AC3E}">
        <p14:creationId xmlns:p14="http://schemas.microsoft.com/office/powerpoint/2010/main" val="133550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415639" y="1415438"/>
            <a:ext cx="6318075" cy="1938992"/>
          </a:xfrm>
          <a:prstGeom prst="rect">
            <a:avLst/>
          </a:prstGeom>
          <a:noFill/>
        </p:spPr>
        <p:txBody>
          <a:bodyPr wrap="none" rtlCol="0">
            <a:spAutoFit/>
          </a:bodyPr>
          <a:lstStyle/>
          <a:p>
            <a:pPr algn="ctr">
              <a:lnSpc>
                <a:spcPct val="150000"/>
              </a:lnSpc>
            </a:pPr>
            <a:r>
              <a:rPr lang="en-US" altLang="ko-KR" sz="4000" b="1" dirty="0" smtClean="0"/>
              <a:t>ETRI’s Proposals</a:t>
            </a:r>
          </a:p>
          <a:p>
            <a:pPr algn="ctr">
              <a:lnSpc>
                <a:spcPct val="150000"/>
              </a:lnSpc>
            </a:pPr>
            <a:r>
              <a:rPr lang="en-US" altLang="ko-KR" sz="4000" b="1" dirty="0" smtClean="0"/>
              <a:t>for Pulsed Modulation PHY</a:t>
            </a:r>
            <a:endParaRPr lang="ko-KR" altLang="en-US" sz="4000" b="1" dirty="0"/>
          </a:p>
        </p:txBody>
      </p:sp>
      <p:sp>
        <p:nvSpPr>
          <p:cNvPr id="6" name="TextBox 5"/>
          <p:cNvSpPr txBox="1"/>
          <p:nvPr/>
        </p:nvSpPr>
        <p:spPr>
          <a:xfrm>
            <a:off x="179512" y="4221088"/>
            <a:ext cx="8784976" cy="579967"/>
          </a:xfrm>
          <a:prstGeom prst="rect">
            <a:avLst/>
          </a:prstGeom>
          <a:noFill/>
        </p:spPr>
        <p:txBody>
          <a:bodyPr wrap="square" rtlCol="0">
            <a:spAutoFit/>
          </a:bodyPr>
          <a:lstStyle/>
          <a:p>
            <a:pPr algn="ctr">
              <a:lnSpc>
                <a:spcPct val="150000"/>
              </a:lnSpc>
            </a:pPr>
            <a:r>
              <a:rPr lang="en-US" altLang="ko-KR" sz="2400" dirty="0" smtClean="0"/>
              <a:t>Sang-Kyu Lim, Il Soon Jang, Jung-</a:t>
            </a:r>
            <a:r>
              <a:rPr lang="en-US" altLang="ko-KR" sz="2400" dirty="0" err="1" smtClean="0"/>
              <a:t>Sik</a:t>
            </a:r>
            <a:r>
              <a:rPr lang="en-US" altLang="ko-KR" sz="2400" dirty="0" smtClean="0"/>
              <a:t> Sung,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PPDU</a:t>
            </a:r>
            <a:r>
              <a:rPr lang="ko-KR" altLang="en-US"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Format</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827584" y="2348880"/>
            <a:ext cx="23762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Preamble</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3203848" y="2348880"/>
            <a:ext cx="136815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PHY</a:t>
            </a:r>
          </a:p>
          <a:p>
            <a:pPr lvl="0" algn="ctr"/>
            <a:r>
              <a:rPr lang="en-US" altLang="ko-KR" sz="2000" dirty="0" smtClean="0">
                <a:solidFill>
                  <a:srgbClr val="000000"/>
                </a:solidFill>
              </a:rPr>
              <a:t>header</a:t>
            </a:r>
            <a:endParaRPr lang="ko-KR" altLang="en-US" sz="2000" dirty="0">
              <a:solidFill>
                <a:srgbClr val="000000"/>
              </a:solidFill>
            </a:endParaRPr>
          </a:p>
        </p:txBody>
      </p:sp>
      <p:sp>
        <p:nvSpPr>
          <p:cNvPr id="14" name="직사각형 13"/>
          <p:cNvSpPr/>
          <p:nvPr/>
        </p:nvSpPr>
        <p:spPr bwMode="auto">
          <a:xfrm>
            <a:off x="4574096" y="2348880"/>
            <a:ext cx="10060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HCS</a:t>
            </a:r>
            <a:endParaRPr lang="ko-KR" altLang="en-US" sz="2000" dirty="0">
              <a:solidFill>
                <a:srgbClr val="000000"/>
              </a:solidFill>
            </a:endParaRPr>
          </a:p>
        </p:txBody>
      </p:sp>
      <p:sp>
        <p:nvSpPr>
          <p:cNvPr id="16" name="직사각형 15"/>
          <p:cNvSpPr/>
          <p:nvPr/>
        </p:nvSpPr>
        <p:spPr bwMode="auto">
          <a:xfrm>
            <a:off x="5583099" y="2348880"/>
            <a:ext cx="252028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PSDU</a:t>
            </a:r>
            <a:endParaRPr lang="ko-KR" altLang="en-US" sz="2000" dirty="0">
              <a:solidFill>
                <a:srgbClr val="000000"/>
              </a:solidFill>
            </a:endParaRPr>
          </a:p>
        </p:txBody>
      </p:sp>
      <p:cxnSp>
        <p:nvCxnSpPr>
          <p:cNvPr id="11" name="직선 연결선 10"/>
          <p:cNvCxnSpPr/>
          <p:nvPr/>
        </p:nvCxnSpPr>
        <p:spPr bwMode="auto">
          <a:xfrm>
            <a:off x="827584"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2" name="직선 연결선 11"/>
          <p:cNvCxnSpPr/>
          <p:nvPr/>
        </p:nvCxnSpPr>
        <p:spPr bwMode="auto">
          <a:xfrm>
            <a:off x="3204051"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4568350"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p:nvPr/>
        </p:nvCxnSpPr>
        <p:spPr bwMode="auto">
          <a:xfrm>
            <a:off x="827584" y="3429000"/>
            <a:ext cx="237626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18" name="직선 화살표 연결선 17"/>
          <p:cNvCxnSpPr/>
          <p:nvPr/>
        </p:nvCxnSpPr>
        <p:spPr bwMode="auto">
          <a:xfrm>
            <a:off x="3203848" y="3429000"/>
            <a:ext cx="136450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9" name="TextBox 18"/>
          <p:cNvSpPr txBox="1"/>
          <p:nvPr/>
        </p:nvSpPr>
        <p:spPr>
          <a:xfrm>
            <a:off x="1207991" y="3431256"/>
            <a:ext cx="1669047" cy="338554"/>
          </a:xfrm>
          <a:prstGeom prst="rect">
            <a:avLst/>
          </a:prstGeom>
          <a:noFill/>
        </p:spPr>
        <p:txBody>
          <a:bodyPr wrap="none" rtlCol="0">
            <a:spAutoFit/>
          </a:bodyPr>
          <a:lstStyle/>
          <a:p>
            <a:r>
              <a:rPr lang="en-US" altLang="ko-KR" sz="1600" dirty="0" smtClean="0"/>
              <a:t>124 to 16,444 bits</a:t>
            </a:r>
            <a:endParaRPr lang="ko-KR" altLang="en-US" sz="1600" dirty="0"/>
          </a:p>
        </p:txBody>
      </p:sp>
      <p:sp>
        <p:nvSpPr>
          <p:cNvPr id="20" name="TextBox 19"/>
          <p:cNvSpPr txBox="1"/>
          <p:nvPr/>
        </p:nvSpPr>
        <p:spPr>
          <a:xfrm>
            <a:off x="3553602" y="3426867"/>
            <a:ext cx="739305" cy="338554"/>
          </a:xfrm>
          <a:prstGeom prst="rect">
            <a:avLst/>
          </a:prstGeom>
          <a:noFill/>
        </p:spPr>
        <p:txBody>
          <a:bodyPr wrap="none" rtlCol="0">
            <a:spAutoFit/>
          </a:bodyPr>
          <a:lstStyle/>
          <a:p>
            <a:r>
              <a:rPr lang="en-US" altLang="ko-KR" sz="1600" dirty="0" smtClean="0"/>
              <a:t>32 bits</a:t>
            </a:r>
            <a:endParaRPr lang="ko-KR" altLang="en-US" sz="1600" dirty="0"/>
          </a:p>
        </p:txBody>
      </p:sp>
      <p:cxnSp>
        <p:nvCxnSpPr>
          <p:cNvPr id="21" name="직선 연결선 20"/>
          <p:cNvCxnSpPr/>
          <p:nvPr/>
        </p:nvCxnSpPr>
        <p:spPr bwMode="auto">
          <a:xfrm>
            <a:off x="5580112"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2" name="직선 화살표 연결선 21"/>
          <p:cNvCxnSpPr/>
          <p:nvPr/>
        </p:nvCxnSpPr>
        <p:spPr bwMode="auto">
          <a:xfrm>
            <a:off x="4568350" y="3426867"/>
            <a:ext cx="101176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4708995" y="3424735"/>
            <a:ext cx="739305" cy="338554"/>
          </a:xfrm>
          <a:prstGeom prst="rect">
            <a:avLst/>
          </a:prstGeom>
          <a:noFill/>
        </p:spPr>
        <p:txBody>
          <a:bodyPr wrap="none" rtlCol="0">
            <a:spAutoFit/>
          </a:bodyPr>
          <a:lstStyle/>
          <a:p>
            <a:r>
              <a:rPr lang="en-US" altLang="ko-KR" sz="1600" dirty="0" smtClean="0"/>
              <a:t>16 bits</a:t>
            </a:r>
            <a:endParaRPr lang="ko-KR" altLang="en-US" sz="1600" dirty="0"/>
          </a:p>
        </p:txBody>
      </p:sp>
      <p:cxnSp>
        <p:nvCxnSpPr>
          <p:cNvPr id="24" name="직선 연결선 23"/>
          <p:cNvCxnSpPr/>
          <p:nvPr/>
        </p:nvCxnSpPr>
        <p:spPr bwMode="auto">
          <a:xfrm>
            <a:off x="8105651" y="32807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5" name="직선 화살표 연결선 24"/>
          <p:cNvCxnSpPr/>
          <p:nvPr/>
        </p:nvCxnSpPr>
        <p:spPr bwMode="auto">
          <a:xfrm>
            <a:off x="5580112" y="3429000"/>
            <a:ext cx="252326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6430183" y="3422592"/>
            <a:ext cx="848309" cy="338554"/>
          </a:xfrm>
          <a:prstGeom prst="rect">
            <a:avLst/>
          </a:prstGeom>
          <a:noFill/>
        </p:spPr>
        <p:txBody>
          <a:bodyPr wrap="none" rtlCol="0">
            <a:spAutoFit/>
          </a:bodyPr>
          <a:lstStyle/>
          <a:p>
            <a:r>
              <a:rPr lang="en-US" altLang="ko-KR" sz="1600" dirty="0" smtClean="0"/>
              <a:t>variable</a:t>
            </a:r>
            <a:endParaRPr lang="ko-KR" altLang="en-US" sz="1600" dirty="0"/>
          </a:p>
        </p:txBody>
      </p:sp>
    </p:spTree>
    <p:extLst>
      <p:ext uri="{BB962C8B-B14F-4D97-AF65-F5344CB8AC3E}">
        <p14:creationId xmlns:p14="http://schemas.microsoft.com/office/powerpoint/2010/main" val="603860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FLP (101010…..)</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4700938"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TDP</a:t>
            </a:r>
            <a:endParaRPr lang="ko-KR" altLang="en-US" sz="2000" dirty="0">
              <a:solidFill>
                <a:srgbClr val="000000"/>
              </a:solidFill>
            </a:endParaRPr>
          </a:p>
        </p:txBody>
      </p:sp>
      <p:sp>
        <p:nvSpPr>
          <p:cNvPr id="12" name="직사각형 11"/>
          <p:cNvSpPr/>
          <p:nvPr/>
        </p:nvSpPr>
        <p:spPr bwMode="auto">
          <a:xfrm>
            <a:off x="5565034"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 TDP</a:t>
            </a:r>
            <a:endParaRPr lang="ko-KR" altLang="en-US" sz="2000" dirty="0">
              <a:solidFill>
                <a:srgbClr val="000000"/>
              </a:solidFill>
            </a:endParaRPr>
          </a:p>
        </p:txBody>
      </p:sp>
      <p:sp>
        <p:nvSpPr>
          <p:cNvPr id="13" name="직사각형 12"/>
          <p:cNvSpPr/>
          <p:nvPr/>
        </p:nvSpPr>
        <p:spPr bwMode="auto">
          <a:xfrm>
            <a:off x="6429130"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TDP</a:t>
            </a:r>
            <a:endParaRPr lang="ko-KR" altLang="en-US" sz="2000" dirty="0">
              <a:solidFill>
                <a:srgbClr val="000000"/>
              </a:solidFill>
            </a:endParaRPr>
          </a:p>
        </p:txBody>
      </p:sp>
      <p:sp>
        <p:nvSpPr>
          <p:cNvPr id="17" name="직사각형 16"/>
          <p:cNvSpPr/>
          <p:nvPr/>
        </p:nvSpPr>
        <p:spPr bwMode="auto">
          <a:xfrm>
            <a:off x="7293226"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 TDP</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3" y="2781798"/>
            <a:ext cx="1566454" cy="338554"/>
          </a:xfrm>
          <a:prstGeom prst="rect">
            <a:avLst/>
          </a:prstGeom>
          <a:noFill/>
        </p:spPr>
        <p:txBody>
          <a:bodyPr wrap="none" rtlCol="0">
            <a:spAutoFit/>
          </a:bodyPr>
          <a:lstStyle/>
          <a:p>
            <a:r>
              <a:rPr lang="en-US" altLang="ko-KR" sz="1600" dirty="0" smtClean="0"/>
              <a:t>64 to 16,384 bits</a:t>
            </a:r>
            <a:endParaRPr lang="ko-KR" altLang="en-US" sz="1600" dirty="0"/>
          </a:p>
        </p:txBody>
      </p:sp>
      <p:sp>
        <p:nvSpPr>
          <p:cNvPr id="24" name="TextBox 23"/>
          <p:cNvSpPr txBox="1"/>
          <p:nvPr/>
        </p:nvSpPr>
        <p:spPr>
          <a:xfrm>
            <a:off x="6062884" y="2787281"/>
            <a:ext cx="739305" cy="338554"/>
          </a:xfrm>
          <a:prstGeom prst="rect">
            <a:avLst/>
          </a:prstGeom>
          <a:noFill/>
        </p:spPr>
        <p:txBody>
          <a:bodyPr wrap="none" rtlCol="0">
            <a:spAutoFit/>
          </a:bodyPr>
          <a:lstStyle/>
          <a:p>
            <a:r>
              <a:rPr lang="en-US" altLang="ko-KR" sz="1600" dirty="0" smtClean="0"/>
              <a:t>60 bits</a:t>
            </a:r>
            <a:endParaRPr lang="ko-KR" altLang="en-US" sz="1600" dirty="0"/>
          </a:p>
        </p:txBody>
      </p:sp>
      <p:sp>
        <p:nvSpPr>
          <p:cNvPr id="38" name="직사각형 37"/>
          <p:cNvSpPr/>
          <p:nvPr/>
        </p:nvSpPr>
        <p:spPr bwMode="auto">
          <a:xfrm>
            <a:off x="2676691" y="3843180"/>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P1</a:t>
            </a:r>
            <a:endParaRPr kumimoji="0" lang="ko-KR" altLang="en-US" sz="1400" b="0" i="0" u="none" strike="noStrike" cap="none" normalizeH="0" baseline="0" dirty="0" smtClean="0">
              <a:ln>
                <a:noFill/>
              </a:ln>
              <a:solidFill>
                <a:schemeClr val="tx1"/>
              </a:solidFill>
              <a:effectLst/>
              <a:latin typeface="+mj-lt"/>
            </a:endParaRPr>
          </a:p>
        </p:txBody>
      </p:sp>
      <p:sp>
        <p:nvSpPr>
          <p:cNvPr id="39" name="직사각형 38"/>
          <p:cNvSpPr/>
          <p:nvPr/>
        </p:nvSpPr>
        <p:spPr bwMode="auto">
          <a:xfrm>
            <a:off x="3401327" y="3843180"/>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dirty="0" smtClean="0">
                <a:ln>
                  <a:noFill/>
                </a:ln>
                <a:solidFill>
                  <a:schemeClr val="tx1"/>
                </a:solidFill>
                <a:effectLst/>
                <a:latin typeface="+mj-lt"/>
              </a:rPr>
              <a:t>Peer-to-Peer</a:t>
            </a:r>
            <a:endParaRPr kumimoji="0" lang="ko-KR" altLang="en-US" sz="1400" b="0" i="0" u="none" strike="noStrike" cap="none" normalizeH="0" baseline="0" dirty="0" smtClean="0">
              <a:ln>
                <a:noFill/>
              </a:ln>
              <a:solidFill>
                <a:schemeClr val="tx1"/>
              </a:solidFill>
              <a:effectLst/>
              <a:latin typeface="+mj-lt"/>
            </a:endParaRPr>
          </a:p>
        </p:txBody>
      </p:sp>
      <p:sp>
        <p:nvSpPr>
          <p:cNvPr id="40" name="직사각형 39"/>
          <p:cNvSpPr/>
          <p:nvPr/>
        </p:nvSpPr>
        <p:spPr bwMode="auto">
          <a:xfrm>
            <a:off x="2676691" y="4131212"/>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P2</a:t>
            </a:r>
            <a:endParaRPr kumimoji="0" lang="ko-KR" altLang="en-US" sz="1400" b="0" i="0" u="none" strike="noStrike" cap="none" normalizeH="0" baseline="0" dirty="0" smtClean="0">
              <a:ln>
                <a:noFill/>
              </a:ln>
              <a:solidFill>
                <a:schemeClr val="tx1"/>
              </a:solidFill>
              <a:effectLst/>
              <a:latin typeface="+mj-lt"/>
            </a:endParaRPr>
          </a:p>
        </p:txBody>
      </p:sp>
      <p:sp>
        <p:nvSpPr>
          <p:cNvPr id="41" name="직사각형 40"/>
          <p:cNvSpPr/>
          <p:nvPr/>
        </p:nvSpPr>
        <p:spPr bwMode="auto">
          <a:xfrm>
            <a:off x="3401327" y="4131212"/>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Star</a:t>
            </a:r>
            <a:endParaRPr kumimoji="0" lang="ko-KR" altLang="en-US" sz="1400" b="0" i="0" u="none" strike="noStrike" cap="none" normalizeH="0" baseline="0" dirty="0" smtClean="0">
              <a:ln>
                <a:noFill/>
              </a:ln>
              <a:solidFill>
                <a:schemeClr val="tx1"/>
              </a:solidFill>
              <a:effectLst/>
              <a:latin typeface="+mj-lt"/>
            </a:endParaRPr>
          </a:p>
        </p:txBody>
      </p:sp>
      <p:sp>
        <p:nvSpPr>
          <p:cNvPr id="42" name="직사각형 41"/>
          <p:cNvSpPr/>
          <p:nvPr/>
        </p:nvSpPr>
        <p:spPr bwMode="auto">
          <a:xfrm>
            <a:off x="2676691" y="4419244"/>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P3</a:t>
            </a:r>
            <a:endParaRPr kumimoji="0" lang="ko-KR" altLang="en-US" sz="1400" b="0" i="0" u="none" strike="noStrike" cap="none" normalizeH="0" baseline="0" dirty="0" smtClean="0">
              <a:ln>
                <a:noFill/>
              </a:ln>
              <a:solidFill>
                <a:schemeClr val="tx1"/>
              </a:solidFill>
              <a:effectLst/>
              <a:latin typeface="+mj-lt"/>
            </a:endParaRPr>
          </a:p>
        </p:txBody>
      </p:sp>
      <p:sp>
        <p:nvSpPr>
          <p:cNvPr id="43" name="직사각형 42"/>
          <p:cNvSpPr/>
          <p:nvPr/>
        </p:nvSpPr>
        <p:spPr bwMode="auto">
          <a:xfrm>
            <a:off x="3401327" y="4419244"/>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Broadcast</a:t>
            </a:r>
            <a:endParaRPr kumimoji="0" lang="ko-KR" altLang="en-US" sz="1400" b="0" i="0" u="none" strike="noStrike" cap="none" normalizeH="0" baseline="0" dirty="0" smtClean="0">
              <a:ln>
                <a:noFill/>
              </a:ln>
              <a:solidFill>
                <a:schemeClr val="tx1"/>
              </a:solidFill>
              <a:effectLst/>
              <a:latin typeface="+mj-lt"/>
            </a:endParaRPr>
          </a:p>
        </p:txBody>
      </p:sp>
      <p:sp>
        <p:nvSpPr>
          <p:cNvPr id="44" name="직사각형 43"/>
          <p:cNvSpPr/>
          <p:nvPr/>
        </p:nvSpPr>
        <p:spPr bwMode="auto">
          <a:xfrm>
            <a:off x="2676691" y="4707276"/>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P4</a:t>
            </a:r>
            <a:endParaRPr kumimoji="0" lang="ko-KR" altLang="en-US" sz="1400" b="0" i="0" u="none" strike="noStrike" cap="none" normalizeH="0" baseline="0" dirty="0" smtClean="0">
              <a:ln>
                <a:noFill/>
              </a:ln>
              <a:solidFill>
                <a:schemeClr val="tx1"/>
              </a:solidFill>
              <a:effectLst/>
              <a:latin typeface="+mj-lt"/>
            </a:endParaRPr>
          </a:p>
        </p:txBody>
      </p:sp>
      <p:sp>
        <p:nvSpPr>
          <p:cNvPr id="45" name="직사각형 44"/>
          <p:cNvSpPr/>
          <p:nvPr/>
        </p:nvSpPr>
        <p:spPr bwMode="auto">
          <a:xfrm>
            <a:off x="3401327" y="4707276"/>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Coordinated</a:t>
            </a:r>
            <a:endParaRPr kumimoji="0" lang="ko-KR" altLang="en-US" sz="1400" b="0" i="0" u="none" strike="noStrike" cap="none" normalizeH="0" baseline="0" dirty="0" smtClean="0">
              <a:ln>
                <a:noFill/>
              </a:ln>
              <a:solidFill>
                <a:schemeClr val="tx1"/>
              </a:solidFill>
              <a:effectLst/>
              <a:latin typeface="+mj-lt"/>
            </a:endParaRPr>
          </a:p>
        </p:txBody>
      </p:sp>
      <p:sp>
        <p:nvSpPr>
          <p:cNvPr id="46" name="직사각형 45"/>
          <p:cNvSpPr/>
          <p:nvPr/>
        </p:nvSpPr>
        <p:spPr bwMode="auto">
          <a:xfrm>
            <a:off x="2676691" y="4995307"/>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P5</a:t>
            </a:r>
            <a:endParaRPr kumimoji="0" lang="ko-KR" altLang="en-US" sz="1400" b="0" i="0" u="none" strike="noStrike" cap="none" normalizeH="0" baseline="0" dirty="0" smtClean="0">
              <a:ln>
                <a:noFill/>
              </a:ln>
              <a:solidFill>
                <a:schemeClr val="tx1"/>
              </a:solidFill>
              <a:effectLst/>
              <a:latin typeface="+mj-lt"/>
            </a:endParaRPr>
          </a:p>
        </p:txBody>
      </p:sp>
      <p:sp>
        <p:nvSpPr>
          <p:cNvPr id="47" name="직사각형 46"/>
          <p:cNvSpPr/>
          <p:nvPr/>
        </p:nvSpPr>
        <p:spPr bwMode="auto">
          <a:xfrm>
            <a:off x="3401327" y="4995307"/>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Relay functionality</a:t>
            </a:r>
            <a:endParaRPr lang="ko-KR" altLang="en-US" sz="1400" dirty="0"/>
          </a:p>
        </p:txBody>
      </p:sp>
      <p:sp>
        <p:nvSpPr>
          <p:cNvPr id="48" name="직사각형 47"/>
          <p:cNvSpPr/>
          <p:nvPr/>
        </p:nvSpPr>
        <p:spPr bwMode="auto">
          <a:xfrm>
            <a:off x="2676691" y="5283339"/>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P6</a:t>
            </a:r>
            <a:endParaRPr kumimoji="0" lang="ko-KR" altLang="en-US" sz="1400" b="0" i="0" u="none" strike="noStrike" cap="none" normalizeH="0" baseline="0" dirty="0" smtClean="0">
              <a:ln>
                <a:noFill/>
              </a:ln>
              <a:solidFill>
                <a:schemeClr val="tx1"/>
              </a:solidFill>
              <a:effectLst/>
              <a:latin typeface="+mj-lt"/>
            </a:endParaRPr>
          </a:p>
        </p:txBody>
      </p:sp>
      <p:sp>
        <p:nvSpPr>
          <p:cNvPr id="49" name="직사각형 48"/>
          <p:cNvSpPr/>
          <p:nvPr/>
        </p:nvSpPr>
        <p:spPr bwMode="auto">
          <a:xfrm>
            <a:off x="3401327" y="5283339"/>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Heterogeneous RF-OWC </a:t>
            </a:r>
            <a:r>
              <a:rPr lang="en-US" altLang="ko-KR" sz="1400" dirty="0"/>
              <a:t>functionality</a:t>
            </a:r>
            <a:endParaRPr lang="ko-KR" altLang="en-US" sz="1400" dirty="0"/>
          </a:p>
        </p:txBody>
      </p:sp>
      <p:sp>
        <p:nvSpPr>
          <p:cNvPr id="50" name="TextBox 49"/>
          <p:cNvSpPr txBox="1"/>
          <p:nvPr/>
        </p:nvSpPr>
        <p:spPr>
          <a:xfrm>
            <a:off x="2631033" y="3476153"/>
            <a:ext cx="3777957" cy="338554"/>
          </a:xfrm>
          <a:prstGeom prst="rect">
            <a:avLst/>
          </a:prstGeom>
          <a:noFill/>
        </p:spPr>
        <p:txBody>
          <a:bodyPr wrap="none" rtlCol="0">
            <a:spAutoFit/>
          </a:bodyPr>
          <a:lstStyle/>
          <a:p>
            <a:r>
              <a:rPr lang="en-US" altLang="ko-KR" sz="1600" b="1" dirty="0" smtClean="0"/>
              <a:t>(TDP assignments for various topologies)</a:t>
            </a:r>
            <a:endParaRPr lang="ko-KR" altLang="en-US" sz="1600" b="1" dirty="0"/>
          </a:p>
        </p:txBody>
      </p:sp>
      <p:sp>
        <p:nvSpPr>
          <p:cNvPr id="7" name="TextBox 6"/>
          <p:cNvSpPr txBox="1"/>
          <p:nvPr/>
        </p:nvSpPr>
        <p:spPr>
          <a:xfrm>
            <a:off x="622741" y="5940127"/>
            <a:ext cx="2845523" cy="523220"/>
          </a:xfrm>
          <a:prstGeom prst="rect">
            <a:avLst/>
          </a:prstGeom>
          <a:noFill/>
        </p:spPr>
        <p:txBody>
          <a:bodyPr wrap="none" rtlCol="0">
            <a:spAutoFit/>
          </a:bodyPr>
          <a:lstStyle/>
          <a:p>
            <a:r>
              <a:rPr lang="en-US" altLang="ko-KR" sz="1400" dirty="0"/>
              <a:t>* </a:t>
            </a:r>
            <a:r>
              <a:rPr lang="en-US" altLang="ko-KR" sz="1400" dirty="0" smtClean="0"/>
              <a:t>FLP : Fast Locking Pattern</a:t>
            </a:r>
            <a:endParaRPr lang="en-US" altLang="ko-KR" sz="1400" dirty="0"/>
          </a:p>
          <a:p>
            <a:r>
              <a:rPr lang="en-US" altLang="ko-KR" sz="1400" dirty="0" smtClean="0"/>
              <a:t>* TDP : Topology Dependent Pattern</a:t>
            </a:r>
            <a:endParaRPr lang="ko-KR" altLang="en-US" sz="1400" dirty="0"/>
          </a:p>
        </p:txBody>
      </p:sp>
    </p:spTree>
    <p:extLst>
      <p:ext uri="{BB962C8B-B14F-4D97-AF65-F5344CB8AC3E}">
        <p14:creationId xmlns:p14="http://schemas.microsoft.com/office/powerpoint/2010/main" val="3845528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15-bit Gold code as a TDP pattern because Gold codes are used in CDMA and satellite systems.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we use Gold codes, we can get 6 sequences with good auto correlation and cross correlation properties to distinguish different topologies.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Gold codes have DC balancing but since they are odd, they are off by one (e.g. 8 zeros and 7 ones for 15-bit Cold code).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exact DC balance is needed, the code can be inverted and repeated.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In another aspect we need to discuss about whether TDP patterns to distinguish different topologies are necessary or not.</a:t>
            </a:r>
          </a:p>
        </p:txBody>
      </p:sp>
    </p:spTree>
    <p:extLst>
      <p:ext uri="{BB962C8B-B14F-4D97-AF65-F5344CB8AC3E}">
        <p14:creationId xmlns:p14="http://schemas.microsoft.com/office/powerpoint/2010/main" val="1246439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that the preamble is transmitted using OOK modulation (2-level PAM).</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preamble shall be sent at a clock rate chosen by the TX and supported by the RX.</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preamble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FLP is fixed to start as a “1010…” pattern i.e., it ends with a ‘0’.</a:t>
            </a:r>
          </a:p>
        </p:txBody>
      </p:sp>
    </p:spTree>
    <p:extLst>
      <p:ext uri="{BB962C8B-B14F-4D97-AF65-F5344CB8AC3E}">
        <p14:creationId xmlns:p14="http://schemas.microsoft.com/office/powerpoint/2010/main" val="8871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a:t>
            </a:r>
            <a:r>
              <a:rPr lang="en-US" altLang="ko-KR" sz="3600" b="1" dirty="0" smtClean="0">
                <a:latin typeface="+mj-ea"/>
                <a:ea typeface="+mj-ea"/>
                <a:cs typeface="Arial" panose="020B0604020202020204" pitchFamily="34" charset="0"/>
              </a:rPr>
              <a:t>(4)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Rectangle 3"/>
          <p:cNvSpPr>
            <a:spLocks noChangeArrowheads="1"/>
          </p:cNvSpPr>
          <p:nvPr/>
        </p:nvSpPr>
        <p:spPr bwMode="auto">
          <a:xfrm>
            <a:off x="383119" y="1705074"/>
            <a:ext cx="8737352"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different TDP patterns are to minimize interference between different topologies and having wrong devices connect to </a:t>
            </a:r>
            <a:r>
              <a:rPr lang="en-US" altLang="ko-KR" sz="2400" dirty="0" smtClean="0"/>
              <a:t>network.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If there is no TDP pattern, all devices would connect to network and then MAC will reject it - this can cause significant contention between intended topology and non-intended topology</a:t>
            </a:r>
            <a:r>
              <a:rPr lang="en-US" altLang="ko-KR" sz="2400" dirty="0" smtClean="0"/>
              <a:t>.</a:t>
            </a:r>
            <a:endParaRPr lang="en-US" altLang="ko-KR" sz="2400" dirty="0" smtClean="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If we use TDP pattern, devices with wrong TDP will not be able to attach to </a:t>
            </a:r>
            <a:r>
              <a:rPr lang="en-US" altLang="ko-KR" sz="2400" dirty="0" smtClean="0"/>
              <a:t>network.</a:t>
            </a:r>
            <a:endParaRPr lang="en-US" altLang="ko-KR" sz="2400" dirty="0" smtClean="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smtClean="0">
              <a:solidFill>
                <a:srgbClr val="000000"/>
              </a:solidFill>
            </a:endParaRPr>
          </a:p>
        </p:txBody>
      </p:sp>
    </p:spTree>
    <p:extLst>
      <p:ext uri="{BB962C8B-B14F-4D97-AF65-F5344CB8AC3E}">
        <p14:creationId xmlns:p14="http://schemas.microsoft.com/office/powerpoint/2010/main" val="3107043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PHY Header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818288"/>
            <a:ext cx="86116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Burst mode</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1816216" y="1818288"/>
            <a:ext cx="172965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MCS ID</a:t>
            </a:r>
          </a:p>
          <a:p>
            <a:pPr lvl="0" algn="ctr"/>
            <a:r>
              <a:rPr lang="en-US" altLang="ko-KR" sz="1400" dirty="0" smtClean="0">
                <a:solidFill>
                  <a:srgbClr val="000000"/>
                </a:solidFill>
              </a:rPr>
              <a:t>(</a:t>
            </a:r>
            <a:r>
              <a:rPr lang="en-US" altLang="ko-KR" sz="1400" b="1" dirty="0" smtClean="0">
                <a:solidFill>
                  <a:srgbClr val="000000"/>
                </a:solidFill>
              </a:rPr>
              <a:t>M</a:t>
            </a:r>
            <a:r>
              <a:rPr lang="en-US" altLang="ko-KR" sz="1400" dirty="0" smtClean="0">
                <a:solidFill>
                  <a:srgbClr val="000000"/>
                </a:solidFill>
              </a:rPr>
              <a:t>odulation and </a:t>
            </a:r>
            <a:r>
              <a:rPr lang="en-US" altLang="ko-KR" sz="1400" b="1" dirty="0" smtClean="0">
                <a:solidFill>
                  <a:srgbClr val="000000"/>
                </a:solidFill>
              </a:rPr>
              <a:t>C</a:t>
            </a:r>
            <a:r>
              <a:rPr lang="en-US" altLang="ko-KR" sz="1400" dirty="0" smtClean="0">
                <a:solidFill>
                  <a:srgbClr val="000000"/>
                </a:solidFill>
              </a:rPr>
              <a:t>oding </a:t>
            </a:r>
            <a:r>
              <a:rPr lang="en-US" altLang="ko-KR" sz="1400" b="1" dirty="0" smtClean="0">
                <a:solidFill>
                  <a:srgbClr val="000000"/>
                </a:solidFill>
              </a:rPr>
              <a:t>S</a:t>
            </a:r>
            <a:r>
              <a:rPr lang="en-US" altLang="ko-KR" sz="1400" dirty="0" smtClean="0">
                <a:solidFill>
                  <a:srgbClr val="000000"/>
                </a:solidFill>
              </a:rPr>
              <a:t>cheme)</a:t>
            </a:r>
            <a:endParaRPr lang="ko-KR" altLang="en-US" sz="1400" dirty="0">
              <a:solidFill>
                <a:srgbClr val="000000"/>
              </a:solidFill>
            </a:endParaRPr>
          </a:p>
        </p:txBody>
      </p:sp>
      <p:sp>
        <p:nvSpPr>
          <p:cNvPr id="12" name="직사각형 11"/>
          <p:cNvSpPr/>
          <p:nvPr/>
        </p:nvSpPr>
        <p:spPr bwMode="auto">
          <a:xfrm>
            <a:off x="3542941" y="1818288"/>
            <a:ext cx="288618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PSDU length</a:t>
            </a:r>
            <a:endParaRPr lang="ko-KR" altLang="en-US" sz="2000" dirty="0">
              <a:solidFill>
                <a:srgbClr val="000000"/>
              </a:solidFill>
            </a:endParaRPr>
          </a:p>
        </p:txBody>
      </p:sp>
      <p:sp>
        <p:nvSpPr>
          <p:cNvPr id="13" name="직사각형 12"/>
          <p:cNvSpPr/>
          <p:nvPr/>
        </p:nvSpPr>
        <p:spPr bwMode="auto">
          <a:xfrm>
            <a:off x="6429130" y="1818288"/>
            <a:ext cx="172525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Reserved</a:t>
            </a:r>
            <a:endParaRPr lang="ko-KR" altLang="en-US" sz="2000" dirty="0">
              <a:solidFill>
                <a:srgbClr val="000000"/>
              </a:solidFill>
            </a:endParaRPr>
          </a:p>
        </p:txBody>
      </p:sp>
      <p:cxnSp>
        <p:nvCxnSpPr>
          <p:cNvPr id="8" name="직선 연결선 7"/>
          <p:cNvCxnSpPr/>
          <p:nvPr/>
        </p:nvCxnSpPr>
        <p:spPr bwMode="auto">
          <a:xfrm>
            <a:off x="956522"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6429129"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3914"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902851"/>
            <a:ext cx="85969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6426195" y="2902755"/>
            <a:ext cx="172771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276993" y="2902755"/>
            <a:ext cx="636713" cy="338554"/>
          </a:xfrm>
          <a:prstGeom prst="rect">
            <a:avLst/>
          </a:prstGeom>
          <a:noFill/>
        </p:spPr>
        <p:txBody>
          <a:bodyPr wrap="none" rtlCol="0">
            <a:spAutoFit/>
          </a:bodyPr>
          <a:lstStyle/>
          <a:p>
            <a:r>
              <a:rPr lang="en-US" altLang="ko-KR" sz="1600" dirty="0" smtClean="0"/>
              <a:t>8 bits</a:t>
            </a:r>
            <a:endParaRPr lang="ko-KR" altLang="en-US" sz="1600" dirty="0"/>
          </a:p>
        </p:txBody>
      </p:sp>
      <p:sp>
        <p:nvSpPr>
          <p:cNvPr id="24" name="TextBox 23"/>
          <p:cNvSpPr txBox="1"/>
          <p:nvPr/>
        </p:nvSpPr>
        <p:spPr>
          <a:xfrm>
            <a:off x="4597909" y="2908897"/>
            <a:ext cx="739305" cy="338554"/>
          </a:xfrm>
          <a:prstGeom prst="rect">
            <a:avLst/>
          </a:prstGeom>
          <a:noFill/>
        </p:spPr>
        <p:txBody>
          <a:bodyPr wrap="none" rtlCol="0">
            <a:spAutoFit/>
          </a:bodyPr>
          <a:lstStyle/>
          <a:p>
            <a:r>
              <a:rPr lang="en-US" altLang="ko-KR" sz="1600" dirty="0" smtClean="0"/>
              <a:t>16 bits</a:t>
            </a:r>
            <a:endParaRPr lang="ko-KR" altLang="en-US" sz="1600" dirty="0"/>
          </a:p>
        </p:txBody>
      </p:sp>
      <p:sp>
        <p:nvSpPr>
          <p:cNvPr id="38" name="직사각형 37"/>
          <p:cNvSpPr/>
          <p:nvPr/>
        </p:nvSpPr>
        <p:spPr bwMode="auto">
          <a:xfrm>
            <a:off x="961197" y="3758564"/>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PHY header fields</a:t>
            </a:r>
            <a:endParaRPr kumimoji="0" lang="ko-KR" altLang="en-US" sz="1400" b="1" i="0" u="none" strike="noStrike" cap="none" normalizeH="0" baseline="0" dirty="0" smtClean="0">
              <a:ln>
                <a:noFill/>
              </a:ln>
              <a:solidFill>
                <a:schemeClr val="tx1"/>
              </a:solidFill>
              <a:effectLst/>
              <a:latin typeface="+mj-lt"/>
            </a:endParaRPr>
          </a:p>
        </p:txBody>
      </p:sp>
      <p:sp>
        <p:nvSpPr>
          <p:cNvPr id="39" name="직사각형 38"/>
          <p:cNvSpPr/>
          <p:nvPr/>
        </p:nvSpPr>
        <p:spPr bwMode="auto">
          <a:xfrm>
            <a:off x="2791777" y="3758564"/>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Bit-width</a:t>
            </a:r>
            <a:endParaRPr kumimoji="0" lang="ko-KR" altLang="en-US" sz="1400" b="1" i="0" u="none" strike="noStrike" cap="none" normalizeH="0" baseline="0" dirty="0" smtClean="0">
              <a:ln>
                <a:noFill/>
              </a:ln>
              <a:solidFill>
                <a:schemeClr val="tx1"/>
              </a:solidFill>
              <a:effectLst/>
              <a:latin typeface="+mj-lt"/>
            </a:endParaRPr>
          </a:p>
        </p:txBody>
      </p:sp>
      <p:sp>
        <p:nvSpPr>
          <p:cNvPr id="40" name="직사각형 39"/>
          <p:cNvSpPr/>
          <p:nvPr/>
        </p:nvSpPr>
        <p:spPr bwMode="auto">
          <a:xfrm>
            <a:off x="961197" y="4046596"/>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Burst mode</a:t>
            </a:r>
            <a:endParaRPr kumimoji="0" lang="ko-KR" altLang="en-US" sz="1400" b="0" i="0" u="none" strike="noStrike" cap="none" normalizeH="0" baseline="0" dirty="0" smtClean="0">
              <a:ln>
                <a:noFill/>
              </a:ln>
              <a:solidFill>
                <a:schemeClr val="tx1"/>
              </a:solidFill>
              <a:effectLst/>
              <a:latin typeface="+mj-lt"/>
            </a:endParaRPr>
          </a:p>
        </p:txBody>
      </p:sp>
      <p:sp>
        <p:nvSpPr>
          <p:cNvPr id="41" name="직사각형 40"/>
          <p:cNvSpPr/>
          <p:nvPr/>
        </p:nvSpPr>
        <p:spPr bwMode="auto">
          <a:xfrm>
            <a:off x="2791777" y="4046596"/>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1</a:t>
            </a:r>
            <a:endParaRPr kumimoji="0" lang="ko-KR" altLang="en-US" sz="1400" b="0" i="0" u="none" strike="noStrike" cap="none" normalizeH="0" baseline="0" dirty="0" smtClean="0">
              <a:ln>
                <a:noFill/>
              </a:ln>
              <a:solidFill>
                <a:schemeClr val="tx1"/>
              </a:solidFill>
              <a:effectLst/>
              <a:latin typeface="+mj-lt"/>
            </a:endParaRPr>
          </a:p>
        </p:txBody>
      </p:sp>
      <p:sp>
        <p:nvSpPr>
          <p:cNvPr id="42" name="직사각형 41"/>
          <p:cNvSpPr/>
          <p:nvPr/>
        </p:nvSpPr>
        <p:spPr bwMode="auto">
          <a:xfrm>
            <a:off x="961197" y="4334628"/>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MCS ID</a:t>
            </a:r>
            <a:endParaRPr kumimoji="0" lang="ko-KR" altLang="en-US" sz="1400" b="0" i="0" u="none" strike="noStrike" cap="none" normalizeH="0" baseline="0" dirty="0" smtClean="0">
              <a:ln>
                <a:noFill/>
              </a:ln>
              <a:solidFill>
                <a:schemeClr val="tx1"/>
              </a:solidFill>
              <a:effectLst/>
              <a:latin typeface="+mj-lt"/>
            </a:endParaRPr>
          </a:p>
        </p:txBody>
      </p:sp>
      <p:sp>
        <p:nvSpPr>
          <p:cNvPr id="43" name="직사각형 42"/>
          <p:cNvSpPr/>
          <p:nvPr/>
        </p:nvSpPr>
        <p:spPr bwMode="auto">
          <a:xfrm>
            <a:off x="2791777" y="4334628"/>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8</a:t>
            </a:r>
            <a:endParaRPr kumimoji="0" lang="ko-KR" altLang="en-US" sz="1400" b="0" i="0" u="none" strike="noStrike" cap="none" normalizeH="0" baseline="0" dirty="0" smtClean="0">
              <a:ln>
                <a:noFill/>
              </a:ln>
              <a:solidFill>
                <a:schemeClr val="tx1"/>
              </a:solidFill>
              <a:effectLst/>
              <a:latin typeface="+mj-lt"/>
            </a:endParaRPr>
          </a:p>
        </p:txBody>
      </p:sp>
      <p:sp>
        <p:nvSpPr>
          <p:cNvPr id="44" name="직사각형 43"/>
          <p:cNvSpPr/>
          <p:nvPr/>
        </p:nvSpPr>
        <p:spPr bwMode="auto">
          <a:xfrm>
            <a:off x="961197" y="4622660"/>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PSDU length</a:t>
            </a:r>
            <a:endParaRPr kumimoji="0" lang="ko-KR" altLang="en-US" sz="1400" b="0" i="0" u="none" strike="noStrike" cap="none" normalizeH="0" baseline="0" dirty="0" smtClean="0">
              <a:ln>
                <a:noFill/>
              </a:ln>
              <a:solidFill>
                <a:schemeClr val="tx1"/>
              </a:solidFill>
              <a:effectLst/>
              <a:latin typeface="+mj-lt"/>
            </a:endParaRPr>
          </a:p>
        </p:txBody>
      </p:sp>
      <p:sp>
        <p:nvSpPr>
          <p:cNvPr id="45" name="직사각형 44"/>
          <p:cNvSpPr/>
          <p:nvPr/>
        </p:nvSpPr>
        <p:spPr bwMode="auto">
          <a:xfrm>
            <a:off x="2791777" y="4622660"/>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16</a:t>
            </a:r>
            <a:endParaRPr kumimoji="0" lang="ko-KR" altLang="en-US" sz="1400" b="0" i="0" u="none" strike="noStrike" cap="none" normalizeH="0" baseline="0" dirty="0" smtClean="0">
              <a:ln>
                <a:noFill/>
              </a:ln>
              <a:solidFill>
                <a:schemeClr val="tx1"/>
              </a:solidFill>
              <a:effectLst/>
              <a:latin typeface="+mj-lt"/>
            </a:endParaRPr>
          </a:p>
        </p:txBody>
      </p:sp>
      <p:sp>
        <p:nvSpPr>
          <p:cNvPr id="46" name="직사각형 45"/>
          <p:cNvSpPr/>
          <p:nvPr/>
        </p:nvSpPr>
        <p:spPr bwMode="auto">
          <a:xfrm>
            <a:off x="961197" y="4910691"/>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Reserved fields</a:t>
            </a:r>
            <a:endParaRPr kumimoji="0" lang="ko-KR" altLang="en-US" sz="1400" b="0" i="0" u="none" strike="noStrike" cap="none" normalizeH="0" baseline="0" dirty="0" smtClean="0">
              <a:ln>
                <a:noFill/>
              </a:ln>
              <a:solidFill>
                <a:schemeClr val="tx1"/>
              </a:solidFill>
              <a:effectLst/>
              <a:latin typeface="+mj-lt"/>
            </a:endParaRPr>
          </a:p>
        </p:txBody>
      </p:sp>
      <p:sp>
        <p:nvSpPr>
          <p:cNvPr id="47" name="직사각형 46"/>
          <p:cNvSpPr/>
          <p:nvPr/>
        </p:nvSpPr>
        <p:spPr bwMode="auto">
          <a:xfrm>
            <a:off x="2791777" y="4910691"/>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7</a:t>
            </a:r>
            <a:endParaRPr lang="ko-KR" altLang="en-US" sz="1400" dirty="0"/>
          </a:p>
        </p:txBody>
      </p:sp>
      <p:cxnSp>
        <p:nvCxnSpPr>
          <p:cNvPr id="51" name="직선 연결선 50"/>
          <p:cNvCxnSpPr/>
          <p:nvPr/>
        </p:nvCxnSpPr>
        <p:spPr bwMode="auto">
          <a:xfrm>
            <a:off x="1816216"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3542941"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p:nvPr/>
        </p:nvCxnSpPr>
        <p:spPr bwMode="auto">
          <a:xfrm>
            <a:off x="1816216" y="2902851"/>
            <a:ext cx="172672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p:nvPr/>
        </p:nvCxnSpPr>
        <p:spPr bwMode="auto">
          <a:xfrm>
            <a:off x="3542941" y="2902755"/>
            <a:ext cx="288325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108088" y="2902755"/>
            <a:ext cx="556563" cy="338554"/>
          </a:xfrm>
          <a:prstGeom prst="rect">
            <a:avLst/>
          </a:prstGeom>
          <a:noFill/>
        </p:spPr>
        <p:txBody>
          <a:bodyPr wrap="none" rtlCol="0">
            <a:spAutoFit/>
          </a:bodyPr>
          <a:lstStyle/>
          <a:p>
            <a:r>
              <a:rPr lang="en-US" altLang="ko-KR" sz="1600" dirty="0" smtClean="0"/>
              <a:t>1 bit</a:t>
            </a:r>
            <a:endParaRPr lang="ko-KR" altLang="en-US" sz="1600" dirty="0"/>
          </a:p>
        </p:txBody>
      </p:sp>
      <p:sp>
        <p:nvSpPr>
          <p:cNvPr id="56" name="TextBox 55"/>
          <p:cNvSpPr txBox="1"/>
          <p:nvPr/>
        </p:nvSpPr>
        <p:spPr>
          <a:xfrm>
            <a:off x="7010400" y="2911044"/>
            <a:ext cx="636713" cy="338554"/>
          </a:xfrm>
          <a:prstGeom prst="rect">
            <a:avLst/>
          </a:prstGeom>
          <a:noFill/>
        </p:spPr>
        <p:txBody>
          <a:bodyPr wrap="none" rtlCol="0">
            <a:spAutoFit/>
          </a:bodyPr>
          <a:lstStyle/>
          <a:p>
            <a:r>
              <a:rPr lang="en-US" altLang="ko-KR" sz="1600" dirty="0" smtClean="0"/>
              <a:t>7 bits</a:t>
            </a:r>
            <a:endParaRPr lang="ko-KR" altLang="en-US" sz="1600" dirty="0"/>
          </a:p>
        </p:txBody>
      </p:sp>
      <p:sp>
        <p:nvSpPr>
          <p:cNvPr id="57" name="직사각형 56"/>
          <p:cNvSpPr/>
          <p:nvPr/>
        </p:nvSpPr>
        <p:spPr bwMode="auto">
          <a:xfrm>
            <a:off x="4109852" y="3758564"/>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Explanation on usage</a:t>
            </a:r>
            <a:endParaRPr kumimoji="0" lang="ko-KR" altLang="en-US" sz="1400" b="1" i="0" u="none" strike="noStrike" cap="none" normalizeH="0" baseline="0" dirty="0" smtClean="0">
              <a:ln>
                <a:noFill/>
              </a:ln>
              <a:solidFill>
                <a:schemeClr val="tx1"/>
              </a:solidFill>
              <a:effectLst/>
              <a:latin typeface="+mj-lt"/>
            </a:endParaRPr>
          </a:p>
        </p:txBody>
      </p:sp>
      <p:sp>
        <p:nvSpPr>
          <p:cNvPr id="58" name="직사각형 57"/>
          <p:cNvSpPr/>
          <p:nvPr/>
        </p:nvSpPr>
        <p:spPr bwMode="auto">
          <a:xfrm>
            <a:off x="4109852" y="4046596"/>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Reduce preamble and IFS</a:t>
            </a:r>
            <a:endParaRPr kumimoji="0" lang="ko-KR" altLang="en-US" sz="1400" b="0" i="0" u="none" strike="noStrike" cap="none" normalizeH="0" baseline="0" dirty="0" smtClean="0">
              <a:ln>
                <a:noFill/>
              </a:ln>
              <a:solidFill>
                <a:schemeClr val="tx1"/>
              </a:solidFill>
              <a:effectLst/>
              <a:latin typeface="+mj-lt"/>
            </a:endParaRPr>
          </a:p>
        </p:txBody>
      </p:sp>
      <p:sp>
        <p:nvSpPr>
          <p:cNvPr id="59" name="직사각형 58"/>
          <p:cNvSpPr/>
          <p:nvPr/>
        </p:nvSpPr>
        <p:spPr bwMode="auto">
          <a:xfrm>
            <a:off x="4109852" y="4334628"/>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Provide information about</a:t>
            </a:r>
            <a:r>
              <a:rPr kumimoji="0" lang="en-US" altLang="ko-KR" sz="1400" b="0" i="0" u="none" strike="noStrike" cap="none" normalizeH="0" dirty="0" smtClean="0">
                <a:ln>
                  <a:noFill/>
                </a:ln>
                <a:solidFill>
                  <a:schemeClr val="tx1"/>
                </a:solidFill>
                <a:effectLst/>
                <a:latin typeface="+mj-lt"/>
              </a:rPr>
              <a:t> PHY type and data rate</a:t>
            </a:r>
            <a:endParaRPr kumimoji="0" lang="ko-KR" altLang="en-US" sz="1400" b="0" i="0" u="none" strike="noStrike" cap="none" normalizeH="0" baseline="0" dirty="0" smtClean="0">
              <a:ln>
                <a:noFill/>
              </a:ln>
              <a:solidFill>
                <a:schemeClr val="tx1"/>
              </a:solidFill>
              <a:effectLst/>
              <a:latin typeface="+mj-lt"/>
            </a:endParaRPr>
          </a:p>
        </p:txBody>
      </p:sp>
      <p:sp>
        <p:nvSpPr>
          <p:cNvPr id="60" name="직사각형 59"/>
          <p:cNvSpPr/>
          <p:nvPr/>
        </p:nvSpPr>
        <p:spPr bwMode="auto">
          <a:xfrm>
            <a:off x="4109852" y="4622660"/>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Length up to </a:t>
            </a:r>
            <a:r>
              <a:rPr kumimoji="0" lang="en-US" altLang="ko-KR" sz="1400" b="0" i="1" u="none" strike="noStrike" cap="none" normalizeH="0" baseline="0" dirty="0" err="1" smtClean="0">
                <a:ln>
                  <a:noFill/>
                </a:ln>
                <a:solidFill>
                  <a:schemeClr val="tx1"/>
                </a:solidFill>
                <a:effectLst/>
                <a:latin typeface="+mj-lt"/>
              </a:rPr>
              <a:t>aMaxPHYFrameSize</a:t>
            </a:r>
            <a:endParaRPr kumimoji="0" lang="ko-KR" altLang="en-US" sz="1400" b="0" i="1" u="none" strike="noStrike" cap="none" normalizeH="0" baseline="0" dirty="0" smtClean="0">
              <a:ln>
                <a:noFill/>
              </a:ln>
              <a:solidFill>
                <a:schemeClr val="tx1"/>
              </a:solidFill>
              <a:effectLst/>
              <a:latin typeface="+mj-lt"/>
            </a:endParaRPr>
          </a:p>
        </p:txBody>
      </p:sp>
      <p:sp>
        <p:nvSpPr>
          <p:cNvPr id="61" name="직사각형 60"/>
          <p:cNvSpPr/>
          <p:nvPr/>
        </p:nvSpPr>
        <p:spPr bwMode="auto">
          <a:xfrm>
            <a:off x="4109852" y="4910691"/>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Future use</a:t>
            </a:r>
            <a:endParaRPr lang="ko-KR" altLang="en-US" sz="1400" dirty="0"/>
          </a:p>
        </p:txBody>
      </p:sp>
    </p:spTree>
    <p:extLst>
      <p:ext uri="{BB962C8B-B14F-4D97-AF65-F5344CB8AC3E}">
        <p14:creationId xmlns:p14="http://schemas.microsoft.com/office/powerpoint/2010/main" val="4166751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March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PHY Header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that the PHY header uses OOK modulation (2-level PAM) for simplicity.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clock rate does not change throughout the frame between the preamble, header, and payload.</a:t>
            </a:r>
          </a:p>
        </p:txBody>
      </p:sp>
    </p:spTree>
    <p:extLst>
      <p:ext uri="{BB962C8B-B14F-4D97-AF65-F5344CB8AC3E}">
        <p14:creationId xmlns:p14="http://schemas.microsoft.com/office/powerpoint/2010/main" val="767135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2375</TotalTime>
  <Words>997</Words>
  <Application>Microsoft Office PowerPoint</Application>
  <PresentationFormat>화면 슬라이드 쇼(4:3)</PresentationFormat>
  <Paragraphs>192</Paragraphs>
  <Slides>14</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14</vt:i4>
      </vt:variant>
    </vt:vector>
  </HeadingPairs>
  <TitlesOfParts>
    <vt:vector size="22"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279</cp:revision>
  <cp:lastPrinted>2018-01-05T00:19:19Z</cp:lastPrinted>
  <dcterms:created xsi:type="dcterms:W3CDTF">2016-01-08T02:18:10Z</dcterms:created>
  <dcterms:modified xsi:type="dcterms:W3CDTF">2018-03-03T04:01:09Z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