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handoutMasterIdLst>
    <p:handoutMasterId r:id="rId16"/>
  </p:handoutMasterIdLst>
  <p:sldIdLst>
    <p:sldId id="264" r:id="rId2"/>
    <p:sldId id="265" r:id="rId3"/>
    <p:sldId id="266" r:id="rId4"/>
    <p:sldId id="267" r:id="rId5"/>
    <p:sldId id="268" r:id="rId6"/>
    <p:sldId id="274" r:id="rId7"/>
    <p:sldId id="269" r:id="rId8"/>
    <p:sldId id="270" r:id="rId9"/>
    <p:sldId id="271" r:id="rId10"/>
    <p:sldId id="272" r:id="rId11"/>
    <p:sldId id="273" r:id="rId12"/>
    <p:sldId id="275" r:id="rId13"/>
    <p:sldId id="276" r:id="rId14"/>
  </p:sldIdLst>
  <p:sldSz cx="9144000" cy="6858000" type="screen4x3"/>
  <p:notesSz cx="6797675" cy="987425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p:cViewPr varScale="1">
        <p:scale>
          <a:sx n="82" d="100"/>
          <a:sy n="82" d="100"/>
        </p:scale>
        <p:origin x="-3186" y="-72"/>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200065"/>
            <a:ext cx="264094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dirty="0" smtClean="0"/>
              <a:t>IEEE 15-16-0028-00-007a</a:t>
            </a:r>
            <a:endParaRPr lang="en-US" altLang="zh-CN" dirty="0"/>
          </a:p>
        </p:txBody>
      </p:sp>
      <p:sp>
        <p:nvSpPr>
          <p:cNvPr id="3075" name="Rectangle 3"/>
          <p:cNvSpPr>
            <a:spLocks noGrp="1" noChangeArrowheads="1"/>
          </p:cNvSpPr>
          <p:nvPr>
            <p:ph type="dt" sz="quarter" idx="1"/>
          </p:nvPr>
        </p:nvSpPr>
        <p:spPr bwMode="auto">
          <a:xfrm>
            <a:off x="681635" y="200065"/>
            <a:ext cx="2264336"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3076" name="Rectangle 4"/>
          <p:cNvSpPr>
            <a:spLocks noGrp="1" noChangeArrowheads="1"/>
          </p:cNvSpPr>
          <p:nvPr>
            <p:ph type="ftr" sz="quarter" idx="2"/>
          </p:nvPr>
        </p:nvSpPr>
        <p:spPr bwMode="auto">
          <a:xfrm>
            <a:off x="4078917" y="9556706"/>
            <a:ext cx="2114935"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zh-CN"/>
              <a:t>&lt;author&gt;, &lt;company&gt;</a:t>
            </a:r>
          </a:p>
        </p:txBody>
      </p:sp>
      <p:sp>
        <p:nvSpPr>
          <p:cNvPr id="3077" name="Rectangle 5"/>
          <p:cNvSpPr>
            <a:spLocks noGrp="1" noChangeArrowheads="1"/>
          </p:cNvSpPr>
          <p:nvPr>
            <p:ph type="sldNum" sz="quarter" idx="3"/>
          </p:nvPr>
        </p:nvSpPr>
        <p:spPr bwMode="auto">
          <a:xfrm>
            <a:off x="2644060" y="9556706"/>
            <a:ext cx="1358601" cy="15388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zh-CN"/>
              <a:t>Page </a:t>
            </a:r>
            <a:fld id="{5DFC834A-87AC-4CC8-9400-01035A11F60B}" type="slidenum">
              <a:rPr lang="en-US" altLang="zh-CN"/>
              <a:pPr/>
              <a:t>‹#›</a:t>
            </a:fld>
            <a:endParaRPr lang="en-US" altLang="zh-CN"/>
          </a:p>
        </p:txBody>
      </p:sp>
      <p:sp>
        <p:nvSpPr>
          <p:cNvPr id="3078" name="Line 6"/>
          <p:cNvSpPr>
            <a:spLocks noChangeShapeType="1"/>
          </p:cNvSpPr>
          <p:nvPr/>
        </p:nvSpPr>
        <p:spPr bwMode="auto">
          <a:xfrm>
            <a:off x="680079" y="412131"/>
            <a:ext cx="5437518"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3079" name="Rectangle 7"/>
          <p:cNvSpPr>
            <a:spLocks noChangeArrowheads="1"/>
          </p:cNvSpPr>
          <p:nvPr/>
        </p:nvSpPr>
        <p:spPr bwMode="auto">
          <a:xfrm>
            <a:off x="680079" y="9556707"/>
            <a:ext cx="697197" cy="369332"/>
          </a:xfrm>
          <a:prstGeom prst="rect">
            <a:avLst/>
          </a:prstGeom>
          <a:noFill/>
          <a:ln w="9525">
            <a:noFill/>
            <a:miter lim="800000"/>
            <a:headEnd/>
            <a:tailEnd/>
          </a:ln>
          <a:effectLst/>
        </p:spPr>
        <p:txBody>
          <a:bodyPr lIns="0" tIns="0" rIns="0" bIns="0">
            <a:spAutoFit/>
          </a:bodyPr>
          <a:lstStyle/>
          <a:p>
            <a:pPr defTabSz="933450"/>
            <a:r>
              <a:rPr lang="en-US" altLang="zh-CN"/>
              <a:t>Submission</a:t>
            </a:r>
          </a:p>
        </p:txBody>
      </p:sp>
      <p:sp>
        <p:nvSpPr>
          <p:cNvPr id="3080" name="Line 8"/>
          <p:cNvSpPr>
            <a:spLocks noChangeShapeType="1"/>
          </p:cNvSpPr>
          <p:nvPr/>
        </p:nvSpPr>
        <p:spPr bwMode="auto">
          <a:xfrm>
            <a:off x="680079" y="9544884"/>
            <a:ext cx="5588473"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41671368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5612"/>
            <a:ext cx="2759222"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zh-CN"/>
              <a:t>doc.: IEEE 802.15-&lt;doc#&gt;</a:t>
            </a:r>
          </a:p>
        </p:txBody>
      </p:sp>
      <p:sp>
        <p:nvSpPr>
          <p:cNvPr id="2051" name="Rectangle 3"/>
          <p:cNvSpPr>
            <a:spLocks noGrp="1" noChangeArrowheads="1"/>
          </p:cNvSpPr>
          <p:nvPr>
            <p:ph type="dt" idx="1"/>
          </p:nvPr>
        </p:nvSpPr>
        <p:spPr bwMode="auto">
          <a:xfrm>
            <a:off x="641173" y="115612"/>
            <a:ext cx="2682965"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zh-CN"/>
              <a:t>&lt;month year&gt;</a:t>
            </a:r>
          </a:p>
        </p:txBody>
      </p:sp>
      <p:sp>
        <p:nvSpPr>
          <p:cNvPr id="2052" name="Rectangle 4"/>
          <p:cNvSpPr>
            <a:spLocks noGrp="1" noRot="1" noChangeAspect="1" noChangeArrowheads="1" noTextEdit="1"/>
          </p:cNvSpPr>
          <p:nvPr>
            <p:ph type="sldImg" idx="2"/>
          </p:nvPr>
        </p:nvSpPr>
        <p:spPr bwMode="auto">
          <a:xfrm>
            <a:off x="938213" y="746125"/>
            <a:ext cx="4921250" cy="369093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05734" y="4690522"/>
            <a:ext cx="4986207" cy="4443919"/>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2054" name="Rectangle 6"/>
          <p:cNvSpPr>
            <a:spLocks noGrp="1" noChangeArrowheads="1"/>
          </p:cNvSpPr>
          <p:nvPr>
            <p:ph type="ftr" sz="quarter" idx="4"/>
          </p:nvPr>
        </p:nvSpPr>
        <p:spPr bwMode="auto">
          <a:xfrm>
            <a:off x="3697636" y="9560085"/>
            <a:ext cx="2460423"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zh-CN"/>
              <a:t>&lt;author&gt;, &lt;company&gt;</a:t>
            </a:r>
          </a:p>
        </p:txBody>
      </p:sp>
      <p:sp>
        <p:nvSpPr>
          <p:cNvPr id="2055" name="Rectangle 7"/>
          <p:cNvSpPr>
            <a:spLocks noGrp="1" noChangeArrowheads="1"/>
          </p:cNvSpPr>
          <p:nvPr>
            <p:ph type="sldNum" sz="quarter" idx="5"/>
          </p:nvPr>
        </p:nvSpPr>
        <p:spPr bwMode="auto">
          <a:xfrm>
            <a:off x="2875939" y="9560085"/>
            <a:ext cx="785904"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zh-CN"/>
              <a:t>Page </a:t>
            </a:r>
            <a:fld id="{E03D6019-6E9A-433C-BEAF-106EDE2EE5B7}" type="slidenum">
              <a:rPr lang="en-US" altLang="zh-CN"/>
              <a:pPr/>
              <a:t>‹#›</a:t>
            </a:fld>
            <a:endParaRPr lang="en-US" altLang="zh-CN"/>
          </a:p>
        </p:txBody>
      </p:sp>
      <p:sp>
        <p:nvSpPr>
          <p:cNvPr id="2056" name="Rectangle 8"/>
          <p:cNvSpPr>
            <a:spLocks noChangeArrowheads="1"/>
          </p:cNvSpPr>
          <p:nvPr/>
        </p:nvSpPr>
        <p:spPr bwMode="auto">
          <a:xfrm>
            <a:off x="709648" y="9560085"/>
            <a:ext cx="697197" cy="369332"/>
          </a:xfrm>
          <a:prstGeom prst="rect">
            <a:avLst/>
          </a:prstGeom>
          <a:noFill/>
          <a:ln w="9525">
            <a:noFill/>
            <a:miter lim="800000"/>
            <a:headEnd/>
            <a:tailEnd/>
          </a:ln>
          <a:effectLst/>
        </p:spPr>
        <p:txBody>
          <a:bodyPr lIns="0" tIns="0" rIns="0" bIns="0">
            <a:spAutoFit/>
          </a:bodyPr>
          <a:lstStyle/>
          <a:p>
            <a:r>
              <a:rPr lang="en-US" altLang="zh-CN"/>
              <a:t>Submission</a:t>
            </a:r>
          </a:p>
        </p:txBody>
      </p:sp>
      <p:sp>
        <p:nvSpPr>
          <p:cNvPr id="2057" name="Line 9"/>
          <p:cNvSpPr>
            <a:spLocks noChangeShapeType="1"/>
          </p:cNvSpPr>
          <p:nvPr/>
        </p:nvSpPr>
        <p:spPr bwMode="auto">
          <a:xfrm>
            <a:off x="709648" y="9558396"/>
            <a:ext cx="53783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2058" name="Line 10"/>
          <p:cNvSpPr>
            <a:spLocks noChangeShapeType="1"/>
          </p:cNvSpPr>
          <p:nvPr/>
        </p:nvSpPr>
        <p:spPr bwMode="auto">
          <a:xfrm>
            <a:off x="634948" y="315855"/>
            <a:ext cx="552778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extLst>
      <p:ext uri="{BB962C8B-B14F-4D97-AF65-F5344CB8AC3E}">
        <p14:creationId xmlns:p14="http://schemas.microsoft.com/office/powerpoint/2010/main" val="593161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938213" y="746125"/>
            <a:ext cx="4921250" cy="369093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1</a:t>
            </a:fld>
            <a:endParaRPr lang="en-US" altLang="zh-CN"/>
          </a:p>
        </p:txBody>
      </p:sp>
    </p:spTree>
    <p:extLst>
      <p:ext uri="{BB962C8B-B14F-4D97-AF65-F5344CB8AC3E}">
        <p14:creationId xmlns:p14="http://schemas.microsoft.com/office/powerpoint/2010/main" val="788902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zh-CN" smtClean="0"/>
              <a:t>doc.: IEEE 802.15-&lt;doc#&gt;</a:t>
            </a:r>
            <a:endParaRPr lang="en-US" altLang="zh-CN"/>
          </a:p>
        </p:txBody>
      </p:sp>
      <p:sp>
        <p:nvSpPr>
          <p:cNvPr id="5" name="날짜 개체 틀 4"/>
          <p:cNvSpPr>
            <a:spLocks noGrp="1"/>
          </p:cNvSpPr>
          <p:nvPr>
            <p:ph type="dt" idx="11"/>
          </p:nvPr>
        </p:nvSpPr>
        <p:spPr/>
        <p:txBody>
          <a:bodyPr/>
          <a:lstStyle/>
          <a:p>
            <a:r>
              <a:rPr lang="en-US" altLang="zh-CN" smtClean="0"/>
              <a:t>&lt;month year&gt;</a:t>
            </a:r>
            <a:endParaRPr lang="en-US" altLang="zh-CN"/>
          </a:p>
        </p:txBody>
      </p:sp>
      <p:sp>
        <p:nvSpPr>
          <p:cNvPr id="6" name="바닥글 개체 틀 5"/>
          <p:cNvSpPr>
            <a:spLocks noGrp="1"/>
          </p:cNvSpPr>
          <p:nvPr>
            <p:ph type="ftr" sz="quarter" idx="12"/>
          </p:nvPr>
        </p:nvSpPr>
        <p:spPr/>
        <p:txBody>
          <a:bodyPr/>
          <a:lstStyle/>
          <a:p>
            <a:pPr lvl="4"/>
            <a:r>
              <a:rPr lang="en-US" altLang="zh-CN" smtClean="0"/>
              <a:t>&lt;author&gt;, &lt;company&gt;</a:t>
            </a:r>
            <a:endParaRPr lang="en-US" altLang="zh-CN"/>
          </a:p>
        </p:txBody>
      </p:sp>
      <p:sp>
        <p:nvSpPr>
          <p:cNvPr id="7" name="슬라이드 번호 개체 틀 6"/>
          <p:cNvSpPr>
            <a:spLocks noGrp="1"/>
          </p:cNvSpPr>
          <p:nvPr>
            <p:ph type="sldNum" sz="quarter" idx="13"/>
          </p:nvPr>
        </p:nvSpPr>
        <p:spPr/>
        <p:txBody>
          <a:bodyPr/>
          <a:lstStyle/>
          <a:p>
            <a:r>
              <a:rPr lang="en-US" altLang="zh-CN" smtClean="0"/>
              <a:t>Page </a:t>
            </a:r>
            <a:fld id="{E03D6019-6E9A-433C-BEAF-106EDE2EE5B7}" type="slidenum">
              <a:rPr lang="en-US" altLang="zh-CN" smtClean="0"/>
              <a:pPr/>
              <a:t>2</a:t>
            </a:fld>
            <a:endParaRPr lang="en-US" altLang="zh-CN"/>
          </a:p>
        </p:txBody>
      </p:sp>
    </p:spTree>
    <p:extLst>
      <p:ext uri="{BB962C8B-B14F-4D97-AF65-F5344CB8AC3E}">
        <p14:creationId xmlns:p14="http://schemas.microsoft.com/office/powerpoint/2010/main" val="16435554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685800" y="378281"/>
            <a:ext cx="1600200" cy="215444"/>
          </a:xfrm>
        </p:spPr>
        <p:txBody>
          <a:bodyPr/>
          <a:lstStyle>
            <a:lvl1pPr>
              <a:defRPr/>
            </a:lvl1pPr>
          </a:lstStyle>
          <a:p>
            <a:r>
              <a:rPr lang="en-US" altLang="ko-KR" smtClean="0"/>
              <a:t>January 2018</a:t>
            </a:r>
            <a:endParaRPr lang="en-US" altLang="zh-CN" dirty="0"/>
          </a:p>
        </p:txBody>
      </p:sp>
      <p:sp>
        <p:nvSpPr>
          <p:cNvPr id="4" name="灯片编号占位符 3"/>
          <p:cNvSpPr>
            <a:spLocks noGrp="1"/>
          </p:cNvSpPr>
          <p:nvPr>
            <p:ph type="sldNum" sz="quarter" idx="12"/>
          </p:nvPr>
        </p:nvSpPr>
        <p:spPr/>
        <p:txBody>
          <a:bodyPr/>
          <a:lstStyle>
            <a:lvl1pPr>
              <a:defRPr/>
            </a:lvl1pPr>
          </a:lstStyle>
          <a:p>
            <a:r>
              <a:rPr lang="en-US" altLang="zh-CN" dirty="0"/>
              <a:t>Slide </a:t>
            </a:r>
            <a:fld id="{76C0EB13-4677-48A4-A691-EDFD86E62D7A}" type="slidenum">
              <a:rPr lang="en-US" altLang="zh-CN"/>
              <a:pPr/>
              <a:t>‹#›</a:t>
            </a:fld>
            <a:endParaRPr lang="en-US" altLang="zh-CN" dirty="0"/>
          </a:p>
        </p:txBody>
      </p:sp>
      <p:sp>
        <p:nvSpPr>
          <p:cNvPr id="5"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宋体" charset="-122"/>
              </a:defRPr>
            </a:lvl1pPr>
          </a:lstStyle>
          <a:p>
            <a:r>
              <a:rPr lang="en-US" altLang="ko-KR" smtClean="0"/>
              <a:t>January 2018</a:t>
            </a:r>
            <a:endParaRPr lang="en-US" altLang="zh-CN" dirty="0"/>
          </a:p>
        </p:txBody>
      </p:sp>
      <p:sp>
        <p:nvSpPr>
          <p:cNvPr id="1029" name="Rectangle 5"/>
          <p:cNvSpPr>
            <a:spLocks noGrp="1" noChangeArrowheads="1"/>
          </p:cNvSpPr>
          <p:nvPr>
            <p:ph type="ftr" sz="quarter" idx="3"/>
          </p:nvPr>
        </p:nvSpPr>
        <p:spPr bwMode="auto">
          <a:xfrm>
            <a:off x="54483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宋体" charset="-122"/>
              </a:defRPr>
            </a:lvl1pPr>
          </a:lstStyle>
          <a:p>
            <a:r>
              <a:rPr lang="en-US" altLang="zh-CN" dirty="0" smtClean="0"/>
              <a:t>Sang-</a:t>
            </a:r>
            <a:r>
              <a:rPr lang="en-US" altLang="zh-CN" dirty="0" err="1" smtClean="0"/>
              <a:t>Kyu</a:t>
            </a:r>
            <a:r>
              <a:rPr lang="en-US" altLang="zh-CN" dirty="0" smtClean="0"/>
              <a:t> Lim (ETRI)</a:t>
            </a:r>
            <a:endParaRPr lang="en-US" altLang="zh-CN"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宋体" charset="-122"/>
              </a:defRPr>
            </a:lvl1pPr>
          </a:lstStyle>
          <a:p>
            <a:r>
              <a:rPr lang="en-US" altLang="zh-CN" dirty="0"/>
              <a:t>Slide </a:t>
            </a:r>
            <a:fld id="{4F86E66E-D9C0-4855-B6C9-2AB5A3396A65}" type="slidenum">
              <a:rPr lang="en-US" altLang="zh-CN"/>
              <a:pPr/>
              <a:t>‹#›</a:t>
            </a:fld>
            <a:endParaRPr lang="en-US" altLang="zh-CN" dirty="0"/>
          </a:p>
        </p:txBody>
      </p:sp>
      <p:sp>
        <p:nvSpPr>
          <p:cNvPr id="1031" name="Rectangle 7"/>
          <p:cNvSpPr>
            <a:spLocks noChangeArrowheads="1"/>
          </p:cNvSpPr>
          <p:nvPr/>
        </p:nvSpPr>
        <p:spPr bwMode="auto">
          <a:xfrm>
            <a:off x="3779912" y="424934"/>
            <a:ext cx="4678288" cy="184666"/>
          </a:xfrm>
          <a:prstGeom prst="rect">
            <a:avLst/>
          </a:prstGeom>
          <a:noFill/>
          <a:ln w="9525">
            <a:noFill/>
            <a:miter lim="800000"/>
            <a:headEnd/>
            <a:tailEnd/>
          </a:ln>
          <a:effectLst/>
        </p:spPr>
        <p:txBody>
          <a:bodyPr wrap="square" lIns="0" tIns="0" rIns="0" bIns="0" anchor="b">
            <a:spAutoFit/>
          </a:bodyPr>
          <a:lstStyle/>
          <a:p>
            <a:pPr lvl="4" algn="r"/>
            <a:r>
              <a:rPr lang="en-US" altLang="zh-CN" sz="1200" b="1" i="0" kern="1200" dirty="0" smtClean="0">
                <a:solidFill>
                  <a:schemeClr val="tx1"/>
                </a:solidFill>
                <a:latin typeface="Times New Roman" pitchFamily="18" charset="0"/>
                <a:ea typeface="+mn-ea"/>
                <a:cs typeface="+mn-cs"/>
              </a:rPr>
              <a:t>doc.:</a:t>
            </a:r>
            <a:r>
              <a:rPr lang="en-US" altLang="zh-CN" sz="1200" b="1" i="0" kern="1200" baseline="0" dirty="0" smtClean="0">
                <a:solidFill>
                  <a:schemeClr val="tx1"/>
                </a:solidFill>
                <a:latin typeface="Times New Roman" pitchFamily="18" charset="0"/>
                <a:ea typeface="+mn-ea"/>
                <a:cs typeface="+mn-cs"/>
              </a:rPr>
              <a:t> IEEE 802.</a:t>
            </a:r>
            <a:r>
              <a:rPr lang="en-US" altLang="zh-CN" b="1" dirty="0" smtClean="0"/>
              <a:t>15-18-0002-00-0013</a:t>
            </a:r>
            <a:endParaRPr lang="en-US" altLang="zh-CN" sz="1400" b="1" dirty="0">
              <a:ea typeface="宋体" charset="-122"/>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zh-CN" dirty="0">
                <a:ea typeface="宋体" charset="-122"/>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3655" r:id="rId1"/>
  </p:sldLayoutIdLst>
  <p:hf hdr="0"/>
  <p:txStyles>
    <p:titleStyle>
      <a:lvl1pPr algn="ctr" rtl="0" eaLnBrk="1" fontAlgn="base" hangingPunct="1">
        <a:spcBef>
          <a:spcPct val="0"/>
        </a:spcBef>
        <a:spcAft>
          <a:spcPct val="0"/>
        </a:spcAft>
        <a:defRPr sz="3600">
          <a:solidFill>
            <a:schemeClr val="tx1">
              <a:lumMod val="85000"/>
              <a:lumOff val="15000"/>
            </a:schemeClr>
          </a:solidFill>
          <a:latin typeface="Arial Unicode MS" pitchFamily="34" charset="-122"/>
          <a:ea typeface="Arial Unicode MS" pitchFamily="34" charset="-122"/>
          <a:cs typeface="Arial Unicode MS" pitchFamily="34" charset="-122"/>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lumMod val="85000"/>
              <a:lumOff val="15000"/>
            </a:schemeClr>
          </a:solidFill>
          <a:latin typeface="Arial Unicode MS" pitchFamily="34" charset="-122"/>
          <a:ea typeface="Arial Unicode MS" pitchFamily="34" charset="-122"/>
          <a:cs typeface="Arial Unicode MS" pitchFamily="34" charset="-122"/>
        </a:defRPr>
      </a:lvl1pPr>
      <a:lvl2pPr marL="742950" indent="-285750" algn="l" rtl="0" eaLnBrk="1" fontAlgn="base" hangingPunct="1">
        <a:spcBef>
          <a:spcPct val="20000"/>
        </a:spcBef>
        <a:spcAft>
          <a:spcPct val="0"/>
        </a:spcAft>
        <a:buChar char="–"/>
        <a:defRPr sz="2800">
          <a:solidFill>
            <a:schemeClr val="tx1">
              <a:lumMod val="85000"/>
              <a:lumOff val="15000"/>
            </a:schemeClr>
          </a:solidFill>
          <a:latin typeface="Arial Unicode MS" pitchFamily="34" charset="-122"/>
          <a:ea typeface="Arial Unicode MS" pitchFamily="34" charset="-122"/>
          <a:cs typeface="Arial Unicode MS" pitchFamily="34" charset="-122"/>
        </a:defRPr>
      </a:lvl2pPr>
      <a:lvl3pPr marL="1085850" indent="-228600" algn="l" rtl="0" eaLnBrk="1" fontAlgn="base" hangingPunct="1">
        <a:spcBef>
          <a:spcPct val="20000"/>
        </a:spcBef>
        <a:spcAft>
          <a:spcPct val="0"/>
        </a:spcAft>
        <a:buChar char="•"/>
        <a:defRPr sz="2400">
          <a:solidFill>
            <a:schemeClr val="tx1">
              <a:lumMod val="85000"/>
              <a:lumOff val="15000"/>
            </a:schemeClr>
          </a:solidFill>
          <a:latin typeface="Arial Unicode MS" pitchFamily="34" charset="-122"/>
          <a:ea typeface="Arial Unicode MS" pitchFamily="34" charset="-122"/>
          <a:cs typeface="Arial Unicode MS" pitchFamily="34" charset="-122"/>
        </a:defRPr>
      </a:lvl3pPr>
      <a:lvl4pPr marL="14287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4pPr>
      <a:lvl5pPr marL="1771650" indent="-228600" algn="l" rtl="0" eaLnBrk="1" fontAlgn="base" hangingPunct="1">
        <a:spcBef>
          <a:spcPct val="20000"/>
        </a:spcBef>
        <a:spcAft>
          <a:spcPct val="0"/>
        </a:spcAft>
        <a:buChar char="•"/>
        <a:defRPr sz="2000">
          <a:solidFill>
            <a:schemeClr val="tx1">
              <a:lumMod val="85000"/>
              <a:lumOff val="15000"/>
            </a:schemeClr>
          </a:solidFill>
          <a:latin typeface="Arial Unicode MS" pitchFamily="34" charset="-122"/>
          <a:ea typeface="Arial Unicode MS" pitchFamily="34" charset="-122"/>
          <a:cs typeface="Arial Unicode MS" pitchFamily="34" charset="-122"/>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a:t>
            </a:fld>
            <a:endParaRPr lang="en-US" altLang="zh-CN" dirty="0"/>
          </a:p>
        </p:txBody>
      </p:sp>
      <p:sp>
        <p:nvSpPr>
          <p:cNvPr id="4" name="바닥글 개체 틀 3"/>
          <p:cNvSpPr>
            <a:spLocks noGrp="1"/>
          </p:cNvSpPr>
          <p:nvPr>
            <p:ph type="ftr" sz="quarter" idx="3"/>
          </p:nvPr>
        </p:nvSpPr>
        <p:spPr/>
        <p:txBody>
          <a:bodyPr/>
          <a:lstStyle/>
          <a:p>
            <a:r>
              <a:rPr lang="en-US" altLang="zh-CN" dirty="0" smtClean="0"/>
              <a:t>Sang-</a:t>
            </a:r>
            <a:r>
              <a:rPr lang="en-US" altLang="zh-CN" dirty="0" err="1" smtClean="0"/>
              <a:t>Kyu</a:t>
            </a:r>
            <a:r>
              <a:rPr lang="en-US" altLang="zh-CN" dirty="0" smtClean="0"/>
              <a:t> Lim (ETRI)</a:t>
            </a:r>
            <a:endParaRPr lang="en-US" altLang="zh-CN" dirty="0"/>
          </a:p>
        </p:txBody>
      </p:sp>
      <p:sp>
        <p:nvSpPr>
          <p:cNvPr id="5"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r>
              <a:rPr lang="en-US" altLang="zh-CN" sz="1800" b="1" u="sng" dirty="0">
                <a:solidFill>
                  <a:schemeClr val="tx1">
                    <a:lumMod val="85000"/>
                    <a:lumOff val="15000"/>
                  </a:schemeClr>
                </a:solidFill>
                <a:effectLst>
                  <a:outerShdw blurRad="38100" dist="38100" dir="2700000" algn="tl">
                    <a:srgbClr val="C0C0C0"/>
                  </a:outerShdw>
                </a:effectLst>
                <a:ea typeface="宋体" charset="-122"/>
              </a:rPr>
              <a:t>Project: IEEE P802.15 Working Group for Wireless Personal Area Networks (WPANs)</a:t>
            </a:r>
            <a:endParaRPr lang="en-US" altLang="zh-CN" sz="1600" b="1" dirty="0">
              <a:solidFill>
                <a:schemeClr val="tx1">
                  <a:lumMod val="85000"/>
                  <a:lumOff val="15000"/>
                </a:schemeClr>
              </a:solidFill>
              <a:ea typeface="宋体" charset="-122"/>
            </a:endParaRPr>
          </a:p>
          <a:p>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Submission Title: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ETRI’s Proposals for Pulsed Modulation PHY</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Date Submitted: </a:t>
            </a:r>
            <a:r>
              <a:rPr lang="en-US" altLang="zh-CN" sz="1600" dirty="0" smtClean="0">
                <a:solidFill>
                  <a:schemeClr val="tx1">
                    <a:lumMod val="85000"/>
                    <a:lumOff val="15000"/>
                  </a:schemeClr>
                </a:solidFill>
                <a:ea typeface="宋体" charset="-122"/>
              </a:rPr>
              <a:t>05 January 2018</a:t>
            </a:r>
            <a:r>
              <a:rPr lang="en-US" altLang="zh-CN" sz="1600" dirty="0">
                <a:solidFill>
                  <a:schemeClr val="tx1">
                    <a:lumMod val="85000"/>
                    <a:lumOff val="15000"/>
                  </a:schemeClr>
                </a:solidFill>
                <a:ea typeface="宋体" charset="-122"/>
              </a:rPr>
              <a:t>	</a:t>
            </a:r>
          </a:p>
          <a:p>
            <a:r>
              <a:rPr lang="en-US" altLang="zh-CN" sz="1600" b="1" dirty="0">
                <a:solidFill>
                  <a:schemeClr val="tx1">
                    <a:lumMod val="85000"/>
                    <a:lumOff val="15000"/>
                  </a:schemeClr>
                </a:solidFill>
                <a:ea typeface="宋体" charset="-122"/>
              </a:rPr>
              <a:t>Source:</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Sang-Kyu Lim, Il Soon Jang, Jung-</a:t>
            </a:r>
            <a:r>
              <a:rPr lang="en-US" altLang="zh-CN" sz="1600" dirty="0" err="1" smtClean="0">
                <a:solidFill>
                  <a:schemeClr val="tx1">
                    <a:lumMod val="85000"/>
                    <a:lumOff val="15000"/>
                  </a:schemeClr>
                </a:solidFill>
                <a:ea typeface="宋体" charset="-122"/>
              </a:rPr>
              <a:t>Sik</a:t>
            </a:r>
            <a:r>
              <a:rPr lang="en-US" altLang="zh-CN" sz="1600" dirty="0" smtClean="0">
                <a:solidFill>
                  <a:schemeClr val="tx1">
                    <a:lumMod val="85000"/>
                    <a:lumOff val="15000"/>
                  </a:schemeClr>
                </a:solidFill>
                <a:ea typeface="宋体" charset="-122"/>
              </a:rPr>
              <a:t> Sung, Tae-</a:t>
            </a:r>
            <a:r>
              <a:rPr lang="en-US" altLang="zh-CN" sz="1600" dirty="0" err="1" smtClean="0">
                <a:solidFill>
                  <a:schemeClr val="tx1">
                    <a:lumMod val="85000"/>
                    <a:lumOff val="15000"/>
                  </a:schemeClr>
                </a:solidFill>
                <a:ea typeface="宋体" charset="-122"/>
              </a:rPr>
              <a:t>Gyu</a:t>
            </a:r>
            <a:r>
              <a:rPr lang="en-US" altLang="zh-CN" sz="1600" dirty="0" smtClean="0">
                <a:solidFill>
                  <a:schemeClr val="tx1">
                    <a:lumMod val="85000"/>
                    <a:lumOff val="15000"/>
                  </a:schemeClr>
                </a:solidFill>
                <a:ea typeface="宋体" charset="-122"/>
              </a:rPr>
              <a:t> Kang [ETRI]</a:t>
            </a:r>
          </a:p>
          <a:p>
            <a:r>
              <a:rPr lang="en-US" altLang="zh-CN" sz="1600" dirty="0" smtClean="0">
                <a:solidFill>
                  <a:schemeClr val="tx1">
                    <a:lumMod val="85000"/>
                    <a:lumOff val="15000"/>
                  </a:schemeClr>
                </a:solidFill>
                <a:ea typeface="宋体" charset="-122"/>
              </a:rPr>
              <a:t>Address: 218 </a:t>
            </a:r>
            <a:r>
              <a:rPr lang="en-US" altLang="zh-CN" sz="1600" dirty="0" err="1" smtClean="0">
                <a:solidFill>
                  <a:schemeClr val="tx1">
                    <a:lumMod val="85000"/>
                    <a:lumOff val="15000"/>
                  </a:schemeClr>
                </a:solidFill>
                <a:ea typeface="宋体" charset="-122"/>
              </a:rPr>
              <a:t>Gajeong-ro</a:t>
            </a:r>
            <a:r>
              <a:rPr lang="en-US" altLang="zh-CN" sz="1600" dirty="0" smtClean="0">
                <a:solidFill>
                  <a:schemeClr val="tx1">
                    <a:lumMod val="85000"/>
                    <a:lumOff val="15000"/>
                  </a:schemeClr>
                </a:solidFill>
                <a:ea typeface="宋体" charset="-122"/>
              </a:rPr>
              <a:t>, </a:t>
            </a:r>
            <a:r>
              <a:rPr lang="en-US" altLang="zh-CN" sz="1600" dirty="0" err="1" smtClean="0">
                <a:solidFill>
                  <a:schemeClr val="tx1">
                    <a:lumMod val="85000"/>
                    <a:lumOff val="15000"/>
                  </a:schemeClr>
                </a:solidFill>
                <a:ea typeface="宋体" charset="-122"/>
              </a:rPr>
              <a:t>Yuseong-gu</a:t>
            </a:r>
            <a:r>
              <a:rPr lang="en-US" altLang="zh-CN" sz="1600" dirty="0" smtClean="0">
                <a:solidFill>
                  <a:schemeClr val="tx1">
                    <a:lumMod val="85000"/>
                    <a:lumOff val="15000"/>
                  </a:schemeClr>
                </a:solidFill>
                <a:ea typeface="宋体" charset="-122"/>
              </a:rPr>
              <a:t>, Daejeon, 34129, Korea</a:t>
            </a:r>
          </a:p>
          <a:p>
            <a:r>
              <a:rPr lang="en-US" altLang="zh-CN" sz="1600" dirty="0" smtClean="0">
                <a:solidFill>
                  <a:schemeClr val="tx1">
                    <a:lumMod val="85000"/>
                    <a:lumOff val="15000"/>
                  </a:schemeClr>
                </a:solidFill>
                <a:ea typeface="宋体" charset="-122"/>
              </a:rPr>
              <a:t>Voice:[+82-42</a:t>
            </a:r>
            <a:r>
              <a:rPr lang="en-US" altLang="ko-KR" sz="1600" dirty="0" smtClean="0">
                <a:solidFill>
                  <a:schemeClr val="tx1">
                    <a:lumMod val="85000"/>
                    <a:lumOff val="15000"/>
                  </a:schemeClr>
                </a:solidFill>
                <a:ea typeface="굴림" pitchFamily="50" charset="-127"/>
              </a:rPr>
              <a:t>-860-1573</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FAX: </a:t>
            </a:r>
            <a:r>
              <a:rPr lang="en-US" altLang="zh-CN" sz="1600" dirty="0" smtClean="0">
                <a:solidFill>
                  <a:schemeClr val="tx1">
                    <a:lumMod val="85000"/>
                    <a:lumOff val="15000"/>
                  </a:schemeClr>
                </a:solidFill>
                <a:ea typeface="宋体" charset="-122"/>
              </a:rPr>
              <a:t>[</a:t>
            </a:r>
            <a:r>
              <a:rPr lang="en-US" altLang="ko-KR" sz="1600" dirty="0" smtClean="0">
                <a:solidFill>
                  <a:schemeClr val="tx1">
                    <a:lumMod val="85000"/>
                    <a:lumOff val="15000"/>
                  </a:schemeClr>
                </a:solidFill>
                <a:ea typeface="굴림" pitchFamily="50" charset="-127"/>
              </a:rPr>
              <a:t>+82-42-860-5218</a:t>
            </a:r>
            <a:r>
              <a:rPr lang="en-US" altLang="zh-CN" sz="1600" dirty="0" smtClean="0">
                <a:solidFill>
                  <a:schemeClr val="tx1">
                    <a:lumMod val="85000"/>
                    <a:lumOff val="15000"/>
                  </a:schemeClr>
                </a:solidFill>
                <a:ea typeface="宋体" charset="-122"/>
              </a:rPr>
              <a:t>], </a:t>
            </a:r>
            <a:r>
              <a:rPr lang="en-US" altLang="zh-CN" sz="1600" dirty="0">
                <a:solidFill>
                  <a:schemeClr val="tx1">
                    <a:lumMod val="85000"/>
                    <a:lumOff val="15000"/>
                  </a:schemeClr>
                </a:solidFill>
                <a:ea typeface="宋体" charset="-122"/>
              </a:rPr>
              <a:t>E-Mail</a:t>
            </a:r>
            <a:r>
              <a:rPr lang="en-US" altLang="zh-CN" sz="1600" dirty="0" smtClean="0">
                <a:solidFill>
                  <a:schemeClr val="tx1">
                    <a:lumMod val="85000"/>
                    <a:lumOff val="15000"/>
                  </a:schemeClr>
                </a:solidFill>
                <a:ea typeface="宋体" charset="-122"/>
              </a:rPr>
              <a:t>:[sklim</a:t>
            </a:r>
            <a:r>
              <a:rPr lang="en-US" altLang="ko-KR" sz="1600" dirty="0" smtClean="0">
                <a:solidFill>
                  <a:schemeClr val="tx1">
                    <a:lumMod val="85000"/>
                    <a:lumOff val="15000"/>
                  </a:schemeClr>
                </a:solidFill>
                <a:ea typeface="굴림" pitchFamily="50" charset="-127"/>
              </a:rPr>
              <a:t>@etri.re.kr</a:t>
            </a:r>
            <a:r>
              <a:rPr lang="en-US" altLang="zh-CN" sz="1600" dirty="0" smtClean="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p>
          <a:p>
            <a:pPr>
              <a:spcBef>
                <a:spcPts val="600"/>
              </a:spcBef>
              <a:spcAft>
                <a:spcPts val="600"/>
              </a:spcAft>
            </a:pPr>
            <a:r>
              <a:rPr lang="en-US" altLang="zh-CN" sz="1600" b="1" dirty="0">
                <a:solidFill>
                  <a:schemeClr val="tx1">
                    <a:lumMod val="85000"/>
                    <a:lumOff val="15000"/>
                  </a:schemeClr>
                </a:solidFill>
                <a:ea typeface="宋体" charset="-122"/>
              </a:rPr>
              <a:t>Re</a:t>
            </a:r>
            <a:r>
              <a:rPr lang="en-US" altLang="zh-CN" sz="1600" b="1" dirty="0" smtClean="0">
                <a:solidFill>
                  <a:schemeClr val="tx1">
                    <a:lumMod val="85000"/>
                    <a:lumOff val="15000"/>
                  </a:schemeClr>
                </a:solidFill>
                <a:ea typeface="宋体" charset="-122"/>
              </a:rPr>
              <a:t>:</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smtClean="0">
                <a:solidFill>
                  <a:schemeClr val="tx1">
                    <a:lumMod val="85000"/>
                    <a:lumOff val="15000"/>
                  </a:schemeClr>
                </a:solidFill>
                <a:ea typeface="宋体" charset="-122"/>
              </a:rPr>
              <a:t>Abstract</a:t>
            </a:r>
            <a:r>
              <a:rPr lang="en-US" altLang="zh-CN" sz="1600" b="1" dirty="0">
                <a:solidFill>
                  <a:schemeClr val="tx1">
                    <a:lumMod val="85000"/>
                    <a:lumOff val="15000"/>
                  </a:schemeClr>
                </a:solidFill>
                <a:ea typeface="宋体" charset="-122"/>
              </a:rPr>
              <a:t>:</a:t>
            </a:r>
            <a:r>
              <a:rPr lang="en-US" altLang="zh-CN" sz="1600" dirty="0">
                <a:solidFill>
                  <a:schemeClr val="tx1">
                    <a:lumMod val="85000"/>
                    <a:lumOff val="15000"/>
                  </a:schemeClr>
                </a:solidFill>
                <a:ea typeface="宋体" charset="-122"/>
              </a:rPr>
              <a:t>	</a:t>
            </a:r>
            <a:r>
              <a:rPr lang="en-US" altLang="zh-CN" sz="1600" dirty="0" smtClean="0">
                <a:solidFill>
                  <a:schemeClr val="tx1">
                    <a:lumMod val="85000"/>
                    <a:lumOff val="15000"/>
                  </a:schemeClr>
                </a:solidFill>
                <a:ea typeface="宋体" charset="-122"/>
              </a:rPr>
              <a:t>Proposals for Pulsed Modulation PHY</a:t>
            </a:r>
            <a:endParaRPr lang="en-US" altLang="zh-CN" sz="1600" dirty="0">
              <a:solidFill>
                <a:schemeClr val="tx1">
                  <a:lumMod val="85000"/>
                  <a:lumOff val="15000"/>
                </a:schemeClr>
              </a:solidFill>
              <a:ea typeface="宋体" charset="-122"/>
            </a:endParaRPr>
          </a:p>
          <a:p>
            <a:pPr>
              <a:spcBef>
                <a:spcPts val="600"/>
              </a:spcBef>
              <a:spcAft>
                <a:spcPts val="600"/>
              </a:spcAft>
            </a:pPr>
            <a:r>
              <a:rPr lang="en-US" altLang="zh-CN" sz="1600" b="1" dirty="0">
                <a:solidFill>
                  <a:schemeClr val="tx1">
                    <a:lumMod val="85000"/>
                    <a:lumOff val="15000"/>
                  </a:schemeClr>
                </a:solidFill>
                <a:ea typeface="宋体" charset="-122"/>
              </a:rPr>
              <a:t>Purpose:</a:t>
            </a:r>
            <a:r>
              <a:rPr lang="en-US" altLang="zh-CN" sz="1600" dirty="0">
                <a:solidFill>
                  <a:schemeClr val="tx1">
                    <a:lumMod val="85000"/>
                    <a:lumOff val="15000"/>
                  </a:schemeClr>
                </a:solidFill>
                <a:ea typeface="宋体" charset="-122"/>
              </a:rPr>
              <a:t>	</a:t>
            </a:r>
            <a:r>
              <a:rPr lang="en-US" altLang="ko-KR" sz="1600" dirty="0" smtClean="0">
                <a:solidFill>
                  <a:schemeClr val="tx1">
                    <a:lumMod val="85000"/>
                    <a:lumOff val="15000"/>
                  </a:schemeClr>
                </a:solidFill>
                <a:ea typeface="굴림" pitchFamily="50" charset="-127"/>
              </a:rPr>
              <a:t>Contribution to IEEE 802.15.13</a:t>
            </a:r>
            <a:endParaRPr lang="en-US" altLang="zh-CN" sz="1600" dirty="0">
              <a:solidFill>
                <a:schemeClr val="tx1">
                  <a:lumMod val="85000"/>
                  <a:lumOff val="15000"/>
                </a:schemeClr>
              </a:solidFill>
              <a:ea typeface="宋体" charset="-122"/>
            </a:endParaRPr>
          </a:p>
          <a:p>
            <a:r>
              <a:rPr lang="en-US" altLang="zh-CN" sz="1600" b="1" dirty="0">
                <a:solidFill>
                  <a:schemeClr val="tx1">
                    <a:lumMod val="85000"/>
                    <a:lumOff val="15000"/>
                  </a:schemeClr>
                </a:solidFill>
                <a:ea typeface="宋体" charset="-122"/>
              </a:rPr>
              <a:t>Notice:</a:t>
            </a:r>
            <a:r>
              <a:rPr lang="en-US" altLang="zh-CN" sz="1600" dirty="0">
                <a:solidFill>
                  <a:schemeClr val="tx1">
                    <a:lumMod val="85000"/>
                    <a:lumOff val="15000"/>
                  </a:schemeClr>
                </a:solidFill>
                <a:ea typeface="宋体" charset="-122"/>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zh-CN" sz="1600" b="1" dirty="0">
                <a:solidFill>
                  <a:schemeClr val="tx1">
                    <a:lumMod val="85000"/>
                    <a:lumOff val="15000"/>
                  </a:schemeClr>
                </a:solidFill>
                <a:ea typeface="宋体" charset="-122"/>
              </a:rPr>
              <a:t>Release:</a:t>
            </a:r>
            <a:r>
              <a:rPr lang="en-US" altLang="zh-CN" sz="1600" dirty="0">
                <a:solidFill>
                  <a:schemeClr val="tx1">
                    <a:lumMod val="85000"/>
                    <a:lumOff val="15000"/>
                  </a:schemeClr>
                </a:solidFill>
                <a:ea typeface="宋体" charset="-122"/>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1461291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10</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PSDU</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63" name="Rectangle 3"/>
          <p:cNvSpPr>
            <a:spLocks noChangeArrowheads="1"/>
          </p:cNvSpPr>
          <p:nvPr/>
        </p:nvSpPr>
        <p:spPr bwMode="auto">
          <a:xfrm>
            <a:off x="179512" y="3620589"/>
            <a:ext cx="8737352"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PSDU field has a variable length and carries the data of the PHY frame.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FCS is appended if the PSDU has non-zero byte payload.</a:t>
            </a:r>
          </a:p>
        </p:txBody>
      </p:sp>
      <p:sp>
        <p:nvSpPr>
          <p:cNvPr id="13" name="직사각형 12"/>
          <p:cNvSpPr/>
          <p:nvPr/>
        </p:nvSpPr>
        <p:spPr bwMode="auto">
          <a:xfrm>
            <a:off x="956521" y="1818288"/>
            <a:ext cx="131999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smtClean="0">
                <a:ln>
                  <a:noFill/>
                </a:ln>
                <a:solidFill>
                  <a:schemeClr val="tx1"/>
                </a:solidFill>
                <a:effectLst/>
                <a:latin typeface="Times New Roman" pitchFamily="18" charset="0"/>
              </a:rPr>
              <a:t>MHR</a:t>
            </a:r>
            <a:endParaRPr kumimoji="0" lang="ko-KR" altLang="en-US" sz="2000" b="0" i="0" u="none" strike="noStrike" cap="none" normalizeH="0" baseline="0" dirty="0" smtClean="0">
              <a:ln>
                <a:noFill/>
              </a:ln>
              <a:solidFill>
                <a:schemeClr val="tx1"/>
              </a:solidFill>
              <a:effectLst/>
              <a:latin typeface="Times New Roman" pitchFamily="18" charset="0"/>
            </a:endParaRPr>
          </a:p>
        </p:txBody>
      </p:sp>
      <p:sp>
        <p:nvSpPr>
          <p:cNvPr id="14" name="직사각형 13"/>
          <p:cNvSpPr/>
          <p:nvPr/>
        </p:nvSpPr>
        <p:spPr bwMode="auto">
          <a:xfrm>
            <a:off x="2276992" y="1818288"/>
            <a:ext cx="380570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MAC Payload</a:t>
            </a:r>
            <a:endParaRPr lang="ko-KR" altLang="en-US" sz="1400" dirty="0">
              <a:solidFill>
                <a:srgbClr val="000000"/>
              </a:solidFill>
            </a:endParaRPr>
          </a:p>
        </p:txBody>
      </p:sp>
      <p:sp>
        <p:nvSpPr>
          <p:cNvPr id="15" name="직사각형 14"/>
          <p:cNvSpPr/>
          <p:nvPr/>
        </p:nvSpPr>
        <p:spPr bwMode="auto">
          <a:xfrm>
            <a:off x="6082702" y="1818288"/>
            <a:ext cx="97272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FCS</a:t>
            </a:r>
            <a:endParaRPr lang="ko-KR" altLang="en-US" sz="2000" dirty="0">
              <a:solidFill>
                <a:srgbClr val="000000"/>
              </a:solidFill>
            </a:endParaRPr>
          </a:p>
        </p:txBody>
      </p:sp>
      <p:cxnSp>
        <p:nvCxnSpPr>
          <p:cNvPr id="17" name="직선 연결선 16"/>
          <p:cNvCxnSpPr/>
          <p:nvPr/>
        </p:nvCxnSpPr>
        <p:spPr bwMode="auto">
          <a:xfrm>
            <a:off x="956522"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7055431"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5" name="TextBox 24"/>
          <p:cNvSpPr txBox="1"/>
          <p:nvPr/>
        </p:nvSpPr>
        <p:spPr>
          <a:xfrm>
            <a:off x="3209067" y="2911044"/>
            <a:ext cx="2430474" cy="338554"/>
          </a:xfrm>
          <a:prstGeom prst="rect">
            <a:avLst/>
          </a:prstGeom>
          <a:noFill/>
        </p:spPr>
        <p:txBody>
          <a:bodyPr wrap="none" rtlCol="0">
            <a:spAutoFit/>
          </a:bodyPr>
          <a:lstStyle/>
          <a:p>
            <a:r>
              <a:rPr lang="en-US" altLang="ko-KR" sz="1600" i="1" dirty="0" smtClean="0"/>
              <a:t>Up to </a:t>
            </a:r>
            <a:r>
              <a:rPr lang="en-US" altLang="ko-KR" sz="1600" i="1" dirty="0" err="1" smtClean="0"/>
              <a:t>aMaxPHYFrameSize</a:t>
            </a:r>
            <a:endParaRPr lang="ko-KR" altLang="en-US" sz="1600" i="1" dirty="0"/>
          </a:p>
        </p:txBody>
      </p:sp>
      <p:cxnSp>
        <p:nvCxnSpPr>
          <p:cNvPr id="29" name="직선 화살표 연결선 28"/>
          <p:cNvCxnSpPr/>
          <p:nvPr/>
        </p:nvCxnSpPr>
        <p:spPr bwMode="auto">
          <a:xfrm>
            <a:off x="956521" y="2902755"/>
            <a:ext cx="6098439"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Tree>
    <p:extLst>
      <p:ext uri="{BB962C8B-B14F-4D97-AF65-F5344CB8AC3E}">
        <p14:creationId xmlns:p14="http://schemas.microsoft.com/office/powerpoint/2010/main" val="27264844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11</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Data Rates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graphicFrame>
        <p:nvGraphicFramePr>
          <p:cNvPr id="7" name="표 6"/>
          <p:cNvGraphicFramePr>
            <a:graphicFrameLocks noGrp="1"/>
          </p:cNvGraphicFramePr>
          <p:nvPr>
            <p:extLst>
              <p:ext uri="{D42A27DB-BD31-4B8C-83A1-F6EECF244321}">
                <p14:modId xmlns:p14="http://schemas.microsoft.com/office/powerpoint/2010/main" val="2472817167"/>
              </p:ext>
            </p:extLst>
          </p:nvPr>
        </p:nvGraphicFramePr>
        <p:xfrm>
          <a:off x="360700" y="2043546"/>
          <a:ext cx="8424935" cy="2407920"/>
        </p:xfrm>
        <a:graphic>
          <a:graphicData uri="http://schemas.openxmlformats.org/drawingml/2006/table">
            <a:tbl>
              <a:tblPr firstRow="1" bandRow="1">
                <a:tableStyleId>{5C22544A-7EE6-4342-B048-85BDC9FD1C3A}</a:tableStyleId>
              </a:tblPr>
              <a:tblGrid>
                <a:gridCol w="1224135"/>
                <a:gridCol w="792088"/>
                <a:gridCol w="1152128"/>
                <a:gridCol w="1296144"/>
                <a:gridCol w="792088"/>
                <a:gridCol w="1944216"/>
                <a:gridCol w="1224136"/>
              </a:tblGrid>
              <a:tr h="510988">
                <a:tc>
                  <a:txBody>
                    <a:bodyPr/>
                    <a:lstStyle/>
                    <a:p>
                      <a:pPr algn="ctr" latinLnBrk="1"/>
                      <a:r>
                        <a:rPr lang="en-US" altLang="ko-KR" sz="1600" dirty="0" smtClean="0">
                          <a:solidFill>
                            <a:schemeClr val="tx1"/>
                          </a:solidFill>
                          <a:latin typeface="+mj-lt"/>
                        </a:rPr>
                        <a:t>Modulation</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Level</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FEC</a:t>
                      </a:r>
                    </a:p>
                    <a:p>
                      <a:pPr algn="ctr" latinLnBrk="1"/>
                      <a:r>
                        <a:rPr lang="en-US" altLang="ko-KR" sz="1600" dirty="0" smtClean="0">
                          <a:solidFill>
                            <a:schemeClr val="tx1"/>
                          </a:solidFill>
                          <a:latin typeface="+mj-lt"/>
                        </a:rPr>
                        <a:t>RS(</a:t>
                      </a:r>
                      <a:r>
                        <a:rPr lang="en-US" altLang="ko-KR" sz="1600" dirty="0" err="1" smtClean="0">
                          <a:solidFill>
                            <a:schemeClr val="tx1"/>
                          </a:solidFill>
                          <a:latin typeface="+mj-lt"/>
                        </a:rPr>
                        <a:t>n,k</a:t>
                      </a:r>
                      <a:r>
                        <a:rPr lang="en-US" altLang="ko-KR" sz="1600" dirty="0" smtClean="0">
                          <a:solidFill>
                            <a:schemeClr val="tx1"/>
                          </a:solidFill>
                          <a:latin typeface="+mj-lt"/>
                        </a:rPr>
                        <a:t>)</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Line Code</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HCM</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Optical Clock Rates (MHz)</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600" dirty="0" smtClean="0">
                          <a:solidFill>
                            <a:schemeClr val="tx1"/>
                          </a:solidFill>
                          <a:latin typeface="+mj-lt"/>
                        </a:rPr>
                        <a:t>Data Rates</a:t>
                      </a:r>
                    </a:p>
                    <a:p>
                      <a:pPr algn="ctr" latinLnBrk="1"/>
                      <a:r>
                        <a:rPr lang="en-US" altLang="ko-KR" sz="1600" dirty="0" smtClean="0">
                          <a:solidFill>
                            <a:schemeClr val="tx1"/>
                          </a:solidFill>
                          <a:latin typeface="+mj-lt"/>
                        </a:rPr>
                        <a:t>(Mbps)</a:t>
                      </a:r>
                      <a:endParaRPr lang="ko-KR" altLang="en-US" sz="1600"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212">
                <a:tc rowSpan="5">
                  <a:txBody>
                    <a:bodyPr/>
                    <a:lstStyle/>
                    <a:p>
                      <a:pPr algn="ctr" latinLnBrk="1"/>
                      <a:r>
                        <a:rPr lang="en-US" altLang="ko-KR" dirty="0" smtClean="0">
                          <a:solidFill>
                            <a:schemeClr val="tx1"/>
                          </a:solidFill>
                          <a:latin typeface="+mj-lt"/>
                        </a:rPr>
                        <a:t>PAM</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latinLnBrk="1"/>
                      <a:r>
                        <a:rPr lang="en-US" altLang="ko-KR" dirty="0" smtClean="0">
                          <a:solidFill>
                            <a:schemeClr val="tx1"/>
                          </a:solidFill>
                          <a:latin typeface="+mj-lt"/>
                        </a:rPr>
                        <a:t>2</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latinLnBrk="1"/>
                      <a:r>
                        <a:rPr lang="en-US" altLang="ko-KR" dirty="0" smtClean="0">
                          <a:solidFill>
                            <a:schemeClr val="tx1"/>
                          </a:solidFill>
                          <a:latin typeface="+mj-lt"/>
                        </a:rPr>
                        <a:t>(255,248)</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latinLnBrk="1"/>
                      <a:r>
                        <a:rPr lang="en-US" altLang="ko-KR" dirty="0" smtClean="0">
                          <a:solidFill>
                            <a:schemeClr val="tx1"/>
                          </a:solidFill>
                          <a:latin typeface="+mj-lt"/>
                        </a:rPr>
                        <a:t>8B10B</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algn="ctr" latinLnBrk="1"/>
                      <a:r>
                        <a:rPr lang="en-US" altLang="ko-KR" dirty="0" smtClean="0">
                          <a:solidFill>
                            <a:schemeClr val="tx1"/>
                          </a:solidFill>
                          <a:latin typeface="+mj-lt"/>
                        </a:rPr>
                        <a:t>(1,1)</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solidFill>
                            <a:schemeClr val="tx1"/>
                          </a:solidFill>
                          <a:latin typeface="+mj-lt"/>
                        </a:rPr>
                        <a:t>50  </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(200/2</a:t>
                      </a:r>
                      <a:r>
                        <a:rPr kumimoji="0" lang="en-US" altLang="ko-KR" sz="1800" b="0" i="0" u="none" strike="noStrike" kern="1200" cap="none" spc="0" normalizeH="0" baseline="30000" noProof="0" dirty="0" smtClean="0">
                          <a:ln>
                            <a:noFill/>
                          </a:ln>
                          <a:solidFill>
                            <a:srgbClr val="000000"/>
                          </a:solidFill>
                          <a:effectLst/>
                          <a:uLnTx/>
                          <a:uFillTx/>
                          <a:latin typeface="Times New Roman"/>
                          <a:ea typeface="+mn-ea"/>
                          <a:cs typeface="+mn-cs"/>
                        </a:rPr>
                        <a:t>2</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dirty="0" smtClean="0">
                          <a:solidFill>
                            <a:schemeClr val="tx1"/>
                          </a:solidFill>
                          <a:latin typeface="+mj-lt"/>
                        </a:rPr>
                        <a:t>38.9</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27212">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latinLnBrk="1"/>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solidFill>
                            <a:schemeClr val="tx1"/>
                          </a:solidFill>
                          <a:latin typeface="+mj-lt"/>
                        </a:rPr>
                        <a:t>25  </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(200/2</a:t>
                      </a:r>
                      <a:r>
                        <a:rPr kumimoji="0" lang="en-US" altLang="ko-KR" sz="1800" b="0" i="0" u="none" strike="noStrike" kern="1200" cap="none" spc="0" normalizeH="0" baseline="30000" noProof="0" dirty="0" smtClean="0">
                          <a:ln>
                            <a:noFill/>
                          </a:ln>
                          <a:solidFill>
                            <a:srgbClr val="000000"/>
                          </a:solidFill>
                          <a:effectLst/>
                          <a:uLnTx/>
                          <a:uFillTx/>
                          <a:latin typeface="Times New Roman"/>
                          <a:ea typeface="+mn-ea"/>
                          <a:cs typeface="+mn-cs"/>
                        </a:rPr>
                        <a:t>3</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dirty="0" smtClean="0">
                          <a:solidFill>
                            <a:schemeClr val="tx1"/>
                          </a:solidFill>
                          <a:latin typeface="+mj-lt"/>
                        </a:rPr>
                        <a:t>19.45</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760">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algn="ctr" latinLnBrk="1"/>
                      <a:r>
                        <a:rPr lang="en-US" altLang="ko-KR" dirty="0" smtClean="0">
                          <a:solidFill>
                            <a:schemeClr val="tx1"/>
                          </a:solidFill>
                          <a:latin typeface="+mj-lt"/>
                        </a:rPr>
                        <a:t>(36,24)</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solidFill>
                            <a:schemeClr val="tx1"/>
                          </a:solidFill>
                          <a:latin typeface="+mj-lt"/>
                        </a:rPr>
                        <a:t>12.5  </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(200/2</a:t>
                      </a:r>
                      <a:r>
                        <a:rPr kumimoji="0" lang="en-US" altLang="ko-KR" sz="1800" b="0" i="0" u="none" strike="noStrike" kern="1200" cap="none" spc="0" normalizeH="0" baseline="30000" noProof="0" dirty="0" smtClean="0">
                          <a:ln>
                            <a:noFill/>
                          </a:ln>
                          <a:solidFill>
                            <a:srgbClr val="000000"/>
                          </a:solidFill>
                          <a:effectLst/>
                          <a:uLnTx/>
                          <a:uFillTx/>
                          <a:latin typeface="Times New Roman"/>
                          <a:ea typeface="+mn-ea"/>
                          <a:cs typeface="+mn-cs"/>
                        </a:rPr>
                        <a:t>4</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dirty="0" smtClean="0">
                          <a:solidFill>
                            <a:schemeClr val="tx1"/>
                          </a:solidFill>
                          <a:latin typeface="+mj-lt"/>
                        </a:rPr>
                        <a:t>6.67</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5760">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latinLnBrk="1"/>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latinLnBrk="1"/>
                      <a:endParaRPr lang="ko-KR" altLang="en-US" dirty="0">
                        <a:solidFill>
                          <a:schemeClr val="tx1"/>
                        </a:solidFill>
                        <a:latin typeface="+mj-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dirty="0" smtClean="0">
                          <a:solidFill>
                            <a:schemeClr val="tx1"/>
                          </a:solidFill>
                          <a:latin typeface="+mj-lt"/>
                        </a:rPr>
                        <a:t>6.25  </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(200/2</a:t>
                      </a:r>
                      <a:r>
                        <a:rPr kumimoji="0" lang="en-US" altLang="ko-KR" sz="1800" b="0" i="0" u="none" strike="noStrike" kern="1200" cap="none" spc="0" normalizeH="0" baseline="30000" noProof="0" dirty="0" smtClean="0">
                          <a:ln>
                            <a:noFill/>
                          </a:ln>
                          <a:solidFill>
                            <a:srgbClr val="000000"/>
                          </a:solidFill>
                          <a:effectLst/>
                          <a:uLnTx/>
                          <a:uFillTx/>
                          <a:latin typeface="Times New Roman"/>
                          <a:ea typeface="+mn-ea"/>
                          <a:cs typeface="+mn-cs"/>
                        </a:rPr>
                        <a:t>5</a:t>
                      </a:r>
                      <a:r>
                        <a:rPr kumimoji="0" lang="en-US" altLang="ko-KR" sz="1800" b="0" i="0" u="none" strike="noStrike" kern="1200" cap="none" spc="0" normalizeH="0" baseline="0" noProof="0" dirty="0" smtClean="0">
                          <a:ln>
                            <a:noFill/>
                          </a:ln>
                          <a:solidFill>
                            <a:srgbClr val="000000"/>
                          </a:solidFill>
                          <a:effectLst/>
                          <a:uLnTx/>
                          <a:uFillTx/>
                          <a:latin typeface="Times New Roman"/>
                          <a:ea typeface="+mn-ea"/>
                          <a:cs typeface="+mn-cs"/>
                        </a:rPr>
                        <a:t>)</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dirty="0" smtClean="0">
                          <a:solidFill>
                            <a:schemeClr val="tx1"/>
                          </a:solidFill>
                          <a:latin typeface="+mj-lt"/>
                        </a:rPr>
                        <a:t>3.33</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60040">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vMerge="1">
                  <a:txBody>
                    <a:bodyPr/>
                    <a:lstStyle/>
                    <a:p>
                      <a:pPr latinLnBrk="1"/>
                      <a:endParaRPr lang="ko-KR" altLang="en-US"/>
                    </a:p>
                  </a:txBody>
                  <a:tcPr/>
                </a:tc>
                <a:tc>
                  <a:txBody>
                    <a:bodyPr/>
                    <a:lstStyle/>
                    <a:p>
                      <a:pPr algn="ctr" latinLnBrk="1"/>
                      <a:r>
                        <a:rPr lang="en-US" altLang="ko-KR" dirty="0" smtClean="0">
                          <a:solidFill>
                            <a:schemeClr val="tx1"/>
                          </a:solidFill>
                          <a:latin typeface="+mj-lt"/>
                        </a:rPr>
                        <a:t>3.125 (200/2</a:t>
                      </a:r>
                      <a:r>
                        <a:rPr lang="en-US" altLang="ko-KR" baseline="30000" dirty="0" smtClean="0">
                          <a:solidFill>
                            <a:schemeClr val="tx1"/>
                          </a:solidFill>
                          <a:latin typeface="+mj-lt"/>
                        </a:rPr>
                        <a:t>6</a:t>
                      </a:r>
                      <a:r>
                        <a:rPr lang="en-US" altLang="ko-KR" dirty="0" smtClean="0">
                          <a:solidFill>
                            <a:schemeClr val="tx1"/>
                          </a:solidFill>
                          <a:latin typeface="+mj-lt"/>
                        </a:rPr>
                        <a:t>)</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dirty="0" smtClean="0">
                          <a:solidFill>
                            <a:schemeClr val="tx1"/>
                          </a:solidFill>
                          <a:latin typeface="+mj-lt"/>
                        </a:rPr>
                        <a:t>1.67</a:t>
                      </a:r>
                      <a:endParaRPr lang="ko-KR" altLang="en-US" dirty="0">
                        <a:solidFill>
                          <a:schemeClr val="tx1"/>
                        </a:solidFill>
                        <a:latin typeface="+mj-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4617878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Data Rates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241424" y="1694445"/>
            <a:ext cx="8737352" cy="191509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We withdraw the modes using Manchester line code because if the different line codes are used for the PHY header and Payload, respectively, the system complexity is increased.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Especially if the Manchester line code is used only for the Payload, and so the time domain dimming is supported only for the Payload, the system complexity is increased and the system is not effective.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a:t>
            </a:r>
            <a:r>
              <a:rPr lang="en-US" altLang="ko-KR" sz="2400" dirty="0">
                <a:solidFill>
                  <a:srgbClr val="000000"/>
                </a:solidFill>
              </a:rPr>
              <a:t>o</a:t>
            </a:r>
            <a:r>
              <a:rPr lang="en-US" altLang="ko-KR" sz="2400" dirty="0" smtClean="0">
                <a:solidFill>
                  <a:srgbClr val="000000"/>
                </a:solidFill>
              </a:rPr>
              <a:t>ptical clock rates and data rates we propose can be changed  depending on the optical clock support approach.</a:t>
            </a:r>
          </a:p>
        </p:txBody>
      </p:sp>
    </p:spTree>
    <p:extLst>
      <p:ext uri="{BB962C8B-B14F-4D97-AF65-F5344CB8AC3E}">
        <p14:creationId xmlns:p14="http://schemas.microsoft.com/office/powerpoint/2010/main" val="29543120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13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Scrambler and </a:t>
            </a:r>
            <a:r>
              <a:rPr lang="en-US" altLang="ko-KR" sz="3600" b="1" dirty="0" err="1" smtClean="0">
                <a:latin typeface="+mj-ea"/>
                <a:ea typeface="+mj-ea"/>
                <a:cs typeface="Arial" panose="020B0604020202020204" pitchFamily="34" charset="0"/>
              </a:rPr>
              <a:t>Interleaver</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8" name="Rectangle 3"/>
          <p:cNvSpPr>
            <a:spLocks noChangeArrowheads="1"/>
          </p:cNvSpPr>
          <p:nvPr/>
        </p:nvSpPr>
        <p:spPr bwMode="auto">
          <a:xfrm>
            <a:off x="241424" y="1694445"/>
            <a:ext cx="8737352" cy="1915094"/>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Adding a scrambler is always good to randomize the data and it avoids repetitions of data and long strings of 0’s and 1’s.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However, it’s redundant because PM PHY use 8B10B line code as a DC balanced code.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So, we propose that PM PHY does not use the scrambling.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If there is a block code based channel coding e.g. convolutional codes or turbo codes, an </a:t>
            </a:r>
            <a:r>
              <a:rPr lang="en-US" altLang="ko-KR" sz="2400" dirty="0" err="1" smtClean="0">
                <a:solidFill>
                  <a:srgbClr val="000000"/>
                </a:solidFill>
              </a:rPr>
              <a:t>interleaver</a:t>
            </a:r>
            <a:r>
              <a:rPr lang="en-US" altLang="ko-KR" sz="2400" dirty="0" smtClean="0">
                <a:solidFill>
                  <a:srgbClr val="000000"/>
                </a:solidFill>
              </a:rPr>
              <a:t> is useful.</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However, TG13 have mainly discussed RS codes for FEC of PM PHY.</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So, we propose that PM PHY does not use an </a:t>
            </a:r>
            <a:r>
              <a:rPr lang="en-US" altLang="ko-KR" sz="2400" dirty="0" err="1" smtClean="0">
                <a:solidFill>
                  <a:srgbClr val="000000"/>
                </a:solidFill>
              </a:rPr>
              <a:t>interleaver</a:t>
            </a:r>
            <a:r>
              <a:rPr lang="en-US" altLang="ko-KR" sz="2400" dirty="0" smtClean="0">
                <a:solidFill>
                  <a:srgbClr val="000000"/>
                </a:solidFill>
              </a:rPr>
              <a:t>.</a:t>
            </a:r>
          </a:p>
        </p:txBody>
      </p:sp>
    </p:spTree>
    <p:extLst>
      <p:ext uri="{BB962C8B-B14F-4D97-AF65-F5344CB8AC3E}">
        <p14:creationId xmlns:p14="http://schemas.microsoft.com/office/powerpoint/2010/main" val="1335502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2</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TextBox 4"/>
          <p:cNvSpPr txBox="1"/>
          <p:nvPr/>
        </p:nvSpPr>
        <p:spPr>
          <a:xfrm>
            <a:off x="1415639" y="1415438"/>
            <a:ext cx="6318075" cy="1938992"/>
          </a:xfrm>
          <a:prstGeom prst="rect">
            <a:avLst/>
          </a:prstGeom>
          <a:noFill/>
        </p:spPr>
        <p:txBody>
          <a:bodyPr wrap="none" rtlCol="0">
            <a:spAutoFit/>
          </a:bodyPr>
          <a:lstStyle/>
          <a:p>
            <a:pPr algn="ctr">
              <a:lnSpc>
                <a:spcPct val="150000"/>
              </a:lnSpc>
            </a:pPr>
            <a:r>
              <a:rPr lang="en-US" altLang="ko-KR" sz="4000" b="1" dirty="0" smtClean="0"/>
              <a:t>ETRI’s Proposals</a:t>
            </a:r>
          </a:p>
          <a:p>
            <a:pPr algn="ctr">
              <a:lnSpc>
                <a:spcPct val="150000"/>
              </a:lnSpc>
            </a:pPr>
            <a:r>
              <a:rPr lang="en-US" altLang="ko-KR" sz="4000" b="1" dirty="0" smtClean="0"/>
              <a:t>for Pulsed Modulation PHY</a:t>
            </a:r>
            <a:endParaRPr lang="ko-KR" altLang="en-US" sz="4000" b="1" dirty="0"/>
          </a:p>
        </p:txBody>
      </p:sp>
      <p:sp>
        <p:nvSpPr>
          <p:cNvPr id="6" name="TextBox 5"/>
          <p:cNvSpPr txBox="1"/>
          <p:nvPr/>
        </p:nvSpPr>
        <p:spPr>
          <a:xfrm>
            <a:off x="179512" y="4221088"/>
            <a:ext cx="8784976" cy="579967"/>
          </a:xfrm>
          <a:prstGeom prst="rect">
            <a:avLst/>
          </a:prstGeom>
          <a:noFill/>
        </p:spPr>
        <p:txBody>
          <a:bodyPr wrap="square" rtlCol="0">
            <a:spAutoFit/>
          </a:bodyPr>
          <a:lstStyle/>
          <a:p>
            <a:pPr algn="ctr">
              <a:lnSpc>
                <a:spcPct val="150000"/>
              </a:lnSpc>
            </a:pPr>
            <a:r>
              <a:rPr lang="en-US" altLang="ko-KR" sz="2400" dirty="0" smtClean="0"/>
              <a:t>Sang-Kyu Lim, Il Soon Jang, Jung-</a:t>
            </a:r>
            <a:r>
              <a:rPr lang="en-US" altLang="ko-KR" sz="2400" dirty="0" err="1" smtClean="0"/>
              <a:t>Sik</a:t>
            </a:r>
            <a:r>
              <a:rPr lang="en-US" altLang="ko-KR" sz="2400" dirty="0" smtClean="0"/>
              <a:t> Sung, Tae-</a:t>
            </a:r>
            <a:r>
              <a:rPr lang="en-US" altLang="ko-KR" sz="2400" dirty="0" err="1" smtClean="0"/>
              <a:t>Gyu</a:t>
            </a:r>
            <a:r>
              <a:rPr lang="en-US" altLang="ko-KR" sz="2400" dirty="0" smtClean="0"/>
              <a:t> Kang [ETRI]</a:t>
            </a:r>
          </a:p>
        </p:txBody>
      </p:sp>
    </p:spTree>
    <p:extLst>
      <p:ext uri="{BB962C8B-B14F-4D97-AF65-F5344CB8AC3E}">
        <p14:creationId xmlns:p14="http://schemas.microsoft.com/office/powerpoint/2010/main" val="2893900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3</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PPDU</a:t>
            </a:r>
            <a:r>
              <a:rPr lang="ko-KR" altLang="en-US" sz="3600" b="1" dirty="0" smtClean="0">
                <a:latin typeface="+mj-ea"/>
                <a:ea typeface="+mj-ea"/>
                <a:cs typeface="Arial" panose="020B0604020202020204" pitchFamily="34" charset="0"/>
              </a:rPr>
              <a:t> </a:t>
            </a:r>
            <a:r>
              <a:rPr lang="en-US" altLang="ko-KR" sz="3600" b="1" dirty="0" smtClean="0">
                <a:latin typeface="+mj-ea"/>
                <a:ea typeface="+mj-ea"/>
                <a:cs typeface="Arial" panose="020B0604020202020204" pitchFamily="34" charset="0"/>
              </a:rPr>
              <a:t>Format</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6" name="직사각형 5"/>
          <p:cNvSpPr/>
          <p:nvPr/>
        </p:nvSpPr>
        <p:spPr bwMode="auto">
          <a:xfrm>
            <a:off x="827584" y="2348880"/>
            <a:ext cx="2376264"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smtClean="0">
                <a:ln>
                  <a:noFill/>
                </a:ln>
                <a:solidFill>
                  <a:schemeClr val="tx1"/>
                </a:solidFill>
                <a:effectLst/>
                <a:latin typeface="Times New Roman" pitchFamily="18" charset="0"/>
              </a:rPr>
              <a:t>Preamble</a:t>
            </a:r>
            <a:endParaRPr kumimoji="0" lang="ko-KR" altLang="en-US" sz="2000" b="0" i="0" u="none" strike="noStrike" cap="none" normalizeH="0" baseline="0" dirty="0" smtClean="0">
              <a:ln>
                <a:noFill/>
              </a:ln>
              <a:solidFill>
                <a:schemeClr val="tx1"/>
              </a:solidFill>
              <a:effectLst/>
              <a:latin typeface="Times New Roman" pitchFamily="18" charset="0"/>
            </a:endParaRPr>
          </a:p>
        </p:txBody>
      </p:sp>
      <p:sp>
        <p:nvSpPr>
          <p:cNvPr id="10" name="직사각형 9"/>
          <p:cNvSpPr/>
          <p:nvPr/>
        </p:nvSpPr>
        <p:spPr bwMode="auto">
          <a:xfrm>
            <a:off x="3203848" y="2348880"/>
            <a:ext cx="136815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PHY</a:t>
            </a:r>
          </a:p>
          <a:p>
            <a:pPr lvl="0" algn="ctr"/>
            <a:r>
              <a:rPr lang="en-US" altLang="ko-KR" sz="2000" dirty="0" smtClean="0">
                <a:solidFill>
                  <a:srgbClr val="000000"/>
                </a:solidFill>
              </a:rPr>
              <a:t>header</a:t>
            </a:r>
            <a:endParaRPr lang="ko-KR" altLang="en-US" sz="2000" dirty="0">
              <a:solidFill>
                <a:srgbClr val="000000"/>
              </a:solidFill>
            </a:endParaRPr>
          </a:p>
        </p:txBody>
      </p:sp>
      <p:sp>
        <p:nvSpPr>
          <p:cNvPr id="14" name="직사각형 13"/>
          <p:cNvSpPr/>
          <p:nvPr/>
        </p:nvSpPr>
        <p:spPr bwMode="auto">
          <a:xfrm>
            <a:off x="4574096" y="2348880"/>
            <a:ext cx="100601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HCS</a:t>
            </a:r>
            <a:endParaRPr lang="ko-KR" altLang="en-US" sz="2000" dirty="0">
              <a:solidFill>
                <a:srgbClr val="000000"/>
              </a:solidFill>
            </a:endParaRPr>
          </a:p>
        </p:txBody>
      </p:sp>
      <p:sp>
        <p:nvSpPr>
          <p:cNvPr id="16" name="직사각형 15"/>
          <p:cNvSpPr/>
          <p:nvPr/>
        </p:nvSpPr>
        <p:spPr bwMode="auto">
          <a:xfrm>
            <a:off x="5583099" y="2348880"/>
            <a:ext cx="2520280"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PSDU</a:t>
            </a:r>
            <a:endParaRPr lang="ko-KR" altLang="en-US" sz="2000" dirty="0">
              <a:solidFill>
                <a:srgbClr val="000000"/>
              </a:solidFill>
            </a:endParaRPr>
          </a:p>
        </p:txBody>
      </p:sp>
      <p:cxnSp>
        <p:nvCxnSpPr>
          <p:cNvPr id="11" name="직선 연결선 10"/>
          <p:cNvCxnSpPr/>
          <p:nvPr/>
        </p:nvCxnSpPr>
        <p:spPr bwMode="auto">
          <a:xfrm>
            <a:off x="827584" y="328498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2" name="직선 연결선 11"/>
          <p:cNvCxnSpPr/>
          <p:nvPr/>
        </p:nvCxnSpPr>
        <p:spPr bwMode="auto">
          <a:xfrm>
            <a:off x="3204051" y="328498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3" name="직선 연결선 12"/>
          <p:cNvCxnSpPr/>
          <p:nvPr/>
        </p:nvCxnSpPr>
        <p:spPr bwMode="auto">
          <a:xfrm>
            <a:off x="4568350" y="328498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7" name="직선 화살표 연결선 16"/>
          <p:cNvCxnSpPr/>
          <p:nvPr/>
        </p:nvCxnSpPr>
        <p:spPr bwMode="auto">
          <a:xfrm>
            <a:off x="827584" y="3429000"/>
            <a:ext cx="237626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18" name="직선 화살표 연결선 17"/>
          <p:cNvCxnSpPr/>
          <p:nvPr/>
        </p:nvCxnSpPr>
        <p:spPr bwMode="auto">
          <a:xfrm>
            <a:off x="3203848" y="3429000"/>
            <a:ext cx="1364502"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19" name="TextBox 18"/>
          <p:cNvSpPr txBox="1"/>
          <p:nvPr/>
        </p:nvSpPr>
        <p:spPr>
          <a:xfrm>
            <a:off x="1207991" y="3431256"/>
            <a:ext cx="1669047" cy="338554"/>
          </a:xfrm>
          <a:prstGeom prst="rect">
            <a:avLst/>
          </a:prstGeom>
          <a:noFill/>
        </p:spPr>
        <p:txBody>
          <a:bodyPr wrap="none" rtlCol="0">
            <a:spAutoFit/>
          </a:bodyPr>
          <a:lstStyle/>
          <a:p>
            <a:r>
              <a:rPr lang="en-US" altLang="ko-KR" sz="1600" dirty="0" smtClean="0"/>
              <a:t>124 to 16,444 bits</a:t>
            </a:r>
            <a:endParaRPr lang="ko-KR" altLang="en-US" sz="1600" dirty="0"/>
          </a:p>
        </p:txBody>
      </p:sp>
      <p:sp>
        <p:nvSpPr>
          <p:cNvPr id="20" name="TextBox 19"/>
          <p:cNvSpPr txBox="1"/>
          <p:nvPr/>
        </p:nvSpPr>
        <p:spPr>
          <a:xfrm>
            <a:off x="3553602" y="3426867"/>
            <a:ext cx="739305" cy="338554"/>
          </a:xfrm>
          <a:prstGeom prst="rect">
            <a:avLst/>
          </a:prstGeom>
          <a:noFill/>
        </p:spPr>
        <p:txBody>
          <a:bodyPr wrap="none" rtlCol="0">
            <a:spAutoFit/>
          </a:bodyPr>
          <a:lstStyle/>
          <a:p>
            <a:r>
              <a:rPr lang="en-US" altLang="ko-KR" sz="1600" dirty="0" smtClean="0"/>
              <a:t>32 bits</a:t>
            </a:r>
            <a:endParaRPr lang="ko-KR" altLang="en-US" sz="1600" dirty="0"/>
          </a:p>
        </p:txBody>
      </p:sp>
      <p:cxnSp>
        <p:nvCxnSpPr>
          <p:cNvPr id="21" name="직선 연결선 20"/>
          <p:cNvCxnSpPr/>
          <p:nvPr/>
        </p:nvCxnSpPr>
        <p:spPr bwMode="auto">
          <a:xfrm>
            <a:off x="5580112" y="3284984"/>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2" name="직선 화살표 연결선 21"/>
          <p:cNvCxnSpPr/>
          <p:nvPr/>
        </p:nvCxnSpPr>
        <p:spPr bwMode="auto">
          <a:xfrm>
            <a:off x="4568350" y="3426867"/>
            <a:ext cx="1011762"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4708995" y="3424735"/>
            <a:ext cx="739305" cy="338554"/>
          </a:xfrm>
          <a:prstGeom prst="rect">
            <a:avLst/>
          </a:prstGeom>
          <a:noFill/>
        </p:spPr>
        <p:txBody>
          <a:bodyPr wrap="none" rtlCol="0">
            <a:spAutoFit/>
          </a:bodyPr>
          <a:lstStyle/>
          <a:p>
            <a:r>
              <a:rPr lang="en-US" altLang="ko-KR" sz="1600" dirty="0" smtClean="0"/>
              <a:t>16 bits</a:t>
            </a:r>
            <a:endParaRPr lang="ko-KR" altLang="en-US" sz="1600" dirty="0"/>
          </a:p>
        </p:txBody>
      </p:sp>
      <p:cxnSp>
        <p:nvCxnSpPr>
          <p:cNvPr id="24" name="직선 연결선 23"/>
          <p:cNvCxnSpPr/>
          <p:nvPr/>
        </p:nvCxnSpPr>
        <p:spPr bwMode="auto">
          <a:xfrm>
            <a:off x="8105651" y="3280709"/>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5" name="직선 화살표 연결선 24"/>
          <p:cNvCxnSpPr/>
          <p:nvPr/>
        </p:nvCxnSpPr>
        <p:spPr bwMode="auto">
          <a:xfrm>
            <a:off x="5580112" y="3429000"/>
            <a:ext cx="2523267"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7" name="TextBox 26"/>
          <p:cNvSpPr txBox="1"/>
          <p:nvPr/>
        </p:nvSpPr>
        <p:spPr>
          <a:xfrm>
            <a:off x="6430183" y="3422592"/>
            <a:ext cx="848309" cy="338554"/>
          </a:xfrm>
          <a:prstGeom prst="rect">
            <a:avLst/>
          </a:prstGeom>
          <a:noFill/>
        </p:spPr>
        <p:txBody>
          <a:bodyPr wrap="none" rtlCol="0">
            <a:spAutoFit/>
          </a:bodyPr>
          <a:lstStyle/>
          <a:p>
            <a:r>
              <a:rPr lang="en-US" altLang="ko-KR" sz="1600" dirty="0" smtClean="0"/>
              <a:t>variable</a:t>
            </a:r>
            <a:endParaRPr lang="ko-KR" altLang="en-US" sz="1600" dirty="0"/>
          </a:p>
        </p:txBody>
      </p:sp>
    </p:spTree>
    <p:extLst>
      <p:ext uri="{BB962C8B-B14F-4D97-AF65-F5344CB8AC3E}">
        <p14:creationId xmlns:p14="http://schemas.microsoft.com/office/powerpoint/2010/main" val="6038601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4</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Preamble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6" name="직사각형 5"/>
          <p:cNvSpPr/>
          <p:nvPr/>
        </p:nvSpPr>
        <p:spPr bwMode="auto">
          <a:xfrm>
            <a:off x="956522" y="1713787"/>
            <a:ext cx="374441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smtClean="0">
                <a:ln>
                  <a:noFill/>
                </a:ln>
                <a:solidFill>
                  <a:schemeClr val="tx1"/>
                </a:solidFill>
                <a:effectLst/>
                <a:latin typeface="Times New Roman" pitchFamily="18" charset="0"/>
              </a:rPr>
              <a:t>FLP (101010…..)</a:t>
            </a:r>
            <a:endParaRPr kumimoji="0" lang="ko-KR" altLang="en-US" sz="2000" b="0" i="0" u="none" strike="noStrike" cap="none" normalizeH="0" baseline="0" dirty="0" smtClean="0">
              <a:ln>
                <a:noFill/>
              </a:ln>
              <a:solidFill>
                <a:schemeClr val="tx1"/>
              </a:solidFill>
              <a:effectLst/>
              <a:latin typeface="Times New Roman" pitchFamily="18" charset="0"/>
            </a:endParaRPr>
          </a:p>
        </p:txBody>
      </p:sp>
      <p:sp>
        <p:nvSpPr>
          <p:cNvPr id="10" name="직사각형 9"/>
          <p:cNvSpPr/>
          <p:nvPr/>
        </p:nvSpPr>
        <p:spPr bwMode="auto">
          <a:xfrm>
            <a:off x="4700938" y="1713787"/>
            <a:ext cx="86409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TDP</a:t>
            </a:r>
            <a:endParaRPr lang="ko-KR" altLang="en-US" sz="2000" dirty="0">
              <a:solidFill>
                <a:srgbClr val="000000"/>
              </a:solidFill>
            </a:endParaRPr>
          </a:p>
        </p:txBody>
      </p:sp>
      <p:sp>
        <p:nvSpPr>
          <p:cNvPr id="12" name="직사각형 11"/>
          <p:cNvSpPr/>
          <p:nvPr/>
        </p:nvSpPr>
        <p:spPr bwMode="auto">
          <a:xfrm>
            <a:off x="5565034" y="1713787"/>
            <a:ext cx="86409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 TDP</a:t>
            </a:r>
            <a:endParaRPr lang="ko-KR" altLang="en-US" sz="2000" dirty="0">
              <a:solidFill>
                <a:srgbClr val="000000"/>
              </a:solidFill>
            </a:endParaRPr>
          </a:p>
        </p:txBody>
      </p:sp>
      <p:sp>
        <p:nvSpPr>
          <p:cNvPr id="13" name="직사각형 12"/>
          <p:cNvSpPr/>
          <p:nvPr/>
        </p:nvSpPr>
        <p:spPr bwMode="auto">
          <a:xfrm>
            <a:off x="6429130" y="1713787"/>
            <a:ext cx="86409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TDP</a:t>
            </a:r>
            <a:endParaRPr lang="ko-KR" altLang="en-US" sz="2000" dirty="0">
              <a:solidFill>
                <a:srgbClr val="000000"/>
              </a:solidFill>
            </a:endParaRPr>
          </a:p>
        </p:txBody>
      </p:sp>
      <p:sp>
        <p:nvSpPr>
          <p:cNvPr id="17" name="직사각형 16"/>
          <p:cNvSpPr/>
          <p:nvPr/>
        </p:nvSpPr>
        <p:spPr bwMode="auto">
          <a:xfrm>
            <a:off x="7293226" y="1713787"/>
            <a:ext cx="86409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 TDP</a:t>
            </a:r>
            <a:endParaRPr lang="ko-KR" altLang="en-US" sz="2000" dirty="0">
              <a:solidFill>
                <a:srgbClr val="000000"/>
              </a:solidFill>
            </a:endParaRPr>
          </a:p>
        </p:txBody>
      </p:sp>
      <p:cxnSp>
        <p:nvCxnSpPr>
          <p:cNvPr id="8" name="직선 연결선 7"/>
          <p:cNvCxnSpPr/>
          <p:nvPr/>
        </p:nvCxnSpPr>
        <p:spPr bwMode="auto">
          <a:xfrm>
            <a:off x="9565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470387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8157322" y="2649891"/>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p:nvPr/>
        </p:nvCxnSpPr>
        <p:spPr bwMode="auto">
          <a:xfrm>
            <a:off x="956522" y="2807059"/>
            <a:ext cx="3744416"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1" name="직선 화살표 연결선 20"/>
          <p:cNvCxnSpPr/>
          <p:nvPr/>
        </p:nvCxnSpPr>
        <p:spPr bwMode="auto">
          <a:xfrm>
            <a:off x="4700938" y="2807059"/>
            <a:ext cx="345638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2045503" y="2781798"/>
            <a:ext cx="1566454" cy="338554"/>
          </a:xfrm>
          <a:prstGeom prst="rect">
            <a:avLst/>
          </a:prstGeom>
          <a:noFill/>
        </p:spPr>
        <p:txBody>
          <a:bodyPr wrap="none" rtlCol="0">
            <a:spAutoFit/>
          </a:bodyPr>
          <a:lstStyle/>
          <a:p>
            <a:r>
              <a:rPr lang="en-US" altLang="ko-KR" sz="1600" dirty="0" smtClean="0"/>
              <a:t>64 to 16,384 bits</a:t>
            </a:r>
            <a:endParaRPr lang="ko-KR" altLang="en-US" sz="1600" dirty="0"/>
          </a:p>
        </p:txBody>
      </p:sp>
      <p:sp>
        <p:nvSpPr>
          <p:cNvPr id="24" name="TextBox 23"/>
          <p:cNvSpPr txBox="1"/>
          <p:nvPr/>
        </p:nvSpPr>
        <p:spPr>
          <a:xfrm>
            <a:off x="6062884" y="2787281"/>
            <a:ext cx="739305" cy="338554"/>
          </a:xfrm>
          <a:prstGeom prst="rect">
            <a:avLst/>
          </a:prstGeom>
          <a:noFill/>
        </p:spPr>
        <p:txBody>
          <a:bodyPr wrap="none" rtlCol="0">
            <a:spAutoFit/>
          </a:bodyPr>
          <a:lstStyle/>
          <a:p>
            <a:r>
              <a:rPr lang="en-US" altLang="ko-KR" sz="1600" dirty="0" smtClean="0"/>
              <a:t>60 bits</a:t>
            </a:r>
            <a:endParaRPr lang="ko-KR" altLang="en-US" sz="1600" dirty="0"/>
          </a:p>
        </p:txBody>
      </p:sp>
      <p:sp>
        <p:nvSpPr>
          <p:cNvPr id="38" name="직사각형 37"/>
          <p:cNvSpPr/>
          <p:nvPr/>
        </p:nvSpPr>
        <p:spPr bwMode="auto">
          <a:xfrm>
            <a:off x="2676691" y="3843180"/>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P1</a:t>
            </a:r>
            <a:endParaRPr kumimoji="0" lang="ko-KR" altLang="en-US" sz="1400" b="0" i="0" u="none" strike="noStrike" cap="none" normalizeH="0" baseline="0" dirty="0" smtClean="0">
              <a:ln>
                <a:noFill/>
              </a:ln>
              <a:solidFill>
                <a:schemeClr val="tx1"/>
              </a:solidFill>
              <a:effectLst/>
              <a:latin typeface="+mj-lt"/>
            </a:endParaRPr>
          </a:p>
        </p:txBody>
      </p:sp>
      <p:sp>
        <p:nvSpPr>
          <p:cNvPr id="39" name="직사각형 38"/>
          <p:cNvSpPr/>
          <p:nvPr/>
        </p:nvSpPr>
        <p:spPr bwMode="auto">
          <a:xfrm>
            <a:off x="3401327" y="3843180"/>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dirty="0" smtClean="0">
                <a:ln>
                  <a:noFill/>
                </a:ln>
                <a:solidFill>
                  <a:schemeClr val="tx1"/>
                </a:solidFill>
                <a:effectLst/>
                <a:latin typeface="+mj-lt"/>
              </a:rPr>
              <a:t>Peer-to-Peer</a:t>
            </a:r>
            <a:endParaRPr kumimoji="0" lang="ko-KR" altLang="en-US" sz="1400" b="0" i="0" u="none" strike="noStrike" cap="none" normalizeH="0" baseline="0" dirty="0" smtClean="0">
              <a:ln>
                <a:noFill/>
              </a:ln>
              <a:solidFill>
                <a:schemeClr val="tx1"/>
              </a:solidFill>
              <a:effectLst/>
              <a:latin typeface="+mj-lt"/>
            </a:endParaRPr>
          </a:p>
        </p:txBody>
      </p:sp>
      <p:sp>
        <p:nvSpPr>
          <p:cNvPr id="40" name="직사각형 39"/>
          <p:cNvSpPr/>
          <p:nvPr/>
        </p:nvSpPr>
        <p:spPr bwMode="auto">
          <a:xfrm>
            <a:off x="2676691" y="4131212"/>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P2</a:t>
            </a:r>
            <a:endParaRPr kumimoji="0" lang="ko-KR" altLang="en-US" sz="1400" b="0" i="0" u="none" strike="noStrike" cap="none" normalizeH="0" baseline="0" dirty="0" smtClean="0">
              <a:ln>
                <a:noFill/>
              </a:ln>
              <a:solidFill>
                <a:schemeClr val="tx1"/>
              </a:solidFill>
              <a:effectLst/>
              <a:latin typeface="+mj-lt"/>
            </a:endParaRPr>
          </a:p>
        </p:txBody>
      </p:sp>
      <p:sp>
        <p:nvSpPr>
          <p:cNvPr id="41" name="직사각형 40"/>
          <p:cNvSpPr/>
          <p:nvPr/>
        </p:nvSpPr>
        <p:spPr bwMode="auto">
          <a:xfrm>
            <a:off x="3401327" y="4131212"/>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Star</a:t>
            </a:r>
            <a:endParaRPr kumimoji="0" lang="ko-KR" altLang="en-US" sz="1400" b="0" i="0" u="none" strike="noStrike" cap="none" normalizeH="0" baseline="0" dirty="0" smtClean="0">
              <a:ln>
                <a:noFill/>
              </a:ln>
              <a:solidFill>
                <a:schemeClr val="tx1"/>
              </a:solidFill>
              <a:effectLst/>
              <a:latin typeface="+mj-lt"/>
            </a:endParaRPr>
          </a:p>
        </p:txBody>
      </p:sp>
      <p:sp>
        <p:nvSpPr>
          <p:cNvPr id="42" name="직사각형 41"/>
          <p:cNvSpPr/>
          <p:nvPr/>
        </p:nvSpPr>
        <p:spPr bwMode="auto">
          <a:xfrm>
            <a:off x="2676691" y="4419244"/>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P3</a:t>
            </a:r>
            <a:endParaRPr kumimoji="0" lang="ko-KR" altLang="en-US" sz="1400" b="0" i="0" u="none" strike="noStrike" cap="none" normalizeH="0" baseline="0" dirty="0" smtClean="0">
              <a:ln>
                <a:noFill/>
              </a:ln>
              <a:solidFill>
                <a:schemeClr val="tx1"/>
              </a:solidFill>
              <a:effectLst/>
              <a:latin typeface="+mj-lt"/>
            </a:endParaRPr>
          </a:p>
        </p:txBody>
      </p:sp>
      <p:sp>
        <p:nvSpPr>
          <p:cNvPr id="43" name="직사각형 42"/>
          <p:cNvSpPr/>
          <p:nvPr/>
        </p:nvSpPr>
        <p:spPr bwMode="auto">
          <a:xfrm>
            <a:off x="3401327" y="4419244"/>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Broadcast</a:t>
            </a:r>
            <a:endParaRPr kumimoji="0" lang="ko-KR" altLang="en-US" sz="1400" b="0" i="0" u="none" strike="noStrike" cap="none" normalizeH="0" baseline="0" dirty="0" smtClean="0">
              <a:ln>
                <a:noFill/>
              </a:ln>
              <a:solidFill>
                <a:schemeClr val="tx1"/>
              </a:solidFill>
              <a:effectLst/>
              <a:latin typeface="+mj-lt"/>
            </a:endParaRPr>
          </a:p>
        </p:txBody>
      </p:sp>
      <p:sp>
        <p:nvSpPr>
          <p:cNvPr id="44" name="직사각형 43"/>
          <p:cNvSpPr/>
          <p:nvPr/>
        </p:nvSpPr>
        <p:spPr bwMode="auto">
          <a:xfrm>
            <a:off x="2676691" y="4707276"/>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P4</a:t>
            </a:r>
            <a:endParaRPr kumimoji="0" lang="ko-KR" altLang="en-US" sz="1400" b="0" i="0" u="none" strike="noStrike" cap="none" normalizeH="0" baseline="0" dirty="0" smtClean="0">
              <a:ln>
                <a:noFill/>
              </a:ln>
              <a:solidFill>
                <a:schemeClr val="tx1"/>
              </a:solidFill>
              <a:effectLst/>
              <a:latin typeface="+mj-lt"/>
            </a:endParaRPr>
          </a:p>
        </p:txBody>
      </p:sp>
      <p:sp>
        <p:nvSpPr>
          <p:cNvPr id="45" name="직사각형 44"/>
          <p:cNvSpPr/>
          <p:nvPr/>
        </p:nvSpPr>
        <p:spPr bwMode="auto">
          <a:xfrm>
            <a:off x="3401327" y="4707276"/>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Coordinated</a:t>
            </a:r>
            <a:endParaRPr kumimoji="0" lang="ko-KR" altLang="en-US" sz="1400" b="0" i="0" u="none" strike="noStrike" cap="none" normalizeH="0" baseline="0" dirty="0" smtClean="0">
              <a:ln>
                <a:noFill/>
              </a:ln>
              <a:solidFill>
                <a:schemeClr val="tx1"/>
              </a:solidFill>
              <a:effectLst/>
              <a:latin typeface="+mj-lt"/>
            </a:endParaRPr>
          </a:p>
        </p:txBody>
      </p:sp>
      <p:sp>
        <p:nvSpPr>
          <p:cNvPr id="46" name="직사각형 45"/>
          <p:cNvSpPr/>
          <p:nvPr/>
        </p:nvSpPr>
        <p:spPr bwMode="auto">
          <a:xfrm>
            <a:off x="2676691" y="4995307"/>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P5</a:t>
            </a:r>
            <a:endParaRPr kumimoji="0" lang="ko-KR" altLang="en-US" sz="1400" b="0" i="0" u="none" strike="noStrike" cap="none" normalizeH="0" baseline="0" dirty="0" smtClean="0">
              <a:ln>
                <a:noFill/>
              </a:ln>
              <a:solidFill>
                <a:schemeClr val="tx1"/>
              </a:solidFill>
              <a:effectLst/>
              <a:latin typeface="+mj-lt"/>
            </a:endParaRPr>
          </a:p>
        </p:txBody>
      </p:sp>
      <p:sp>
        <p:nvSpPr>
          <p:cNvPr id="47" name="직사각형 46"/>
          <p:cNvSpPr/>
          <p:nvPr/>
        </p:nvSpPr>
        <p:spPr bwMode="auto">
          <a:xfrm>
            <a:off x="3401327" y="4995307"/>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ko-KR" sz="1400" dirty="0" smtClean="0"/>
              <a:t>Relay functionality</a:t>
            </a:r>
            <a:endParaRPr lang="ko-KR" altLang="en-US" sz="1400" dirty="0"/>
          </a:p>
        </p:txBody>
      </p:sp>
      <p:sp>
        <p:nvSpPr>
          <p:cNvPr id="48" name="직사각형 47"/>
          <p:cNvSpPr/>
          <p:nvPr/>
        </p:nvSpPr>
        <p:spPr bwMode="auto">
          <a:xfrm>
            <a:off x="2676691" y="5283339"/>
            <a:ext cx="720080"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P6</a:t>
            </a:r>
            <a:endParaRPr kumimoji="0" lang="ko-KR" altLang="en-US" sz="1400" b="0" i="0" u="none" strike="noStrike" cap="none" normalizeH="0" baseline="0" dirty="0" smtClean="0">
              <a:ln>
                <a:noFill/>
              </a:ln>
              <a:solidFill>
                <a:schemeClr val="tx1"/>
              </a:solidFill>
              <a:effectLst/>
              <a:latin typeface="+mj-lt"/>
            </a:endParaRPr>
          </a:p>
        </p:txBody>
      </p:sp>
      <p:sp>
        <p:nvSpPr>
          <p:cNvPr id="49" name="직사각형 48"/>
          <p:cNvSpPr/>
          <p:nvPr/>
        </p:nvSpPr>
        <p:spPr bwMode="auto">
          <a:xfrm>
            <a:off x="3401327" y="5283339"/>
            <a:ext cx="2947772"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ko-KR" sz="1400" dirty="0" smtClean="0"/>
              <a:t>Heterogeneous RF-OWC </a:t>
            </a:r>
            <a:r>
              <a:rPr lang="en-US" altLang="ko-KR" sz="1400" dirty="0"/>
              <a:t>functionality</a:t>
            </a:r>
            <a:endParaRPr lang="ko-KR" altLang="en-US" sz="1400" dirty="0"/>
          </a:p>
        </p:txBody>
      </p:sp>
      <p:sp>
        <p:nvSpPr>
          <p:cNvPr id="50" name="TextBox 49"/>
          <p:cNvSpPr txBox="1"/>
          <p:nvPr/>
        </p:nvSpPr>
        <p:spPr>
          <a:xfrm>
            <a:off x="2631033" y="3476153"/>
            <a:ext cx="3777957" cy="338554"/>
          </a:xfrm>
          <a:prstGeom prst="rect">
            <a:avLst/>
          </a:prstGeom>
          <a:noFill/>
        </p:spPr>
        <p:txBody>
          <a:bodyPr wrap="none" rtlCol="0">
            <a:spAutoFit/>
          </a:bodyPr>
          <a:lstStyle/>
          <a:p>
            <a:r>
              <a:rPr lang="en-US" altLang="ko-KR" sz="1600" b="1" dirty="0" smtClean="0"/>
              <a:t>(TDP assignments for various topologies)</a:t>
            </a:r>
            <a:endParaRPr lang="ko-KR" altLang="en-US" sz="1600" b="1" dirty="0"/>
          </a:p>
        </p:txBody>
      </p:sp>
      <p:sp>
        <p:nvSpPr>
          <p:cNvPr id="7" name="TextBox 6"/>
          <p:cNvSpPr txBox="1"/>
          <p:nvPr/>
        </p:nvSpPr>
        <p:spPr>
          <a:xfrm>
            <a:off x="622741" y="5940127"/>
            <a:ext cx="2845523" cy="523220"/>
          </a:xfrm>
          <a:prstGeom prst="rect">
            <a:avLst/>
          </a:prstGeom>
          <a:noFill/>
        </p:spPr>
        <p:txBody>
          <a:bodyPr wrap="none" rtlCol="0">
            <a:spAutoFit/>
          </a:bodyPr>
          <a:lstStyle/>
          <a:p>
            <a:r>
              <a:rPr lang="en-US" altLang="ko-KR" sz="1400" dirty="0"/>
              <a:t>* </a:t>
            </a:r>
            <a:r>
              <a:rPr lang="en-US" altLang="ko-KR" sz="1400" dirty="0" smtClean="0"/>
              <a:t>FLP : Fast Locking Pattern</a:t>
            </a:r>
            <a:endParaRPr lang="en-US" altLang="ko-KR" sz="1400" dirty="0"/>
          </a:p>
          <a:p>
            <a:r>
              <a:rPr lang="en-US" altLang="ko-KR" sz="1400" dirty="0" smtClean="0"/>
              <a:t>* TDP : Topology Dependent Pattern</a:t>
            </a:r>
            <a:endParaRPr lang="ko-KR" altLang="en-US" sz="1400" dirty="0"/>
          </a:p>
        </p:txBody>
      </p:sp>
    </p:spTree>
    <p:extLst>
      <p:ext uri="{BB962C8B-B14F-4D97-AF65-F5344CB8AC3E}">
        <p14:creationId xmlns:p14="http://schemas.microsoft.com/office/powerpoint/2010/main" val="38455288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5</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Preamble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We propose 15-bit Gold code as a TDP pattern because Gold codes are used in CDMA and satellite systems.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If we use Gold codes, we can get 6 sequences with good auto correlation and cross correlation properties to distinguish different topologies. </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Gold codes have DC balancing but since they are odd, they are off by one (e.g. 8 zeros and 7 ones for 15-bit Cold code).</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If exact DC balance is needed, the code can be inverted and repeated.</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t>In another aspect we need to discuss about whether TDP patterns to distinguish different topologies are necessary or not.</a:t>
            </a:r>
          </a:p>
        </p:txBody>
      </p:sp>
    </p:spTree>
    <p:extLst>
      <p:ext uri="{BB962C8B-B14F-4D97-AF65-F5344CB8AC3E}">
        <p14:creationId xmlns:p14="http://schemas.microsoft.com/office/powerpoint/2010/main" val="12464397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6</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Preamble (3)</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4388222"/>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We propose that the preamble is transmitted using OOK modulation (2-level PAM).</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preamble shall be sent at a clock rate chosen by the TX and supported by the RX.</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preamble is a time domain sequence and does not have any channel coding or line coding.</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FLP is fixed to start as a “1010…” pattern i.e., it ends with a ‘0’.</a:t>
            </a:r>
          </a:p>
        </p:txBody>
      </p:sp>
    </p:spTree>
    <p:extLst>
      <p:ext uri="{BB962C8B-B14F-4D97-AF65-F5344CB8AC3E}">
        <p14:creationId xmlns:p14="http://schemas.microsoft.com/office/powerpoint/2010/main" val="887193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7</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PHY Header (1)</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6" name="직사각형 5"/>
          <p:cNvSpPr/>
          <p:nvPr/>
        </p:nvSpPr>
        <p:spPr bwMode="auto">
          <a:xfrm>
            <a:off x="956522" y="1818288"/>
            <a:ext cx="861162"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2000" b="0" i="0" u="none" strike="noStrike" cap="none" normalizeH="0" baseline="0" dirty="0" smtClean="0">
                <a:ln>
                  <a:noFill/>
                </a:ln>
                <a:solidFill>
                  <a:schemeClr val="tx1"/>
                </a:solidFill>
                <a:effectLst/>
                <a:latin typeface="Times New Roman" pitchFamily="18" charset="0"/>
              </a:rPr>
              <a:t>Burst mode</a:t>
            </a:r>
            <a:endParaRPr kumimoji="0" lang="ko-KR" altLang="en-US" sz="2000" b="0" i="0" u="none" strike="noStrike" cap="none" normalizeH="0" baseline="0" dirty="0" smtClean="0">
              <a:ln>
                <a:noFill/>
              </a:ln>
              <a:solidFill>
                <a:schemeClr val="tx1"/>
              </a:solidFill>
              <a:effectLst/>
              <a:latin typeface="Times New Roman" pitchFamily="18" charset="0"/>
            </a:endParaRPr>
          </a:p>
        </p:txBody>
      </p:sp>
      <p:sp>
        <p:nvSpPr>
          <p:cNvPr id="10" name="직사각형 9"/>
          <p:cNvSpPr/>
          <p:nvPr/>
        </p:nvSpPr>
        <p:spPr bwMode="auto">
          <a:xfrm>
            <a:off x="1816216" y="1818288"/>
            <a:ext cx="1729659"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MCS ID</a:t>
            </a:r>
          </a:p>
          <a:p>
            <a:pPr lvl="0" algn="ctr"/>
            <a:r>
              <a:rPr lang="en-US" altLang="ko-KR" sz="1400" dirty="0" smtClean="0">
                <a:solidFill>
                  <a:srgbClr val="000000"/>
                </a:solidFill>
              </a:rPr>
              <a:t>(</a:t>
            </a:r>
            <a:r>
              <a:rPr lang="en-US" altLang="ko-KR" sz="1400" b="1" dirty="0" smtClean="0">
                <a:solidFill>
                  <a:srgbClr val="000000"/>
                </a:solidFill>
              </a:rPr>
              <a:t>M</a:t>
            </a:r>
            <a:r>
              <a:rPr lang="en-US" altLang="ko-KR" sz="1400" dirty="0" smtClean="0">
                <a:solidFill>
                  <a:srgbClr val="000000"/>
                </a:solidFill>
              </a:rPr>
              <a:t>odulation and </a:t>
            </a:r>
            <a:r>
              <a:rPr lang="en-US" altLang="ko-KR" sz="1400" b="1" dirty="0" smtClean="0">
                <a:solidFill>
                  <a:srgbClr val="000000"/>
                </a:solidFill>
              </a:rPr>
              <a:t>C</a:t>
            </a:r>
            <a:r>
              <a:rPr lang="en-US" altLang="ko-KR" sz="1400" dirty="0" smtClean="0">
                <a:solidFill>
                  <a:srgbClr val="000000"/>
                </a:solidFill>
              </a:rPr>
              <a:t>oding </a:t>
            </a:r>
            <a:r>
              <a:rPr lang="en-US" altLang="ko-KR" sz="1400" b="1" dirty="0" smtClean="0">
                <a:solidFill>
                  <a:srgbClr val="000000"/>
                </a:solidFill>
              </a:rPr>
              <a:t>S</a:t>
            </a:r>
            <a:r>
              <a:rPr lang="en-US" altLang="ko-KR" sz="1400" dirty="0" smtClean="0">
                <a:solidFill>
                  <a:srgbClr val="000000"/>
                </a:solidFill>
              </a:rPr>
              <a:t>cheme)</a:t>
            </a:r>
            <a:endParaRPr lang="ko-KR" altLang="en-US" sz="1400" dirty="0">
              <a:solidFill>
                <a:srgbClr val="000000"/>
              </a:solidFill>
            </a:endParaRPr>
          </a:p>
        </p:txBody>
      </p:sp>
      <p:sp>
        <p:nvSpPr>
          <p:cNvPr id="12" name="직사각형 11"/>
          <p:cNvSpPr/>
          <p:nvPr/>
        </p:nvSpPr>
        <p:spPr bwMode="auto">
          <a:xfrm>
            <a:off x="3542941" y="1818288"/>
            <a:ext cx="2886188"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PSDU length</a:t>
            </a:r>
            <a:endParaRPr lang="ko-KR" altLang="en-US" sz="2000" dirty="0">
              <a:solidFill>
                <a:srgbClr val="000000"/>
              </a:solidFill>
            </a:endParaRPr>
          </a:p>
        </p:txBody>
      </p:sp>
      <p:sp>
        <p:nvSpPr>
          <p:cNvPr id="13" name="직사각형 12"/>
          <p:cNvSpPr/>
          <p:nvPr/>
        </p:nvSpPr>
        <p:spPr bwMode="auto">
          <a:xfrm>
            <a:off x="6429130" y="1818288"/>
            <a:ext cx="1725256"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Reserved</a:t>
            </a:r>
            <a:endParaRPr lang="ko-KR" altLang="en-US" sz="2000" dirty="0">
              <a:solidFill>
                <a:srgbClr val="000000"/>
              </a:solidFill>
            </a:endParaRPr>
          </a:p>
        </p:txBody>
      </p:sp>
      <p:cxnSp>
        <p:nvCxnSpPr>
          <p:cNvPr id="8" name="직선 연결선 7"/>
          <p:cNvCxnSpPr/>
          <p:nvPr/>
        </p:nvCxnSpPr>
        <p:spPr bwMode="auto">
          <a:xfrm>
            <a:off x="956522"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8" name="직선 연결선 17"/>
          <p:cNvCxnSpPr/>
          <p:nvPr/>
        </p:nvCxnSpPr>
        <p:spPr bwMode="auto">
          <a:xfrm>
            <a:off x="6429129"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19" name="직선 연결선 18"/>
          <p:cNvCxnSpPr/>
          <p:nvPr/>
        </p:nvCxnSpPr>
        <p:spPr bwMode="auto">
          <a:xfrm>
            <a:off x="8153914"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20" name="직선 화살표 연결선 19"/>
          <p:cNvCxnSpPr/>
          <p:nvPr/>
        </p:nvCxnSpPr>
        <p:spPr bwMode="auto">
          <a:xfrm>
            <a:off x="956522" y="2902851"/>
            <a:ext cx="85969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21" name="직선 화살표 연결선 20"/>
          <p:cNvCxnSpPr/>
          <p:nvPr/>
        </p:nvCxnSpPr>
        <p:spPr bwMode="auto">
          <a:xfrm>
            <a:off x="6426195" y="2902755"/>
            <a:ext cx="1727719"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23" name="TextBox 22"/>
          <p:cNvSpPr txBox="1"/>
          <p:nvPr/>
        </p:nvSpPr>
        <p:spPr>
          <a:xfrm>
            <a:off x="2276993" y="2902755"/>
            <a:ext cx="636713" cy="338554"/>
          </a:xfrm>
          <a:prstGeom prst="rect">
            <a:avLst/>
          </a:prstGeom>
          <a:noFill/>
        </p:spPr>
        <p:txBody>
          <a:bodyPr wrap="none" rtlCol="0">
            <a:spAutoFit/>
          </a:bodyPr>
          <a:lstStyle/>
          <a:p>
            <a:r>
              <a:rPr lang="en-US" altLang="ko-KR" sz="1600" dirty="0" smtClean="0"/>
              <a:t>8 bits</a:t>
            </a:r>
            <a:endParaRPr lang="ko-KR" altLang="en-US" sz="1600" dirty="0"/>
          </a:p>
        </p:txBody>
      </p:sp>
      <p:sp>
        <p:nvSpPr>
          <p:cNvPr id="24" name="TextBox 23"/>
          <p:cNvSpPr txBox="1"/>
          <p:nvPr/>
        </p:nvSpPr>
        <p:spPr>
          <a:xfrm>
            <a:off x="4597909" y="2908897"/>
            <a:ext cx="739305" cy="338554"/>
          </a:xfrm>
          <a:prstGeom prst="rect">
            <a:avLst/>
          </a:prstGeom>
          <a:noFill/>
        </p:spPr>
        <p:txBody>
          <a:bodyPr wrap="none" rtlCol="0">
            <a:spAutoFit/>
          </a:bodyPr>
          <a:lstStyle/>
          <a:p>
            <a:r>
              <a:rPr lang="en-US" altLang="ko-KR" sz="1600" dirty="0" smtClean="0"/>
              <a:t>16 bits</a:t>
            </a:r>
            <a:endParaRPr lang="ko-KR" altLang="en-US" sz="1600" dirty="0"/>
          </a:p>
        </p:txBody>
      </p:sp>
      <p:sp>
        <p:nvSpPr>
          <p:cNvPr id="38" name="직사각형 37"/>
          <p:cNvSpPr/>
          <p:nvPr/>
        </p:nvSpPr>
        <p:spPr bwMode="auto">
          <a:xfrm>
            <a:off x="961197" y="3758564"/>
            <a:ext cx="1834733"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mj-lt"/>
              </a:rPr>
              <a:t>PHY header fields</a:t>
            </a:r>
            <a:endParaRPr kumimoji="0" lang="ko-KR" altLang="en-US" sz="1400" b="1" i="0" u="none" strike="noStrike" cap="none" normalizeH="0" baseline="0" dirty="0" smtClean="0">
              <a:ln>
                <a:noFill/>
              </a:ln>
              <a:solidFill>
                <a:schemeClr val="tx1"/>
              </a:solidFill>
              <a:effectLst/>
              <a:latin typeface="+mj-lt"/>
            </a:endParaRPr>
          </a:p>
        </p:txBody>
      </p:sp>
      <p:sp>
        <p:nvSpPr>
          <p:cNvPr id="39" name="직사각형 38"/>
          <p:cNvSpPr/>
          <p:nvPr/>
        </p:nvSpPr>
        <p:spPr bwMode="auto">
          <a:xfrm>
            <a:off x="2791777" y="3758564"/>
            <a:ext cx="1318075"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mj-lt"/>
              </a:rPr>
              <a:t>Bit-width</a:t>
            </a:r>
            <a:endParaRPr kumimoji="0" lang="ko-KR" altLang="en-US" sz="1400" b="1" i="0" u="none" strike="noStrike" cap="none" normalizeH="0" baseline="0" dirty="0" smtClean="0">
              <a:ln>
                <a:noFill/>
              </a:ln>
              <a:solidFill>
                <a:schemeClr val="tx1"/>
              </a:solidFill>
              <a:effectLst/>
              <a:latin typeface="+mj-lt"/>
            </a:endParaRPr>
          </a:p>
        </p:txBody>
      </p:sp>
      <p:sp>
        <p:nvSpPr>
          <p:cNvPr id="40" name="직사각형 39"/>
          <p:cNvSpPr/>
          <p:nvPr/>
        </p:nvSpPr>
        <p:spPr bwMode="auto">
          <a:xfrm>
            <a:off x="961197" y="4046596"/>
            <a:ext cx="1834733"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Burst mode</a:t>
            </a:r>
            <a:endParaRPr kumimoji="0" lang="ko-KR" altLang="en-US" sz="1400" b="0" i="0" u="none" strike="noStrike" cap="none" normalizeH="0" baseline="0" dirty="0" smtClean="0">
              <a:ln>
                <a:noFill/>
              </a:ln>
              <a:solidFill>
                <a:schemeClr val="tx1"/>
              </a:solidFill>
              <a:effectLst/>
              <a:latin typeface="+mj-lt"/>
            </a:endParaRPr>
          </a:p>
        </p:txBody>
      </p:sp>
      <p:sp>
        <p:nvSpPr>
          <p:cNvPr id="41" name="직사각형 40"/>
          <p:cNvSpPr/>
          <p:nvPr/>
        </p:nvSpPr>
        <p:spPr bwMode="auto">
          <a:xfrm>
            <a:off x="2791777" y="4046596"/>
            <a:ext cx="1318075"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1</a:t>
            </a:r>
            <a:endParaRPr kumimoji="0" lang="ko-KR" altLang="en-US" sz="1400" b="0" i="0" u="none" strike="noStrike" cap="none" normalizeH="0" baseline="0" dirty="0" smtClean="0">
              <a:ln>
                <a:noFill/>
              </a:ln>
              <a:solidFill>
                <a:schemeClr val="tx1"/>
              </a:solidFill>
              <a:effectLst/>
              <a:latin typeface="+mj-lt"/>
            </a:endParaRPr>
          </a:p>
        </p:txBody>
      </p:sp>
      <p:sp>
        <p:nvSpPr>
          <p:cNvPr id="42" name="직사각형 41"/>
          <p:cNvSpPr/>
          <p:nvPr/>
        </p:nvSpPr>
        <p:spPr bwMode="auto">
          <a:xfrm>
            <a:off x="961197" y="4334628"/>
            <a:ext cx="1834733"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MCS ID</a:t>
            </a:r>
            <a:endParaRPr kumimoji="0" lang="ko-KR" altLang="en-US" sz="1400" b="0" i="0" u="none" strike="noStrike" cap="none" normalizeH="0" baseline="0" dirty="0" smtClean="0">
              <a:ln>
                <a:noFill/>
              </a:ln>
              <a:solidFill>
                <a:schemeClr val="tx1"/>
              </a:solidFill>
              <a:effectLst/>
              <a:latin typeface="+mj-lt"/>
            </a:endParaRPr>
          </a:p>
        </p:txBody>
      </p:sp>
      <p:sp>
        <p:nvSpPr>
          <p:cNvPr id="43" name="직사각형 42"/>
          <p:cNvSpPr/>
          <p:nvPr/>
        </p:nvSpPr>
        <p:spPr bwMode="auto">
          <a:xfrm>
            <a:off x="2791777" y="4334628"/>
            <a:ext cx="1318075"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8</a:t>
            </a:r>
            <a:endParaRPr kumimoji="0" lang="ko-KR" altLang="en-US" sz="1400" b="0" i="0" u="none" strike="noStrike" cap="none" normalizeH="0" baseline="0" dirty="0" smtClean="0">
              <a:ln>
                <a:noFill/>
              </a:ln>
              <a:solidFill>
                <a:schemeClr val="tx1"/>
              </a:solidFill>
              <a:effectLst/>
              <a:latin typeface="+mj-lt"/>
            </a:endParaRPr>
          </a:p>
        </p:txBody>
      </p:sp>
      <p:sp>
        <p:nvSpPr>
          <p:cNvPr id="44" name="직사각형 43"/>
          <p:cNvSpPr/>
          <p:nvPr/>
        </p:nvSpPr>
        <p:spPr bwMode="auto">
          <a:xfrm>
            <a:off x="961197" y="4622660"/>
            <a:ext cx="1834733"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PSDU length</a:t>
            </a:r>
            <a:endParaRPr kumimoji="0" lang="ko-KR" altLang="en-US" sz="1400" b="0" i="0" u="none" strike="noStrike" cap="none" normalizeH="0" baseline="0" dirty="0" smtClean="0">
              <a:ln>
                <a:noFill/>
              </a:ln>
              <a:solidFill>
                <a:schemeClr val="tx1"/>
              </a:solidFill>
              <a:effectLst/>
              <a:latin typeface="+mj-lt"/>
            </a:endParaRPr>
          </a:p>
        </p:txBody>
      </p:sp>
      <p:sp>
        <p:nvSpPr>
          <p:cNvPr id="45" name="직사각형 44"/>
          <p:cNvSpPr/>
          <p:nvPr/>
        </p:nvSpPr>
        <p:spPr bwMode="auto">
          <a:xfrm>
            <a:off x="2791777" y="4622660"/>
            <a:ext cx="1318075"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16</a:t>
            </a:r>
            <a:endParaRPr kumimoji="0" lang="ko-KR" altLang="en-US" sz="1400" b="0" i="0" u="none" strike="noStrike" cap="none" normalizeH="0" baseline="0" dirty="0" smtClean="0">
              <a:ln>
                <a:noFill/>
              </a:ln>
              <a:solidFill>
                <a:schemeClr val="tx1"/>
              </a:solidFill>
              <a:effectLst/>
              <a:latin typeface="+mj-lt"/>
            </a:endParaRPr>
          </a:p>
        </p:txBody>
      </p:sp>
      <p:sp>
        <p:nvSpPr>
          <p:cNvPr id="46" name="직사각형 45"/>
          <p:cNvSpPr/>
          <p:nvPr/>
        </p:nvSpPr>
        <p:spPr bwMode="auto">
          <a:xfrm>
            <a:off x="961197" y="4910691"/>
            <a:ext cx="1834733"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Reserved fields</a:t>
            </a:r>
            <a:endParaRPr kumimoji="0" lang="ko-KR" altLang="en-US" sz="1400" b="0" i="0" u="none" strike="noStrike" cap="none" normalizeH="0" baseline="0" dirty="0" smtClean="0">
              <a:ln>
                <a:noFill/>
              </a:ln>
              <a:solidFill>
                <a:schemeClr val="tx1"/>
              </a:solidFill>
              <a:effectLst/>
              <a:latin typeface="+mj-lt"/>
            </a:endParaRPr>
          </a:p>
        </p:txBody>
      </p:sp>
      <p:sp>
        <p:nvSpPr>
          <p:cNvPr id="47" name="직사각형 46"/>
          <p:cNvSpPr/>
          <p:nvPr/>
        </p:nvSpPr>
        <p:spPr bwMode="auto">
          <a:xfrm>
            <a:off x="2791777" y="4910691"/>
            <a:ext cx="1318075"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ko-KR" sz="1400" dirty="0" smtClean="0"/>
              <a:t>7</a:t>
            </a:r>
            <a:endParaRPr lang="ko-KR" altLang="en-US" sz="1400" dirty="0"/>
          </a:p>
        </p:txBody>
      </p:sp>
      <p:cxnSp>
        <p:nvCxnSpPr>
          <p:cNvPr id="51" name="직선 연결선 50"/>
          <p:cNvCxnSpPr/>
          <p:nvPr/>
        </p:nvCxnSpPr>
        <p:spPr bwMode="auto">
          <a:xfrm>
            <a:off x="1816216"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2" name="직선 연결선 51"/>
          <p:cNvCxnSpPr/>
          <p:nvPr/>
        </p:nvCxnSpPr>
        <p:spPr bwMode="auto">
          <a:xfrm>
            <a:off x="3542941" y="2754392"/>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3" name="직선 화살표 연결선 52"/>
          <p:cNvCxnSpPr/>
          <p:nvPr/>
        </p:nvCxnSpPr>
        <p:spPr bwMode="auto">
          <a:xfrm>
            <a:off x="1816216" y="2902851"/>
            <a:ext cx="1726725"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cxnSp>
        <p:nvCxnSpPr>
          <p:cNvPr id="54" name="직선 화살표 연결선 53"/>
          <p:cNvCxnSpPr/>
          <p:nvPr/>
        </p:nvCxnSpPr>
        <p:spPr bwMode="auto">
          <a:xfrm>
            <a:off x="3542941" y="2902755"/>
            <a:ext cx="2883254" cy="0"/>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55" name="TextBox 54"/>
          <p:cNvSpPr txBox="1"/>
          <p:nvPr/>
        </p:nvSpPr>
        <p:spPr>
          <a:xfrm>
            <a:off x="1108088" y="2902755"/>
            <a:ext cx="556563" cy="338554"/>
          </a:xfrm>
          <a:prstGeom prst="rect">
            <a:avLst/>
          </a:prstGeom>
          <a:noFill/>
        </p:spPr>
        <p:txBody>
          <a:bodyPr wrap="none" rtlCol="0">
            <a:spAutoFit/>
          </a:bodyPr>
          <a:lstStyle/>
          <a:p>
            <a:r>
              <a:rPr lang="en-US" altLang="ko-KR" sz="1600" dirty="0" smtClean="0"/>
              <a:t>1 bit</a:t>
            </a:r>
            <a:endParaRPr lang="ko-KR" altLang="en-US" sz="1600" dirty="0"/>
          </a:p>
        </p:txBody>
      </p:sp>
      <p:sp>
        <p:nvSpPr>
          <p:cNvPr id="56" name="TextBox 55"/>
          <p:cNvSpPr txBox="1"/>
          <p:nvPr/>
        </p:nvSpPr>
        <p:spPr>
          <a:xfrm>
            <a:off x="7010400" y="2911044"/>
            <a:ext cx="636713" cy="338554"/>
          </a:xfrm>
          <a:prstGeom prst="rect">
            <a:avLst/>
          </a:prstGeom>
          <a:noFill/>
        </p:spPr>
        <p:txBody>
          <a:bodyPr wrap="none" rtlCol="0">
            <a:spAutoFit/>
          </a:bodyPr>
          <a:lstStyle/>
          <a:p>
            <a:r>
              <a:rPr lang="en-US" altLang="ko-KR" sz="1600" dirty="0" smtClean="0"/>
              <a:t>7 bits</a:t>
            </a:r>
            <a:endParaRPr lang="ko-KR" altLang="en-US" sz="1600" dirty="0"/>
          </a:p>
        </p:txBody>
      </p:sp>
      <p:sp>
        <p:nvSpPr>
          <p:cNvPr id="57" name="직사각형 56"/>
          <p:cNvSpPr/>
          <p:nvPr/>
        </p:nvSpPr>
        <p:spPr bwMode="auto">
          <a:xfrm>
            <a:off x="4109852" y="3758564"/>
            <a:ext cx="3980137"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1" i="0" u="none" strike="noStrike" cap="none" normalizeH="0" baseline="0" dirty="0" smtClean="0">
                <a:ln>
                  <a:noFill/>
                </a:ln>
                <a:solidFill>
                  <a:schemeClr val="tx1"/>
                </a:solidFill>
                <a:effectLst/>
                <a:latin typeface="+mj-lt"/>
              </a:rPr>
              <a:t>Explanation on usage</a:t>
            </a:r>
            <a:endParaRPr kumimoji="0" lang="ko-KR" altLang="en-US" sz="1400" b="1" i="0" u="none" strike="noStrike" cap="none" normalizeH="0" baseline="0" dirty="0" smtClean="0">
              <a:ln>
                <a:noFill/>
              </a:ln>
              <a:solidFill>
                <a:schemeClr val="tx1"/>
              </a:solidFill>
              <a:effectLst/>
              <a:latin typeface="+mj-lt"/>
            </a:endParaRPr>
          </a:p>
        </p:txBody>
      </p:sp>
      <p:sp>
        <p:nvSpPr>
          <p:cNvPr id="58" name="직사각형 57"/>
          <p:cNvSpPr/>
          <p:nvPr/>
        </p:nvSpPr>
        <p:spPr bwMode="auto">
          <a:xfrm>
            <a:off x="4109852" y="4046596"/>
            <a:ext cx="3980137"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Reduce preamble and IFS</a:t>
            </a:r>
            <a:endParaRPr kumimoji="0" lang="ko-KR" altLang="en-US" sz="1400" b="0" i="0" u="none" strike="noStrike" cap="none" normalizeH="0" baseline="0" dirty="0" smtClean="0">
              <a:ln>
                <a:noFill/>
              </a:ln>
              <a:solidFill>
                <a:schemeClr val="tx1"/>
              </a:solidFill>
              <a:effectLst/>
              <a:latin typeface="+mj-lt"/>
            </a:endParaRPr>
          </a:p>
        </p:txBody>
      </p:sp>
      <p:sp>
        <p:nvSpPr>
          <p:cNvPr id="59" name="직사각형 58"/>
          <p:cNvSpPr/>
          <p:nvPr/>
        </p:nvSpPr>
        <p:spPr bwMode="auto">
          <a:xfrm>
            <a:off x="4109852" y="4334628"/>
            <a:ext cx="3980137"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Provide information about</a:t>
            </a:r>
            <a:r>
              <a:rPr kumimoji="0" lang="en-US" altLang="ko-KR" sz="1400" b="0" i="0" u="none" strike="noStrike" cap="none" normalizeH="0" dirty="0" smtClean="0">
                <a:ln>
                  <a:noFill/>
                </a:ln>
                <a:solidFill>
                  <a:schemeClr val="tx1"/>
                </a:solidFill>
                <a:effectLst/>
                <a:latin typeface="+mj-lt"/>
              </a:rPr>
              <a:t> PHY type and data rate</a:t>
            </a:r>
            <a:endParaRPr kumimoji="0" lang="ko-KR" altLang="en-US" sz="1400" b="0" i="0" u="none" strike="noStrike" cap="none" normalizeH="0" baseline="0" dirty="0" smtClean="0">
              <a:ln>
                <a:noFill/>
              </a:ln>
              <a:solidFill>
                <a:schemeClr val="tx1"/>
              </a:solidFill>
              <a:effectLst/>
              <a:latin typeface="+mj-lt"/>
            </a:endParaRPr>
          </a:p>
        </p:txBody>
      </p:sp>
      <p:sp>
        <p:nvSpPr>
          <p:cNvPr id="60" name="직사각형 59"/>
          <p:cNvSpPr/>
          <p:nvPr/>
        </p:nvSpPr>
        <p:spPr bwMode="auto">
          <a:xfrm>
            <a:off x="4109852" y="4622660"/>
            <a:ext cx="3980137"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ko-KR" sz="1400" b="0" i="0" u="none" strike="noStrike" cap="none" normalizeH="0" baseline="0" dirty="0" smtClean="0">
                <a:ln>
                  <a:noFill/>
                </a:ln>
                <a:solidFill>
                  <a:schemeClr val="tx1"/>
                </a:solidFill>
                <a:effectLst/>
                <a:latin typeface="+mj-lt"/>
              </a:rPr>
              <a:t>Length up to </a:t>
            </a:r>
            <a:r>
              <a:rPr kumimoji="0" lang="en-US" altLang="ko-KR" sz="1400" b="0" i="1" u="none" strike="noStrike" cap="none" normalizeH="0" baseline="0" dirty="0" err="1" smtClean="0">
                <a:ln>
                  <a:noFill/>
                </a:ln>
                <a:solidFill>
                  <a:schemeClr val="tx1"/>
                </a:solidFill>
                <a:effectLst/>
                <a:latin typeface="+mj-lt"/>
              </a:rPr>
              <a:t>aMaxPHYFrameSize</a:t>
            </a:r>
            <a:endParaRPr kumimoji="0" lang="ko-KR" altLang="en-US" sz="1400" b="0" i="1" u="none" strike="noStrike" cap="none" normalizeH="0" baseline="0" dirty="0" smtClean="0">
              <a:ln>
                <a:noFill/>
              </a:ln>
              <a:solidFill>
                <a:schemeClr val="tx1"/>
              </a:solidFill>
              <a:effectLst/>
              <a:latin typeface="+mj-lt"/>
            </a:endParaRPr>
          </a:p>
        </p:txBody>
      </p:sp>
      <p:sp>
        <p:nvSpPr>
          <p:cNvPr id="61" name="직사각형 60"/>
          <p:cNvSpPr/>
          <p:nvPr/>
        </p:nvSpPr>
        <p:spPr bwMode="auto">
          <a:xfrm>
            <a:off x="4109852" y="4910691"/>
            <a:ext cx="3980137" cy="288032"/>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altLang="ko-KR" sz="1400" dirty="0" smtClean="0"/>
              <a:t>Future use</a:t>
            </a:r>
            <a:endParaRPr lang="ko-KR" altLang="en-US" sz="1400" dirty="0"/>
          </a:p>
        </p:txBody>
      </p:sp>
    </p:spTree>
    <p:extLst>
      <p:ext uri="{BB962C8B-B14F-4D97-AF65-F5344CB8AC3E}">
        <p14:creationId xmlns:p14="http://schemas.microsoft.com/office/powerpoint/2010/main" val="41667510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8</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PHY Header (2)</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9" name="Rectangle 3"/>
          <p:cNvSpPr>
            <a:spLocks noChangeArrowheads="1"/>
          </p:cNvSpPr>
          <p:nvPr/>
        </p:nvSpPr>
        <p:spPr bwMode="auto">
          <a:xfrm>
            <a:off x="383119" y="1705074"/>
            <a:ext cx="8737352" cy="345211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We propose that the PHY header uses OOK modulation (2-level PAM) for simplicity.</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clock rate does not change throughout the frame between the preamble, header, and payload.</a:t>
            </a:r>
          </a:p>
        </p:txBody>
      </p:sp>
    </p:spTree>
    <p:extLst>
      <p:ext uri="{BB962C8B-B14F-4D97-AF65-F5344CB8AC3E}">
        <p14:creationId xmlns:p14="http://schemas.microsoft.com/office/powerpoint/2010/main" val="7671358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r>
              <a:rPr lang="en-US" altLang="ko-KR" smtClean="0"/>
              <a:t>January 2018</a:t>
            </a:r>
            <a:endParaRPr lang="en-US" altLang="zh-CN" dirty="0"/>
          </a:p>
        </p:txBody>
      </p:sp>
      <p:sp>
        <p:nvSpPr>
          <p:cNvPr id="3" name="슬라이드 번호 개체 틀 2"/>
          <p:cNvSpPr>
            <a:spLocks noGrp="1"/>
          </p:cNvSpPr>
          <p:nvPr>
            <p:ph type="sldNum" sz="quarter" idx="12"/>
          </p:nvPr>
        </p:nvSpPr>
        <p:spPr/>
        <p:txBody>
          <a:bodyPr/>
          <a:lstStyle/>
          <a:p>
            <a:r>
              <a:rPr lang="en-US" altLang="zh-CN" smtClean="0"/>
              <a:t>Slide </a:t>
            </a:r>
            <a:fld id="{76C0EB13-4677-48A4-A691-EDFD86E62D7A}" type="slidenum">
              <a:rPr lang="en-US" altLang="zh-CN" smtClean="0"/>
              <a:pPr/>
              <a:t>9</a:t>
            </a:fld>
            <a:endParaRPr lang="en-US" altLang="zh-CN" dirty="0"/>
          </a:p>
        </p:txBody>
      </p:sp>
      <p:sp>
        <p:nvSpPr>
          <p:cNvPr id="4" name="바닥글 개체 틀 3"/>
          <p:cNvSpPr>
            <a:spLocks noGrp="1"/>
          </p:cNvSpPr>
          <p:nvPr>
            <p:ph type="ftr" sz="quarter" idx="3"/>
          </p:nvPr>
        </p:nvSpPr>
        <p:spPr/>
        <p:txBody>
          <a:bodyPr/>
          <a:lstStyle/>
          <a:p>
            <a:r>
              <a:rPr lang="en-US" altLang="zh-CN" smtClean="0"/>
              <a:t>Sang-Kyu Lim (ETRI)</a:t>
            </a:r>
            <a:endParaRPr lang="en-US" altLang="zh-CN" dirty="0"/>
          </a:p>
        </p:txBody>
      </p:sp>
      <p:sp>
        <p:nvSpPr>
          <p:cNvPr id="5" name="Rectangle 2"/>
          <p:cNvSpPr txBox="1">
            <a:spLocks noChangeArrowheads="1"/>
          </p:cNvSpPr>
          <p:nvPr/>
        </p:nvSpPr>
        <p:spPr bwMode="auto">
          <a:xfrm>
            <a:off x="0" y="764704"/>
            <a:ext cx="9144000" cy="769391"/>
          </a:xfrm>
          <a:prstGeom prst="rect">
            <a:avLst/>
          </a:prstGeom>
          <a:noFill/>
          <a:ln w="9525">
            <a:noFill/>
            <a:miter lim="800000"/>
            <a:headEnd/>
            <a:tailEnd/>
          </a:ln>
        </p:spPr>
        <p:txBody>
          <a:bodyPr/>
          <a:lstStyle/>
          <a:p>
            <a:pPr algn="ctr"/>
            <a:r>
              <a:rPr lang="en-US" altLang="ko-KR" sz="3600" b="1" dirty="0" smtClean="0">
                <a:latin typeface="+mj-ea"/>
                <a:ea typeface="+mj-ea"/>
                <a:cs typeface="Arial" panose="020B0604020202020204" pitchFamily="34" charset="0"/>
              </a:rPr>
              <a:t>HCS</a:t>
            </a:r>
            <a:r>
              <a:rPr lang="ko-KR" altLang="en-US" sz="3600" b="1" dirty="0" smtClean="0">
                <a:latin typeface="+mj-ea"/>
                <a:ea typeface="+mj-ea"/>
                <a:cs typeface="Arial" panose="020B0604020202020204" pitchFamily="34" charset="0"/>
              </a:rPr>
              <a:t> </a:t>
            </a:r>
            <a:endParaRPr lang="ko-KR" altLang="en-US" sz="3600" b="1" dirty="0">
              <a:latin typeface="+mj-ea"/>
              <a:ea typeface="+mj-ea"/>
              <a:cs typeface="Arial" panose="020B0604020202020204" pitchFamily="34" charset="0"/>
            </a:endParaRPr>
          </a:p>
        </p:txBody>
      </p:sp>
      <p:sp>
        <p:nvSpPr>
          <p:cNvPr id="12" name="직사각형 11"/>
          <p:cNvSpPr/>
          <p:nvPr/>
        </p:nvSpPr>
        <p:spPr bwMode="auto">
          <a:xfrm>
            <a:off x="2723581" y="1822126"/>
            <a:ext cx="3621348" cy="936104"/>
          </a:xfrm>
          <a:prstGeom prst="rect">
            <a:avLst/>
          </a:prstGeom>
          <a:noFill/>
          <a:ln w="1905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lvl="0" algn="ctr"/>
            <a:r>
              <a:rPr lang="en-US" altLang="ko-KR" sz="2000" dirty="0" smtClean="0">
                <a:solidFill>
                  <a:srgbClr val="000000"/>
                </a:solidFill>
              </a:rPr>
              <a:t>HCS (Header Check Sequence)</a:t>
            </a:r>
            <a:endParaRPr lang="ko-KR" altLang="en-US" sz="2000" dirty="0">
              <a:solidFill>
                <a:srgbClr val="000000"/>
              </a:solidFill>
            </a:endParaRPr>
          </a:p>
        </p:txBody>
      </p:sp>
      <p:cxnSp>
        <p:nvCxnSpPr>
          <p:cNvPr id="18" name="직선 연결선 17"/>
          <p:cNvCxnSpPr/>
          <p:nvPr/>
        </p:nvCxnSpPr>
        <p:spPr bwMode="auto">
          <a:xfrm>
            <a:off x="6344929" y="275823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24" name="TextBox 23"/>
          <p:cNvSpPr txBox="1"/>
          <p:nvPr/>
        </p:nvSpPr>
        <p:spPr>
          <a:xfrm>
            <a:off x="4179532" y="2921762"/>
            <a:ext cx="739305" cy="338554"/>
          </a:xfrm>
          <a:prstGeom prst="rect">
            <a:avLst/>
          </a:prstGeom>
          <a:noFill/>
        </p:spPr>
        <p:txBody>
          <a:bodyPr wrap="none" rtlCol="0">
            <a:spAutoFit/>
          </a:bodyPr>
          <a:lstStyle/>
          <a:p>
            <a:r>
              <a:rPr lang="en-US" altLang="ko-KR" sz="1600" dirty="0" smtClean="0"/>
              <a:t>16 bits</a:t>
            </a:r>
            <a:endParaRPr lang="ko-KR" altLang="en-US" sz="1600" dirty="0"/>
          </a:p>
        </p:txBody>
      </p:sp>
      <p:cxnSp>
        <p:nvCxnSpPr>
          <p:cNvPr id="52" name="직선 연결선 51"/>
          <p:cNvCxnSpPr/>
          <p:nvPr/>
        </p:nvCxnSpPr>
        <p:spPr bwMode="auto">
          <a:xfrm>
            <a:off x="2723582" y="2758230"/>
            <a:ext cx="0" cy="283766"/>
          </a:xfrm>
          <a:prstGeom prst="line">
            <a:avLst/>
          </a:prstGeom>
          <a:solidFill>
            <a:schemeClr val="accent1"/>
          </a:solidFill>
          <a:ln w="19050" cap="flat" cmpd="sng" algn="ctr">
            <a:solidFill>
              <a:schemeClr val="tx1"/>
            </a:solidFill>
            <a:prstDash val="solid"/>
            <a:round/>
            <a:headEnd type="none" w="sm" len="sm"/>
            <a:tailEnd type="none" w="sm" len="sm"/>
          </a:ln>
          <a:effectLst/>
        </p:spPr>
      </p:cxnSp>
      <p:cxnSp>
        <p:nvCxnSpPr>
          <p:cNvPr id="54" name="직선 화살표 연결선 53"/>
          <p:cNvCxnSpPr/>
          <p:nvPr/>
        </p:nvCxnSpPr>
        <p:spPr bwMode="auto">
          <a:xfrm>
            <a:off x="2723581" y="2928921"/>
            <a:ext cx="3621348" cy="56"/>
          </a:xfrm>
          <a:prstGeom prst="straightConnector1">
            <a:avLst/>
          </a:prstGeom>
          <a:solidFill>
            <a:schemeClr val="accent1"/>
          </a:solidFill>
          <a:ln w="12700" cap="flat" cmpd="sng" algn="ctr">
            <a:solidFill>
              <a:schemeClr val="tx1"/>
            </a:solidFill>
            <a:prstDash val="solid"/>
            <a:round/>
            <a:headEnd type="triangle" w="med" len="med"/>
            <a:tailEnd type="triangle"/>
          </a:ln>
          <a:effectLst/>
        </p:spPr>
      </p:cxnSp>
      <p:sp>
        <p:nvSpPr>
          <p:cNvPr id="63" name="Rectangle 3"/>
          <p:cNvSpPr>
            <a:spLocks noChangeArrowheads="1"/>
          </p:cNvSpPr>
          <p:nvPr/>
        </p:nvSpPr>
        <p:spPr bwMode="auto">
          <a:xfrm>
            <a:off x="179512" y="3620589"/>
            <a:ext cx="8737352" cy="2571058"/>
          </a:xfrm>
          <a:prstGeom prst="rect">
            <a:avLst/>
          </a:prstGeom>
          <a:noFill/>
          <a:ln w="12700">
            <a:noFill/>
            <a:miter lim="800000"/>
            <a:headEnd type="none" w="sm" len="sm"/>
            <a:tailEnd type="none" w="sm" len="sm"/>
          </a:ln>
        </p:spPr>
        <p:txBody>
          <a:bodyPr/>
          <a:lstStyle/>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PHY header shall be protected with 2 octet CRC-16 HCS.</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A schematic of the CRC processing used for HCS calculation is shown in Annex C.</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HCS bits shall be processed in the transmitter order.</a:t>
            </a:r>
          </a:p>
          <a:p>
            <a:pPr marL="342900" indent="-342900">
              <a:lnSpc>
                <a:spcPct val="90000"/>
              </a:lnSpc>
              <a:spcBef>
                <a:spcPct val="20000"/>
              </a:spcBef>
              <a:spcAft>
                <a:spcPts val="600"/>
              </a:spcAft>
              <a:buClr>
                <a:schemeClr val="tx1"/>
              </a:buClr>
              <a:buFont typeface="Wingdings" panose="05000000000000000000" pitchFamily="2" charset="2"/>
              <a:buChar char="§"/>
            </a:pPr>
            <a:r>
              <a:rPr lang="en-US" altLang="ko-KR" sz="2400" dirty="0" smtClean="0">
                <a:solidFill>
                  <a:srgbClr val="000000"/>
                </a:solidFill>
              </a:rPr>
              <a:t>The registers shall be initialized to all ones.</a:t>
            </a:r>
          </a:p>
        </p:txBody>
      </p:sp>
    </p:spTree>
    <p:extLst>
      <p:ext uri="{BB962C8B-B14F-4D97-AF65-F5344CB8AC3E}">
        <p14:creationId xmlns:p14="http://schemas.microsoft.com/office/powerpoint/2010/main" val="3992594048"/>
      </p:ext>
    </p:extLst>
  </p:cSld>
  <p:clrMapOvr>
    <a:masterClrMapping/>
  </p:clrMapOvr>
  <p:timing>
    <p:tnLst>
      <p:par>
        <p:cTn id="1" dur="indefinite" restart="never" nodeType="tmRoot"/>
      </p:par>
    </p:tnLst>
  </p:timing>
</p:sld>
</file>

<file path=ppt/theme/theme1.xml><?xml version="1.0" encoding="utf-8"?>
<a:theme xmlns:a="http://schemas.openxmlformats.org/drawingml/2006/main" name="high_speed_proposals">
  <a:themeElements>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主题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主题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主题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主题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主题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主题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主题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high_speed_proposals</Template>
  <TotalTime>2371</TotalTime>
  <Words>914</Words>
  <Application>Microsoft Office PowerPoint</Application>
  <PresentationFormat>화면 슬라이드 쇼(4:3)</PresentationFormat>
  <Paragraphs>185</Paragraphs>
  <Slides>13</Slides>
  <Notes>2</Notes>
  <HiddenSlides>0</HiddenSlides>
  <MMClips>0</MMClips>
  <ScaleCrop>false</ScaleCrop>
  <HeadingPairs>
    <vt:vector size="6" baseType="variant">
      <vt:variant>
        <vt:lpstr>사용한 글꼴</vt:lpstr>
      </vt:variant>
      <vt:variant>
        <vt:i4>7</vt:i4>
      </vt:variant>
      <vt:variant>
        <vt:lpstr>테마</vt:lpstr>
      </vt:variant>
      <vt:variant>
        <vt:i4>1</vt:i4>
      </vt:variant>
      <vt:variant>
        <vt:lpstr>슬라이드 제목</vt:lpstr>
      </vt:variant>
      <vt:variant>
        <vt:i4>13</vt:i4>
      </vt:variant>
    </vt:vector>
  </HeadingPairs>
  <TitlesOfParts>
    <vt:vector size="21" baseType="lpstr">
      <vt:lpstr>Arial Unicode MS</vt:lpstr>
      <vt:lpstr>宋体</vt:lpstr>
      <vt:lpstr>굴림</vt:lpstr>
      <vt:lpstr>맑은 고딕</vt:lpstr>
      <vt:lpstr>Arial</vt:lpstr>
      <vt:lpstr>Times New Roman</vt:lpstr>
      <vt:lpstr>Wingdings</vt:lpstr>
      <vt:lpstr>high_speed_proposals</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ETRI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Flicker Mitigation Solutions of PHYs in IEEE802.15.7</dc:title>
  <dc:subject>IEEE 802.15 &lt;subject&gt;</dc:subject>
  <dc:creator>Sang-Kyu Lim</dc:creator>
  <dc:description>&lt;doc#&gt;</dc:description>
  <cp:lastModifiedBy>Sang-Kyu Lim</cp:lastModifiedBy>
  <cp:revision>278</cp:revision>
  <cp:lastPrinted>2018-01-05T00:19:19Z</cp:lastPrinted>
  <dcterms:created xsi:type="dcterms:W3CDTF">2016-01-08T02:18:10Z</dcterms:created>
  <dcterms:modified xsi:type="dcterms:W3CDTF">2018-01-05T09:18:18Z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1457341904</vt:lpwstr>
  </property>
</Properties>
</file>