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75" r:id="rId2"/>
    <p:sldId id="256" r:id="rId3"/>
    <p:sldId id="257" r:id="rId4"/>
    <p:sldId id="296" r:id="rId5"/>
    <p:sldId id="310" r:id="rId6"/>
    <p:sldId id="311" r:id="rId7"/>
    <p:sldId id="313" r:id="rId8"/>
    <p:sldId id="269" r:id="rId9"/>
    <p:sldId id="277" r:id="rId10"/>
    <p:sldId id="312" r:id="rId11"/>
    <p:sldId id="308" r:id="rId12"/>
    <p:sldId id="304" r:id="rId13"/>
    <p:sldId id="303" r:id="rId14"/>
    <p:sldId id="291" r:id="rId1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0" autoAdjust="0"/>
    <p:restoredTop sz="85399" autoAdjust="0"/>
  </p:normalViewPr>
  <p:slideViewPr>
    <p:cSldViewPr>
      <p:cViewPr varScale="1">
        <p:scale>
          <a:sx n="70" d="100"/>
          <a:sy n="70" d="100"/>
        </p:scale>
        <p:origin x="432" y="78"/>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802.11-17/1540r0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November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802.11-17/1540r0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November 2017</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802.11-17/1540r0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November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802.11-17/1540r0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November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Meeting has </a:t>
            </a:r>
            <a:r>
              <a:rPr lang="en-US" dirty="0">
                <a:effectLst/>
              </a:rPr>
              <a:t>$2k for the Audit</a:t>
            </a:r>
            <a:r>
              <a:rPr lang="en-US" baseline="0" dirty="0">
                <a:effectLst/>
              </a:rPr>
              <a:t> still pending</a:t>
            </a:r>
          </a:p>
          <a:p>
            <a:r>
              <a:rPr lang="en-US" baseline="0" dirty="0">
                <a:effectLst/>
              </a:rPr>
              <a:t>2017 May Meeting has $2k for Audit still pending.</a:t>
            </a:r>
          </a:p>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802.11-17/1540r0</a:t>
            </a:r>
            <a:endParaRPr lang="en-US" dirty="0"/>
          </a:p>
        </p:txBody>
      </p:sp>
      <p:sp>
        <p:nvSpPr>
          <p:cNvPr id="5" name="Date Placeholder 4"/>
          <p:cNvSpPr>
            <a:spLocks noGrp="1"/>
          </p:cNvSpPr>
          <p:nvPr>
            <p:ph type="dt" idx="11"/>
          </p:nvPr>
        </p:nvSpPr>
        <p:spPr/>
        <p:txBody>
          <a:bodyPr/>
          <a:lstStyle/>
          <a:p>
            <a:pPr>
              <a:defRPr/>
            </a:pPr>
            <a:r>
              <a:rPr lang="en-US"/>
              <a:t>November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2017</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November 2017</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November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November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November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November 2017</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11-17/1540r0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November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15-17/0665r0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Nov 2017 - Orlando</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10 Nov 2017</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11-17/1540</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sp>
        <p:nvSpPr>
          <p:cNvPr id="5" name="TextBox 4"/>
          <p:cNvSpPr txBox="1"/>
          <p:nvPr/>
        </p:nvSpPr>
        <p:spPr>
          <a:xfrm>
            <a:off x="2255573" y="527835"/>
            <a:ext cx="7780338" cy="461665"/>
          </a:xfrm>
          <a:prstGeom prst="rect">
            <a:avLst/>
          </a:prstGeom>
          <a:noFill/>
        </p:spPr>
        <p:txBody>
          <a:bodyPr wrap="square" rtlCol="0">
            <a:spAutoFit/>
          </a:bodyPr>
          <a:lstStyle/>
          <a:p>
            <a:pPr algn="ctr"/>
            <a:r>
              <a:rPr lang="en-US" dirty="0">
                <a:solidFill>
                  <a:schemeClr val="tx1"/>
                </a:solidFill>
              </a:rPr>
              <a:t>2018 Meeting Income Report</a:t>
            </a:r>
          </a:p>
        </p:txBody>
      </p:sp>
      <p:graphicFrame>
        <p:nvGraphicFramePr>
          <p:cNvPr id="7" name="Table 6">
            <a:extLst>
              <a:ext uri="{FF2B5EF4-FFF2-40B4-BE49-F238E27FC236}">
                <a16:creationId xmlns:a16="http://schemas.microsoft.com/office/drawing/2014/main" id="{49FE9EFE-6A68-4E02-B9D8-25511E2705CE}"/>
              </a:ext>
            </a:extLst>
          </p:cNvPr>
          <p:cNvGraphicFramePr>
            <a:graphicFrameLocks noGrp="1"/>
          </p:cNvGraphicFramePr>
          <p:nvPr>
            <p:extLst>
              <p:ext uri="{D42A27DB-BD31-4B8C-83A1-F6EECF244321}">
                <p14:modId xmlns:p14="http://schemas.microsoft.com/office/powerpoint/2010/main" val="4244070576"/>
              </p:ext>
            </p:extLst>
          </p:nvPr>
        </p:nvGraphicFramePr>
        <p:xfrm>
          <a:off x="4038600" y="1160226"/>
          <a:ext cx="4545542" cy="4707173"/>
        </p:xfrm>
        <a:graphic>
          <a:graphicData uri="http://schemas.openxmlformats.org/drawingml/2006/table">
            <a:tbl>
              <a:tblPr/>
              <a:tblGrid>
                <a:gridCol w="3021542">
                  <a:extLst>
                    <a:ext uri="{9D8B030D-6E8A-4147-A177-3AD203B41FA5}">
                      <a16:colId xmlns:a16="http://schemas.microsoft.com/office/drawing/2014/main" val="891569980"/>
                    </a:ext>
                  </a:extLst>
                </a:gridCol>
                <a:gridCol w="1524000">
                  <a:extLst>
                    <a:ext uri="{9D8B030D-6E8A-4147-A177-3AD203B41FA5}">
                      <a16:colId xmlns:a16="http://schemas.microsoft.com/office/drawing/2014/main" val="590824879"/>
                    </a:ext>
                  </a:extLst>
                </a:gridCol>
              </a:tblGrid>
              <a:tr h="575720">
                <a:tc>
                  <a:txBody>
                    <a:bodyPr/>
                    <a:lstStyle/>
                    <a:p>
                      <a:pPr algn="l" fontAlgn="b"/>
                      <a:endParaRPr lang="en-US" sz="18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800" b="1" i="0" u="none" strike="noStrike">
                          <a:effectLst/>
                          <a:latin typeface="Arial" panose="020B0604020202020204" pitchFamily="34" charset="0"/>
                        </a:rPr>
                        <a:t>2018-01 Irvine, CA</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714102151"/>
                  </a:ext>
                </a:extLst>
              </a:tr>
              <a:tr h="431889">
                <a:tc>
                  <a:txBody>
                    <a:bodyPr/>
                    <a:lstStyle/>
                    <a:p>
                      <a:pPr algn="l" fontAlgn="b"/>
                      <a:r>
                        <a:rPr lang="en-US" sz="18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8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672778553"/>
                  </a:ext>
                </a:extLst>
              </a:tr>
              <a:tr h="431889">
                <a:tc gridSpan="2">
                  <a:txBody>
                    <a:bodyPr/>
                    <a:lstStyle/>
                    <a:p>
                      <a:pPr algn="l" fontAlgn="ctr"/>
                      <a:r>
                        <a:rPr lang="en-US" sz="20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005810969"/>
                  </a:ext>
                </a:extLst>
              </a:tr>
              <a:tr h="431889">
                <a:tc>
                  <a:txBody>
                    <a:bodyPr/>
                    <a:lstStyle/>
                    <a:p>
                      <a:pPr algn="l" fontAlgn="b"/>
                      <a:r>
                        <a:rPr lang="en-US" sz="2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400435301"/>
                  </a:ext>
                </a:extLst>
              </a:tr>
              <a:tr h="431889">
                <a:tc>
                  <a:txBody>
                    <a:bodyPr/>
                    <a:lstStyle/>
                    <a:p>
                      <a:pPr algn="l" fontAlgn="b"/>
                      <a:r>
                        <a:rPr lang="en-US" sz="2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$13,251.00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91439625"/>
                  </a:ext>
                </a:extLst>
              </a:tr>
              <a:tr h="431889">
                <a:tc>
                  <a:txBody>
                    <a:bodyPr/>
                    <a:lstStyle/>
                    <a:p>
                      <a:pPr algn="l" fontAlgn="b"/>
                      <a:r>
                        <a:rPr lang="en-US" sz="2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$13,251.00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21319648"/>
                  </a:ext>
                </a:extLst>
              </a:tr>
              <a:tr h="328668">
                <a:tc>
                  <a:txBody>
                    <a:bodyPr/>
                    <a:lstStyle/>
                    <a:p>
                      <a:pPr algn="l" fontAlgn="b"/>
                      <a:r>
                        <a:rPr lang="en-US" sz="20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44266304"/>
                  </a:ext>
                </a:extLst>
              </a:tr>
              <a:tr h="328668">
                <a:tc>
                  <a:txBody>
                    <a:bodyPr/>
                    <a:lstStyle/>
                    <a:p>
                      <a:pPr algn="l" fontAlgn="b"/>
                      <a:r>
                        <a:rPr lang="en-US" sz="2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extLst>
                  <a:ext uri="{0D108BD9-81ED-4DB2-BD59-A6C34878D82A}">
                    <a16:rowId xmlns:a16="http://schemas.microsoft.com/office/drawing/2014/main" val="1708864661"/>
                  </a:ext>
                </a:extLst>
              </a:tr>
              <a:tr h="328668">
                <a:tc>
                  <a:txBody>
                    <a:bodyPr/>
                    <a:lstStyle/>
                    <a:p>
                      <a:pPr algn="l" fontAlgn="b"/>
                      <a:r>
                        <a:rPr lang="en-US" sz="2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$397.53 </a:t>
                      </a:r>
                    </a:p>
                  </a:txBody>
                  <a:tcPr marL="9525" marR="9525" marT="9525" marB="0" anchor="ctr">
                    <a:lnL>
                      <a:noFill/>
                    </a:lnL>
                    <a:lnR>
                      <a:noFill/>
                    </a:lnR>
                    <a:lnT>
                      <a:noFill/>
                    </a:lnT>
                    <a:lnB>
                      <a:noFill/>
                    </a:lnB>
                  </a:tcPr>
                </a:tc>
                <a:extLst>
                  <a:ext uri="{0D108BD9-81ED-4DB2-BD59-A6C34878D82A}">
                    <a16:rowId xmlns:a16="http://schemas.microsoft.com/office/drawing/2014/main" val="3525796165"/>
                  </a:ext>
                </a:extLst>
              </a:tr>
              <a:tr h="328668">
                <a:tc>
                  <a:txBody>
                    <a:bodyPr/>
                    <a:lstStyle/>
                    <a:p>
                      <a:pPr algn="l" fontAlgn="b"/>
                      <a:r>
                        <a:rPr lang="en-US" sz="2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559132124"/>
                  </a:ext>
                </a:extLst>
              </a:tr>
              <a:tr h="328668">
                <a:tc>
                  <a:txBody>
                    <a:bodyPr/>
                    <a:lstStyle/>
                    <a:p>
                      <a:pPr algn="l" fontAlgn="b"/>
                      <a:r>
                        <a:rPr lang="en-US" sz="2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$40,397.53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97125113"/>
                  </a:ext>
                </a:extLst>
              </a:tr>
              <a:tr h="328668">
                <a:tc>
                  <a:txBody>
                    <a:bodyPr/>
                    <a:lstStyle/>
                    <a:p>
                      <a:pPr algn="l" fontAlgn="ctr"/>
                      <a:r>
                        <a:rPr lang="en-US" sz="20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panose="020B0604020202020204" pitchFamily="34" charset="0"/>
                        </a:rPr>
                        <a:t>($27,146.53)</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386443098"/>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5" name="TextBox 4"/>
          <p:cNvSpPr txBox="1"/>
          <p:nvPr/>
        </p:nvSpPr>
        <p:spPr>
          <a:xfrm>
            <a:off x="2255573" y="613739"/>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6" name="Table 5">
            <a:extLst>
              <a:ext uri="{FF2B5EF4-FFF2-40B4-BE49-F238E27FC236}">
                <a16:creationId xmlns:a16="http://schemas.microsoft.com/office/drawing/2014/main" id="{1A387137-FFE3-4219-836F-A2A49FCDD0AA}"/>
              </a:ext>
            </a:extLst>
          </p:cNvPr>
          <p:cNvGraphicFramePr>
            <a:graphicFrameLocks noGrp="1"/>
          </p:cNvGraphicFramePr>
          <p:nvPr>
            <p:extLst>
              <p:ext uri="{D42A27DB-BD31-4B8C-83A1-F6EECF244321}">
                <p14:modId xmlns:p14="http://schemas.microsoft.com/office/powerpoint/2010/main" val="1910911871"/>
              </p:ext>
            </p:extLst>
          </p:nvPr>
        </p:nvGraphicFramePr>
        <p:xfrm>
          <a:off x="1219200" y="1066800"/>
          <a:ext cx="10160000" cy="5363825"/>
        </p:xfrm>
        <a:graphic>
          <a:graphicData uri="http://schemas.openxmlformats.org/drawingml/2006/table">
            <a:tbl>
              <a:tblPr/>
              <a:tblGrid>
                <a:gridCol w="2953768">
                  <a:extLst>
                    <a:ext uri="{9D8B030D-6E8A-4147-A177-3AD203B41FA5}">
                      <a16:colId xmlns:a16="http://schemas.microsoft.com/office/drawing/2014/main" val="1695780928"/>
                    </a:ext>
                  </a:extLst>
                </a:gridCol>
                <a:gridCol w="1208085">
                  <a:extLst>
                    <a:ext uri="{9D8B030D-6E8A-4147-A177-3AD203B41FA5}">
                      <a16:colId xmlns:a16="http://schemas.microsoft.com/office/drawing/2014/main" val="17148181"/>
                    </a:ext>
                  </a:extLst>
                </a:gridCol>
                <a:gridCol w="1473865">
                  <a:extLst>
                    <a:ext uri="{9D8B030D-6E8A-4147-A177-3AD203B41FA5}">
                      <a16:colId xmlns:a16="http://schemas.microsoft.com/office/drawing/2014/main" val="794196407"/>
                    </a:ext>
                  </a:extLst>
                </a:gridCol>
                <a:gridCol w="1576552">
                  <a:extLst>
                    <a:ext uri="{9D8B030D-6E8A-4147-A177-3AD203B41FA5}">
                      <a16:colId xmlns:a16="http://schemas.microsoft.com/office/drawing/2014/main" val="2149333347"/>
                    </a:ext>
                  </a:extLst>
                </a:gridCol>
                <a:gridCol w="1473865">
                  <a:extLst>
                    <a:ext uri="{9D8B030D-6E8A-4147-A177-3AD203B41FA5}">
                      <a16:colId xmlns:a16="http://schemas.microsoft.com/office/drawing/2014/main" val="766902168"/>
                    </a:ext>
                  </a:extLst>
                </a:gridCol>
                <a:gridCol w="1473865">
                  <a:extLst>
                    <a:ext uri="{9D8B030D-6E8A-4147-A177-3AD203B41FA5}">
                      <a16:colId xmlns:a16="http://schemas.microsoft.com/office/drawing/2014/main" val="3458372575"/>
                    </a:ext>
                  </a:extLst>
                </a:gridCol>
              </a:tblGrid>
              <a:tr h="327605">
                <a:tc>
                  <a:txBody>
                    <a:bodyPr/>
                    <a:lstStyle/>
                    <a:p>
                      <a:pPr algn="l" fontAlgn="b"/>
                      <a:r>
                        <a:rPr lang="en-US" sz="14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2017-01 Atlanta, GA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2017-05 Daejeon, Korea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2017-09 Waikoloa, HI</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4082745171"/>
                  </a:ext>
                </a:extLst>
              </a:tr>
              <a:tr h="24637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222470328"/>
                  </a:ext>
                </a:extLst>
              </a:tr>
              <a:tr h="24637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38520412"/>
                  </a:ext>
                </a:extLst>
              </a:tr>
              <a:tr h="24637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75771469"/>
                  </a:ext>
                </a:extLst>
              </a:tr>
              <a:tr h="246379">
                <a:tc>
                  <a:txBody>
                    <a:bodyPr/>
                    <a:lstStyle/>
                    <a:p>
                      <a:pPr algn="l" fontAlgn="b"/>
                      <a:r>
                        <a:rPr lang="en-US" sz="1400" b="0" i="0" u="none" strike="noStrike">
                          <a:solidFill>
                            <a:srgbClr val="000000"/>
                          </a:solidFill>
                          <a:effectLst/>
                          <a:latin typeface="Arial" panose="020B0604020202020204" pitchFamily="34" charset="0"/>
                        </a:rPr>
                        <a:t>1.20 - Received from Corps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916339462"/>
                  </a:ext>
                </a:extLst>
              </a:tr>
              <a:tr h="24637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55723367"/>
                  </a:ext>
                </a:extLst>
              </a:tr>
              <a:tr h="24637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1705102347"/>
                  </a:ext>
                </a:extLst>
              </a:tr>
              <a:tr h="246379">
                <a:tc>
                  <a:txBody>
                    <a:bodyPr/>
                    <a:lstStyle/>
                    <a:p>
                      <a:pPr algn="l" fontAlgn="b"/>
                      <a:r>
                        <a:rPr lang="en-US" sz="1400" b="0" i="0" u="none" strike="noStrike">
                          <a:solidFill>
                            <a:srgbClr val="000000"/>
                          </a:solidFill>
                          <a:effectLst/>
                          <a:latin typeface="Arial" panose="020B0604020202020204" pitchFamily="34" charset="0"/>
                        </a:rPr>
                        <a:t>3.40 - IEEE CB Acct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$2,091.80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$2,091.80 </a:t>
                      </a:r>
                    </a:p>
                  </a:txBody>
                  <a:tcPr marL="9525" marR="9525" marT="9525" marB="0" anchor="ctr">
                    <a:lnL>
                      <a:noFill/>
                    </a:lnL>
                    <a:lnR>
                      <a:noFill/>
                    </a:lnR>
                    <a:lnT>
                      <a:noFill/>
                    </a:lnT>
                    <a:lnB>
                      <a:noFill/>
                    </a:lnB>
                  </a:tcPr>
                </a:tc>
                <a:extLst>
                  <a:ext uri="{0D108BD9-81ED-4DB2-BD59-A6C34878D82A}">
                    <a16:rowId xmlns:a16="http://schemas.microsoft.com/office/drawing/2014/main" val="967498918"/>
                  </a:ext>
                </a:extLst>
              </a:tr>
              <a:tr h="246379">
                <a:tc>
                  <a:txBody>
                    <a:bodyPr/>
                    <a:lstStyle/>
                    <a:p>
                      <a:pPr algn="l" fontAlgn="b"/>
                      <a:r>
                        <a:rPr lang="en-US" sz="1400" b="0" i="0" u="none" strike="noStrike">
                          <a:solidFill>
                            <a:srgbClr val="000000"/>
                          </a:solidFill>
                          <a:effectLst/>
                          <a:latin typeface="Arial" panose="020B0604020202020204" pitchFamily="34" charset="0"/>
                        </a:rPr>
                        <a:t>3.96 - Misc.Income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40841392"/>
                  </a:ext>
                </a:extLst>
              </a:tr>
              <a:tr h="24637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$2,091.80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$761,966.66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63966572"/>
                  </a:ext>
                </a:extLst>
              </a:tr>
              <a:tr h="24637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9149136"/>
                  </a:ext>
                </a:extLst>
              </a:tr>
              <a:tr h="24637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76381576"/>
                  </a:ext>
                </a:extLst>
              </a:tr>
              <a:tr h="24637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$32,560.45 </a:t>
                      </a:r>
                    </a:p>
                  </a:txBody>
                  <a:tcPr marL="9525" marR="9525" marT="9525" marB="0" anchor="ctr">
                    <a:lnL>
                      <a:noFill/>
                    </a:lnL>
                    <a:lnR>
                      <a:noFill/>
                    </a:lnR>
                    <a:lnT>
                      <a:noFill/>
                    </a:lnT>
                    <a:lnB>
                      <a:noFill/>
                    </a:lnB>
                  </a:tcPr>
                </a:tc>
                <a:extLst>
                  <a:ext uri="{0D108BD9-81ED-4DB2-BD59-A6C34878D82A}">
                    <a16:rowId xmlns:a16="http://schemas.microsoft.com/office/drawing/2014/main" val="350980373"/>
                  </a:ext>
                </a:extLst>
              </a:tr>
              <a:tr h="24637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2453757952"/>
                  </a:ext>
                </a:extLst>
              </a:tr>
              <a:tr h="24637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1063789410"/>
                  </a:ext>
                </a:extLst>
              </a:tr>
              <a:tr h="24637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367529405"/>
                  </a:ext>
                </a:extLst>
              </a:tr>
              <a:tr h="24637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751451366"/>
                  </a:ext>
                </a:extLst>
              </a:tr>
              <a:tr h="24637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2007965817"/>
                  </a:ext>
                </a:extLst>
              </a:tr>
              <a:tr h="24637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72061668"/>
                  </a:ext>
                </a:extLst>
              </a:tr>
              <a:tr h="24637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$243,508.00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$236,680.67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$693,702.40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274306513"/>
                  </a:ext>
                </a:extLst>
              </a:tr>
              <a:tr h="24637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$2,011.47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$68,990.40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($20,404.21)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$68,264.26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122656841"/>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223142925"/>
              </p:ext>
            </p:extLst>
          </p:nvPr>
        </p:nvGraphicFramePr>
        <p:xfrm>
          <a:off x="1371600" y="1087615"/>
          <a:ext cx="9524999" cy="5360478"/>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481640292"/>
              </p:ext>
            </p:extLst>
          </p:nvPr>
        </p:nvGraphicFramePr>
        <p:xfrm>
          <a:off x="1295400" y="1064350"/>
          <a:ext cx="9829799" cy="5241214"/>
        </p:xfrm>
        <a:graphic>
          <a:graphicData uri="http://schemas.openxmlformats.org/drawingml/2006/table">
            <a:tbl>
              <a:tblPr/>
              <a:tblGrid>
                <a:gridCol w="2108518">
                  <a:extLst>
                    <a:ext uri="{9D8B030D-6E8A-4147-A177-3AD203B41FA5}">
                      <a16:colId xmlns:a16="http://schemas.microsoft.com/office/drawing/2014/main" val="1017605872"/>
                    </a:ext>
                  </a:extLst>
                </a:gridCol>
                <a:gridCol w="1099121">
                  <a:extLst>
                    <a:ext uri="{9D8B030D-6E8A-4147-A177-3AD203B41FA5}">
                      <a16:colId xmlns:a16="http://schemas.microsoft.com/office/drawing/2014/main" val="3915726091"/>
                    </a:ext>
                  </a:extLst>
                </a:gridCol>
                <a:gridCol w="1099121">
                  <a:extLst>
                    <a:ext uri="{9D8B030D-6E8A-4147-A177-3AD203B41FA5}">
                      <a16:colId xmlns:a16="http://schemas.microsoft.com/office/drawing/2014/main" val="2370362875"/>
                    </a:ext>
                  </a:extLst>
                </a:gridCol>
                <a:gridCol w="1070224">
                  <a:extLst>
                    <a:ext uri="{9D8B030D-6E8A-4147-A177-3AD203B41FA5}">
                      <a16:colId xmlns:a16="http://schemas.microsoft.com/office/drawing/2014/main" val="1128969494"/>
                    </a:ext>
                  </a:extLst>
                </a:gridCol>
                <a:gridCol w="1092200">
                  <a:extLst>
                    <a:ext uri="{9D8B030D-6E8A-4147-A177-3AD203B41FA5}">
                      <a16:colId xmlns:a16="http://schemas.microsoft.com/office/drawing/2014/main" val="2622098525"/>
                    </a:ext>
                  </a:extLst>
                </a:gridCol>
                <a:gridCol w="1092200">
                  <a:extLst>
                    <a:ext uri="{9D8B030D-6E8A-4147-A177-3AD203B41FA5}">
                      <a16:colId xmlns:a16="http://schemas.microsoft.com/office/drawing/2014/main" val="3169467728"/>
                    </a:ext>
                  </a:extLst>
                </a:gridCol>
                <a:gridCol w="1008184">
                  <a:extLst>
                    <a:ext uri="{9D8B030D-6E8A-4147-A177-3AD203B41FA5}">
                      <a16:colId xmlns:a16="http://schemas.microsoft.com/office/drawing/2014/main" val="501320270"/>
                    </a:ext>
                  </a:extLst>
                </a:gridCol>
                <a:gridCol w="1260231">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November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14</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18467852"/>
              </p:ext>
            </p:extLst>
          </p:nvPr>
        </p:nvGraphicFramePr>
        <p:xfrm>
          <a:off x="1524000" y="762002"/>
          <a:ext cx="9144000" cy="5625903"/>
        </p:xfrm>
        <a:graphic>
          <a:graphicData uri="http://schemas.openxmlformats.org/drawingml/2006/table">
            <a:tbl>
              <a:tblPr/>
              <a:tblGrid>
                <a:gridCol w="2968438">
                  <a:extLst>
                    <a:ext uri="{9D8B030D-6E8A-4147-A177-3AD203B41FA5}">
                      <a16:colId xmlns:a16="http://schemas.microsoft.com/office/drawing/2014/main" val="20000"/>
                    </a:ext>
                  </a:extLst>
                </a:gridCol>
                <a:gridCol w="1145714">
                  <a:extLst>
                    <a:ext uri="{9D8B030D-6E8A-4147-A177-3AD203B41FA5}">
                      <a16:colId xmlns:a16="http://schemas.microsoft.com/office/drawing/2014/main" val="20001"/>
                    </a:ext>
                  </a:extLst>
                </a:gridCol>
                <a:gridCol w="1249867">
                  <a:extLst>
                    <a:ext uri="{9D8B030D-6E8A-4147-A177-3AD203B41FA5}">
                      <a16:colId xmlns:a16="http://schemas.microsoft.com/office/drawing/2014/main" val="20002"/>
                    </a:ext>
                  </a:extLst>
                </a:gridCol>
                <a:gridCol w="1197789">
                  <a:extLst>
                    <a:ext uri="{9D8B030D-6E8A-4147-A177-3AD203B41FA5}">
                      <a16:colId xmlns:a16="http://schemas.microsoft.com/office/drawing/2014/main" val="20003"/>
                    </a:ext>
                  </a:extLst>
                </a:gridCol>
                <a:gridCol w="1371382">
                  <a:extLst>
                    <a:ext uri="{9D8B030D-6E8A-4147-A177-3AD203B41FA5}">
                      <a16:colId xmlns:a16="http://schemas.microsoft.com/office/drawing/2014/main" val="20004"/>
                    </a:ext>
                  </a:extLst>
                </a:gridCol>
                <a:gridCol w="1210810">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Nov 2017 - Orlando</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2017-11-10</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November 2017</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06"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November 2017 Treasurer report for the Joint 802.11/.15 Wireless funds</a:t>
            </a:r>
          </a:p>
          <a:p>
            <a:endParaRPr lang="en-GB" dirty="0"/>
          </a:p>
          <a:p>
            <a:r>
              <a:rPr lang="en-GB" dirty="0"/>
              <a:t>Also reported in 802.15 doc: </a:t>
            </a:r>
            <a:r>
              <a:rPr lang="en-US" dirty="0"/>
              <a:t>15-17/0665r0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November 2017</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3</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2017</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4" name="Table 3">
            <a:extLst>
              <a:ext uri="{FF2B5EF4-FFF2-40B4-BE49-F238E27FC236}">
                <a16:creationId xmlns:a16="http://schemas.microsoft.com/office/drawing/2014/main" id="{AAB7F0C7-2931-46DE-A331-BCCEFA9A8D06}"/>
              </a:ext>
            </a:extLst>
          </p:cNvPr>
          <p:cNvGraphicFramePr>
            <a:graphicFrameLocks noGrp="1"/>
          </p:cNvGraphicFramePr>
          <p:nvPr>
            <p:extLst>
              <p:ext uri="{D42A27DB-BD31-4B8C-83A1-F6EECF244321}">
                <p14:modId xmlns:p14="http://schemas.microsoft.com/office/powerpoint/2010/main" val="424461814"/>
              </p:ext>
            </p:extLst>
          </p:nvPr>
        </p:nvGraphicFramePr>
        <p:xfrm>
          <a:off x="2743200" y="762001"/>
          <a:ext cx="6781800" cy="5739633"/>
        </p:xfrm>
        <a:graphic>
          <a:graphicData uri="http://schemas.openxmlformats.org/drawingml/2006/table">
            <a:tbl>
              <a:tblPr/>
              <a:tblGrid>
                <a:gridCol w="4281439">
                  <a:extLst>
                    <a:ext uri="{9D8B030D-6E8A-4147-A177-3AD203B41FA5}">
                      <a16:colId xmlns:a16="http://schemas.microsoft.com/office/drawing/2014/main" val="3586706106"/>
                    </a:ext>
                  </a:extLst>
                </a:gridCol>
                <a:gridCol w="2500361">
                  <a:extLst>
                    <a:ext uri="{9D8B030D-6E8A-4147-A177-3AD203B41FA5}">
                      <a16:colId xmlns:a16="http://schemas.microsoft.com/office/drawing/2014/main" val="2058530289"/>
                    </a:ext>
                  </a:extLst>
                </a:gridCol>
              </a:tblGrid>
              <a:tr h="444719">
                <a:tc gridSpan="2">
                  <a:txBody>
                    <a:bodyPr/>
                    <a:lstStyle/>
                    <a:p>
                      <a:pPr algn="ctr" rtl="0" fontAlgn="b"/>
                      <a:r>
                        <a:rPr lang="en-US" sz="2800" b="1" i="0" u="none" strike="noStrike">
                          <a:solidFill>
                            <a:srgbClr val="000000"/>
                          </a:solidFill>
                          <a:effectLst/>
                          <a:latin typeface="Arial" panose="020B0604020202020204" pitchFamily="34" charset="0"/>
                        </a:rPr>
                        <a:t>Reconciled Balance Sheet</a:t>
                      </a:r>
                    </a:p>
                  </a:txBody>
                  <a:tcPr marL="6191" marR="6191" marT="6191"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614425501"/>
                  </a:ext>
                </a:extLst>
              </a:tr>
              <a:tr h="444719">
                <a:tc gridSpan="2">
                  <a:txBody>
                    <a:bodyPr/>
                    <a:lstStyle/>
                    <a:p>
                      <a:pPr algn="ctr" rtl="0" fontAlgn="b"/>
                      <a:r>
                        <a:rPr lang="en-US" sz="2800" b="1" i="0" u="none" strike="noStrike">
                          <a:solidFill>
                            <a:srgbClr val="000000"/>
                          </a:solidFill>
                          <a:effectLst/>
                          <a:latin typeface="Arial" panose="020B0604020202020204" pitchFamily="34" charset="0"/>
                        </a:rPr>
                        <a:t>31-Oct-17</a:t>
                      </a:r>
                    </a:p>
                  </a:txBody>
                  <a:tcPr marL="6191" marR="6191" marT="6191"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303115943"/>
                  </a:ext>
                </a:extLst>
              </a:tr>
              <a:tr h="319474">
                <a:tc>
                  <a:txBody>
                    <a:bodyPr/>
                    <a:lstStyle/>
                    <a:p>
                      <a:pPr algn="l" fontAlgn="b"/>
                      <a:r>
                        <a:rPr lang="en-US" sz="1800" b="0" i="0" u="none" strike="noStrike">
                          <a:effectLst/>
                          <a:latin typeface="Arial" panose="020B0604020202020204" pitchFamily="34" charset="0"/>
                        </a:rPr>
                        <a:t> </a:t>
                      </a:r>
                    </a:p>
                  </a:txBody>
                  <a:tcPr marL="6191" marR="6191" marT="6191" marB="0" anchor="b">
                    <a:lnL>
                      <a:noFill/>
                    </a:lnL>
                    <a:lnR>
                      <a:noFill/>
                    </a:lnR>
                    <a:lnT>
                      <a:noFill/>
                    </a:lnT>
                    <a:lnB>
                      <a:noFill/>
                    </a:lnB>
                    <a:solidFill>
                      <a:srgbClr val="D0D0D0"/>
                    </a:solidFill>
                  </a:tcPr>
                </a:tc>
                <a:tc>
                  <a:txBody>
                    <a:bodyPr/>
                    <a:lstStyle/>
                    <a:p>
                      <a:pPr algn="ctr" rtl="0" fontAlgn="b"/>
                      <a:r>
                        <a:rPr lang="en-US" sz="2000" b="1" i="0" u="none" strike="noStrike">
                          <a:solidFill>
                            <a:srgbClr val="000000"/>
                          </a:solidFill>
                          <a:effectLst/>
                          <a:latin typeface="Arial" panose="020B0604020202020204" pitchFamily="34" charset="0"/>
                        </a:rPr>
                        <a:t>Amount</a:t>
                      </a:r>
                    </a:p>
                  </a:txBody>
                  <a:tcPr marL="6191" marR="6191" marT="6191" marB="0" anchor="b">
                    <a:lnL>
                      <a:noFill/>
                    </a:lnL>
                    <a:lnR>
                      <a:noFill/>
                    </a:lnR>
                    <a:lnT>
                      <a:noFill/>
                    </a:lnT>
                    <a:lnB>
                      <a:noFill/>
                    </a:lnB>
                    <a:solidFill>
                      <a:srgbClr val="D0D0D0"/>
                    </a:solidFill>
                  </a:tcPr>
                </a:tc>
                <a:extLst>
                  <a:ext uri="{0D108BD9-81ED-4DB2-BD59-A6C34878D82A}">
                    <a16:rowId xmlns:a16="http://schemas.microsoft.com/office/drawing/2014/main" val="2507086547"/>
                  </a:ext>
                </a:extLst>
              </a:tr>
              <a:tr h="319474">
                <a:tc>
                  <a:txBody>
                    <a:bodyPr/>
                    <a:lstStyle/>
                    <a:p>
                      <a:pPr algn="l" rtl="0" fontAlgn="ctr"/>
                      <a:r>
                        <a:rPr lang="en-US" sz="1800" b="1" i="0" u="none" strike="noStrike">
                          <a:solidFill>
                            <a:srgbClr val="000000"/>
                          </a:solidFill>
                          <a:effectLst/>
                          <a:latin typeface="Arial" panose="020B0604020202020204" pitchFamily="34" charset="0"/>
                        </a:rPr>
                        <a:t>ASSETS</a:t>
                      </a:r>
                    </a:p>
                  </a:txBody>
                  <a:tcPr marL="6191" marR="6191" marT="6191" marB="0" anchor="ctr">
                    <a:lnL>
                      <a:noFill/>
                    </a:lnL>
                    <a:lnR>
                      <a:noFill/>
                    </a:lnR>
                    <a:lnT>
                      <a:noFill/>
                    </a:lnT>
                    <a:lnB>
                      <a:noFill/>
                    </a:lnB>
                  </a:tcPr>
                </a:tc>
                <a:tc>
                  <a:txBody>
                    <a:bodyPr/>
                    <a:lstStyle/>
                    <a:p>
                      <a:pPr algn="r" fontAlgn="ctr"/>
                      <a:endParaRPr lang="en-US" sz="2000" b="0" i="0" u="none" strike="noStrike">
                        <a:effectLst/>
                        <a:latin typeface="Arial" panose="020B0604020202020204" pitchFamily="34" charset="0"/>
                      </a:endParaRPr>
                    </a:p>
                  </a:txBody>
                  <a:tcPr marL="6191" marR="6191" marT="6191" marB="0" anchor="ctr">
                    <a:lnL>
                      <a:noFill/>
                    </a:lnL>
                    <a:lnR>
                      <a:noFill/>
                    </a:lnR>
                    <a:lnT>
                      <a:noFill/>
                    </a:lnT>
                    <a:lnB>
                      <a:noFill/>
                    </a:lnB>
                  </a:tcPr>
                </a:tc>
                <a:extLst>
                  <a:ext uri="{0D108BD9-81ED-4DB2-BD59-A6C34878D82A}">
                    <a16:rowId xmlns:a16="http://schemas.microsoft.com/office/drawing/2014/main" val="2751161846"/>
                  </a:ext>
                </a:extLst>
              </a:tr>
              <a:tr h="319474">
                <a:tc>
                  <a:txBody>
                    <a:bodyPr/>
                    <a:lstStyle/>
                    <a:p>
                      <a:pPr algn="l" rtl="0" fontAlgn="b"/>
                      <a:r>
                        <a:rPr lang="en-US" sz="1800" b="1" i="0" u="none" strike="noStrike">
                          <a:solidFill>
                            <a:srgbClr val="000000"/>
                          </a:solidFill>
                          <a:effectLst/>
                          <a:latin typeface="Arial" panose="020B0604020202020204" pitchFamily="34" charset="0"/>
                        </a:rPr>
                        <a:t>Current Assets</a:t>
                      </a:r>
                    </a:p>
                  </a:txBody>
                  <a:tcPr marL="6191" marR="6191" marT="6191" marB="0" anchor="b">
                    <a:lnL>
                      <a:noFill/>
                    </a:lnL>
                    <a:lnR>
                      <a:noFill/>
                    </a:lnR>
                    <a:lnT>
                      <a:noFill/>
                    </a:lnT>
                    <a:lnB>
                      <a:noFill/>
                    </a:lnB>
                  </a:tcPr>
                </a:tc>
                <a:tc>
                  <a:txBody>
                    <a:bodyPr/>
                    <a:lstStyle/>
                    <a:p>
                      <a:pPr algn="r" fontAlgn="ctr"/>
                      <a:endParaRPr lang="en-US" sz="2000" b="0" i="0" u="none" strike="noStrike">
                        <a:effectLst/>
                        <a:latin typeface="Arial" panose="020B0604020202020204" pitchFamily="34" charset="0"/>
                      </a:endParaRPr>
                    </a:p>
                  </a:txBody>
                  <a:tcPr marL="6191" marR="6191" marT="6191" marB="0" anchor="ctr">
                    <a:lnL>
                      <a:noFill/>
                    </a:lnL>
                    <a:lnR>
                      <a:noFill/>
                    </a:lnR>
                    <a:lnT>
                      <a:noFill/>
                    </a:lnT>
                    <a:lnB>
                      <a:noFill/>
                    </a:lnB>
                  </a:tcPr>
                </a:tc>
                <a:extLst>
                  <a:ext uri="{0D108BD9-81ED-4DB2-BD59-A6C34878D82A}">
                    <a16:rowId xmlns:a16="http://schemas.microsoft.com/office/drawing/2014/main" val="966396006"/>
                  </a:ext>
                </a:extLst>
              </a:tr>
              <a:tr h="319474">
                <a:tc>
                  <a:txBody>
                    <a:bodyPr/>
                    <a:lstStyle/>
                    <a:p>
                      <a:pPr algn="l" rtl="0" fontAlgn="b"/>
                      <a:r>
                        <a:rPr lang="en-US" sz="1800" b="1" i="0" u="none" strike="noStrike">
                          <a:solidFill>
                            <a:srgbClr val="000000"/>
                          </a:solidFill>
                          <a:effectLst/>
                          <a:latin typeface="Arial" panose="020B0604020202020204" pitchFamily="34" charset="0"/>
                        </a:rPr>
                        <a:t>Bank</a:t>
                      </a:r>
                    </a:p>
                  </a:txBody>
                  <a:tcPr marL="6191" marR="6191" marT="6191" marB="0" anchor="b">
                    <a:lnL>
                      <a:noFill/>
                    </a:lnL>
                    <a:lnR>
                      <a:noFill/>
                    </a:lnR>
                    <a:lnT>
                      <a:noFill/>
                    </a:lnT>
                    <a:lnB>
                      <a:noFill/>
                    </a:lnB>
                  </a:tcPr>
                </a:tc>
                <a:tc>
                  <a:txBody>
                    <a:bodyPr/>
                    <a:lstStyle/>
                    <a:p>
                      <a:pPr algn="r" fontAlgn="ctr"/>
                      <a:endParaRPr lang="en-US" sz="2000" b="0" i="0" u="none" strike="noStrike">
                        <a:effectLst/>
                        <a:latin typeface="Arial" panose="020B0604020202020204" pitchFamily="34" charset="0"/>
                      </a:endParaRPr>
                    </a:p>
                  </a:txBody>
                  <a:tcPr marL="6191" marR="6191" marT="6191" marB="0" anchor="ctr">
                    <a:lnL>
                      <a:noFill/>
                    </a:lnL>
                    <a:lnR>
                      <a:noFill/>
                    </a:lnR>
                    <a:lnT>
                      <a:noFill/>
                    </a:lnT>
                    <a:lnB>
                      <a:noFill/>
                    </a:lnB>
                  </a:tcPr>
                </a:tc>
                <a:extLst>
                  <a:ext uri="{0D108BD9-81ED-4DB2-BD59-A6C34878D82A}">
                    <a16:rowId xmlns:a16="http://schemas.microsoft.com/office/drawing/2014/main" val="3430930764"/>
                  </a:ext>
                </a:extLst>
              </a:tr>
              <a:tr h="477450">
                <a:tc>
                  <a:txBody>
                    <a:bodyPr/>
                    <a:lstStyle/>
                    <a:p>
                      <a:pPr algn="l" rtl="0" fontAlgn="b"/>
                      <a:r>
                        <a:rPr lang="en-US" sz="1800" b="0" i="0" u="none" strike="noStrike">
                          <a:solidFill>
                            <a:srgbClr val="000000"/>
                          </a:solidFill>
                          <a:effectLst/>
                          <a:latin typeface="Arial" panose="020B0604020202020204" pitchFamily="34" charset="0"/>
                        </a:rPr>
                        <a:t>74331 - 802.11/.15 CB Acct No. 556802</a:t>
                      </a:r>
                    </a:p>
                  </a:txBody>
                  <a:tcPr marL="6191" marR="6191" marT="619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$520,035.66 </a:t>
                      </a:r>
                    </a:p>
                  </a:txBody>
                  <a:tcPr marL="6191" marR="6191" marT="619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715524474"/>
                  </a:ext>
                </a:extLst>
              </a:tr>
              <a:tr h="319474">
                <a:tc>
                  <a:txBody>
                    <a:bodyPr/>
                    <a:lstStyle/>
                    <a:p>
                      <a:pPr algn="l" rtl="0" fontAlgn="b"/>
                      <a:r>
                        <a:rPr lang="en-US" sz="1800" b="1" i="0" u="none" strike="noStrike">
                          <a:solidFill>
                            <a:srgbClr val="000000"/>
                          </a:solidFill>
                          <a:effectLst/>
                          <a:latin typeface="Arial" panose="020B0604020202020204" pitchFamily="34" charset="0"/>
                        </a:rPr>
                        <a:t>Total Bank</a:t>
                      </a:r>
                    </a:p>
                  </a:txBody>
                  <a:tcPr marL="6191" marR="6191" marT="619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$520,035.66 </a:t>
                      </a:r>
                    </a:p>
                  </a:txBody>
                  <a:tcPr marL="6191" marR="6191" marT="6191"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885401514"/>
                  </a:ext>
                </a:extLst>
              </a:tr>
              <a:tr h="319474">
                <a:tc>
                  <a:txBody>
                    <a:bodyPr/>
                    <a:lstStyle/>
                    <a:p>
                      <a:pPr algn="l" rtl="0" fontAlgn="b"/>
                      <a:r>
                        <a:rPr lang="en-US" sz="1800" b="1" i="0" u="none" strike="noStrike">
                          <a:solidFill>
                            <a:srgbClr val="000000"/>
                          </a:solidFill>
                          <a:effectLst/>
                          <a:latin typeface="Arial" panose="020B0604020202020204" pitchFamily="34" charset="0"/>
                        </a:rPr>
                        <a:t>Total Current Assets</a:t>
                      </a:r>
                    </a:p>
                  </a:txBody>
                  <a:tcPr marL="6191" marR="6191" marT="6191"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$520,035.66 </a:t>
                      </a:r>
                    </a:p>
                  </a:txBody>
                  <a:tcPr marL="6191" marR="6191" marT="6191"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32926546"/>
                  </a:ext>
                </a:extLst>
              </a:tr>
              <a:tr h="319474">
                <a:tc>
                  <a:txBody>
                    <a:bodyPr/>
                    <a:lstStyle/>
                    <a:p>
                      <a:pPr algn="l" fontAlgn="ctr"/>
                      <a:r>
                        <a:rPr lang="en-US" sz="1800" b="0" i="0" u="none" strike="noStrike" dirty="0">
                          <a:effectLst/>
                          <a:latin typeface="Arial" panose="020B0604020202020204" pitchFamily="34" charset="0"/>
                        </a:rPr>
                        <a:t> </a:t>
                      </a:r>
                    </a:p>
                  </a:txBody>
                  <a:tcPr marL="6191" marR="6191" marT="619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a:effectLst/>
                          <a:latin typeface="Arial" panose="020B0604020202020204" pitchFamily="34" charset="0"/>
                        </a:rPr>
                        <a:t> </a:t>
                      </a:r>
                    </a:p>
                  </a:txBody>
                  <a:tcPr marL="6191" marR="6191" marT="6191"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599948574"/>
                  </a:ext>
                </a:extLst>
              </a:tr>
              <a:tr h="319474">
                <a:tc>
                  <a:txBody>
                    <a:bodyPr/>
                    <a:lstStyle/>
                    <a:p>
                      <a:pPr algn="l" rtl="0" fontAlgn="ctr"/>
                      <a:r>
                        <a:rPr lang="en-US" sz="1800" b="1" i="0" u="none" strike="noStrike">
                          <a:solidFill>
                            <a:srgbClr val="000000"/>
                          </a:solidFill>
                          <a:effectLst/>
                          <a:latin typeface="Arial" panose="020B0604020202020204" pitchFamily="34" charset="0"/>
                        </a:rPr>
                        <a:t>LIABILITIES &amp; EQUITY</a:t>
                      </a:r>
                    </a:p>
                  </a:txBody>
                  <a:tcPr marL="6191" marR="6191" marT="6191"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6191" marR="6191" marT="6191" marB="0" anchor="b">
                    <a:lnL>
                      <a:noFill/>
                    </a:lnL>
                    <a:lnR>
                      <a:noFill/>
                    </a:lnR>
                    <a:lnT>
                      <a:noFill/>
                    </a:lnT>
                    <a:lnB>
                      <a:noFill/>
                    </a:lnB>
                  </a:tcPr>
                </a:tc>
                <a:extLst>
                  <a:ext uri="{0D108BD9-81ED-4DB2-BD59-A6C34878D82A}">
                    <a16:rowId xmlns:a16="http://schemas.microsoft.com/office/drawing/2014/main" val="1872126997"/>
                  </a:ext>
                </a:extLst>
              </a:tr>
              <a:tr h="319474">
                <a:tc>
                  <a:txBody>
                    <a:bodyPr/>
                    <a:lstStyle/>
                    <a:p>
                      <a:pPr algn="l" rtl="0" fontAlgn="b"/>
                      <a:r>
                        <a:rPr lang="en-US" sz="1800" b="1" i="0" u="none" strike="noStrike">
                          <a:solidFill>
                            <a:srgbClr val="000000"/>
                          </a:solidFill>
                          <a:effectLst/>
                          <a:latin typeface="Arial" panose="020B0604020202020204" pitchFamily="34" charset="0"/>
                        </a:rPr>
                        <a:t>Equity</a:t>
                      </a:r>
                    </a:p>
                  </a:txBody>
                  <a:tcPr marL="6191" marR="6191" marT="6191"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6191" marR="6191" marT="6191" marB="0" anchor="b">
                    <a:lnL>
                      <a:noFill/>
                    </a:lnL>
                    <a:lnR>
                      <a:noFill/>
                    </a:lnR>
                    <a:lnT>
                      <a:noFill/>
                    </a:lnT>
                    <a:lnB>
                      <a:noFill/>
                    </a:lnB>
                  </a:tcPr>
                </a:tc>
                <a:extLst>
                  <a:ext uri="{0D108BD9-81ED-4DB2-BD59-A6C34878D82A}">
                    <a16:rowId xmlns:a16="http://schemas.microsoft.com/office/drawing/2014/main" val="3157021294"/>
                  </a:ext>
                </a:extLst>
              </a:tr>
              <a:tr h="319474">
                <a:tc>
                  <a:txBody>
                    <a:bodyPr/>
                    <a:lstStyle/>
                    <a:p>
                      <a:pPr algn="l" rtl="0" fontAlgn="b"/>
                      <a:r>
                        <a:rPr lang="en-US" sz="1800" b="0" i="0" u="none" strike="noStrike">
                          <a:solidFill>
                            <a:srgbClr val="000000"/>
                          </a:solidFill>
                          <a:effectLst/>
                          <a:latin typeface="Arial" panose="020B0604020202020204" pitchFamily="34" charset="0"/>
                        </a:rPr>
                        <a:t>Retained Earnings</a:t>
                      </a:r>
                    </a:p>
                  </a:txBody>
                  <a:tcPr marL="6191" marR="6191" marT="6191"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$565,697.77 </a:t>
                      </a:r>
                    </a:p>
                  </a:txBody>
                  <a:tcPr marL="6191" marR="6191" marT="6191" marB="0" anchor="ctr">
                    <a:lnL>
                      <a:noFill/>
                    </a:lnL>
                    <a:lnR>
                      <a:noFill/>
                    </a:lnR>
                    <a:lnT>
                      <a:noFill/>
                    </a:lnT>
                    <a:lnB>
                      <a:noFill/>
                    </a:lnB>
                  </a:tcPr>
                </a:tc>
                <a:extLst>
                  <a:ext uri="{0D108BD9-81ED-4DB2-BD59-A6C34878D82A}">
                    <a16:rowId xmlns:a16="http://schemas.microsoft.com/office/drawing/2014/main" val="2890568188"/>
                  </a:ext>
                </a:extLst>
              </a:tr>
              <a:tr h="319474">
                <a:tc>
                  <a:txBody>
                    <a:bodyPr/>
                    <a:lstStyle/>
                    <a:p>
                      <a:pPr algn="l" rtl="0" fontAlgn="b"/>
                      <a:r>
                        <a:rPr lang="en-US" sz="1800" b="0" i="0" u="none" strike="noStrike">
                          <a:solidFill>
                            <a:srgbClr val="000000"/>
                          </a:solidFill>
                          <a:effectLst/>
                          <a:latin typeface="Arial" panose="020B0604020202020204" pitchFamily="34" charset="0"/>
                        </a:rPr>
                        <a:t>Net Income</a:t>
                      </a:r>
                    </a:p>
                  </a:txBody>
                  <a:tcPr marL="6191" marR="6191" marT="619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($45,662.11)</a:t>
                      </a:r>
                    </a:p>
                  </a:txBody>
                  <a:tcPr marL="6191" marR="6191" marT="619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258218784"/>
                  </a:ext>
                </a:extLst>
              </a:tr>
              <a:tr h="319474">
                <a:tc>
                  <a:txBody>
                    <a:bodyPr/>
                    <a:lstStyle/>
                    <a:p>
                      <a:pPr algn="l" rtl="0" fontAlgn="b"/>
                      <a:r>
                        <a:rPr lang="en-US" sz="1800" b="1" i="0" u="none" strike="noStrike">
                          <a:solidFill>
                            <a:srgbClr val="000000"/>
                          </a:solidFill>
                          <a:effectLst/>
                          <a:latin typeface="Arial" panose="020B0604020202020204" pitchFamily="34" charset="0"/>
                        </a:rPr>
                        <a:t>Total Equity</a:t>
                      </a:r>
                    </a:p>
                  </a:txBody>
                  <a:tcPr marL="6191" marR="6191" marT="6191"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$520,035.66 </a:t>
                      </a:r>
                    </a:p>
                  </a:txBody>
                  <a:tcPr marL="6191" marR="6191" marT="6191"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746542787"/>
                  </a:ext>
                </a:extLst>
              </a:tr>
              <a:tr h="539057">
                <a:tc>
                  <a:txBody>
                    <a:bodyPr/>
                    <a:lstStyle/>
                    <a:p>
                      <a:pPr algn="l" rtl="0" fontAlgn="ctr"/>
                      <a:r>
                        <a:rPr lang="en-US" sz="1800" b="1" i="0" u="none" strike="noStrike">
                          <a:solidFill>
                            <a:srgbClr val="000000"/>
                          </a:solidFill>
                          <a:effectLst/>
                          <a:latin typeface="Arial" panose="020B0604020202020204" pitchFamily="34" charset="0"/>
                        </a:rPr>
                        <a:t>Total LIABILITIES &amp; EQUITY</a:t>
                      </a:r>
                    </a:p>
                  </a:txBody>
                  <a:tcPr marL="6191" marR="6191" marT="619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$520,035.66 </a:t>
                      </a:r>
                    </a:p>
                  </a:txBody>
                  <a:tcPr marL="6191" marR="6191" marT="619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6195598"/>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Daejeon, May 2017 Budget Estimate</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007569932"/>
              </p:ext>
            </p:extLst>
          </p:nvPr>
        </p:nvGraphicFramePr>
        <p:xfrm>
          <a:off x="2342622" y="1254156"/>
          <a:ext cx="7504642" cy="5180017"/>
        </p:xfrm>
        <a:graphic>
          <a:graphicData uri="http://schemas.openxmlformats.org/drawingml/2006/table">
            <a:tbl>
              <a:tblPr/>
              <a:tblGrid>
                <a:gridCol w="393047">
                  <a:extLst>
                    <a:ext uri="{9D8B030D-6E8A-4147-A177-3AD203B41FA5}">
                      <a16:colId xmlns:a16="http://schemas.microsoft.com/office/drawing/2014/main" val="2092661194"/>
                    </a:ext>
                  </a:extLst>
                </a:gridCol>
                <a:gridCol w="2639741">
                  <a:extLst>
                    <a:ext uri="{9D8B030D-6E8A-4147-A177-3AD203B41FA5}">
                      <a16:colId xmlns:a16="http://schemas.microsoft.com/office/drawing/2014/main" val="2201440993"/>
                    </a:ext>
                  </a:extLst>
                </a:gridCol>
                <a:gridCol w="1391339">
                  <a:extLst>
                    <a:ext uri="{9D8B030D-6E8A-4147-A177-3AD203B41FA5}">
                      <a16:colId xmlns:a16="http://schemas.microsoft.com/office/drawing/2014/main" val="2275058893"/>
                    </a:ext>
                  </a:extLst>
                </a:gridCol>
                <a:gridCol w="1421776">
                  <a:extLst>
                    <a:ext uri="{9D8B030D-6E8A-4147-A177-3AD203B41FA5}">
                      <a16:colId xmlns:a16="http://schemas.microsoft.com/office/drawing/2014/main" val="748058976"/>
                    </a:ext>
                  </a:extLst>
                </a:gridCol>
                <a:gridCol w="1658739">
                  <a:extLst>
                    <a:ext uri="{9D8B030D-6E8A-4147-A177-3AD203B41FA5}">
                      <a16:colId xmlns:a16="http://schemas.microsoft.com/office/drawing/2014/main" val="3547560047"/>
                    </a:ext>
                  </a:extLst>
                </a:gridCol>
              </a:tblGrid>
              <a:tr h="468218">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Draft </a:t>
                      </a:r>
                      <a:br>
                        <a:rPr lang="en-US" sz="1400" b="1" i="0" u="none" strike="noStrike" dirty="0">
                          <a:solidFill>
                            <a:srgbClr val="000000"/>
                          </a:solidFill>
                          <a:effectLst/>
                          <a:latin typeface="Tahoma" panose="020B0604030504040204" pitchFamily="34" charset="0"/>
                        </a:rPr>
                      </a:br>
                      <a:r>
                        <a:rPr lang="en-US" sz="1400" b="1" i="0" u="none" strike="noStrike" dirty="0">
                          <a:solidFill>
                            <a:srgbClr val="000000"/>
                          </a:solidFill>
                          <a:effectLst/>
                          <a:latin typeface="Tahoma" panose="020B0604030504040204" pitchFamily="34" charset="0"/>
                        </a:rPr>
                        <a:t>Budget</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Draft </a:t>
                      </a:r>
                      <a:br>
                        <a:rPr lang="en-US" sz="1400" b="1" i="0" u="none" strike="noStrike">
                          <a:solidFill>
                            <a:srgbClr val="000000"/>
                          </a:solidFill>
                          <a:effectLst/>
                          <a:latin typeface="Tahoma" panose="020B0604030504040204" pitchFamily="34" charset="0"/>
                        </a:rPr>
                      </a:br>
                      <a:r>
                        <a:rPr lang="en-US" sz="1400" b="1" i="0" u="none" strike="noStrike">
                          <a:solidFill>
                            <a:srgbClr val="000000"/>
                          </a:solidFill>
                          <a:effectLst/>
                          <a:latin typeface="Tahoma" panose="020B0604030504040204" pitchFamily="34" charset="0"/>
                        </a:rPr>
                        <a:t>Budget </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Actual</a:t>
                      </a:r>
                    </a:p>
                  </a:txBody>
                  <a:tcPr marL="7660" marR="7660" marT="7660" marB="0" anchor="ctr">
                    <a:lnL>
                      <a:noFill/>
                    </a:lnL>
                    <a:lnR>
                      <a:noFill/>
                    </a:lnR>
                    <a:lnT>
                      <a:noFill/>
                    </a:lnT>
                    <a:lnB>
                      <a:noFill/>
                    </a:lnB>
                  </a:tcPr>
                </a:tc>
                <a:extLst>
                  <a:ext uri="{0D108BD9-81ED-4DB2-BD59-A6C34878D82A}">
                    <a16:rowId xmlns:a16="http://schemas.microsoft.com/office/drawing/2014/main" val="1751927982"/>
                  </a:ext>
                </a:extLst>
              </a:tr>
              <a:tr h="240955">
                <a:tc gridSpan="2">
                  <a:txBody>
                    <a:bodyPr/>
                    <a:lstStyle/>
                    <a:p>
                      <a:pPr algn="l" rtl="0" fontAlgn="b"/>
                      <a:r>
                        <a:rPr lang="en-US" sz="1400" b="1" i="0" u="none" strike="noStrike">
                          <a:solidFill>
                            <a:srgbClr val="000000"/>
                          </a:solidFill>
                          <a:effectLst/>
                          <a:latin typeface="Tahoma" panose="020B0604030504040204" pitchFamily="34" charset="0"/>
                        </a:rPr>
                        <a:t>INCOME</a:t>
                      </a:r>
                    </a:p>
                  </a:txBody>
                  <a:tcPr marL="7660" marR="7660" marT="7660" marB="0" anchor="b">
                    <a:lnL>
                      <a:noFill/>
                    </a:lnL>
                    <a:lnR>
                      <a:noFill/>
                    </a:lnR>
                    <a:lnT>
                      <a:noFill/>
                    </a:lnT>
                    <a:lnB>
                      <a:noFill/>
                    </a:lnB>
                  </a:tcPr>
                </a:tc>
                <a:tc hMerge="1">
                  <a:txBody>
                    <a:bodyPr/>
                    <a:lstStyle/>
                    <a:p>
                      <a:endParaRPr lang="en-US"/>
                    </a:p>
                  </a:txBody>
                  <a:tcPr/>
                </a:tc>
                <a:tc>
                  <a:txBody>
                    <a:bodyPr/>
                    <a:lstStyle/>
                    <a:p>
                      <a:pPr algn="ctr" rtl="0" fontAlgn="b"/>
                      <a:r>
                        <a:rPr lang="en-US" sz="1400" b="1" i="0" u="none" strike="noStrike">
                          <a:solidFill>
                            <a:srgbClr val="000000"/>
                          </a:solidFill>
                          <a:effectLst/>
                          <a:latin typeface="Tahoma" panose="020B0604030504040204" pitchFamily="34" charset="0"/>
                        </a:rPr>
                        <a:t>13-Jan</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5-Apr</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25-May</a:t>
                      </a:r>
                    </a:p>
                  </a:txBody>
                  <a:tcPr marL="7660" marR="7660" marT="7660" marB="0" anchor="ctr">
                    <a:lnL>
                      <a:noFill/>
                    </a:lnL>
                    <a:lnR>
                      <a:noFill/>
                    </a:lnR>
                    <a:lnT>
                      <a:noFill/>
                    </a:lnT>
                    <a:lnB>
                      <a:noFill/>
                    </a:lnB>
                  </a:tcPr>
                </a:tc>
                <a:extLst>
                  <a:ext uri="{0D108BD9-81ED-4DB2-BD59-A6C34878D82A}">
                    <a16:rowId xmlns:a16="http://schemas.microsoft.com/office/drawing/2014/main" val="4123703530"/>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2.11 Registrations</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$269,000.00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$154,700.00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$200,600.00 </a:t>
                      </a:r>
                    </a:p>
                  </a:txBody>
                  <a:tcPr marL="7660" marR="7660" marT="7660" marB="0" anchor="b">
                    <a:lnL>
                      <a:noFill/>
                    </a:lnL>
                    <a:lnR>
                      <a:noFill/>
                    </a:lnR>
                    <a:lnT>
                      <a:noFill/>
                    </a:lnT>
                    <a:lnB>
                      <a:noFill/>
                    </a:lnB>
                  </a:tcPr>
                </a:tc>
                <a:extLst>
                  <a:ext uri="{0D108BD9-81ED-4DB2-BD59-A6C34878D82A}">
                    <a16:rowId xmlns:a16="http://schemas.microsoft.com/office/drawing/2014/main" val="28072430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ETRI sponsorship</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$30,500.00 </a:t>
                      </a:r>
                    </a:p>
                  </a:txBody>
                  <a:tcPr marL="7660" marR="7660" marT="7660" marB="0" anchor="b">
                    <a:lnL>
                      <a:noFill/>
                    </a:lnL>
                    <a:lnR>
                      <a:noFill/>
                    </a:lnR>
                    <a:lnT>
                      <a:noFill/>
                    </a:lnT>
                    <a:lnB>
                      <a:noFill/>
                    </a:lnB>
                  </a:tcPr>
                </a:tc>
                <a:extLst>
                  <a:ext uri="{0D108BD9-81ED-4DB2-BD59-A6C34878D82A}">
                    <a16:rowId xmlns:a16="http://schemas.microsoft.com/office/drawing/2014/main" val="44681860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Income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$299,000.00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$184,700.00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$231,100.00 </a:t>
                      </a:r>
                    </a:p>
                  </a:txBody>
                  <a:tcPr marL="7660" marR="7660" marT="7660" marB="0" anchor="b">
                    <a:lnL>
                      <a:noFill/>
                    </a:lnL>
                    <a:lnR>
                      <a:noFill/>
                    </a:lnR>
                    <a:lnT>
                      <a:noFill/>
                    </a:lnT>
                    <a:lnB>
                      <a:noFill/>
                    </a:lnB>
                  </a:tcPr>
                </a:tc>
                <a:extLst>
                  <a:ext uri="{0D108BD9-81ED-4DB2-BD59-A6C34878D82A}">
                    <a16:rowId xmlns:a16="http://schemas.microsoft.com/office/drawing/2014/main" val="2778581706"/>
                  </a:ext>
                </a:extLst>
              </a:tr>
              <a:tr h="224889">
                <a:tc gridSpan="2">
                  <a:txBody>
                    <a:bodyPr/>
                    <a:lstStyle/>
                    <a:p>
                      <a:pPr algn="l" rtl="0" fontAlgn="b"/>
                      <a:r>
                        <a:rPr lang="en-US" sz="1400" b="1" i="0" u="none" strike="noStrike">
                          <a:solidFill>
                            <a:srgbClr val="000000"/>
                          </a:solidFill>
                          <a:effectLst/>
                          <a:latin typeface="Tahoma" panose="020B0604030504040204" pitchFamily="34" charset="0"/>
                        </a:rPr>
                        <a:t>EXPENSE</a:t>
                      </a:r>
                    </a:p>
                  </a:txBody>
                  <a:tcPr marL="7660" marR="7660" marT="7660" marB="0" anchor="b">
                    <a:lnL>
                      <a:noFill/>
                    </a:lnL>
                    <a:lnR>
                      <a:noFill/>
                    </a:lnR>
                    <a:lnT>
                      <a:noFill/>
                    </a:lnT>
                    <a:lnB>
                      <a:noFill/>
                    </a:lnB>
                  </a:tcPr>
                </a:tc>
                <a:tc hMerge="1">
                  <a:txBody>
                    <a:bodyPr/>
                    <a:lstStyle/>
                    <a:p>
                      <a:endParaRPr lang="en-US"/>
                    </a:p>
                  </a:txBody>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extLst>
                  <a:ext uri="{0D108BD9-81ED-4DB2-BD59-A6C34878D82A}">
                    <a16:rowId xmlns:a16="http://schemas.microsoft.com/office/drawing/2014/main" val="2986691069"/>
                  </a:ext>
                </a:extLst>
              </a:tr>
              <a:tr h="22488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4.113 - Venue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$44,703.85 </a:t>
                      </a:r>
                    </a:p>
                  </a:txBody>
                  <a:tcPr marL="7660" marR="7660" marT="7660" marB="0" anchor="b">
                    <a:lnL>
                      <a:noFill/>
                    </a:lnL>
                    <a:lnR>
                      <a:noFill/>
                    </a:lnR>
                    <a:lnT>
                      <a:noFill/>
                    </a:lnT>
                    <a:lnB>
                      <a:noFill/>
                    </a:lnB>
                  </a:tcPr>
                </a:tc>
                <a:extLst>
                  <a:ext uri="{0D108BD9-81ED-4DB2-BD59-A6C34878D82A}">
                    <a16:rowId xmlns:a16="http://schemas.microsoft.com/office/drawing/2014/main" val="4083051482"/>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4.12 - Financial Fees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15,188</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$14,969.00 </a:t>
                      </a:r>
                    </a:p>
                  </a:txBody>
                  <a:tcPr marL="7660" marR="7660" marT="7660" marB="0" anchor="b">
                    <a:lnL>
                      <a:noFill/>
                    </a:lnL>
                    <a:lnR>
                      <a:noFill/>
                    </a:lnR>
                    <a:lnT>
                      <a:noFill/>
                    </a:lnT>
                    <a:lnB>
                      <a:noFill/>
                    </a:lnB>
                  </a:tcPr>
                </a:tc>
                <a:extLst>
                  <a:ext uri="{0D108BD9-81ED-4DB2-BD59-A6C34878D82A}">
                    <a16:rowId xmlns:a16="http://schemas.microsoft.com/office/drawing/2014/main" val="48215107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4.13 - Meeting Planner</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56,900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45,900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$45,255.00 </a:t>
                      </a:r>
                    </a:p>
                  </a:txBody>
                  <a:tcPr marL="7660" marR="7660" marT="7660" marB="0" anchor="b">
                    <a:lnL>
                      <a:noFill/>
                    </a:lnL>
                    <a:lnR>
                      <a:noFill/>
                    </a:lnR>
                    <a:lnT>
                      <a:noFill/>
                    </a:lnT>
                    <a:lnB>
                      <a:noFill/>
                    </a:lnB>
                  </a:tcPr>
                </a:tc>
                <a:extLst>
                  <a:ext uri="{0D108BD9-81ED-4DB2-BD59-A6C34878D82A}">
                    <a16:rowId xmlns:a16="http://schemas.microsoft.com/office/drawing/2014/main" val="2117419014"/>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4.14 - Food &amp; Beverage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37,456</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$42,940.00 </a:t>
                      </a:r>
                    </a:p>
                  </a:txBody>
                  <a:tcPr marL="7660" marR="7660" marT="7660" marB="0" anchor="b">
                    <a:lnL>
                      <a:noFill/>
                    </a:lnL>
                    <a:lnR>
                      <a:noFill/>
                    </a:lnR>
                    <a:lnT>
                      <a:noFill/>
                    </a:lnT>
                    <a:lnB>
                      <a:noFill/>
                    </a:lnB>
                  </a:tcPr>
                </a:tc>
                <a:extLst>
                  <a:ext uri="{0D108BD9-81ED-4DB2-BD59-A6C34878D82A}">
                    <a16:rowId xmlns:a16="http://schemas.microsoft.com/office/drawing/2014/main" val="419263188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4.15 - Network Services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$30,613.05 </a:t>
                      </a:r>
                    </a:p>
                  </a:txBody>
                  <a:tcPr marL="7660" marR="7660" marT="7660" marB="0" anchor="b">
                    <a:lnL>
                      <a:noFill/>
                    </a:lnL>
                    <a:lnR>
                      <a:noFill/>
                    </a:lnR>
                    <a:lnT>
                      <a:noFill/>
                    </a:lnT>
                    <a:lnB>
                      <a:noFill/>
                    </a:lnB>
                  </a:tcPr>
                </a:tc>
                <a:extLst>
                  <a:ext uri="{0D108BD9-81ED-4DB2-BD59-A6C34878D82A}">
                    <a16:rowId xmlns:a16="http://schemas.microsoft.com/office/drawing/2014/main" val="24142946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4.16 - Social</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27,000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16,742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$17,550.00 </a:t>
                      </a:r>
                    </a:p>
                  </a:txBody>
                  <a:tcPr marL="7660" marR="7660" marT="7660" marB="0" anchor="b">
                    <a:lnL>
                      <a:noFill/>
                    </a:lnL>
                    <a:lnR>
                      <a:noFill/>
                    </a:lnR>
                    <a:lnT>
                      <a:noFill/>
                    </a:lnT>
                    <a:lnB>
                      <a:noFill/>
                    </a:lnB>
                  </a:tcPr>
                </a:tc>
                <a:extLst>
                  <a:ext uri="{0D108BD9-81ED-4DB2-BD59-A6C34878D82A}">
                    <a16:rowId xmlns:a16="http://schemas.microsoft.com/office/drawing/2014/main" val="330490322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4.17 - Shipping</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$10,000.00 </a:t>
                      </a:r>
                    </a:p>
                  </a:txBody>
                  <a:tcPr marL="7660" marR="7660" marT="7660" marB="0" anchor="b">
                    <a:lnL>
                      <a:noFill/>
                    </a:lnL>
                    <a:lnR>
                      <a:noFill/>
                    </a:lnR>
                    <a:lnT>
                      <a:noFill/>
                    </a:lnT>
                    <a:lnB>
                      <a:noFill/>
                    </a:lnB>
                  </a:tcPr>
                </a:tc>
                <a:extLst>
                  <a:ext uri="{0D108BD9-81ED-4DB2-BD59-A6C34878D82A}">
                    <a16:rowId xmlns:a16="http://schemas.microsoft.com/office/drawing/2014/main" val="74847504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dirty="0">
                          <a:solidFill>
                            <a:srgbClr val="000000"/>
                          </a:solidFill>
                          <a:effectLst/>
                          <a:latin typeface="Tahoma" panose="020B0604030504040204" pitchFamily="34" charset="0"/>
                        </a:rPr>
                        <a:t>4.18 </a:t>
                      </a:r>
                      <a:r>
                        <a:rPr lang="en-US" sz="1400" b="0" i="0" u="none" strike="noStrike" dirty="0" err="1">
                          <a:solidFill>
                            <a:srgbClr val="000000"/>
                          </a:solidFill>
                          <a:effectLst/>
                          <a:latin typeface="Tahoma" panose="020B0604030504040204" pitchFamily="34" charset="0"/>
                        </a:rPr>
                        <a:t>Misc</a:t>
                      </a:r>
                      <a:r>
                        <a:rPr lang="en-US" sz="1400" b="0" i="0" u="none" strike="noStrike" dirty="0">
                          <a:solidFill>
                            <a:srgbClr val="000000"/>
                          </a:solidFill>
                          <a:effectLst/>
                          <a:latin typeface="Tahoma" panose="020B0604030504040204" pitchFamily="34" charset="0"/>
                        </a:rPr>
                        <a:t> Expense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13,750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7,553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$7,402.50 </a:t>
                      </a:r>
                    </a:p>
                  </a:txBody>
                  <a:tcPr marL="7660" marR="7660" marT="7660" marB="0" anchor="b">
                    <a:lnL>
                      <a:noFill/>
                    </a:lnL>
                    <a:lnR>
                      <a:noFill/>
                    </a:lnR>
                    <a:lnT>
                      <a:noFill/>
                    </a:lnT>
                    <a:lnB>
                      <a:noFill/>
                    </a:lnB>
                  </a:tcPr>
                </a:tc>
                <a:extLst>
                  <a:ext uri="{0D108BD9-81ED-4DB2-BD59-A6C34878D82A}">
                    <a16:rowId xmlns:a16="http://schemas.microsoft.com/office/drawing/2014/main" val="235757492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Expense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$272,950.00</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$218,539.23</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$213,433.40 </a:t>
                      </a:r>
                    </a:p>
                  </a:txBody>
                  <a:tcPr marL="7660" marR="7660" marT="7660" marB="0" anchor="b">
                    <a:lnL>
                      <a:noFill/>
                    </a:lnL>
                    <a:lnR>
                      <a:noFill/>
                    </a:lnR>
                    <a:lnT>
                      <a:noFill/>
                    </a:lnT>
                    <a:lnB>
                      <a:noFill/>
                    </a:lnB>
                  </a:tcPr>
                </a:tc>
                <a:extLst>
                  <a:ext uri="{0D108BD9-81ED-4DB2-BD59-A6C34878D82A}">
                    <a16:rowId xmlns:a16="http://schemas.microsoft.com/office/drawing/2014/main" val="402277929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Net Ordinary Income</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$26,050.00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C00000"/>
                          </a:solidFill>
                          <a:effectLst/>
                          <a:latin typeface="Tahoma" panose="020B0604030504040204" pitchFamily="34" charset="0"/>
                        </a:rPr>
                        <a:t>($33,839.23)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$17,666.60 </a:t>
                      </a:r>
                    </a:p>
                  </a:txBody>
                  <a:tcPr marL="7660" marR="7660" marT="7660" marB="0" anchor="b">
                    <a:lnL>
                      <a:noFill/>
                    </a:lnL>
                    <a:lnR>
                      <a:noFill/>
                    </a:lnR>
                    <a:lnT>
                      <a:noFill/>
                    </a:lnT>
                    <a:lnB>
                      <a:noFill/>
                    </a:lnB>
                  </a:tcPr>
                </a:tc>
                <a:extLst>
                  <a:ext uri="{0D108BD9-81ED-4DB2-BD59-A6C34878D82A}">
                    <a16:rowId xmlns:a16="http://schemas.microsoft.com/office/drawing/2014/main" val="397924727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Total Attendees</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300</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186</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215</a:t>
                      </a:r>
                    </a:p>
                  </a:txBody>
                  <a:tcPr marL="7660" marR="7660" marT="7660" marB="0" anchor="b">
                    <a:lnL>
                      <a:noFill/>
                    </a:lnL>
                    <a:lnR>
                      <a:noFill/>
                    </a:lnR>
                    <a:lnT>
                      <a:noFill/>
                    </a:lnT>
                    <a:lnB>
                      <a:noFill/>
                    </a:lnB>
                  </a:tcPr>
                </a:tc>
                <a:extLst>
                  <a:ext uri="{0D108BD9-81ED-4DB2-BD59-A6C34878D82A}">
                    <a16:rowId xmlns:a16="http://schemas.microsoft.com/office/drawing/2014/main" val="234541987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Cost per attendee</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$909.83</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$1,174.94</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$992.71 </a:t>
                      </a:r>
                    </a:p>
                  </a:txBody>
                  <a:tcPr marL="7660" marR="7660" marT="7660" marB="0" anchor="b">
                    <a:lnL>
                      <a:noFill/>
                    </a:lnL>
                    <a:lnR>
                      <a:noFill/>
                    </a:lnR>
                    <a:lnT>
                      <a:noFill/>
                    </a:lnT>
                    <a:lnB>
                      <a:noFill/>
                    </a:lnB>
                  </a:tcPr>
                </a:tc>
                <a:extLst>
                  <a:ext uri="{0D108BD9-81ED-4DB2-BD59-A6C34878D82A}">
                    <a16:rowId xmlns:a16="http://schemas.microsoft.com/office/drawing/2014/main" val="3041194150"/>
                  </a:ext>
                </a:extLst>
              </a:tr>
            </a:tbl>
          </a:graphicData>
        </a:graphic>
      </p:graphicFrame>
      <p:sp>
        <p:nvSpPr>
          <p:cNvPr id="4" name="Date Placeholder 3"/>
          <p:cNvSpPr>
            <a:spLocks noGrp="1"/>
          </p:cNvSpPr>
          <p:nvPr>
            <p:ph type="dt" idx="10"/>
          </p:nvPr>
        </p:nvSpPr>
        <p:spPr/>
        <p:txBody>
          <a:bodyPr/>
          <a:lstStyle/>
          <a:p>
            <a:r>
              <a:rPr lang="en-US"/>
              <a:t>November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69022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8909668"/>
              </p:ext>
            </p:extLst>
          </p:nvPr>
        </p:nvGraphicFramePr>
        <p:xfrm>
          <a:off x="1752600" y="1333765"/>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Sept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November</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$222,000.00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$182,800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$188,650.00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$27,626.46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$187,300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$216,276.46</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$19,500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$23,460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$20.899.57</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$11,100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$4,570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$10,828.25</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$40,110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$47,733.13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$93,000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$92,152.42</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$39,600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$34,700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$37,841.50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$21,687.36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$4,392.61</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$1,145.83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$244,250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$225,240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$236,680.67</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($37,940)</a:t>
                      </a: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($20,404.21)</a:t>
                      </a: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270</a:t>
                      </a: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267</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$834.22</a:t>
                      </a: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    $886.44</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November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Irvine, CA January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91408784"/>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$216,500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$8,480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$43,000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$228,880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($12,380)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$762.93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November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7</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November 2017</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9</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367992"/>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600" dirty="0">
                <a:solidFill>
                  <a:schemeClr val="tx1"/>
                </a:solidFill>
              </a:rPr>
              <a:t>215 – </a:t>
            </a:r>
            <a:r>
              <a:rPr lang="en-US" sz="1600" dirty="0" err="1">
                <a:solidFill>
                  <a:schemeClr val="tx1"/>
                </a:solidFill>
              </a:rPr>
              <a:t>Deajeon</a:t>
            </a:r>
            <a:r>
              <a:rPr lang="en-US" sz="1600" dirty="0">
                <a:solidFill>
                  <a:schemeClr val="tx1"/>
                </a:solidFill>
              </a:rPr>
              <a:t> ($</a:t>
            </a:r>
            <a:r>
              <a:rPr lang="en-US" sz="1600" dirty="0">
                <a:latin typeface="Tahoma" panose="020B0604030504040204" pitchFamily="34" charset="0"/>
              </a:rPr>
              <a:t>26,050.00, $5,322)</a:t>
            </a:r>
          </a:p>
          <a:p>
            <a:pPr marL="454025" lvl="1" indent="-112713" defTabSz="914400" eaLnBrk="1" hangingPunct="1">
              <a:lnSpc>
                <a:spcPct val="90000"/>
              </a:lnSpc>
              <a:tabLst>
                <a:tab pos="7372350" algn="r"/>
              </a:tabLst>
            </a:pPr>
            <a:r>
              <a:rPr lang="en-US" sz="1600" i="1" dirty="0">
                <a:solidFill>
                  <a:schemeClr val="tx1"/>
                </a:solidFill>
              </a:rPr>
              <a:t>267 - Waikoloa (</a:t>
            </a:r>
            <a:r>
              <a:rPr lang="en-US" sz="1600" b="1" i="1" dirty="0">
                <a:solidFill>
                  <a:srgbClr val="C00000"/>
                </a:solidFill>
              </a:rPr>
              <a:t>$17,750 </a:t>
            </a:r>
            <a:r>
              <a:rPr lang="en-US" sz="1600" i="1" dirty="0">
                <a:solidFill>
                  <a:srgbClr val="FF0000"/>
                </a:solidFill>
              </a:rPr>
              <a:t>, </a:t>
            </a:r>
            <a:r>
              <a:rPr lang="en-US" sz="1600" b="1" dirty="0">
                <a:solidFill>
                  <a:srgbClr val="C00000"/>
                </a:solidFill>
              </a:rPr>
              <a:t>$20,404.21</a:t>
            </a:r>
            <a:r>
              <a:rPr lang="en-US" sz="1600" i="1" dirty="0">
                <a:solidFill>
                  <a:schemeClr val="tx1"/>
                </a:solidFill>
              </a:rPr>
              <a:t>)</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102066</TotalTime>
  <Words>2928</Words>
  <Application>Microsoft Office PowerPoint</Application>
  <PresentationFormat>Widescreen</PresentationFormat>
  <Paragraphs>959</Paragraphs>
  <Slides>14</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Nov 2017 - Orlando</vt:lpstr>
      <vt:lpstr>Abstract</vt:lpstr>
      <vt:lpstr>PowerPoint Presentation</vt:lpstr>
      <vt:lpstr>Daejeon, May 2017 Budget Estimate</vt:lpstr>
      <vt:lpstr>Waikoloa,  Sept. 2017 Budget Report</vt:lpstr>
      <vt:lpstr>Irvine, CA January 2018 Budget Report</vt:lpstr>
      <vt:lpstr>Historical Attendance</vt:lpstr>
      <vt:lpstr>Historical Attendance</vt:lpstr>
      <vt:lpstr>PowerPoint Presentation</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 2017 Orlando</dc:title>
  <dc:creator>Jon Rosdahl</dc:creator>
  <cp:keywords>May 2017</cp:keywords>
  <dc:description>Ben Rolfe (BCA); Jon Rosdahl (Qualcomm)</dc:description>
  <cp:lastModifiedBy>Jon Rosdahl</cp:lastModifiedBy>
  <cp:revision>425</cp:revision>
  <cp:lastPrinted>1601-01-01T00:00:00Z</cp:lastPrinted>
  <dcterms:created xsi:type="dcterms:W3CDTF">2012-05-13T15:07:35Z</dcterms:created>
  <dcterms:modified xsi:type="dcterms:W3CDTF">2017-11-18T00:33:20Z</dcterms:modified>
</cp:coreProperties>
</file>