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75" r:id="rId2"/>
    <p:sldId id="256" r:id="rId3"/>
    <p:sldId id="257" r:id="rId4"/>
    <p:sldId id="296" r:id="rId5"/>
    <p:sldId id="310" r:id="rId6"/>
    <p:sldId id="311" r:id="rId7"/>
    <p:sldId id="313" r:id="rId8"/>
    <p:sldId id="269" r:id="rId9"/>
    <p:sldId id="277" r:id="rId10"/>
    <p:sldId id="312" r:id="rId11"/>
    <p:sldId id="308" r:id="rId12"/>
    <p:sldId id="304" r:id="rId13"/>
    <p:sldId id="303" r:id="rId14"/>
    <p:sldId id="291" r:id="rId15"/>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0" autoAdjust="0"/>
    <p:restoredTop sz="85399" autoAdjust="0"/>
  </p:normalViewPr>
  <p:slideViewPr>
    <p:cSldViewPr>
      <p:cViewPr varScale="1">
        <p:scale>
          <a:sx n="70" d="100"/>
          <a:sy n="70" d="100"/>
        </p:scale>
        <p:origin x="432" y="78"/>
      </p:cViewPr>
      <p:guideLst>
        <p:guide orient="horz" pos="2160"/>
        <p:guide pos="384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doc.: IEEE 802.11-17/1540r0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November 2017</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doc.: IEEE 802.11-17/1540r0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November 2017</a:t>
            </a:r>
            <a:endParaRPr lang="en-US" dirty="0"/>
          </a:p>
        </p:txBody>
      </p:sp>
      <p:sp>
        <p:nvSpPr>
          <p:cNvPr id="9221"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a:t>doc.: IEEE 802.11-17/1540r0</a:t>
            </a:r>
            <a:endParaRPr lang="en-US" dirty="0"/>
          </a:p>
        </p:txBody>
      </p:sp>
      <p:sp>
        <p:nvSpPr>
          <p:cNvPr id="5" name="Date Placeholder 4"/>
          <p:cNvSpPr>
            <a:spLocks noGrp="1"/>
          </p:cNvSpPr>
          <p:nvPr>
            <p:ph type="dt" idx="11"/>
          </p:nvPr>
        </p:nvSpPr>
        <p:spPr/>
        <p:txBody>
          <a:bodyPr/>
          <a:lstStyle/>
          <a:p>
            <a:pPr>
              <a:defRPr/>
            </a:pPr>
            <a:r>
              <a:rPr lang="en-US"/>
              <a:t>November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802.11-17/1540r0</a:t>
            </a:r>
            <a:endParaRPr lang="en-US" dirty="0"/>
          </a:p>
        </p:txBody>
      </p:sp>
      <p:sp>
        <p:nvSpPr>
          <p:cNvPr id="5" name="Date Placeholder 4"/>
          <p:cNvSpPr>
            <a:spLocks noGrp="1"/>
          </p:cNvSpPr>
          <p:nvPr>
            <p:ph type="dt" idx="11"/>
          </p:nvPr>
        </p:nvSpPr>
        <p:spPr/>
        <p:txBody>
          <a:bodyPr/>
          <a:lstStyle/>
          <a:p>
            <a:pPr>
              <a:defRPr/>
            </a:pPr>
            <a:r>
              <a:rPr lang="en-US"/>
              <a:t>November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10</a:t>
            </a:fld>
            <a:endParaRPr lang="en-US"/>
          </a:p>
        </p:txBody>
      </p:sp>
    </p:spTree>
    <p:extLst>
      <p:ext uri="{BB962C8B-B14F-4D97-AF65-F5344CB8AC3E}">
        <p14:creationId xmlns:p14="http://schemas.microsoft.com/office/powerpoint/2010/main" val="138184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802.11-17/1540r0</a:t>
            </a:r>
            <a:endParaRPr lang="en-US" dirty="0"/>
          </a:p>
        </p:txBody>
      </p:sp>
      <p:sp>
        <p:nvSpPr>
          <p:cNvPr id="5" name="Date Placeholder 4"/>
          <p:cNvSpPr>
            <a:spLocks noGrp="1"/>
          </p:cNvSpPr>
          <p:nvPr>
            <p:ph type="dt" idx="11"/>
          </p:nvPr>
        </p:nvSpPr>
        <p:spPr/>
        <p:txBody>
          <a:bodyPr/>
          <a:lstStyle/>
          <a:p>
            <a:pPr>
              <a:defRPr/>
            </a:pPr>
            <a:r>
              <a:rPr lang="en-US"/>
              <a:t>November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11</a:t>
            </a:fld>
            <a:endParaRPr lang="en-US"/>
          </a:p>
        </p:txBody>
      </p:sp>
    </p:spTree>
    <p:extLst>
      <p:ext uri="{BB962C8B-B14F-4D97-AF65-F5344CB8AC3E}">
        <p14:creationId xmlns:p14="http://schemas.microsoft.com/office/powerpoint/2010/main" val="3816065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a:t>doc.: IEEE 802.11-17/1540r0</a:t>
            </a:r>
            <a:endParaRPr lang="en-US" dirty="0"/>
          </a:p>
        </p:txBody>
      </p:sp>
      <p:sp>
        <p:nvSpPr>
          <p:cNvPr id="5" name="Date Placeholder 4"/>
          <p:cNvSpPr>
            <a:spLocks noGrp="1"/>
          </p:cNvSpPr>
          <p:nvPr>
            <p:ph type="dt" idx="11"/>
          </p:nvPr>
        </p:nvSpPr>
        <p:spPr/>
        <p:txBody>
          <a:bodyPr/>
          <a:lstStyle/>
          <a:p>
            <a:pPr>
              <a:defRPr/>
            </a:pPr>
            <a:r>
              <a:rPr lang="en-US"/>
              <a:t>November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13</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802.11-17/1540r0</a:t>
            </a:r>
            <a:endParaRPr lang="en-US" dirty="0"/>
          </a:p>
        </p:txBody>
      </p:sp>
      <p:sp>
        <p:nvSpPr>
          <p:cNvPr id="5" name="Date Placeholder 4"/>
          <p:cNvSpPr>
            <a:spLocks noGrp="1"/>
          </p:cNvSpPr>
          <p:nvPr>
            <p:ph type="dt" idx="11"/>
          </p:nvPr>
        </p:nvSpPr>
        <p:spPr/>
        <p:txBody>
          <a:bodyPr/>
          <a:lstStyle/>
          <a:p>
            <a:pPr>
              <a:defRPr/>
            </a:pPr>
            <a:r>
              <a:rPr lang="en-US"/>
              <a:t>November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14</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802.11-17/1540r0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November 2017</a:t>
            </a:r>
            <a:endParaRPr lang="en-US" dirty="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802.11-17/1540r0</a:t>
            </a:r>
          </a:p>
        </p:txBody>
      </p:sp>
      <p:sp>
        <p:nvSpPr>
          <p:cNvPr id="11267" name="Rectangle 3"/>
          <p:cNvSpPr>
            <a:spLocks noGrp="1" noChangeArrowheads="1"/>
          </p:cNvSpPr>
          <p:nvPr>
            <p:ph type="dt" sz="quarter"/>
          </p:nvPr>
        </p:nvSpPr>
        <p:spPr>
          <a:noFill/>
        </p:spPr>
        <p:txBody>
          <a:bodyPr/>
          <a:lstStyle/>
          <a:p>
            <a:r>
              <a:rPr lang="en-US">
                <a:latin typeface="Times New Roman" pitchFamily="18" charset="0"/>
                <a:ea typeface="Arial Unicode MS" pitchFamily="34" charset="-128"/>
                <a:cs typeface="Arial Unicode MS" pitchFamily="34" charset="-128"/>
              </a:rPr>
              <a:t>November 2017</a:t>
            </a:r>
            <a:endParaRPr lang="en-US" dirty="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2017 January Meeting has </a:t>
            </a:r>
            <a:r>
              <a:rPr lang="en-US" dirty="0">
                <a:effectLst/>
              </a:rPr>
              <a:t>$2k for the Audit</a:t>
            </a:r>
            <a:r>
              <a:rPr lang="en-US" baseline="0" dirty="0">
                <a:effectLst/>
              </a:rPr>
              <a:t> still pending</a:t>
            </a:r>
          </a:p>
          <a:p>
            <a:r>
              <a:rPr lang="en-US" baseline="0" dirty="0">
                <a:effectLst/>
              </a:rPr>
              <a:t>2017 May Meeting has $2k for Audit still pending.</a:t>
            </a:r>
          </a:p>
          <a:p>
            <a:endParaRPr lang="en-US" baseline="0" dirty="0">
              <a:effectLst/>
            </a:endParaRPr>
          </a:p>
        </p:txBody>
      </p:sp>
      <p:sp>
        <p:nvSpPr>
          <p:cNvPr id="4" name="Header Placeholder 3"/>
          <p:cNvSpPr>
            <a:spLocks noGrp="1"/>
          </p:cNvSpPr>
          <p:nvPr>
            <p:ph type="hdr" idx="10"/>
          </p:nvPr>
        </p:nvSpPr>
        <p:spPr/>
        <p:txBody>
          <a:bodyPr/>
          <a:lstStyle/>
          <a:p>
            <a:pPr>
              <a:defRPr/>
            </a:pPr>
            <a:r>
              <a:rPr lang="en-US"/>
              <a:t>doc.: IEEE 802.11-17/1540r0</a:t>
            </a:r>
            <a:endParaRPr lang="en-US" dirty="0"/>
          </a:p>
        </p:txBody>
      </p:sp>
      <p:sp>
        <p:nvSpPr>
          <p:cNvPr id="5" name="Date Placeholder 4"/>
          <p:cNvSpPr>
            <a:spLocks noGrp="1"/>
          </p:cNvSpPr>
          <p:nvPr>
            <p:ph type="dt" idx="11"/>
          </p:nvPr>
        </p:nvSpPr>
        <p:spPr/>
        <p:txBody>
          <a:bodyPr/>
          <a:lstStyle/>
          <a:p>
            <a:pPr>
              <a:defRPr/>
            </a:pPr>
            <a:r>
              <a:rPr lang="en-US"/>
              <a:t>November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802.11-17/1540r0</a:t>
            </a:r>
            <a:endParaRPr lang="en-US" dirty="0"/>
          </a:p>
        </p:txBody>
      </p:sp>
      <p:sp>
        <p:nvSpPr>
          <p:cNvPr id="5" name="Date Placeholder 4"/>
          <p:cNvSpPr>
            <a:spLocks noGrp="1"/>
          </p:cNvSpPr>
          <p:nvPr>
            <p:ph type="dt" idx="11"/>
          </p:nvPr>
        </p:nvSpPr>
        <p:spPr/>
        <p:txBody>
          <a:bodyPr/>
          <a:lstStyle/>
          <a:p>
            <a:pPr>
              <a:defRPr/>
            </a:pPr>
            <a:r>
              <a:rPr lang="en-US"/>
              <a:t>November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3116347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we budget </a:t>
            </a:r>
            <a:r>
              <a:rPr lang="en-US" dirty="0" err="1"/>
              <a:t>conservately</a:t>
            </a:r>
            <a:r>
              <a:rPr lang="en-US" dirty="0"/>
              <a:t>. The</a:t>
            </a:r>
            <a:r>
              <a:rPr lang="en-US" baseline="0" dirty="0"/>
              <a:t> intent is to keep the meeting fees lower, by budgeting a net zero over all the interims over 2-3 years. </a:t>
            </a:r>
          </a:p>
        </p:txBody>
      </p:sp>
      <p:sp>
        <p:nvSpPr>
          <p:cNvPr id="4" name="Header Placeholder 3"/>
          <p:cNvSpPr>
            <a:spLocks noGrp="1"/>
          </p:cNvSpPr>
          <p:nvPr>
            <p:ph type="hdr" idx="10"/>
          </p:nvPr>
        </p:nvSpPr>
        <p:spPr/>
        <p:txBody>
          <a:bodyPr/>
          <a:lstStyle/>
          <a:p>
            <a:pPr>
              <a:defRPr/>
            </a:pPr>
            <a:r>
              <a:rPr lang="en-US"/>
              <a:t>doc.: IEEE 802.11-17/1540r0</a:t>
            </a:r>
            <a:endParaRPr lang="en-US" dirty="0"/>
          </a:p>
        </p:txBody>
      </p:sp>
      <p:sp>
        <p:nvSpPr>
          <p:cNvPr id="5" name="Date Placeholder 4"/>
          <p:cNvSpPr>
            <a:spLocks noGrp="1"/>
          </p:cNvSpPr>
          <p:nvPr>
            <p:ph type="dt" idx="11"/>
          </p:nvPr>
        </p:nvSpPr>
        <p:spPr/>
        <p:txBody>
          <a:bodyPr/>
          <a:lstStyle/>
          <a:p>
            <a:pPr>
              <a:defRPr/>
            </a:pPr>
            <a:r>
              <a:rPr lang="en-US"/>
              <a:t>November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20094456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we budget </a:t>
            </a:r>
            <a:r>
              <a:rPr lang="en-US" dirty="0" err="1"/>
              <a:t>conservately</a:t>
            </a:r>
            <a:r>
              <a:rPr lang="en-US" dirty="0"/>
              <a:t>. The</a:t>
            </a:r>
            <a:r>
              <a:rPr lang="en-US" baseline="0" dirty="0"/>
              <a:t> intent is to keep the meeting fees lower, by budgeting a net zero over all the interims over 2-3 years. </a:t>
            </a:r>
          </a:p>
        </p:txBody>
      </p:sp>
      <p:sp>
        <p:nvSpPr>
          <p:cNvPr id="4" name="Header Placeholder 3"/>
          <p:cNvSpPr>
            <a:spLocks noGrp="1"/>
          </p:cNvSpPr>
          <p:nvPr>
            <p:ph type="hdr" idx="10"/>
          </p:nvPr>
        </p:nvSpPr>
        <p:spPr/>
        <p:txBody>
          <a:bodyPr/>
          <a:lstStyle/>
          <a:p>
            <a:pPr>
              <a:defRPr/>
            </a:pPr>
            <a:r>
              <a:rPr lang="en-US"/>
              <a:t>doc.: IEEE 802.11-17/1540r0</a:t>
            </a:r>
            <a:endParaRPr lang="en-US" dirty="0"/>
          </a:p>
        </p:txBody>
      </p:sp>
      <p:sp>
        <p:nvSpPr>
          <p:cNvPr id="5" name="Date Placeholder 4"/>
          <p:cNvSpPr>
            <a:spLocks noGrp="1"/>
          </p:cNvSpPr>
          <p:nvPr>
            <p:ph type="dt" idx="11"/>
          </p:nvPr>
        </p:nvSpPr>
        <p:spPr/>
        <p:txBody>
          <a:bodyPr/>
          <a:lstStyle/>
          <a:p>
            <a:pPr>
              <a:defRPr/>
            </a:pPr>
            <a:r>
              <a:rPr lang="en-US"/>
              <a:t>November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7</a:t>
            </a:fld>
            <a:endParaRPr lang="en-US"/>
          </a:p>
        </p:txBody>
      </p:sp>
    </p:spTree>
    <p:extLst>
      <p:ext uri="{BB962C8B-B14F-4D97-AF65-F5344CB8AC3E}">
        <p14:creationId xmlns:p14="http://schemas.microsoft.com/office/powerpoint/2010/main" val="18593537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a:t>
            </a:r>
          </a:p>
          <a:p>
            <a:pPr lvl="1" defTabSz="933450"/>
            <a:r>
              <a:rPr lang="en-US" baseline="0" dirty="0">
                <a:latin typeface="Times New Roman" pitchFamily="18" charset="0"/>
              </a:rPr>
              <a:t>– The IEEE 802 LMSC Treasury was used for accounting.</a:t>
            </a:r>
          </a:p>
          <a:p>
            <a:pPr defTabSz="933450"/>
            <a:endParaRPr lang="en-US" dirty="0">
              <a:latin typeface="Times New Roman" pitchFamily="18" charset="0"/>
            </a:endParaRPr>
          </a:p>
          <a:p>
            <a:pPr defTabSz="933450"/>
            <a:r>
              <a:rPr lang="en-US" dirty="0">
                <a:latin typeface="Times New Roman" pitchFamily="18" charset="0"/>
              </a:rPr>
              <a:t>The Beijing and Okinawa meetings had a sponsor, and so were run on a net zero basis.</a:t>
            </a:r>
          </a:p>
          <a:p>
            <a:pPr defTabSz="933450"/>
            <a:r>
              <a:rPr lang="en-US" dirty="0">
                <a:latin typeface="Times New Roman" pitchFamily="18" charset="0"/>
              </a:rPr>
              <a:t>The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a:latin typeface="+mn-lt"/>
              </a:rPr>
              <a:t>Historical Attendance: </a:t>
            </a:r>
          </a:p>
          <a:p>
            <a:pPr defTabSz="933450"/>
            <a:r>
              <a:rPr lang="en-US" sz="1200" b="0" dirty="0">
                <a:latin typeface="+mn-lt"/>
              </a:rPr>
              <a:t>Number attending the meeting (Initial Budget, Final budget )</a:t>
            </a:r>
          </a:p>
          <a:p>
            <a:pPr defTabSz="933450"/>
            <a:r>
              <a:rPr lang="en-US" sz="1200" b="0" dirty="0">
                <a:latin typeface="+mn-lt"/>
              </a:rPr>
              <a:t>The numbers in red are a negative (deficit), and the black are a positive (surplus)</a:t>
            </a:r>
          </a:p>
          <a:p>
            <a:pPr defTabSz="933450"/>
            <a:r>
              <a:rPr lang="en-US" sz="1200" b="0" i="1" dirty="0">
                <a:latin typeface="+mn-lt"/>
              </a:rPr>
              <a:t>Italic numbers are projected</a:t>
            </a:r>
            <a:r>
              <a:rPr lang="en-US" sz="1200" b="0" i="1" baseline="0" dirty="0">
                <a:latin typeface="+mn-lt"/>
              </a:rPr>
              <a:t> budgets</a:t>
            </a:r>
            <a:endParaRPr lang="en-US" sz="1200" b="0" i="1" dirty="0">
              <a:latin typeface="+mn-lt"/>
            </a:endParaRPr>
          </a:p>
          <a:p>
            <a:pPr defTabSz="933450"/>
            <a:endParaRPr lang="en-US" sz="1200" b="0" dirty="0">
              <a:latin typeface="+mn-lt"/>
            </a:endParaRPr>
          </a:p>
          <a:p>
            <a:pPr defTabSz="933450"/>
            <a:r>
              <a:rPr lang="en-US" sz="1200" b="0" dirty="0">
                <a:latin typeface="+mn-lt"/>
              </a:rPr>
              <a:t>2015 January  - Atlanta</a:t>
            </a:r>
            <a:r>
              <a:rPr lang="en-US" sz="1200" b="0" baseline="0" dirty="0">
                <a:latin typeface="+mn-lt"/>
              </a:rPr>
              <a:t> – 802 Hosted Interim – All 802 Groups attended except .16 and .22 </a:t>
            </a:r>
          </a:p>
          <a:p>
            <a:pPr lvl="1" defTabSz="933450"/>
            <a:r>
              <a:rPr lang="en-US" sz="1200" b="0" baseline="0" dirty="0">
                <a:latin typeface="+mn-lt"/>
              </a:rPr>
              <a:t>– Net Zero to 802.11.15 Treasury. </a:t>
            </a:r>
          </a:p>
          <a:p>
            <a:pPr lvl="1" defTabSz="933450"/>
            <a:r>
              <a:rPr lang="en-US" sz="1200" b="0" baseline="0" dirty="0">
                <a:latin typeface="+mn-lt"/>
              </a:rPr>
              <a:t>– Surplus Paid to IEEE 802 = $</a:t>
            </a:r>
            <a:r>
              <a:rPr lang="en-US" dirty="0"/>
              <a:t>114.696.00</a:t>
            </a:r>
            <a:r>
              <a:rPr lang="en-US" baseline="0" dirty="0"/>
              <a:t> </a:t>
            </a:r>
          </a:p>
          <a:p>
            <a:pPr lvl="1" defTabSz="933450"/>
            <a:r>
              <a:rPr lang="en-US" baseline="0" dirty="0"/>
              <a:t>– Surplus of $0.60 left in Wireless account.</a:t>
            </a:r>
          </a:p>
          <a:p>
            <a:pPr lvl="0" defTabSz="933450"/>
            <a:endParaRPr lang="en-US" sz="1200" b="0" baseline="0" dirty="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a:solidFill>
                  <a:srgbClr val="000000"/>
                </a:solidFill>
                <a:latin typeface="Times New Roman" pitchFamily="16" charset="0"/>
                <a:ea typeface="+mn-ea"/>
                <a:cs typeface="+mn-cs"/>
              </a:rPr>
              <a:t>2016 January  - Atlanta</a:t>
            </a:r>
            <a:r>
              <a:rPr lang="en-US" sz="1200" b="0" kern="1200" baseline="0" dirty="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a:solidFill>
                  <a:srgbClr val="000000"/>
                </a:solidFill>
                <a:latin typeface="Times New Roman" pitchFamily="16" charset="0"/>
                <a:ea typeface="+mn-ea"/>
                <a:cs typeface="+mn-cs"/>
              </a:rPr>
              <a:t>	- Surplus paid to IEEE 802 = $</a:t>
            </a:r>
            <a:r>
              <a:rPr lang="en-US" dirty="0">
                <a:effectLst/>
              </a:rPr>
              <a:t>27,014.06 </a:t>
            </a:r>
            <a:endParaRPr lang="en-US" sz="1200" b="0" kern="1200" baseline="0" dirty="0">
              <a:solidFill>
                <a:srgbClr val="000000"/>
              </a:solidFill>
              <a:latin typeface="Times New Roman" pitchFamily="16" charset="0"/>
              <a:ea typeface="+mn-ea"/>
              <a:cs typeface="+mn-cs"/>
            </a:endParaRPr>
          </a:p>
          <a:p>
            <a:pPr lvl="0" defTabSz="933450"/>
            <a:endParaRPr lang="en-US" sz="1200" b="0" dirty="0">
              <a:latin typeface="+mn-lt"/>
            </a:endParaRPr>
          </a:p>
          <a:p>
            <a:pPr lvl="0" defTabSz="933450"/>
            <a:r>
              <a:rPr lang="en-US" sz="1200" b="0" dirty="0">
                <a:latin typeface="+mn-lt"/>
              </a:rPr>
              <a:t>January 2017  - Atlanta Buckhead –</a:t>
            </a:r>
          </a:p>
          <a:p>
            <a:pPr lvl="2" defTabSz="933450"/>
            <a:r>
              <a:rPr lang="en-US" sz="1200" b="0" dirty="0">
                <a:latin typeface="+mn-lt"/>
              </a:rPr>
              <a:t>- there was</a:t>
            </a:r>
            <a:r>
              <a:rPr lang="en-US" sz="1200" b="0" baseline="0" dirty="0">
                <a:latin typeface="+mn-lt"/>
              </a:rPr>
              <a:t> </a:t>
            </a:r>
            <a:r>
              <a:rPr lang="en-US" sz="1200" b="0" dirty="0">
                <a:latin typeface="+mn-lt"/>
              </a:rPr>
              <a:t>a significant</a:t>
            </a:r>
            <a:r>
              <a:rPr lang="en-US" sz="1200" b="0" baseline="0" dirty="0">
                <a:latin typeface="+mn-lt"/>
              </a:rPr>
              <a:t> penalty( $69,810) that was paid for changing from the Hyatt Regency to the Grand Hyatt which is not part of the budget, but does show on the Income Report.</a:t>
            </a:r>
            <a:endParaRPr lang="en-US" sz="1200" b="0" dirty="0">
              <a:latin typeface="+mn-lt"/>
            </a:endParaRPr>
          </a:p>
        </p:txBody>
      </p:sp>
    </p:spTree>
    <p:extLst>
      <p:ext uri="{BB962C8B-B14F-4D97-AF65-F5344CB8AC3E}">
        <p14:creationId xmlns:p14="http://schemas.microsoft.com/office/powerpoint/2010/main"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November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November 2017</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
        <p:nvSpPr>
          <p:cNvPr id="7" name="Rectangle 4"/>
          <p:cNvSpPr>
            <a:spLocks noGrp="1" noChangeArrowheads="1"/>
          </p:cNvSpPr>
          <p:nvPr>
            <p:ph type="ftr" idx="11"/>
          </p:nvPr>
        </p:nvSpPr>
        <p:spPr>
          <a:xfrm>
            <a:off x="7304616" y="6552143"/>
            <a:ext cx="4074584" cy="184150"/>
          </a:xfrm>
          <a:ln/>
        </p:spPr>
        <p:txBody>
          <a:bodyPr/>
          <a:lstStyle>
            <a:lvl1pPr>
              <a:defRPr/>
            </a:lvl1pPr>
          </a:lstStyle>
          <a:p>
            <a:pPr>
              <a:defRPr/>
            </a:pPr>
            <a:r>
              <a:rPr lang="en-GB"/>
              <a:t>Ben Rolfe (BCA);   Jon Rosdahl (Qualcomm)</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November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November 2017</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a:t>November 2017</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pPr>
              <a:defRPr/>
            </a:pPr>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a:t>November 2017</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t>November 2017</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November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November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a:t>November 2017</a:t>
            </a:r>
            <a:endParaRPr lang="en-GB" dirty="0"/>
          </a:p>
        </p:txBody>
      </p:sp>
      <p:sp>
        <p:nvSpPr>
          <p:cNvPr id="1028" name="Rectangle 4"/>
          <p:cNvSpPr>
            <a:spLocks noGrp="1" noChangeArrowheads="1"/>
          </p:cNvSpPr>
          <p:nvPr>
            <p:ph type="ftr"/>
          </p:nvPr>
        </p:nvSpPr>
        <p:spPr bwMode="auto">
          <a:xfrm>
            <a:off x="7304616" y="6552143"/>
            <a:ext cx="4074584"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a:t>Ben Rolfe (BCA);   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11-17/1540r0</a:t>
            </a:r>
            <a:endParaRPr lang="en-GB" sz="1800" b="1" dirty="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a:t>November 2017</a:t>
            </a:r>
            <a:endParaRPr lang="en-US" dirty="0"/>
          </a:p>
        </p:txBody>
      </p:sp>
      <p:sp>
        <p:nvSpPr>
          <p:cNvPr id="6" name="Slide Number Placeholder 5"/>
          <p:cNvSpPr>
            <a:spLocks noGrp="1"/>
          </p:cNvSpPr>
          <p:nvPr>
            <p:ph type="sldNum" idx="12"/>
          </p:nvPr>
        </p:nvSpPr>
        <p:spPr/>
        <p:txBody>
          <a:bodyPr/>
          <a:lstStyle/>
          <a:p>
            <a:pPr>
              <a:defRPr/>
            </a:pPr>
            <a:r>
              <a:rPr lang="en-GB"/>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929218" y="1020763"/>
            <a:ext cx="10460566" cy="5509200"/>
          </a:xfrm>
          <a:prstGeom prst="rect">
            <a:avLst/>
          </a:prstGeom>
          <a:noFill/>
          <a:ln w="12700">
            <a:noFill/>
            <a:miter lim="800000"/>
            <a:headEnd type="none" w="sm" len="sm"/>
            <a:tailEnd type="none" w="sm" len="sm"/>
          </a:ln>
          <a:effectLst/>
        </p:spPr>
        <p:txBody>
          <a:bodyPr wrap="square">
            <a:spAutoFit/>
          </a:bodyPr>
          <a:lstStyle/>
          <a:p>
            <a:pPr algn="ctr"/>
            <a:r>
              <a:rPr lang="en-US" altLang="ko-KR" sz="20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800" b="1" dirty="0">
              <a:solidFill>
                <a:schemeClr val="tx1"/>
              </a:solidFill>
              <a:ea typeface="굴림" pitchFamily="50" charset="-127"/>
            </a:endParaRPr>
          </a:p>
          <a:p>
            <a:r>
              <a:rPr lang="en-US" altLang="ko-KR" sz="1800" dirty="0">
                <a:solidFill>
                  <a:schemeClr val="tx1"/>
                </a:solidFill>
                <a:ea typeface="굴림" pitchFamily="50" charset="-127"/>
              </a:rPr>
              <a:t>Document number: </a:t>
            </a:r>
            <a:r>
              <a:rPr lang="en-US" altLang="ko-KR" sz="1800" b="1" dirty="0">
                <a:solidFill>
                  <a:schemeClr val="tx1"/>
                </a:solidFill>
                <a:ea typeface="굴림" pitchFamily="50" charset="-127"/>
              </a:rPr>
              <a:t>15-17/0665r0</a:t>
            </a:r>
          </a:p>
          <a:p>
            <a:r>
              <a:rPr lang="en-US" altLang="ko-KR" sz="1800" b="1" dirty="0">
                <a:solidFill>
                  <a:schemeClr val="tx1"/>
                </a:solidFill>
                <a:ea typeface="굴림" pitchFamily="50" charset="-127"/>
              </a:rPr>
              <a:t>Submission Title:</a:t>
            </a:r>
            <a:r>
              <a:rPr lang="en-US" altLang="ko-KR" sz="1800" dirty="0">
                <a:solidFill>
                  <a:schemeClr val="tx1"/>
                </a:solidFill>
                <a:ea typeface="굴림" pitchFamily="50" charset="-127"/>
              </a:rPr>
              <a:t>   </a:t>
            </a:r>
            <a:r>
              <a:rPr lang="en-US" sz="1800" dirty="0">
                <a:solidFill>
                  <a:schemeClr val="tx1"/>
                </a:solidFill>
              </a:rPr>
              <a:t>Treasurer Report Nov 2017 - Orlando</a:t>
            </a:r>
            <a:endParaRPr lang="en-US" altLang="ko-KR" sz="1800" dirty="0">
              <a:solidFill>
                <a:schemeClr val="tx1"/>
              </a:solidFill>
              <a:ea typeface="굴림" pitchFamily="50" charset="-127"/>
            </a:endParaRPr>
          </a:p>
          <a:p>
            <a:r>
              <a:rPr lang="en-US" altLang="ko-KR" sz="1800" b="1" dirty="0">
                <a:solidFill>
                  <a:schemeClr val="tx1"/>
                </a:solidFill>
                <a:ea typeface="굴림" pitchFamily="50" charset="-127"/>
              </a:rPr>
              <a:t>Date Submitted: 10 Nov 2017</a:t>
            </a:r>
            <a:endParaRPr lang="en-US" altLang="ko-KR" sz="1800" dirty="0">
              <a:solidFill>
                <a:schemeClr val="tx1"/>
              </a:solidFill>
              <a:ea typeface="굴림" pitchFamily="50" charset="-127"/>
            </a:endParaRPr>
          </a:p>
          <a:p>
            <a:r>
              <a:rPr lang="en-US" altLang="ko-KR" sz="1800" b="1" dirty="0">
                <a:solidFill>
                  <a:schemeClr val="tx1"/>
                </a:solidFill>
                <a:ea typeface="굴림" pitchFamily="50" charset="-127"/>
              </a:rPr>
              <a:t>Source:</a:t>
            </a:r>
            <a:r>
              <a:rPr lang="en-US" altLang="ko-KR" sz="1800" dirty="0">
                <a:solidFill>
                  <a:schemeClr val="tx1"/>
                </a:solidFill>
                <a:ea typeface="굴림" pitchFamily="50" charset="-127"/>
              </a:rPr>
              <a:t>  Benjamin A. Rolfe (BCA), Jon Rosdahl (Qualcomm)</a:t>
            </a:r>
          </a:p>
          <a:p>
            <a:r>
              <a:rPr lang="en-US" altLang="ko-KR" sz="1800" dirty="0">
                <a:solidFill>
                  <a:schemeClr val="tx1"/>
                </a:solidFill>
                <a:ea typeface="굴림" pitchFamily="50" charset="-127"/>
              </a:rPr>
              <a:t>Company: Blind Creek Associates, Qualcomm Technologies, Inc.</a:t>
            </a:r>
          </a:p>
          <a:p>
            <a:r>
              <a:rPr lang="en-US" altLang="ko-KR" sz="1800" dirty="0">
                <a:solidFill>
                  <a:schemeClr val="tx1"/>
                </a:solidFill>
                <a:ea typeface="굴림" pitchFamily="50" charset="-127"/>
              </a:rPr>
              <a:t>Address: PO Box 798 Los Gatos CA 95031</a:t>
            </a:r>
          </a:p>
          <a:p>
            <a:r>
              <a:rPr lang="en-US" altLang="ko-KR" sz="1800" dirty="0">
                <a:solidFill>
                  <a:schemeClr val="tx1"/>
                </a:solidFill>
                <a:ea typeface="굴림" pitchFamily="50" charset="-127"/>
              </a:rPr>
              <a:t>Voice: +1 408 332 0725, E-Mail: </a:t>
            </a:r>
            <a:r>
              <a:rPr lang="en-US" altLang="ko-KR" sz="1800" dirty="0" err="1">
                <a:solidFill>
                  <a:schemeClr val="tx1"/>
                </a:solidFill>
                <a:ea typeface="굴림" pitchFamily="50" charset="-127"/>
              </a:rPr>
              <a:t>ben</a:t>
            </a:r>
            <a:r>
              <a:rPr lang="en-US" altLang="ko-KR" sz="1800" dirty="0">
                <a:solidFill>
                  <a:schemeClr val="tx1"/>
                </a:solidFill>
                <a:ea typeface="굴림" pitchFamily="50" charset="-127"/>
              </a:rPr>
              <a:t> @ blindcreek.com	</a:t>
            </a:r>
          </a:p>
          <a:p>
            <a:pPr>
              <a:spcBef>
                <a:spcPts val="600"/>
              </a:spcBef>
              <a:spcAft>
                <a:spcPts val="600"/>
              </a:spcAft>
            </a:pPr>
            <a:r>
              <a:rPr lang="en-US" altLang="ko-KR" sz="1800" b="1" dirty="0">
                <a:solidFill>
                  <a:schemeClr val="tx1"/>
                </a:solidFill>
                <a:ea typeface="굴림" pitchFamily="50" charset="-127"/>
              </a:rPr>
              <a:t>Re:</a:t>
            </a:r>
            <a:r>
              <a:rPr lang="en-US" altLang="ko-KR" sz="1800" dirty="0">
                <a:solidFill>
                  <a:schemeClr val="tx1"/>
                </a:solidFill>
                <a:ea typeface="굴림" pitchFamily="50" charset="-127"/>
              </a:rPr>
              <a:t> Joint 802.15/802.11 Treasury </a:t>
            </a:r>
            <a:endParaRPr lang="en-US" altLang="ko-KR" sz="2800" dirty="0">
              <a:solidFill>
                <a:schemeClr val="tx1"/>
              </a:solidFill>
              <a:ea typeface="굴림" pitchFamily="50" charset="-127"/>
            </a:endParaRPr>
          </a:p>
          <a:p>
            <a:pPr>
              <a:spcBef>
                <a:spcPts val="0"/>
              </a:spcBef>
              <a:spcAft>
                <a:spcPts val="0"/>
              </a:spcAft>
            </a:pPr>
            <a:r>
              <a:rPr lang="en-US" altLang="ko-KR" sz="1800" b="1" dirty="0">
                <a:solidFill>
                  <a:schemeClr val="tx1"/>
                </a:solidFill>
                <a:ea typeface="굴림" pitchFamily="50" charset="-127"/>
              </a:rPr>
              <a:t>Abstract:</a:t>
            </a:r>
            <a:r>
              <a:rPr lang="en-US" altLang="ko-KR" sz="1800" dirty="0">
                <a:solidFill>
                  <a:schemeClr val="tx1"/>
                </a:solidFill>
                <a:ea typeface="굴림" pitchFamily="50" charset="-127"/>
              </a:rPr>
              <a:t>	Treasurer report for the Joint 802.11/.15 Wireless funds.  </a:t>
            </a:r>
          </a:p>
          <a:p>
            <a:pPr>
              <a:spcBef>
                <a:spcPts val="0"/>
              </a:spcBef>
              <a:spcAft>
                <a:spcPts val="0"/>
              </a:spcAft>
            </a:pPr>
            <a:r>
              <a:rPr lang="en-US" sz="1800" dirty="0">
                <a:solidFill>
                  <a:schemeClr val="tx1"/>
                </a:solidFill>
              </a:rPr>
              <a:t>		 See Also document # </a:t>
            </a:r>
            <a:r>
              <a:rPr lang="en-US" sz="1800" dirty="0">
                <a:solidFill>
                  <a:srgbClr val="000000"/>
                </a:solidFill>
                <a:latin typeface="Times New Roman" pitchFamily="16" charset="0"/>
                <a:ea typeface="MS Gothic" charset="-128"/>
                <a:cs typeface="Arial Unicode MS" charset="0"/>
              </a:rPr>
              <a:t>11-17/1540</a:t>
            </a:r>
            <a:endParaRPr lang="en-US" altLang="ko-KR" sz="1800" dirty="0">
              <a:solidFill>
                <a:schemeClr val="tx1"/>
              </a:solidFill>
              <a:ea typeface="굴림" pitchFamily="50" charset="-127"/>
            </a:endParaRPr>
          </a:p>
          <a:p>
            <a:pPr>
              <a:spcBef>
                <a:spcPts val="600"/>
              </a:spcBef>
              <a:spcAft>
                <a:spcPts val="600"/>
              </a:spcAft>
            </a:pPr>
            <a:r>
              <a:rPr lang="en-US" altLang="ko-KR" sz="1800" b="1" dirty="0">
                <a:solidFill>
                  <a:schemeClr val="tx1"/>
                </a:solidFill>
                <a:ea typeface="굴림" pitchFamily="50" charset="-127"/>
              </a:rPr>
              <a:t>Purpose:</a:t>
            </a:r>
            <a:r>
              <a:rPr lang="en-US" altLang="ko-KR" sz="1800" dirty="0">
                <a:solidFill>
                  <a:schemeClr val="tx1"/>
                </a:solidFill>
                <a:ea typeface="굴림" pitchFamily="50" charset="-127"/>
              </a:rPr>
              <a:t>	Report to the WG</a:t>
            </a:r>
          </a:p>
          <a:p>
            <a:r>
              <a:rPr lang="en-US" altLang="ko-KR" sz="1800" b="1" dirty="0">
                <a:solidFill>
                  <a:schemeClr val="tx1"/>
                </a:solidFill>
                <a:ea typeface="굴림" pitchFamily="50" charset="-127"/>
              </a:rPr>
              <a:t>Notice:</a:t>
            </a:r>
            <a:r>
              <a:rPr lang="en-US" altLang="ko-KR" sz="18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800" b="1" dirty="0">
                <a:solidFill>
                  <a:schemeClr val="tx1"/>
                </a:solidFill>
                <a:ea typeface="굴림" pitchFamily="50" charset="-127"/>
              </a:rPr>
              <a:t>Release:</a:t>
            </a:r>
            <a:r>
              <a:rPr lang="en-US" altLang="ko-KR" sz="1800" dirty="0">
                <a:solidFill>
                  <a:schemeClr val="tx1"/>
                </a:solidFill>
                <a:ea typeface="굴림" pitchFamily="50" charset="-127"/>
              </a:rPr>
              <a:t>	The contributor acknowledges and accepts that this contribution becomes the property of IEEE and may be made publicly available by P802.15.	</a:t>
            </a: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Tree>
    <p:extLst>
      <p:ext uri="{BB962C8B-B14F-4D97-AF65-F5344CB8AC3E}">
        <p14:creationId xmlns:p14="http://schemas.microsoft.com/office/powerpoint/2010/main" val="395023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November 2017</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10</a:t>
            </a:fld>
            <a:endParaRPr lang="en-GB"/>
          </a:p>
        </p:txBody>
      </p:sp>
      <p:sp>
        <p:nvSpPr>
          <p:cNvPr id="5" name="TextBox 4"/>
          <p:cNvSpPr txBox="1"/>
          <p:nvPr/>
        </p:nvSpPr>
        <p:spPr>
          <a:xfrm>
            <a:off x="2255573" y="527835"/>
            <a:ext cx="7780338" cy="461665"/>
          </a:xfrm>
          <a:prstGeom prst="rect">
            <a:avLst/>
          </a:prstGeom>
          <a:noFill/>
        </p:spPr>
        <p:txBody>
          <a:bodyPr wrap="square" rtlCol="0">
            <a:spAutoFit/>
          </a:bodyPr>
          <a:lstStyle/>
          <a:p>
            <a:pPr algn="ctr"/>
            <a:r>
              <a:rPr lang="en-US" dirty="0">
                <a:solidFill>
                  <a:schemeClr val="tx1"/>
                </a:solidFill>
              </a:rPr>
              <a:t>2018 Meeting Income Report</a:t>
            </a:r>
          </a:p>
        </p:txBody>
      </p:sp>
      <p:graphicFrame>
        <p:nvGraphicFramePr>
          <p:cNvPr id="7" name="Table 6">
            <a:extLst>
              <a:ext uri="{FF2B5EF4-FFF2-40B4-BE49-F238E27FC236}">
                <a16:creationId xmlns:a16="http://schemas.microsoft.com/office/drawing/2014/main" id="{49FE9EFE-6A68-4E02-B9D8-25511E2705CE}"/>
              </a:ext>
            </a:extLst>
          </p:cNvPr>
          <p:cNvGraphicFramePr>
            <a:graphicFrameLocks noGrp="1"/>
          </p:cNvGraphicFramePr>
          <p:nvPr>
            <p:extLst>
              <p:ext uri="{D42A27DB-BD31-4B8C-83A1-F6EECF244321}">
                <p14:modId xmlns:p14="http://schemas.microsoft.com/office/powerpoint/2010/main" val="4244070576"/>
              </p:ext>
            </p:extLst>
          </p:nvPr>
        </p:nvGraphicFramePr>
        <p:xfrm>
          <a:off x="4038600" y="1160226"/>
          <a:ext cx="4545542" cy="4707173"/>
        </p:xfrm>
        <a:graphic>
          <a:graphicData uri="http://schemas.openxmlformats.org/drawingml/2006/table">
            <a:tbl>
              <a:tblPr/>
              <a:tblGrid>
                <a:gridCol w="3021542">
                  <a:extLst>
                    <a:ext uri="{9D8B030D-6E8A-4147-A177-3AD203B41FA5}">
                      <a16:colId xmlns:a16="http://schemas.microsoft.com/office/drawing/2014/main" val="891569980"/>
                    </a:ext>
                  </a:extLst>
                </a:gridCol>
                <a:gridCol w="1524000">
                  <a:extLst>
                    <a:ext uri="{9D8B030D-6E8A-4147-A177-3AD203B41FA5}">
                      <a16:colId xmlns:a16="http://schemas.microsoft.com/office/drawing/2014/main" val="590824879"/>
                    </a:ext>
                  </a:extLst>
                </a:gridCol>
              </a:tblGrid>
              <a:tr h="575720">
                <a:tc>
                  <a:txBody>
                    <a:bodyPr/>
                    <a:lstStyle/>
                    <a:p>
                      <a:pPr algn="l" fontAlgn="b"/>
                      <a:endParaRPr lang="en-US" sz="18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800" b="1" i="0" u="none" strike="noStrike">
                          <a:effectLst/>
                          <a:latin typeface="Arial" panose="020B0604020202020204" pitchFamily="34" charset="0"/>
                        </a:rPr>
                        <a:t>2018-01 Irvine, CA</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714102151"/>
                  </a:ext>
                </a:extLst>
              </a:tr>
              <a:tr h="431889">
                <a:tc>
                  <a:txBody>
                    <a:bodyPr/>
                    <a:lstStyle/>
                    <a:p>
                      <a:pPr algn="l" fontAlgn="b"/>
                      <a:r>
                        <a:rPr lang="en-US" sz="18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8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2672778553"/>
                  </a:ext>
                </a:extLst>
              </a:tr>
              <a:tr h="431889">
                <a:tc gridSpan="2">
                  <a:txBody>
                    <a:bodyPr/>
                    <a:lstStyle/>
                    <a:p>
                      <a:pPr algn="l" fontAlgn="ctr"/>
                      <a:r>
                        <a:rPr lang="en-US" sz="2000" b="1" i="0" u="none" strike="noStrike" dirty="0">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3005810969"/>
                  </a:ext>
                </a:extLst>
              </a:tr>
              <a:tr h="431889">
                <a:tc>
                  <a:txBody>
                    <a:bodyPr/>
                    <a:lstStyle/>
                    <a:p>
                      <a:pPr algn="l" fontAlgn="b"/>
                      <a:r>
                        <a:rPr lang="en-US" sz="20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400435301"/>
                  </a:ext>
                </a:extLst>
              </a:tr>
              <a:tr h="431889">
                <a:tc>
                  <a:txBody>
                    <a:bodyPr/>
                    <a:lstStyle/>
                    <a:p>
                      <a:pPr algn="l" fontAlgn="b"/>
                      <a:r>
                        <a:rPr lang="en-US" sz="20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2000" b="0" i="0" u="none" strike="noStrike">
                          <a:solidFill>
                            <a:srgbClr val="000000"/>
                          </a:solidFill>
                          <a:effectLst/>
                          <a:latin typeface="Arial" panose="020B0604020202020204" pitchFamily="34" charset="0"/>
                        </a:rPr>
                        <a:t>$13,251.00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191439625"/>
                  </a:ext>
                </a:extLst>
              </a:tr>
              <a:tr h="431889">
                <a:tc>
                  <a:txBody>
                    <a:bodyPr/>
                    <a:lstStyle/>
                    <a:p>
                      <a:pPr algn="l" fontAlgn="b"/>
                      <a:r>
                        <a:rPr lang="en-US" sz="20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panose="020B0604020202020204" pitchFamily="34" charset="0"/>
                        </a:rPr>
                        <a:t>$13,251.00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321319648"/>
                  </a:ext>
                </a:extLst>
              </a:tr>
              <a:tr h="328668">
                <a:tc>
                  <a:txBody>
                    <a:bodyPr/>
                    <a:lstStyle/>
                    <a:p>
                      <a:pPr algn="l" fontAlgn="b"/>
                      <a:r>
                        <a:rPr lang="en-US" sz="2000" b="1" i="0" u="none" strike="noStrike" dirty="0">
                          <a:solidFill>
                            <a:srgbClr val="000000"/>
                          </a:solidFill>
                          <a:effectLst/>
                          <a:latin typeface="Arial" panose="020B0604020202020204" pitchFamily="34" charset="0"/>
                        </a:rPr>
                        <a:t>Expense</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44266304"/>
                  </a:ext>
                </a:extLst>
              </a:tr>
              <a:tr h="328668">
                <a:tc>
                  <a:txBody>
                    <a:bodyPr/>
                    <a:lstStyle/>
                    <a:p>
                      <a:pPr algn="l" fontAlgn="b"/>
                      <a:r>
                        <a:rPr lang="en-US" sz="20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fontAlgn="ctr"/>
                      <a:r>
                        <a:rPr lang="en-US" sz="2000" b="0" i="0" u="none" strike="noStrike">
                          <a:solidFill>
                            <a:srgbClr val="000000"/>
                          </a:solidFill>
                          <a:effectLst/>
                          <a:latin typeface="Arial" panose="020B0604020202020204" pitchFamily="34" charset="0"/>
                        </a:rPr>
                        <a:t>$20,000.00 </a:t>
                      </a:r>
                    </a:p>
                  </a:txBody>
                  <a:tcPr marL="9525" marR="9525" marT="9525" marB="0" anchor="ctr">
                    <a:lnL>
                      <a:noFill/>
                    </a:lnL>
                    <a:lnR>
                      <a:noFill/>
                    </a:lnR>
                    <a:lnT>
                      <a:noFill/>
                    </a:lnT>
                    <a:lnB>
                      <a:noFill/>
                    </a:lnB>
                  </a:tcPr>
                </a:tc>
                <a:extLst>
                  <a:ext uri="{0D108BD9-81ED-4DB2-BD59-A6C34878D82A}">
                    <a16:rowId xmlns:a16="http://schemas.microsoft.com/office/drawing/2014/main" val="1708864661"/>
                  </a:ext>
                </a:extLst>
              </a:tr>
              <a:tr h="328668">
                <a:tc>
                  <a:txBody>
                    <a:bodyPr/>
                    <a:lstStyle/>
                    <a:p>
                      <a:pPr algn="l" fontAlgn="b"/>
                      <a:r>
                        <a:rPr lang="en-US" sz="20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2000" b="0" i="0" u="none" strike="noStrike">
                          <a:solidFill>
                            <a:srgbClr val="000000"/>
                          </a:solidFill>
                          <a:effectLst/>
                          <a:latin typeface="Arial" panose="020B0604020202020204" pitchFamily="34" charset="0"/>
                        </a:rPr>
                        <a:t>$397.53 </a:t>
                      </a:r>
                    </a:p>
                  </a:txBody>
                  <a:tcPr marL="9525" marR="9525" marT="9525" marB="0" anchor="ctr">
                    <a:lnL>
                      <a:noFill/>
                    </a:lnL>
                    <a:lnR>
                      <a:noFill/>
                    </a:lnR>
                    <a:lnT>
                      <a:noFill/>
                    </a:lnT>
                    <a:lnB>
                      <a:noFill/>
                    </a:lnB>
                  </a:tcPr>
                </a:tc>
                <a:extLst>
                  <a:ext uri="{0D108BD9-81ED-4DB2-BD59-A6C34878D82A}">
                    <a16:rowId xmlns:a16="http://schemas.microsoft.com/office/drawing/2014/main" val="3525796165"/>
                  </a:ext>
                </a:extLst>
              </a:tr>
              <a:tr h="328668">
                <a:tc>
                  <a:txBody>
                    <a:bodyPr/>
                    <a:lstStyle/>
                    <a:p>
                      <a:pPr algn="l" fontAlgn="b"/>
                      <a:r>
                        <a:rPr lang="en-US" sz="20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2000" b="0" i="0" u="none" strike="noStrike">
                          <a:solidFill>
                            <a:srgbClr val="000000"/>
                          </a:solidFill>
                          <a:effectLst/>
                          <a:latin typeface="Arial" panose="020B0604020202020204" pitchFamily="34" charset="0"/>
                        </a:rPr>
                        <a:t>$20,000.00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559132124"/>
                  </a:ext>
                </a:extLst>
              </a:tr>
              <a:tr h="328668">
                <a:tc>
                  <a:txBody>
                    <a:bodyPr/>
                    <a:lstStyle/>
                    <a:p>
                      <a:pPr algn="l" fontAlgn="b"/>
                      <a:r>
                        <a:rPr lang="en-US" sz="20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panose="020B0604020202020204" pitchFamily="34" charset="0"/>
                        </a:rPr>
                        <a:t>$40,397.53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97125113"/>
                  </a:ext>
                </a:extLst>
              </a:tr>
              <a:tr h="328668">
                <a:tc>
                  <a:txBody>
                    <a:bodyPr/>
                    <a:lstStyle/>
                    <a:p>
                      <a:pPr algn="l" fontAlgn="ctr"/>
                      <a:r>
                        <a:rPr lang="en-US" sz="2000" b="1" i="0" u="none" strike="noStrike">
                          <a:solidFill>
                            <a:srgbClr val="000000"/>
                          </a:solidFill>
                          <a:effectLst/>
                          <a:latin typeface="Arial" panose="020B0604020202020204" pitchFamily="34" charset="0"/>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dirty="0">
                          <a:solidFill>
                            <a:srgbClr val="000000"/>
                          </a:solidFill>
                          <a:effectLst/>
                          <a:latin typeface="Arial" panose="020B0604020202020204" pitchFamily="34" charset="0"/>
                        </a:rPr>
                        <a:t>($27,146.53)</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3386443098"/>
                  </a:ext>
                </a:extLst>
              </a:tr>
            </a:tbl>
          </a:graphicData>
        </a:graphic>
      </p:graphicFrame>
    </p:spTree>
    <p:extLst>
      <p:ext uri="{BB962C8B-B14F-4D97-AF65-F5344CB8AC3E}">
        <p14:creationId xmlns:p14="http://schemas.microsoft.com/office/powerpoint/2010/main" val="1848318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November 2017</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11</a:t>
            </a:fld>
            <a:endParaRPr lang="en-GB"/>
          </a:p>
        </p:txBody>
      </p:sp>
      <p:sp>
        <p:nvSpPr>
          <p:cNvPr id="5" name="TextBox 4"/>
          <p:cNvSpPr txBox="1"/>
          <p:nvPr/>
        </p:nvSpPr>
        <p:spPr>
          <a:xfrm>
            <a:off x="2255573" y="613739"/>
            <a:ext cx="7780338" cy="461665"/>
          </a:xfrm>
          <a:prstGeom prst="rect">
            <a:avLst/>
          </a:prstGeom>
          <a:noFill/>
        </p:spPr>
        <p:txBody>
          <a:bodyPr wrap="square" rtlCol="0">
            <a:spAutoFit/>
          </a:bodyPr>
          <a:lstStyle/>
          <a:p>
            <a:pPr algn="ctr"/>
            <a:r>
              <a:rPr lang="en-US" dirty="0">
                <a:solidFill>
                  <a:schemeClr val="tx1"/>
                </a:solidFill>
              </a:rPr>
              <a:t>2017 Meeting Income Report</a:t>
            </a:r>
          </a:p>
        </p:txBody>
      </p:sp>
      <p:graphicFrame>
        <p:nvGraphicFramePr>
          <p:cNvPr id="6" name="Table 5">
            <a:extLst>
              <a:ext uri="{FF2B5EF4-FFF2-40B4-BE49-F238E27FC236}">
                <a16:creationId xmlns:a16="http://schemas.microsoft.com/office/drawing/2014/main" id="{1A387137-FFE3-4219-836F-A2A49FCDD0AA}"/>
              </a:ext>
            </a:extLst>
          </p:cNvPr>
          <p:cNvGraphicFramePr>
            <a:graphicFrameLocks noGrp="1"/>
          </p:cNvGraphicFramePr>
          <p:nvPr>
            <p:extLst>
              <p:ext uri="{D42A27DB-BD31-4B8C-83A1-F6EECF244321}">
                <p14:modId xmlns:p14="http://schemas.microsoft.com/office/powerpoint/2010/main" val="1910911871"/>
              </p:ext>
            </p:extLst>
          </p:nvPr>
        </p:nvGraphicFramePr>
        <p:xfrm>
          <a:off x="1219200" y="1066800"/>
          <a:ext cx="10160000" cy="5363825"/>
        </p:xfrm>
        <a:graphic>
          <a:graphicData uri="http://schemas.openxmlformats.org/drawingml/2006/table">
            <a:tbl>
              <a:tblPr/>
              <a:tblGrid>
                <a:gridCol w="2953768">
                  <a:extLst>
                    <a:ext uri="{9D8B030D-6E8A-4147-A177-3AD203B41FA5}">
                      <a16:colId xmlns:a16="http://schemas.microsoft.com/office/drawing/2014/main" val="1695780928"/>
                    </a:ext>
                  </a:extLst>
                </a:gridCol>
                <a:gridCol w="1208085">
                  <a:extLst>
                    <a:ext uri="{9D8B030D-6E8A-4147-A177-3AD203B41FA5}">
                      <a16:colId xmlns:a16="http://schemas.microsoft.com/office/drawing/2014/main" val="17148181"/>
                    </a:ext>
                  </a:extLst>
                </a:gridCol>
                <a:gridCol w="1473865">
                  <a:extLst>
                    <a:ext uri="{9D8B030D-6E8A-4147-A177-3AD203B41FA5}">
                      <a16:colId xmlns:a16="http://schemas.microsoft.com/office/drawing/2014/main" val="794196407"/>
                    </a:ext>
                  </a:extLst>
                </a:gridCol>
                <a:gridCol w="1576552">
                  <a:extLst>
                    <a:ext uri="{9D8B030D-6E8A-4147-A177-3AD203B41FA5}">
                      <a16:colId xmlns:a16="http://schemas.microsoft.com/office/drawing/2014/main" val="2149333347"/>
                    </a:ext>
                  </a:extLst>
                </a:gridCol>
                <a:gridCol w="1473865">
                  <a:extLst>
                    <a:ext uri="{9D8B030D-6E8A-4147-A177-3AD203B41FA5}">
                      <a16:colId xmlns:a16="http://schemas.microsoft.com/office/drawing/2014/main" val="766902168"/>
                    </a:ext>
                  </a:extLst>
                </a:gridCol>
                <a:gridCol w="1473865">
                  <a:extLst>
                    <a:ext uri="{9D8B030D-6E8A-4147-A177-3AD203B41FA5}">
                      <a16:colId xmlns:a16="http://schemas.microsoft.com/office/drawing/2014/main" val="3458372575"/>
                    </a:ext>
                  </a:extLst>
                </a:gridCol>
              </a:tblGrid>
              <a:tr h="327605">
                <a:tc>
                  <a:txBody>
                    <a:bodyPr/>
                    <a:lstStyle/>
                    <a:p>
                      <a:pPr algn="l" fontAlgn="b"/>
                      <a:r>
                        <a:rPr lang="en-US" sz="1400" b="1" i="0" u="none" strike="noStrike" dirty="0">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2017 Misc.</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2017-01 Atlanta, GA</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2017-05 Daejeon, Korea</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2017-09 Waikoloa, HI</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4082745171"/>
                  </a:ext>
                </a:extLst>
              </a:tr>
              <a:tr h="246379">
                <a:tc>
                  <a:txBody>
                    <a:bodyPr/>
                    <a:lstStyle/>
                    <a:p>
                      <a:pPr algn="l" fontAlgn="b"/>
                      <a:r>
                        <a:rPr lang="en-US" sz="14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2222470328"/>
                  </a:ext>
                </a:extLst>
              </a:tr>
              <a:tr h="246379">
                <a:tc>
                  <a:txBody>
                    <a:bodyPr/>
                    <a:lstStyle/>
                    <a:p>
                      <a:pPr algn="l" fontAlgn="ctr"/>
                      <a:r>
                        <a:rPr lang="en-US" sz="14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638520412"/>
                  </a:ext>
                </a:extLst>
              </a:tr>
              <a:tr h="246379">
                <a:tc>
                  <a:txBody>
                    <a:bodyPr/>
                    <a:lstStyle/>
                    <a:p>
                      <a:pPr algn="l" fontAlgn="b"/>
                      <a:r>
                        <a:rPr lang="en-US" sz="14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975771469"/>
                  </a:ext>
                </a:extLst>
              </a:tr>
              <a:tr h="246379">
                <a:tc>
                  <a:txBody>
                    <a:bodyPr/>
                    <a:lstStyle/>
                    <a:p>
                      <a:pPr algn="l" fontAlgn="b"/>
                      <a:r>
                        <a:rPr lang="en-US" sz="1400" b="0" i="0" u="none" strike="noStrike">
                          <a:solidFill>
                            <a:srgbClr val="000000"/>
                          </a:solidFill>
                          <a:effectLst/>
                          <a:latin typeface="Arial" panose="020B0604020202020204" pitchFamily="34" charset="0"/>
                        </a:rPr>
                        <a:t>1.20 - Received from Corps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9525" marR="9525" marT="9525" marB="0" anchor="ctr">
                    <a:lnL>
                      <a:noFill/>
                    </a:lnL>
                    <a:lnR>
                      <a:noFill/>
                    </a:lnR>
                    <a:lnT>
                      <a:noFill/>
                    </a:lnT>
                    <a:lnB>
                      <a:noFill/>
                    </a:lnB>
                  </a:tcPr>
                </a:tc>
                <a:extLst>
                  <a:ext uri="{0D108BD9-81ED-4DB2-BD59-A6C34878D82A}">
                    <a16:rowId xmlns:a16="http://schemas.microsoft.com/office/drawing/2014/main" val="2916339462"/>
                  </a:ext>
                </a:extLst>
              </a:tr>
              <a:tr h="246379">
                <a:tc>
                  <a:txBody>
                    <a:bodyPr/>
                    <a:lstStyle/>
                    <a:p>
                      <a:pPr algn="l" fontAlgn="b"/>
                      <a:r>
                        <a:rPr lang="en-US" sz="14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$216,701.00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$200,600.00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$188,650.00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$605,951.00 </a:t>
                      </a:r>
                    </a:p>
                  </a:txBody>
                  <a:tcPr marL="9525" marR="9525" marT="9525" marB="0" anchor="ctr">
                    <a:lnL>
                      <a:noFill/>
                    </a:lnL>
                    <a:lnR>
                      <a:noFill/>
                    </a:lnR>
                    <a:lnT>
                      <a:noFill/>
                    </a:lnT>
                    <a:lnB>
                      <a:noFill/>
                    </a:lnB>
                  </a:tcPr>
                </a:tc>
                <a:extLst>
                  <a:ext uri="{0D108BD9-81ED-4DB2-BD59-A6C34878D82A}">
                    <a16:rowId xmlns:a16="http://schemas.microsoft.com/office/drawing/2014/main" val="55723367"/>
                  </a:ext>
                </a:extLst>
              </a:tr>
              <a:tr h="246379">
                <a:tc>
                  <a:txBody>
                    <a:bodyPr/>
                    <a:lstStyle/>
                    <a:p>
                      <a:pPr algn="l" fontAlgn="b"/>
                      <a:r>
                        <a:rPr lang="en-US" sz="14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$25,987.40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$27,626.46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$53,613.86 </a:t>
                      </a:r>
                    </a:p>
                  </a:txBody>
                  <a:tcPr marL="9525" marR="9525" marT="9525" marB="0" anchor="ctr">
                    <a:lnL>
                      <a:noFill/>
                    </a:lnL>
                    <a:lnR>
                      <a:noFill/>
                    </a:lnR>
                    <a:lnT>
                      <a:noFill/>
                    </a:lnT>
                    <a:lnB>
                      <a:noFill/>
                    </a:lnB>
                  </a:tcPr>
                </a:tc>
                <a:extLst>
                  <a:ext uri="{0D108BD9-81ED-4DB2-BD59-A6C34878D82A}">
                    <a16:rowId xmlns:a16="http://schemas.microsoft.com/office/drawing/2014/main" val="1705102347"/>
                  </a:ext>
                </a:extLst>
              </a:tr>
              <a:tr h="246379">
                <a:tc>
                  <a:txBody>
                    <a:bodyPr/>
                    <a:lstStyle/>
                    <a:p>
                      <a:pPr algn="l" fontAlgn="b"/>
                      <a:r>
                        <a:rPr lang="en-US" sz="1400" b="0" i="0" u="none" strike="noStrike">
                          <a:solidFill>
                            <a:srgbClr val="000000"/>
                          </a:solidFill>
                          <a:effectLst/>
                          <a:latin typeface="Arial" panose="020B0604020202020204" pitchFamily="34" charset="0"/>
                        </a:rPr>
                        <a:t>3.40 - IEEE CB Acct Interest</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$2,091.80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$2,091.80 </a:t>
                      </a:r>
                    </a:p>
                  </a:txBody>
                  <a:tcPr marL="9525" marR="9525" marT="9525" marB="0" anchor="ctr">
                    <a:lnL>
                      <a:noFill/>
                    </a:lnL>
                    <a:lnR>
                      <a:noFill/>
                    </a:lnR>
                    <a:lnT>
                      <a:noFill/>
                    </a:lnT>
                    <a:lnB>
                      <a:noFill/>
                    </a:lnB>
                  </a:tcPr>
                </a:tc>
                <a:extLst>
                  <a:ext uri="{0D108BD9-81ED-4DB2-BD59-A6C34878D82A}">
                    <a16:rowId xmlns:a16="http://schemas.microsoft.com/office/drawing/2014/main" val="967498918"/>
                  </a:ext>
                </a:extLst>
              </a:tr>
              <a:tr h="246379">
                <a:tc>
                  <a:txBody>
                    <a:bodyPr/>
                    <a:lstStyle/>
                    <a:p>
                      <a:pPr algn="l" fontAlgn="b"/>
                      <a:r>
                        <a:rPr lang="en-US" sz="1400" b="0" i="0" u="none" strike="noStrike">
                          <a:solidFill>
                            <a:srgbClr val="000000"/>
                          </a:solidFill>
                          <a:effectLst/>
                          <a:latin typeface="Arial" panose="020B0604020202020204" pitchFamily="34" charset="0"/>
                        </a:rPr>
                        <a:t>3.96 - Misc.Income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640841392"/>
                  </a:ext>
                </a:extLst>
              </a:tr>
              <a:tr h="246379">
                <a:tc>
                  <a:txBody>
                    <a:bodyPr/>
                    <a:lstStyle/>
                    <a:p>
                      <a:pPr algn="l" fontAlgn="b"/>
                      <a:r>
                        <a:rPr lang="en-US" sz="14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$2,091.80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$312,498.40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$216,276.46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$761,966.66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963966572"/>
                  </a:ext>
                </a:extLst>
              </a:tr>
              <a:tr h="246379">
                <a:tc>
                  <a:txBody>
                    <a:bodyPr/>
                    <a:lstStyle/>
                    <a:p>
                      <a:pPr algn="l" fontAlgn="b"/>
                      <a:r>
                        <a:rPr lang="en-US" sz="14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9149136"/>
                  </a:ext>
                </a:extLst>
              </a:tr>
              <a:tr h="246379">
                <a:tc>
                  <a:txBody>
                    <a:bodyPr/>
                    <a:lstStyle/>
                    <a:p>
                      <a:pPr algn="l" fontAlgn="b"/>
                      <a:r>
                        <a:rPr lang="en-US" sz="14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$15,630.90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$44,703.85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$20,899.57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$81,234.32 </a:t>
                      </a:r>
                    </a:p>
                  </a:txBody>
                  <a:tcPr marL="9525" marR="9525" marT="9525" marB="0" anchor="ctr">
                    <a:lnL>
                      <a:noFill/>
                    </a:lnL>
                    <a:lnR>
                      <a:noFill/>
                    </a:lnR>
                    <a:lnT>
                      <a:noFill/>
                    </a:lnT>
                    <a:lnB>
                      <a:noFill/>
                    </a:lnB>
                  </a:tcPr>
                </a:tc>
                <a:extLst>
                  <a:ext uri="{0D108BD9-81ED-4DB2-BD59-A6C34878D82A}">
                    <a16:rowId xmlns:a16="http://schemas.microsoft.com/office/drawing/2014/main" val="276381576"/>
                  </a:ext>
                </a:extLst>
              </a:tr>
              <a:tr h="246379">
                <a:tc>
                  <a:txBody>
                    <a:bodyPr/>
                    <a:lstStyle/>
                    <a:p>
                      <a:pPr algn="l" fontAlgn="b"/>
                      <a:r>
                        <a:rPr lang="en-US" sz="14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$6,763.20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$14,969.00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$10,828.25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$32,560.45 </a:t>
                      </a:r>
                    </a:p>
                  </a:txBody>
                  <a:tcPr marL="9525" marR="9525" marT="9525" marB="0" anchor="ctr">
                    <a:lnL>
                      <a:noFill/>
                    </a:lnL>
                    <a:lnR>
                      <a:noFill/>
                    </a:lnR>
                    <a:lnT>
                      <a:noFill/>
                    </a:lnT>
                    <a:lnB>
                      <a:noFill/>
                    </a:lnB>
                  </a:tcPr>
                </a:tc>
                <a:extLst>
                  <a:ext uri="{0D108BD9-81ED-4DB2-BD59-A6C34878D82A}">
                    <a16:rowId xmlns:a16="http://schemas.microsoft.com/office/drawing/2014/main" val="350980373"/>
                  </a:ext>
                </a:extLst>
              </a:tr>
              <a:tr h="246379">
                <a:tc>
                  <a:txBody>
                    <a:bodyPr/>
                    <a:lstStyle/>
                    <a:p>
                      <a:pPr algn="l" fontAlgn="b"/>
                      <a:r>
                        <a:rPr lang="en-US" sz="14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$47,235.53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$45,255.00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$47,733.13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$140,223.66 </a:t>
                      </a:r>
                    </a:p>
                  </a:txBody>
                  <a:tcPr marL="9525" marR="9525" marT="9525" marB="0" anchor="ctr">
                    <a:lnL>
                      <a:noFill/>
                    </a:lnL>
                    <a:lnR>
                      <a:noFill/>
                    </a:lnR>
                    <a:lnT>
                      <a:noFill/>
                    </a:lnT>
                    <a:lnB>
                      <a:noFill/>
                    </a:lnB>
                  </a:tcPr>
                </a:tc>
                <a:extLst>
                  <a:ext uri="{0D108BD9-81ED-4DB2-BD59-A6C34878D82A}">
                    <a16:rowId xmlns:a16="http://schemas.microsoft.com/office/drawing/2014/main" val="2453757952"/>
                  </a:ext>
                </a:extLst>
              </a:tr>
              <a:tr h="246379">
                <a:tc>
                  <a:txBody>
                    <a:bodyPr/>
                    <a:lstStyle/>
                    <a:p>
                      <a:pPr algn="l" fontAlgn="b"/>
                      <a:r>
                        <a:rPr lang="en-US" sz="14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$114,318.11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$42,940.00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$92,152.42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$249,410.53 </a:t>
                      </a:r>
                    </a:p>
                  </a:txBody>
                  <a:tcPr marL="9525" marR="9525" marT="9525" marB="0" anchor="ctr">
                    <a:lnL>
                      <a:noFill/>
                    </a:lnL>
                    <a:lnR>
                      <a:noFill/>
                    </a:lnR>
                    <a:lnT>
                      <a:noFill/>
                    </a:lnT>
                    <a:lnB>
                      <a:noFill/>
                    </a:lnB>
                  </a:tcPr>
                </a:tc>
                <a:extLst>
                  <a:ext uri="{0D108BD9-81ED-4DB2-BD59-A6C34878D82A}">
                    <a16:rowId xmlns:a16="http://schemas.microsoft.com/office/drawing/2014/main" val="1063789410"/>
                  </a:ext>
                </a:extLst>
              </a:tr>
              <a:tr h="246379">
                <a:tc>
                  <a:txBody>
                    <a:bodyPr/>
                    <a:lstStyle/>
                    <a:p>
                      <a:pPr algn="l" fontAlgn="b"/>
                      <a:r>
                        <a:rPr lang="en-US" sz="14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$32,925.72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$30,613.05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$37,841.50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$101,380.27 </a:t>
                      </a:r>
                    </a:p>
                  </a:txBody>
                  <a:tcPr marL="9525" marR="9525" marT="9525" marB="0" anchor="ctr">
                    <a:lnL>
                      <a:noFill/>
                    </a:lnL>
                    <a:lnR>
                      <a:noFill/>
                    </a:lnR>
                    <a:lnT>
                      <a:noFill/>
                    </a:lnT>
                    <a:lnB>
                      <a:noFill/>
                    </a:lnB>
                  </a:tcPr>
                </a:tc>
                <a:extLst>
                  <a:ext uri="{0D108BD9-81ED-4DB2-BD59-A6C34878D82A}">
                    <a16:rowId xmlns:a16="http://schemas.microsoft.com/office/drawing/2014/main" val="367529405"/>
                  </a:ext>
                </a:extLst>
              </a:tr>
              <a:tr h="246379">
                <a:tc>
                  <a:txBody>
                    <a:bodyPr/>
                    <a:lstStyle/>
                    <a:p>
                      <a:pPr algn="l" fontAlgn="b"/>
                      <a:r>
                        <a:rPr lang="en-US" sz="14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$22,415.04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$21,687.36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$61,652.40 </a:t>
                      </a:r>
                    </a:p>
                  </a:txBody>
                  <a:tcPr marL="9525" marR="9525" marT="9525" marB="0" anchor="ctr">
                    <a:lnL>
                      <a:noFill/>
                    </a:lnL>
                    <a:lnR>
                      <a:noFill/>
                    </a:lnR>
                    <a:lnT>
                      <a:noFill/>
                    </a:lnT>
                    <a:lnB>
                      <a:noFill/>
                    </a:lnB>
                  </a:tcPr>
                </a:tc>
                <a:extLst>
                  <a:ext uri="{0D108BD9-81ED-4DB2-BD59-A6C34878D82A}">
                    <a16:rowId xmlns:a16="http://schemas.microsoft.com/office/drawing/2014/main" val="751451366"/>
                  </a:ext>
                </a:extLst>
              </a:tr>
              <a:tr h="246379">
                <a:tc>
                  <a:txBody>
                    <a:bodyPr/>
                    <a:lstStyle/>
                    <a:p>
                      <a:pPr algn="l" fontAlgn="b"/>
                      <a:r>
                        <a:rPr lang="en-US" sz="14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$80.33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$4,392.61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$17,632.44 </a:t>
                      </a:r>
                    </a:p>
                  </a:txBody>
                  <a:tcPr marL="9525" marR="9525" marT="9525" marB="0" anchor="ctr">
                    <a:lnL>
                      <a:noFill/>
                    </a:lnL>
                    <a:lnR>
                      <a:noFill/>
                    </a:lnR>
                    <a:lnT>
                      <a:noFill/>
                    </a:lnT>
                    <a:lnB>
                      <a:noFill/>
                    </a:lnB>
                  </a:tcPr>
                </a:tc>
                <a:extLst>
                  <a:ext uri="{0D108BD9-81ED-4DB2-BD59-A6C34878D82A}">
                    <a16:rowId xmlns:a16="http://schemas.microsoft.com/office/drawing/2014/main" val="2007965817"/>
                  </a:ext>
                </a:extLst>
              </a:tr>
              <a:tr h="246379">
                <a:tc>
                  <a:txBody>
                    <a:bodyPr/>
                    <a:lstStyle/>
                    <a:p>
                      <a:pPr algn="l" fontAlgn="b"/>
                      <a:r>
                        <a:rPr lang="en-US" sz="14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$7,402.50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$1,145.83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$9,608.33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72061668"/>
                  </a:ext>
                </a:extLst>
              </a:tr>
              <a:tr h="246379">
                <a:tc>
                  <a:txBody>
                    <a:bodyPr/>
                    <a:lstStyle/>
                    <a:p>
                      <a:pPr algn="l" fontAlgn="b"/>
                      <a:r>
                        <a:rPr lang="en-US" sz="14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$80.33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$243,508.00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$213,433.40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$236,680.67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$693,702.40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3274306513"/>
                  </a:ext>
                </a:extLst>
              </a:tr>
              <a:tr h="246379">
                <a:tc>
                  <a:txBody>
                    <a:bodyPr/>
                    <a:lstStyle/>
                    <a:p>
                      <a:pPr algn="l" fontAlgn="ctr"/>
                      <a:r>
                        <a:rPr lang="en-US" sz="1400" b="1" i="0" u="none" strike="noStrike">
                          <a:solidFill>
                            <a:srgbClr val="000000"/>
                          </a:solidFill>
                          <a:effectLst/>
                          <a:latin typeface="Arial" panose="020B0604020202020204" pitchFamily="34" charset="0"/>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$2,011.47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$68,990.40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$17,666.60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($20,404.21)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$68,264.26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122656841"/>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November 2017</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12</a:t>
            </a:fld>
            <a:endParaRPr lang="en-GB"/>
          </a:p>
        </p:txBody>
      </p:sp>
      <p:sp>
        <p:nvSpPr>
          <p:cNvPr id="5" name="TextBox 4"/>
          <p:cNvSpPr txBox="1"/>
          <p:nvPr/>
        </p:nvSpPr>
        <p:spPr>
          <a:xfrm>
            <a:off x="2286000" y="602685"/>
            <a:ext cx="7780338" cy="461665"/>
          </a:xfrm>
          <a:prstGeom prst="rect">
            <a:avLst/>
          </a:prstGeom>
          <a:noFill/>
        </p:spPr>
        <p:txBody>
          <a:bodyPr wrap="square" rtlCol="0">
            <a:spAutoFit/>
          </a:bodyPr>
          <a:lstStyle/>
          <a:p>
            <a:pPr algn="ctr"/>
            <a:r>
              <a:rPr lang="en-US"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223142925"/>
              </p:ext>
            </p:extLst>
          </p:nvPr>
        </p:nvGraphicFramePr>
        <p:xfrm>
          <a:off x="1371600" y="1087615"/>
          <a:ext cx="9524999" cy="5360478"/>
        </p:xfrm>
        <a:graphic>
          <a:graphicData uri="http://schemas.openxmlformats.org/drawingml/2006/table">
            <a:tbl>
              <a:tblPr/>
              <a:tblGrid>
                <a:gridCol w="2625625">
                  <a:extLst>
                    <a:ext uri="{9D8B030D-6E8A-4147-A177-3AD203B41FA5}">
                      <a16:colId xmlns:a16="http://schemas.microsoft.com/office/drawing/2014/main" val="72951079"/>
                    </a:ext>
                  </a:extLst>
                </a:gridCol>
                <a:gridCol w="1166946">
                  <a:extLst>
                    <a:ext uri="{9D8B030D-6E8A-4147-A177-3AD203B41FA5}">
                      <a16:colId xmlns:a16="http://schemas.microsoft.com/office/drawing/2014/main" val="779621269"/>
                    </a:ext>
                  </a:extLst>
                </a:gridCol>
                <a:gridCol w="1348806">
                  <a:extLst>
                    <a:ext uri="{9D8B030D-6E8A-4147-A177-3AD203B41FA5}">
                      <a16:colId xmlns:a16="http://schemas.microsoft.com/office/drawing/2014/main" val="1774276530"/>
                    </a:ext>
                  </a:extLst>
                </a:gridCol>
                <a:gridCol w="1606444">
                  <a:extLst>
                    <a:ext uri="{9D8B030D-6E8A-4147-A177-3AD203B41FA5}">
                      <a16:colId xmlns:a16="http://schemas.microsoft.com/office/drawing/2014/main" val="2672037831"/>
                    </a:ext>
                  </a:extLst>
                </a:gridCol>
                <a:gridCol w="1606444">
                  <a:extLst>
                    <a:ext uri="{9D8B030D-6E8A-4147-A177-3AD203B41FA5}">
                      <a16:colId xmlns:a16="http://schemas.microsoft.com/office/drawing/2014/main" val="1414050561"/>
                    </a:ext>
                  </a:extLst>
                </a:gridCol>
                <a:gridCol w="1170734">
                  <a:extLst>
                    <a:ext uri="{9D8B030D-6E8A-4147-A177-3AD203B41FA5}">
                      <a16:colId xmlns:a16="http://schemas.microsoft.com/office/drawing/2014/main" val="1167857142"/>
                    </a:ext>
                  </a:extLst>
                </a:gridCol>
              </a:tblGrid>
              <a:tr h="223913">
                <a:tc rowSpan="2">
                  <a:txBody>
                    <a:bodyPr/>
                    <a:lstStyle/>
                    <a:p>
                      <a:pPr algn="l" fontAlgn="b"/>
                      <a:r>
                        <a:rPr lang="en-US" sz="1200" b="0" i="0" u="none" strike="noStrike">
                          <a:solidFill>
                            <a:srgbClr val="000000"/>
                          </a:solidFill>
                          <a:effectLst/>
                          <a:latin typeface="Arial" panose="020B0604020202020204" pitchFamily="34" charset="0"/>
                        </a:rPr>
                        <a:t> </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2016-01</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2016-05</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2016-09</a:t>
                      </a:r>
                    </a:p>
                  </a:txBody>
                  <a:tcPr marL="8097" marR="8097" marT="8097"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8097" marR="8097" marT="8097"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3913">
                <a:tc vMerge="1">
                  <a:txBody>
                    <a:bodyPr/>
                    <a:lstStyle/>
                    <a:p>
                      <a:endParaRPr lang="en-US"/>
                    </a:p>
                  </a:txBody>
                  <a:tcPr/>
                </a:tc>
                <a:tc>
                  <a:txBody>
                    <a:bodyPr/>
                    <a:lstStyle/>
                    <a:p>
                      <a:pPr algn="r" rtl="0" fontAlgn="b"/>
                      <a:r>
                        <a:rPr lang="en-US" sz="1200" b="1" i="0" u="none" strike="noStrike">
                          <a:solidFill>
                            <a:srgbClr val="000000"/>
                          </a:solidFill>
                          <a:effectLst/>
                          <a:latin typeface="Arial" panose="020B0604020202020204" pitchFamily="34" charset="0"/>
                        </a:rPr>
                        <a:t>Misc.</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Atlanta, GA</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Warsaw, Poland</a:t>
                      </a:r>
                    </a:p>
                  </a:txBody>
                  <a:tcPr marL="8097" marR="8097" marT="8097"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3913">
                <a:tc>
                  <a:txBody>
                    <a:bodyPr/>
                    <a:lstStyle/>
                    <a:p>
                      <a:pPr algn="l" rtl="0" fontAlgn="b"/>
                      <a:r>
                        <a:rPr lang="en-US" sz="1200" b="1" i="0" u="none" strike="noStrike">
                          <a:solidFill>
                            <a:srgbClr val="000000"/>
                          </a:solidFill>
                          <a:effectLst/>
                          <a:latin typeface="Arial" panose="020B0604020202020204" pitchFamily="34" charset="0"/>
                        </a:rPr>
                        <a:t> </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3913">
                <a:tc>
                  <a:txBody>
                    <a:bodyPr/>
                    <a:lstStyle/>
                    <a:p>
                      <a:pPr algn="l" rtl="0" fontAlgn="ctr"/>
                      <a:r>
                        <a:rPr lang="en-US" sz="1200" b="1" i="0" u="none" strike="noStrike">
                          <a:solidFill>
                            <a:srgbClr val="000000"/>
                          </a:solidFill>
                          <a:effectLst/>
                          <a:latin typeface="Arial" panose="020B0604020202020204" pitchFamily="34" charset="0"/>
                        </a:rPr>
                        <a:t>Ordinary Income/Expense</a:t>
                      </a: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extLst>
                  <a:ext uri="{0D108BD9-81ED-4DB2-BD59-A6C34878D82A}">
                    <a16:rowId xmlns:a16="http://schemas.microsoft.com/office/drawing/2014/main" val="3876471367"/>
                  </a:ext>
                </a:extLst>
              </a:tr>
              <a:tr h="223913">
                <a:tc>
                  <a:txBody>
                    <a:bodyPr/>
                    <a:lstStyle/>
                    <a:p>
                      <a:pPr algn="l" rtl="0" fontAlgn="b"/>
                      <a:r>
                        <a:rPr lang="en-US" sz="1200" b="1" i="0" u="none" strike="noStrike">
                          <a:solidFill>
                            <a:srgbClr val="000000"/>
                          </a:solidFill>
                          <a:effectLst/>
                          <a:latin typeface="Arial" panose="020B0604020202020204" pitchFamily="34" charset="0"/>
                        </a:rPr>
                        <a:t>Income</a:t>
                      </a:r>
                    </a:p>
                  </a:txBody>
                  <a:tcPr marL="8097" marR="8097" marT="8097"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extLst>
                  <a:ext uri="{0D108BD9-81ED-4DB2-BD59-A6C34878D82A}">
                    <a16:rowId xmlns:a16="http://schemas.microsoft.com/office/drawing/2014/main" val="1590076998"/>
                  </a:ext>
                </a:extLst>
              </a:tr>
              <a:tr h="223913">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$321,625.00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$235,050.00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$264,450.00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$821,125.00 </a:t>
                      </a:r>
                    </a:p>
                  </a:txBody>
                  <a:tcPr marL="8097" marR="8097" marT="8097" marB="0" anchor="ctr">
                    <a:lnL>
                      <a:noFill/>
                    </a:lnL>
                    <a:lnR>
                      <a:noFill/>
                    </a:lnR>
                    <a:lnT>
                      <a:noFill/>
                    </a:lnT>
                    <a:lnB>
                      <a:noFill/>
                    </a:lnB>
                  </a:tcPr>
                </a:tc>
                <a:extLst>
                  <a:ext uri="{0D108BD9-81ED-4DB2-BD59-A6C34878D82A}">
                    <a16:rowId xmlns:a16="http://schemas.microsoft.com/office/drawing/2014/main" val="729846747"/>
                  </a:ext>
                </a:extLst>
              </a:tr>
              <a:tr h="223913">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$65,445.12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$33,228.32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$98,673.44 </a:t>
                      </a:r>
                    </a:p>
                  </a:txBody>
                  <a:tcPr marL="8097" marR="8097" marT="8097" marB="0" anchor="ctr">
                    <a:lnL>
                      <a:noFill/>
                    </a:lnL>
                    <a:lnR>
                      <a:noFill/>
                    </a:lnR>
                    <a:lnT>
                      <a:noFill/>
                    </a:lnT>
                    <a:lnB>
                      <a:noFill/>
                    </a:lnB>
                  </a:tcPr>
                </a:tc>
                <a:extLst>
                  <a:ext uri="{0D108BD9-81ED-4DB2-BD59-A6C34878D82A}">
                    <a16:rowId xmlns:a16="http://schemas.microsoft.com/office/drawing/2014/main" val="3830599152"/>
                  </a:ext>
                </a:extLst>
              </a:tr>
              <a:tr h="223913">
                <a:tc>
                  <a:txBody>
                    <a:bodyPr/>
                    <a:lstStyle/>
                    <a:p>
                      <a:pPr algn="l" rtl="0" fontAlgn="b"/>
                      <a:r>
                        <a:rPr lang="en-US" sz="1200" b="0" i="0" u="none" strike="noStrike">
                          <a:solidFill>
                            <a:srgbClr val="000000"/>
                          </a:solidFill>
                          <a:effectLst/>
                          <a:latin typeface="Arial" panose="020B0604020202020204" pitchFamily="34" charset="0"/>
                        </a:rPr>
                        <a:t>3.40 - IEEE CB Acct Interest</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8097" marR="8097" marT="8097" marB="0" anchor="ctr">
                    <a:lnL>
                      <a:noFill/>
                    </a:lnL>
                    <a:lnR>
                      <a:noFill/>
                    </a:lnR>
                    <a:lnT>
                      <a:noFill/>
                    </a:lnT>
                    <a:lnB>
                      <a:noFill/>
                    </a:lnB>
                  </a:tcPr>
                </a:tc>
                <a:extLst>
                  <a:ext uri="{0D108BD9-81ED-4DB2-BD59-A6C34878D82A}">
                    <a16:rowId xmlns:a16="http://schemas.microsoft.com/office/drawing/2014/main" val="2769917166"/>
                  </a:ext>
                </a:extLst>
              </a:tr>
              <a:tr h="223913">
                <a:tc>
                  <a:txBody>
                    <a:bodyPr/>
                    <a:lstStyle/>
                    <a:p>
                      <a:pPr algn="l" rtl="0" fontAlgn="b"/>
                      <a:r>
                        <a:rPr lang="en-US" sz="1200" b="0" i="0" u="none" strike="noStrike">
                          <a:solidFill>
                            <a:srgbClr val="000000"/>
                          </a:solidFill>
                          <a:effectLst/>
                          <a:latin typeface="Arial" panose="020B0604020202020204" pitchFamily="34" charset="0"/>
                        </a:rPr>
                        <a:t>3.70 - Other Receipts</a:t>
                      </a:r>
                    </a:p>
                  </a:txBody>
                  <a:tcPr marL="8097" marR="8097" marT="809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3913">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8097" marR="8097" marT="809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$1,640.57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$268,278.32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$264,450.00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$921,440.01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77226">
                <a:tc>
                  <a:txBody>
                    <a:bodyPr/>
                    <a:lstStyle/>
                    <a:p>
                      <a:pPr algn="l" rtl="0" fontAlgn="b"/>
                      <a:r>
                        <a:rPr lang="en-US" sz="1200" b="1" i="0" u="none" strike="noStrike" dirty="0">
                          <a:solidFill>
                            <a:srgbClr val="000000"/>
                          </a:solidFill>
                          <a:effectLst/>
                          <a:latin typeface="Arial" panose="020B0604020202020204" pitchFamily="34" charset="0"/>
                        </a:rPr>
                        <a:t>Expense</a:t>
                      </a:r>
                    </a:p>
                  </a:txBody>
                  <a:tcPr marL="8097" marR="8097" marT="8097"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381079">
                <a:tc>
                  <a:txBody>
                    <a:bodyPr/>
                    <a:lstStyle/>
                    <a:p>
                      <a:pPr algn="l" rtl="0" fontAlgn="b"/>
                      <a:r>
                        <a:rPr lang="en-US" sz="1200" b="0" i="0" u="none" strike="noStrike" dirty="0">
                          <a:solidFill>
                            <a:srgbClr val="000000"/>
                          </a:solidFill>
                          <a:effectLst/>
                          <a:latin typeface="Arial" panose="020B0604020202020204" pitchFamily="34" charset="0"/>
                        </a:rPr>
                        <a:t>4.10 - Meetings &amp; Social Events Expense</a:t>
                      </a:r>
                    </a:p>
                  </a:txBody>
                  <a:tcPr marL="8097" marR="8097" marT="8097"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8097" marR="8097" marT="8097" marB="0" anchor="ctr">
                    <a:lnL>
                      <a:noFill/>
                    </a:lnL>
                    <a:lnR>
                      <a:noFill/>
                    </a:lnR>
                    <a:lnT>
                      <a:noFill/>
                    </a:lnT>
                    <a:lnB>
                      <a:noFill/>
                    </a:lnB>
                  </a:tcPr>
                </a:tc>
                <a:extLst>
                  <a:ext uri="{0D108BD9-81ED-4DB2-BD59-A6C34878D82A}">
                    <a16:rowId xmlns:a16="http://schemas.microsoft.com/office/drawing/2014/main" val="2742079485"/>
                  </a:ext>
                </a:extLst>
              </a:tr>
              <a:tr h="223913">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8097" marR="8097" marT="8097" marB="0" anchor="ctr">
                    <a:lnL>
                      <a:noFill/>
                    </a:lnL>
                    <a:lnR>
                      <a:noFill/>
                    </a:lnR>
                    <a:lnT>
                      <a:noFill/>
                    </a:lnT>
                    <a:lnB>
                      <a:noFill/>
                    </a:lnB>
                  </a:tcPr>
                </a:tc>
                <a:extLst>
                  <a:ext uri="{0D108BD9-81ED-4DB2-BD59-A6C34878D82A}">
                    <a16:rowId xmlns:a16="http://schemas.microsoft.com/office/drawing/2014/main" val="167010166"/>
                  </a:ext>
                </a:extLst>
              </a:tr>
              <a:tr h="223913">
                <a:tc>
                  <a:txBody>
                    <a:bodyPr/>
                    <a:lstStyle/>
                    <a:p>
                      <a:pPr algn="l" rtl="0" fontAlgn="b"/>
                      <a:r>
                        <a:rPr lang="en-US" sz="1200" b="0" i="0" u="none" strike="noStrike">
                          <a:solidFill>
                            <a:srgbClr val="000000"/>
                          </a:solidFill>
                          <a:effectLst/>
                          <a:latin typeface="Arial" panose="020B0604020202020204" pitchFamily="34" charset="0"/>
                        </a:rPr>
                        <a:t>4.113 - Venue</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$17,958.96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$19,850.88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$59,497.00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$97,306.84 </a:t>
                      </a:r>
                    </a:p>
                  </a:txBody>
                  <a:tcPr marL="8097" marR="8097" marT="8097" marB="0" anchor="ctr">
                    <a:lnL>
                      <a:noFill/>
                    </a:lnL>
                    <a:lnR>
                      <a:noFill/>
                    </a:lnR>
                    <a:lnT>
                      <a:noFill/>
                    </a:lnT>
                    <a:lnB>
                      <a:noFill/>
                    </a:lnB>
                  </a:tcPr>
                </a:tc>
                <a:extLst>
                  <a:ext uri="{0D108BD9-81ED-4DB2-BD59-A6C34878D82A}">
                    <a16:rowId xmlns:a16="http://schemas.microsoft.com/office/drawing/2014/main" val="281666294"/>
                  </a:ext>
                </a:extLst>
              </a:tr>
              <a:tr h="223913">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$11,601.61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$8,825.17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$18,423.00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$38,849.78 </a:t>
                      </a:r>
                    </a:p>
                  </a:txBody>
                  <a:tcPr marL="8097" marR="8097" marT="8097" marB="0" anchor="ctr">
                    <a:lnL>
                      <a:noFill/>
                    </a:lnL>
                    <a:lnR>
                      <a:noFill/>
                    </a:lnR>
                    <a:lnT>
                      <a:noFill/>
                    </a:lnT>
                    <a:lnB>
                      <a:noFill/>
                    </a:lnB>
                  </a:tcPr>
                </a:tc>
                <a:extLst>
                  <a:ext uri="{0D108BD9-81ED-4DB2-BD59-A6C34878D82A}">
                    <a16:rowId xmlns:a16="http://schemas.microsoft.com/office/drawing/2014/main" val="1013765849"/>
                  </a:ext>
                </a:extLst>
              </a:tr>
              <a:tr h="223913">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$78,555.59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$47,118.14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$43,853.00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$169,526.73 </a:t>
                      </a:r>
                    </a:p>
                  </a:txBody>
                  <a:tcPr marL="8097" marR="8097" marT="8097" marB="0" anchor="ctr">
                    <a:lnL>
                      <a:noFill/>
                    </a:lnL>
                    <a:lnR>
                      <a:noFill/>
                    </a:lnR>
                    <a:lnT>
                      <a:noFill/>
                    </a:lnT>
                    <a:lnB>
                      <a:noFill/>
                    </a:lnB>
                  </a:tcPr>
                </a:tc>
                <a:extLst>
                  <a:ext uri="{0D108BD9-81ED-4DB2-BD59-A6C34878D82A}">
                    <a16:rowId xmlns:a16="http://schemas.microsoft.com/office/drawing/2014/main" val="337497635"/>
                  </a:ext>
                </a:extLst>
              </a:tr>
              <a:tr h="223913">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$87,189.96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$101,535.76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$67,757.00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$256,482.72 </a:t>
                      </a:r>
                    </a:p>
                  </a:txBody>
                  <a:tcPr marL="8097" marR="8097" marT="8097" marB="0" anchor="ctr">
                    <a:lnL>
                      <a:noFill/>
                    </a:lnL>
                    <a:lnR>
                      <a:noFill/>
                    </a:lnR>
                    <a:lnT>
                      <a:noFill/>
                    </a:lnT>
                    <a:lnB>
                      <a:noFill/>
                    </a:lnB>
                  </a:tcPr>
                </a:tc>
                <a:extLst>
                  <a:ext uri="{0D108BD9-81ED-4DB2-BD59-A6C34878D82A}">
                    <a16:rowId xmlns:a16="http://schemas.microsoft.com/office/drawing/2014/main" val="541582414"/>
                  </a:ext>
                </a:extLst>
              </a:tr>
              <a:tr h="223913">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$78,640.89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$40,776.81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$35,806.62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$155,224.32 </a:t>
                      </a:r>
                    </a:p>
                  </a:txBody>
                  <a:tcPr marL="8097" marR="8097" marT="8097" marB="0" anchor="ctr">
                    <a:lnL>
                      <a:noFill/>
                    </a:lnL>
                    <a:lnR>
                      <a:noFill/>
                    </a:lnR>
                    <a:lnT>
                      <a:noFill/>
                    </a:lnT>
                    <a:lnB>
                      <a:noFill/>
                    </a:lnB>
                  </a:tcPr>
                </a:tc>
                <a:extLst>
                  <a:ext uri="{0D108BD9-81ED-4DB2-BD59-A6C34878D82A}">
                    <a16:rowId xmlns:a16="http://schemas.microsoft.com/office/drawing/2014/main" val="1869544507"/>
                  </a:ext>
                </a:extLst>
              </a:tr>
              <a:tr h="223913">
                <a:tc>
                  <a:txBody>
                    <a:bodyPr/>
                    <a:lstStyle/>
                    <a:p>
                      <a:pPr algn="l" rtl="0" fontAlgn="b"/>
                      <a:r>
                        <a:rPr lang="en-US" sz="1200" b="0" i="0" u="none" strike="noStrike">
                          <a:solidFill>
                            <a:srgbClr val="000000"/>
                          </a:solidFill>
                          <a:effectLst/>
                          <a:latin typeface="Arial" panose="020B0604020202020204" pitchFamily="34" charset="0"/>
                        </a:rPr>
                        <a:t>4.16 - Social</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($636.40)</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$24,090.47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$31,204.00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$54,658.07 </a:t>
                      </a:r>
                    </a:p>
                  </a:txBody>
                  <a:tcPr marL="8097" marR="8097" marT="8097" marB="0" anchor="ctr">
                    <a:lnL>
                      <a:noFill/>
                    </a:lnL>
                    <a:lnR>
                      <a:noFill/>
                    </a:lnR>
                    <a:lnT>
                      <a:noFill/>
                    </a:lnT>
                    <a:lnB>
                      <a:noFill/>
                    </a:lnB>
                  </a:tcPr>
                </a:tc>
                <a:extLst>
                  <a:ext uri="{0D108BD9-81ED-4DB2-BD59-A6C34878D82A}">
                    <a16:rowId xmlns:a16="http://schemas.microsoft.com/office/drawing/2014/main" val="2863507536"/>
                  </a:ext>
                </a:extLst>
              </a:tr>
              <a:tr h="223913">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$13.46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$5,793.01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$6,923.06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$7,803.13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$20,532.66 </a:t>
                      </a:r>
                    </a:p>
                  </a:txBody>
                  <a:tcPr marL="8097" marR="8097" marT="8097" marB="0" anchor="ctr">
                    <a:lnL>
                      <a:noFill/>
                    </a:lnL>
                    <a:lnR>
                      <a:noFill/>
                    </a:lnR>
                    <a:lnT>
                      <a:noFill/>
                    </a:lnT>
                    <a:lnB>
                      <a:noFill/>
                    </a:lnB>
                  </a:tcPr>
                </a:tc>
                <a:extLst>
                  <a:ext uri="{0D108BD9-81ED-4DB2-BD59-A6C34878D82A}">
                    <a16:rowId xmlns:a16="http://schemas.microsoft.com/office/drawing/2014/main" val="731877893"/>
                  </a:ext>
                </a:extLst>
              </a:tr>
              <a:tr h="223913">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8097" marR="8097" marT="809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$8,337.06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$4,905.46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$7,980.50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$21,223.02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3913">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8097" marR="8097" marT="809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$13.46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$254,025.75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$272,324.25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$913,434.58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3913">
                <a:tc>
                  <a:txBody>
                    <a:bodyPr/>
                    <a:lstStyle/>
                    <a:p>
                      <a:pPr algn="l" rtl="0" fontAlgn="ctr"/>
                      <a:r>
                        <a:rPr lang="en-US" sz="1200" b="1" i="0" u="none" strike="noStrike">
                          <a:solidFill>
                            <a:srgbClr val="000000"/>
                          </a:solidFill>
                          <a:effectLst/>
                          <a:latin typeface="Arial" panose="020B0604020202020204" pitchFamily="34" charset="0"/>
                        </a:rPr>
                        <a:t>Net Ordinary Income</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$1,627.11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$14,252.57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($7,874.25)</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$8,005.43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Tree>
    <p:extLst>
      <p:ext uri="{BB962C8B-B14F-4D97-AF65-F5344CB8AC3E}">
        <p14:creationId xmlns:p14="http://schemas.microsoft.com/office/powerpoint/2010/main" val="1702860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November 2017</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13</a:t>
            </a:fld>
            <a:endParaRPr lang="en-GB"/>
          </a:p>
        </p:txBody>
      </p:sp>
      <p:sp>
        <p:nvSpPr>
          <p:cNvPr id="6" name="TextBox 5"/>
          <p:cNvSpPr txBox="1"/>
          <p:nvPr/>
        </p:nvSpPr>
        <p:spPr>
          <a:xfrm>
            <a:off x="4302125" y="602685"/>
            <a:ext cx="4191000" cy="461665"/>
          </a:xfrm>
          <a:prstGeom prst="rect">
            <a:avLst/>
          </a:prstGeom>
          <a:noFill/>
        </p:spPr>
        <p:txBody>
          <a:bodyPr wrap="square" rtlCol="0">
            <a:spAutoFit/>
          </a:bodyPr>
          <a:lstStyle/>
          <a:p>
            <a:r>
              <a:rPr lang="en-US"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3481640292"/>
              </p:ext>
            </p:extLst>
          </p:nvPr>
        </p:nvGraphicFramePr>
        <p:xfrm>
          <a:off x="1295400" y="1064350"/>
          <a:ext cx="9829799" cy="5241214"/>
        </p:xfrm>
        <a:graphic>
          <a:graphicData uri="http://schemas.openxmlformats.org/drawingml/2006/table">
            <a:tbl>
              <a:tblPr/>
              <a:tblGrid>
                <a:gridCol w="2108518">
                  <a:extLst>
                    <a:ext uri="{9D8B030D-6E8A-4147-A177-3AD203B41FA5}">
                      <a16:colId xmlns:a16="http://schemas.microsoft.com/office/drawing/2014/main" val="1017605872"/>
                    </a:ext>
                  </a:extLst>
                </a:gridCol>
                <a:gridCol w="1099121">
                  <a:extLst>
                    <a:ext uri="{9D8B030D-6E8A-4147-A177-3AD203B41FA5}">
                      <a16:colId xmlns:a16="http://schemas.microsoft.com/office/drawing/2014/main" val="3915726091"/>
                    </a:ext>
                  </a:extLst>
                </a:gridCol>
                <a:gridCol w="1099121">
                  <a:extLst>
                    <a:ext uri="{9D8B030D-6E8A-4147-A177-3AD203B41FA5}">
                      <a16:colId xmlns:a16="http://schemas.microsoft.com/office/drawing/2014/main" val="2370362875"/>
                    </a:ext>
                  </a:extLst>
                </a:gridCol>
                <a:gridCol w="1070224">
                  <a:extLst>
                    <a:ext uri="{9D8B030D-6E8A-4147-A177-3AD203B41FA5}">
                      <a16:colId xmlns:a16="http://schemas.microsoft.com/office/drawing/2014/main" val="1128969494"/>
                    </a:ext>
                  </a:extLst>
                </a:gridCol>
                <a:gridCol w="1092200">
                  <a:extLst>
                    <a:ext uri="{9D8B030D-6E8A-4147-A177-3AD203B41FA5}">
                      <a16:colId xmlns:a16="http://schemas.microsoft.com/office/drawing/2014/main" val="2622098525"/>
                    </a:ext>
                  </a:extLst>
                </a:gridCol>
                <a:gridCol w="1092200">
                  <a:extLst>
                    <a:ext uri="{9D8B030D-6E8A-4147-A177-3AD203B41FA5}">
                      <a16:colId xmlns:a16="http://schemas.microsoft.com/office/drawing/2014/main" val="3169467728"/>
                    </a:ext>
                  </a:extLst>
                </a:gridCol>
                <a:gridCol w="1008184">
                  <a:extLst>
                    <a:ext uri="{9D8B030D-6E8A-4147-A177-3AD203B41FA5}">
                      <a16:colId xmlns:a16="http://schemas.microsoft.com/office/drawing/2014/main" val="501320270"/>
                    </a:ext>
                  </a:extLst>
                </a:gridCol>
                <a:gridCol w="1260231">
                  <a:extLst>
                    <a:ext uri="{9D8B030D-6E8A-4147-A177-3AD203B41FA5}">
                      <a16:colId xmlns:a16="http://schemas.microsoft.com/office/drawing/2014/main" val="4232365989"/>
                    </a:ext>
                  </a:extLst>
                </a:gridCol>
              </a:tblGrid>
              <a:tr h="197828">
                <a:tc rowSpan="2">
                  <a:txBody>
                    <a:bodyPr/>
                    <a:lstStyle/>
                    <a:p>
                      <a:pPr algn="l" fontAlgn="b"/>
                      <a:r>
                        <a:rPr lang="en-US" sz="1200" b="0" i="0" u="none" strike="noStrike">
                          <a:solidFill>
                            <a:srgbClr val="000000"/>
                          </a:solidFill>
                          <a:effectLst/>
                          <a:latin typeface="Arial" panose="020B0604020202020204" pitchFamily="34" charset="0"/>
                        </a:rPr>
                        <a:t>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2015-01</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7161" marR="7161" marT="716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7161" marR="7161" marT="716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05076">
                <a:tc vMerge="1">
                  <a:txBody>
                    <a:bodyPr/>
                    <a:lstStyle/>
                    <a:p>
                      <a:endParaRPr lang="en-US"/>
                    </a:p>
                  </a:txBody>
                  <a:tcPr/>
                </a:tc>
                <a:tc>
                  <a:txBody>
                    <a:bodyPr/>
                    <a:lstStyle/>
                    <a:p>
                      <a:pPr algn="r" rtl="0" fontAlgn="b"/>
                      <a:r>
                        <a:rPr lang="en-US" sz="1200" b="1" i="0" u="none" strike="noStrike">
                          <a:solidFill>
                            <a:srgbClr val="000000"/>
                          </a:solidFill>
                          <a:effectLst/>
                          <a:latin typeface="Arial" panose="020B0604020202020204" pitchFamily="34" charset="0"/>
                        </a:rPr>
                        <a:t>Misc.</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Atlanta, GA</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Vancouver, Canada</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Bangkok, Thailand</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Dallas, TX</a:t>
                      </a:r>
                    </a:p>
                  </a:txBody>
                  <a:tcPr marL="7161" marR="7161" marT="716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197828">
                <a:tc>
                  <a:txBody>
                    <a:bodyPr/>
                    <a:lstStyle/>
                    <a:p>
                      <a:pPr algn="l" rtl="0" fontAlgn="b"/>
                      <a:r>
                        <a:rPr lang="en-US" sz="1200" b="1" i="0" u="none" strike="noStrike">
                          <a:solidFill>
                            <a:srgbClr val="000000"/>
                          </a:solidFill>
                          <a:effectLst/>
                          <a:latin typeface="Arial" panose="020B0604020202020204" pitchFamily="34" charset="0"/>
                        </a:rPr>
                        <a:t>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68518">
                <a:tc>
                  <a:txBody>
                    <a:bodyPr/>
                    <a:lstStyle/>
                    <a:p>
                      <a:pPr algn="l" rtl="0" fontAlgn="ctr"/>
                      <a:r>
                        <a:rPr lang="en-US" sz="1200" b="1" i="0" u="none" strike="noStrike">
                          <a:solidFill>
                            <a:srgbClr val="000000"/>
                          </a:solidFill>
                          <a:effectLst/>
                          <a:latin typeface="Arial" panose="020B0604020202020204" pitchFamily="34" charset="0"/>
                        </a:rPr>
                        <a:t>Ordinary Income/Expense</a:t>
                      </a: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extLst>
                  <a:ext uri="{0D108BD9-81ED-4DB2-BD59-A6C34878D82A}">
                    <a16:rowId xmlns:a16="http://schemas.microsoft.com/office/drawing/2014/main" val="839475918"/>
                  </a:ext>
                </a:extLst>
              </a:tr>
              <a:tr h="0">
                <a:tc>
                  <a:txBody>
                    <a:bodyPr/>
                    <a:lstStyle/>
                    <a:p>
                      <a:pPr algn="l" rtl="0" fontAlgn="b"/>
                      <a:r>
                        <a:rPr lang="en-US" sz="1200" b="1" i="0" u="none" strike="noStrike">
                          <a:solidFill>
                            <a:srgbClr val="000000"/>
                          </a:solidFill>
                          <a:effectLst/>
                          <a:latin typeface="Arial" panose="020B0604020202020204" pitchFamily="34" charset="0"/>
                        </a:rPr>
                        <a:t>Income</a:t>
                      </a:r>
                    </a:p>
                  </a:txBody>
                  <a:tcPr marL="7161" marR="7161" marT="7161"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extLst>
                  <a:ext uri="{0D108BD9-81ED-4DB2-BD59-A6C34878D82A}">
                    <a16:rowId xmlns:a16="http://schemas.microsoft.com/office/drawing/2014/main" val="1648052300"/>
                  </a:ext>
                </a:extLst>
              </a:tr>
              <a:tr h="371163">
                <a:tc>
                  <a:txBody>
                    <a:bodyPr/>
                    <a:lstStyle/>
                    <a:p>
                      <a:pPr algn="l" rtl="0" fontAlgn="b"/>
                      <a:r>
                        <a:rPr lang="en-US" sz="1200" b="0" i="0" u="none" strike="noStrike">
                          <a:solidFill>
                            <a:srgbClr val="000000"/>
                          </a:solidFill>
                          <a:effectLst/>
                          <a:latin typeface="Arial" panose="020B0604020202020204" pitchFamily="34" charset="0"/>
                        </a:rPr>
                        <a:t>1.30 - Received from Foundations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$7,754.00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$7,754.00 </a:t>
                      </a:r>
                    </a:p>
                  </a:txBody>
                  <a:tcPr marL="7161" marR="7161" marT="7161" marB="0" anchor="ctr">
                    <a:lnL>
                      <a:noFill/>
                    </a:lnL>
                    <a:lnR>
                      <a:noFill/>
                    </a:lnR>
                    <a:lnT>
                      <a:noFill/>
                    </a:lnT>
                    <a:lnB>
                      <a:noFill/>
                    </a:lnB>
                  </a:tcPr>
                </a:tc>
                <a:extLst>
                  <a:ext uri="{0D108BD9-81ED-4DB2-BD59-A6C34878D82A}">
                    <a16:rowId xmlns:a16="http://schemas.microsoft.com/office/drawing/2014/main" val="3918498171"/>
                  </a:ext>
                </a:extLst>
              </a:tr>
              <a:tr h="197828">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$377,350.00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$243,250.00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$309,400.00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$930,000.00 </a:t>
                      </a:r>
                    </a:p>
                  </a:txBody>
                  <a:tcPr marL="7161" marR="7161" marT="7161" marB="0" anchor="ctr">
                    <a:lnL>
                      <a:noFill/>
                    </a:lnL>
                    <a:lnR>
                      <a:noFill/>
                    </a:lnR>
                    <a:lnT>
                      <a:noFill/>
                    </a:lnT>
                    <a:lnB>
                      <a:noFill/>
                    </a:lnB>
                  </a:tcPr>
                </a:tc>
                <a:extLst>
                  <a:ext uri="{0D108BD9-81ED-4DB2-BD59-A6C34878D82A}">
                    <a16:rowId xmlns:a16="http://schemas.microsoft.com/office/drawing/2014/main" val="1661431509"/>
                  </a:ext>
                </a:extLst>
              </a:tr>
              <a:tr h="197828">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$55,839.56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$9,095.10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$64,934.66 </a:t>
                      </a:r>
                    </a:p>
                  </a:txBody>
                  <a:tcPr marL="7161" marR="7161" marT="7161" marB="0" anchor="ctr">
                    <a:lnL>
                      <a:noFill/>
                    </a:lnL>
                    <a:lnR>
                      <a:noFill/>
                    </a:lnR>
                    <a:lnT>
                      <a:noFill/>
                    </a:lnT>
                    <a:lnB>
                      <a:noFill/>
                    </a:lnB>
                  </a:tcPr>
                </a:tc>
                <a:extLst>
                  <a:ext uri="{0D108BD9-81ED-4DB2-BD59-A6C34878D82A}">
                    <a16:rowId xmlns:a16="http://schemas.microsoft.com/office/drawing/2014/main" val="1304348876"/>
                  </a:ext>
                </a:extLst>
              </a:tr>
              <a:tr h="197828">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a:noFill/>
                    </a:lnB>
                  </a:tcPr>
                </a:tc>
                <a:extLst>
                  <a:ext uri="{0D108BD9-81ED-4DB2-BD59-A6C34878D82A}">
                    <a16:rowId xmlns:a16="http://schemas.microsoft.com/office/drawing/2014/main" val="964073806"/>
                  </a:ext>
                </a:extLst>
              </a:tr>
              <a:tr h="215154">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7161" marR="7161" marT="716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$433,189.56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$252,345.10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$317,154.00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$1,003,663.22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28600">
                <a:tc>
                  <a:txBody>
                    <a:bodyPr/>
                    <a:lstStyle/>
                    <a:p>
                      <a:pPr algn="l" rtl="0" fontAlgn="b"/>
                      <a:r>
                        <a:rPr lang="en-US" sz="1200" b="1" i="0" u="none" strike="noStrike">
                          <a:solidFill>
                            <a:srgbClr val="000000"/>
                          </a:solidFill>
                          <a:effectLst/>
                          <a:latin typeface="Arial" panose="020B0604020202020204" pitchFamily="34" charset="0"/>
                        </a:rPr>
                        <a:t>Expense</a:t>
                      </a:r>
                    </a:p>
                  </a:txBody>
                  <a:tcPr marL="7161" marR="7161" marT="716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197828">
                <a:tc>
                  <a:txBody>
                    <a:bodyPr/>
                    <a:lstStyle/>
                    <a:p>
                      <a:pPr algn="l" rtl="0" fontAlgn="b"/>
                      <a:r>
                        <a:rPr lang="en-US" sz="1200" b="0" i="0" u="none" strike="noStrike">
                          <a:solidFill>
                            <a:srgbClr val="000000"/>
                          </a:solidFill>
                          <a:effectLst/>
                          <a:latin typeface="Arial" panose="020B0604020202020204" pitchFamily="34" charset="0"/>
                        </a:rPr>
                        <a:t>4.10 - Meetings Expense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$185,196.00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$185,196.00 </a:t>
                      </a:r>
                    </a:p>
                  </a:txBody>
                  <a:tcPr marL="7161" marR="7161" marT="7161" marB="0" anchor="ctr">
                    <a:lnL>
                      <a:noFill/>
                    </a:lnL>
                    <a:lnR>
                      <a:noFill/>
                    </a:lnR>
                    <a:lnT>
                      <a:noFill/>
                    </a:lnT>
                    <a:lnB>
                      <a:noFill/>
                    </a:lnB>
                  </a:tcPr>
                </a:tc>
                <a:extLst>
                  <a:ext uri="{0D108BD9-81ED-4DB2-BD59-A6C34878D82A}">
                    <a16:rowId xmlns:a16="http://schemas.microsoft.com/office/drawing/2014/main" val="881691831"/>
                  </a:ext>
                </a:extLst>
              </a:tr>
              <a:tr h="197828">
                <a:tc>
                  <a:txBody>
                    <a:bodyPr/>
                    <a:lstStyle/>
                    <a:p>
                      <a:pPr algn="l" rtl="0" fontAlgn="b"/>
                      <a:r>
                        <a:rPr lang="en-US" sz="1200" b="0" i="0" u="none" strike="noStrike">
                          <a:solidFill>
                            <a:srgbClr val="000000"/>
                          </a:solidFill>
                          <a:effectLst/>
                          <a:latin typeface="Arial" panose="020B0604020202020204" pitchFamily="34" charset="0"/>
                        </a:rPr>
                        <a:t>4.110 - Site Survey</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$1,867.43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$1,209.08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$3,076.51 </a:t>
                      </a:r>
                    </a:p>
                  </a:txBody>
                  <a:tcPr marL="7161" marR="7161" marT="7161" marB="0" anchor="ctr">
                    <a:lnL>
                      <a:noFill/>
                    </a:lnL>
                    <a:lnR>
                      <a:noFill/>
                    </a:lnR>
                    <a:lnT>
                      <a:noFill/>
                    </a:lnT>
                    <a:lnB>
                      <a:noFill/>
                    </a:lnB>
                  </a:tcPr>
                </a:tc>
                <a:extLst>
                  <a:ext uri="{0D108BD9-81ED-4DB2-BD59-A6C34878D82A}">
                    <a16:rowId xmlns:a16="http://schemas.microsoft.com/office/drawing/2014/main" val="1846800265"/>
                  </a:ext>
                </a:extLst>
              </a:tr>
              <a:tr h="197828">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extLst>
                  <a:ext uri="{0D108BD9-81ED-4DB2-BD59-A6C34878D82A}">
                    <a16:rowId xmlns:a16="http://schemas.microsoft.com/office/drawing/2014/main" val="898043236"/>
                  </a:ext>
                </a:extLst>
              </a:tr>
              <a:tr h="197828">
                <a:tc>
                  <a:txBody>
                    <a:bodyPr/>
                    <a:lstStyle/>
                    <a:p>
                      <a:pPr algn="l" rtl="0" fontAlgn="b"/>
                      <a:r>
                        <a:rPr lang="en-US" sz="1200" b="0" i="0" u="none" strike="noStrike">
                          <a:solidFill>
                            <a:srgbClr val="000000"/>
                          </a:solidFill>
                          <a:effectLst/>
                          <a:latin typeface="Arial" panose="020B0604020202020204" pitchFamily="34" charset="0"/>
                        </a:rPr>
                        <a:t>4.113 - Venue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$54,999.48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$9,389.30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$84,001.00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$148,389.78 </a:t>
                      </a:r>
                    </a:p>
                  </a:txBody>
                  <a:tcPr marL="7161" marR="7161" marT="7161" marB="0" anchor="ctr">
                    <a:lnL>
                      <a:noFill/>
                    </a:lnL>
                    <a:lnR>
                      <a:noFill/>
                    </a:lnR>
                    <a:lnT>
                      <a:noFill/>
                    </a:lnT>
                    <a:lnB>
                      <a:noFill/>
                    </a:lnB>
                  </a:tcPr>
                </a:tc>
                <a:extLst>
                  <a:ext uri="{0D108BD9-81ED-4DB2-BD59-A6C34878D82A}">
                    <a16:rowId xmlns:a16="http://schemas.microsoft.com/office/drawing/2014/main" val="2957935931"/>
                  </a:ext>
                </a:extLst>
              </a:tr>
              <a:tr h="197828">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$27,600.51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$17,398.04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$22,450.00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$67,448.55 </a:t>
                      </a:r>
                    </a:p>
                  </a:txBody>
                  <a:tcPr marL="7161" marR="7161" marT="7161" marB="0" anchor="ctr">
                    <a:lnL>
                      <a:noFill/>
                    </a:lnL>
                    <a:lnR>
                      <a:noFill/>
                    </a:lnR>
                    <a:lnT>
                      <a:noFill/>
                    </a:lnT>
                    <a:lnB>
                      <a:noFill/>
                    </a:lnB>
                  </a:tcPr>
                </a:tc>
                <a:extLst>
                  <a:ext uri="{0D108BD9-81ED-4DB2-BD59-A6C34878D82A}">
                    <a16:rowId xmlns:a16="http://schemas.microsoft.com/office/drawing/2014/main" val="1736870500"/>
                  </a:ext>
                </a:extLst>
              </a:tr>
              <a:tr h="197828">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$75,058.66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$52,270.74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$48,725.00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$176,054.40 </a:t>
                      </a:r>
                    </a:p>
                  </a:txBody>
                  <a:tcPr marL="7161" marR="7161" marT="7161" marB="0" anchor="ctr">
                    <a:lnL>
                      <a:noFill/>
                    </a:lnL>
                    <a:lnR>
                      <a:noFill/>
                    </a:lnR>
                    <a:lnT>
                      <a:noFill/>
                    </a:lnT>
                    <a:lnB>
                      <a:noFill/>
                    </a:lnB>
                  </a:tcPr>
                </a:tc>
                <a:extLst>
                  <a:ext uri="{0D108BD9-81ED-4DB2-BD59-A6C34878D82A}">
                    <a16:rowId xmlns:a16="http://schemas.microsoft.com/office/drawing/2014/main" val="456977707"/>
                  </a:ext>
                </a:extLst>
              </a:tr>
              <a:tr h="197828">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$81,373.75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$93,491.26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$914.99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$83,405.00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$270.29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$259,455.29 </a:t>
                      </a:r>
                    </a:p>
                  </a:txBody>
                  <a:tcPr marL="7161" marR="7161" marT="7161" marB="0" anchor="ctr">
                    <a:lnL>
                      <a:noFill/>
                    </a:lnL>
                    <a:lnR>
                      <a:noFill/>
                    </a:lnR>
                    <a:lnT>
                      <a:noFill/>
                    </a:lnT>
                    <a:lnB>
                      <a:noFill/>
                    </a:lnB>
                  </a:tcPr>
                </a:tc>
                <a:extLst>
                  <a:ext uri="{0D108BD9-81ED-4DB2-BD59-A6C34878D82A}">
                    <a16:rowId xmlns:a16="http://schemas.microsoft.com/office/drawing/2014/main" val="461134780"/>
                  </a:ext>
                </a:extLst>
              </a:tr>
              <a:tr h="197828">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$50,873.54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$53,986.00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$104,859.54 </a:t>
                      </a:r>
                    </a:p>
                  </a:txBody>
                  <a:tcPr marL="7161" marR="7161" marT="7161" marB="0" anchor="ctr">
                    <a:lnL>
                      <a:noFill/>
                    </a:lnL>
                    <a:lnR>
                      <a:noFill/>
                    </a:lnR>
                    <a:lnT>
                      <a:noFill/>
                    </a:lnT>
                    <a:lnB>
                      <a:noFill/>
                    </a:lnB>
                  </a:tcPr>
                </a:tc>
                <a:extLst>
                  <a:ext uri="{0D108BD9-81ED-4DB2-BD59-A6C34878D82A}">
                    <a16:rowId xmlns:a16="http://schemas.microsoft.com/office/drawing/2014/main" val="294988599"/>
                  </a:ext>
                </a:extLst>
              </a:tr>
              <a:tr h="197828">
                <a:tc>
                  <a:txBody>
                    <a:bodyPr/>
                    <a:lstStyle/>
                    <a:p>
                      <a:pPr algn="l" rtl="0" fontAlgn="b"/>
                      <a:r>
                        <a:rPr lang="en-US" sz="1200" b="0" i="0" u="none" strike="noStrike">
                          <a:solidFill>
                            <a:srgbClr val="000000"/>
                          </a:solidFill>
                          <a:effectLst/>
                          <a:latin typeface="Arial" panose="020B0604020202020204" pitchFamily="34" charset="0"/>
                        </a:rPr>
                        <a:t>4.16 - Social</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$9,015.95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$9,015.95 </a:t>
                      </a:r>
                    </a:p>
                  </a:txBody>
                  <a:tcPr marL="7161" marR="7161" marT="7161" marB="0" anchor="ctr">
                    <a:lnL>
                      <a:noFill/>
                    </a:lnL>
                    <a:lnR>
                      <a:noFill/>
                    </a:lnR>
                    <a:lnT>
                      <a:noFill/>
                    </a:lnT>
                    <a:lnB>
                      <a:noFill/>
                    </a:lnB>
                  </a:tcPr>
                </a:tc>
                <a:extLst>
                  <a:ext uri="{0D108BD9-81ED-4DB2-BD59-A6C34878D82A}">
                    <a16:rowId xmlns:a16="http://schemas.microsoft.com/office/drawing/2014/main" val="2172559918"/>
                  </a:ext>
                </a:extLst>
              </a:tr>
              <a:tr h="197828">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$1,511.30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$4,418.54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$5,929.84 </a:t>
                      </a:r>
                    </a:p>
                  </a:txBody>
                  <a:tcPr marL="7161" marR="7161" marT="7161" marB="0" anchor="ctr">
                    <a:lnL>
                      <a:noFill/>
                    </a:lnL>
                    <a:lnR>
                      <a:noFill/>
                    </a:lnR>
                    <a:lnT>
                      <a:noFill/>
                    </a:lnT>
                    <a:lnB>
                      <a:noFill/>
                    </a:lnB>
                  </a:tcPr>
                </a:tc>
                <a:extLst>
                  <a:ext uri="{0D108BD9-81ED-4DB2-BD59-A6C34878D82A}">
                    <a16:rowId xmlns:a16="http://schemas.microsoft.com/office/drawing/2014/main" val="993392329"/>
                  </a:ext>
                </a:extLst>
              </a:tr>
              <a:tr h="197828">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7161" marR="7161" marT="716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$7,449.26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$820.80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$2,959.02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$5,276.00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$16,505.08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197828">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7161" marR="7161" marT="716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$1,867.43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$433,188.96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$237,678.17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$3,874.01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$299,052.08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$270.29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$975,930.94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197828">
                <a:tc>
                  <a:txBody>
                    <a:bodyPr/>
                    <a:lstStyle/>
                    <a:p>
                      <a:pPr algn="l" rtl="0" fontAlgn="ctr"/>
                      <a:r>
                        <a:rPr lang="en-US" sz="1200" b="1" i="0" u="none" strike="noStrike">
                          <a:solidFill>
                            <a:srgbClr val="000000"/>
                          </a:solidFill>
                          <a:effectLst/>
                          <a:latin typeface="Arial" panose="020B0604020202020204" pitchFamily="34" charset="0"/>
                        </a:rPr>
                        <a:t>Net  Income</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($892.87)</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$0.60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$14,666.93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($3,874.01)</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$18,101.92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($270.29)</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dirty="0">
                          <a:solidFill>
                            <a:srgbClr val="000000"/>
                          </a:solidFill>
                          <a:effectLst/>
                          <a:latin typeface="Arial" panose="020B0604020202020204" pitchFamily="34" charset="0"/>
                        </a:rPr>
                        <a:t>$27,732.28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Tree>
    <p:extLst>
      <p:ext uri="{BB962C8B-B14F-4D97-AF65-F5344CB8AC3E}">
        <p14:creationId xmlns:p14="http://schemas.microsoft.com/office/powerpoint/2010/main" val="732248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November 2017</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14</a:t>
            </a:fld>
            <a:endParaRPr lang="en-GB"/>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4018467852"/>
              </p:ext>
            </p:extLst>
          </p:nvPr>
        </p:nvGraphicFramePr>
        <p:xfrm>
          <a:off x="1524000" y="762002"/>
          <a:ext cx="9144000" cy="5625903"/>
        </p:xfrm>
        <a:graphic>
          <a:graphicData uri="http://schemas.openxmlformats.org/drawingml/2006/table">
            <a:tbl>
              <a:tblPr/>
              <a:tblGrid>
                <a:gridCol w="2968438">
                  <a:extLst>
                    <a:ext uri="{9D8B030D-6E8A-4147-A177-3AD203B41FA5}">
                      <a16:colId xmlns:a16="http://schemas.microsoft.com/office/drawing/2014/main" val="20000"/>
                    </a:ext>
                  </a:extLst>
                </a:gridCol>
                <a:gridCol w="1145714">
                  <a:extLst>
                    <a:ext uri="{9D8B030D-6E8A-4147-A177-3AD203B41FA5}">
                      <a16:colId xmlns:a16="http://schemas.microsoft.com/office/drawing/2014/main" val="20001"/>
                    </a:ext>
                  </a:extLst>
                </a:gridCol>
                <a:gridCol w="1249867">
                  <a:extLst>
                    <a:ext uri="{9D8B030D-6E8A-4147-A177-3AD203B41FA5}">
                      <a16:colId xmlns:a16="http://schemas.microsoft.com/office/drawing/2014/main" val="20002"/>
                    </a:ext>
                  </a:extLst>
                </a:gridCol>
                <a:gridCol w="1197789">
                  <a:extLst>
                    <a:ext uri="{9D8B030D-6E8A-4147-A177-3AD203B41FA5}">
                      <a16:colId xmlns:a16="http://schemas.microsoft.com/office/drawing/2014/main" val="20003"/>
                    </a:ext>
                  </a:extLst>
                </a:gridCol>
                <a:gridCol w="1371382">
                  <a:extLst>
                    <a:ext uri="{9D8B030D-6E8A-4147-A177-3AD203B41FA5}">
                      <a16:colId xmlns:a16="http://schemas.microsoft.com/office/drawing/2014/main" val="20004"/>
                    </a:ext>
                  </a:extLst>
                </a:gridCol>
                <a:gridCol w="1210810">
                  <a:extLst>
                    <a:ext uri="{9D8B030D-6E8A-4147-A177-3AD203B41FA5}">
                      <a16:colId xmlns:a16="http://schemas.microsoft.com/office/drawing/2014/main" val="20005"/>
                    </a:ext>
                  </a:extLst>
                </a:gridCol>
              </a:tblGrid>
              <a:tr h="310988">
                <a:tc gridSpan="6">
                  <a:txBody>
                    <a:bodyPr/>
                    <a:lstStyle/>
                    <a:p>
                      <a:pPr algn="ctr" fontAlgn="b"/>
                      <a:r>
                        <a:rPr lang="en-US" sz="2400" kern="1200" dirty="0">
                          <a:solidFill>
                            <a:schemeClr val="tx1"/>
                          </a:solidFill>
                          <a:latin typeface="Times New Roman" pitchFamily="18" charset="0"/>
                          <a:ea typeface="MS Gothic"/>
                          <a:cs typeface="MS Gothic"/>
                        </a:rPr>
                        <a:t>2014 Meeting Income Report</a:t>
                      </a:r>
                    </a:p>
                  </a:txBody>
                  <a:tcPr marL="8534" marR="8534" marT="853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86769">
                <a:tc>
                  <a:txBody>
                    <a:bodyPr/>
                    <a:lstStyle/>
                    <a:p>
                      <a:pPr algn="l" fontAlgn="b"/>
                      <a:endParaRPr lang="en-US" sz="1400" b="1" i="0" u="none" strike="noStrike" dirty="0">
                        <a:effectLst/>
                        <a:latin typeface="Arial" panose="020B0604020202020204" pitchFamily="34" charset="0"/>
                      </a:endParaRPr>
                    </a:p>
                  </a:txBody>
                  <a:tcPr marL="8534" marR="8534" marT="8534" marB="0" anchor="b">
                    <a:lnL>
                      <a:noFill/>
                    </a:lnL>
                    <a:lnR>
                      <a:noFill/>
                    </a:lnR>
                    <a:lnT>
                      <a:noFill/>
                    </a:lnT>
                    <a:lnB>
                      <a:noFill/>
                    </a:lnB>
                    <a:solidFill>
                      <a:srgbClr val="D0D0D0"/>
                    </a:solidFill>
                  </a:tcPr>
                </a:tc>
                <a:tc>
                  <a:txBody>
                    <a:bodyPr/>
                    <a:lstStyle/>
                    <a:p>
                      <a:pPr algn="ctr" rtl="0" fontAlgn="b"/>
                      <a:r>
                        <a:rPr lang="en-US" sz="1400" b="1" i="0" u="none" strike="noStrike">
                          <a:solidFill>
                            <a:srgbClr val="000000"/>
                          </a:solidFill>
                          <a:effectLst/>
                          <a:latin typeface="Arial" panose="020B0604020202020204" pitchFamily="34" charset="0"/>
                        </a:rPr>
                        <a:t>CB Interest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2014-01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Century City, CA</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2014-05 Waikoloa, HI</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Athens, Greece</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61229">
                <a:tc>
                  <a:txBody>
                    <a:bodyPr/>
                    <a:lstStyle/>
                    <a:p>
                      <a:pPr algn="l" fontAlgn="b"/>
                      <a:r>
                        <a:rPr lang="en-US" sz="1400" b="1" i="0" u="none" strike="noStrike">
                          <a:effectLst/>
                          <a:latin typeface="Arial" panose="020B0604020202020204" pitchFamily="34" charset="0"/>
                        </a:rPr>
                        <a:t> </a:t>
                      </a:r>
                    </a:p>
                  </a:txBody>
                  <a:tcPr marL="8534" marR="8534" marT="8534" marB="0" anchor="b">
                    <a:lnL>
                      <a:noFill/>
                    </a:lnL>
                    <a:lnR>
                      <a:noFill/>
                    </a:lnR>
                    <a:lnT>
                      <a:noFill/>
                    </a:lnT>
                    <a:lnB>
                      <a:noFill/>
                    </a:lnB>
                    <a:solidFill>
                      <a:srgbClr val="D0D0D0"/>
                    </a:solidFill>
                  </a:tcPr>
                </a:tc>
                <a:tc>
                  <a:txBody>
                    <a:bodyPr/>
                    <a:lstStyle/>
                    <a:p>
                      <a:pPr algn="ctr" rtl="0" fontAlgn="ctr"/>
                      <a:r>
                        <a:rPr lang="en-US" sz="1400" b="1" i="0" u="none" strike="noStrike">
                          <a:solidFill>
                            <a:srgbClr val="000000"/>
                          </a:solidFill>
                          <a:effectLst/>
                          <a:latin typeface="Arial" panose="020B0604020202020204" pitchFamily="34" charset="0"/>
                        </a:rPr>
                        <a:t>Amount</a:t>
                      </a:r>
                    </a:p>
                  </a:txBody>
                  <a:tcPr marL="8534" marR="8534" marT="8534" marB="0" anchor="ctr">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48791">
                <a:tc>
                  <a:txBody>
                    <a:bodyPr/>
                    <a:lstStyle/>
                    <a:p>
                      <a:pPr algn="l" fontAlgn="ctr"/>
                      <a:r>
                        <a:rPr lang="en-US" sz="1200" b="1" i="0" u="none" strike="noStrike" dirty="0">
                          <a:solidFill>
                            <a:srgbClr val="000000"/>
                          </a:solidFill>
                          <a:effectLst/>
                          <a:latin typeface="Arial" panose="020B0604020202020204" pitchFamily="34" charset="0"/>
                        </a:rPr>
                        <a:t>Ordinary Income/Expense</a:t>
                      </a:r>
                    </a:p>
                  </a:txBody>
                  <a:tcPr marL="8534" marR="8534" marT="8534" marB="0" anchor="ctr">
                    <a:lnL>
                      <a:noFill/>
                    </a:lnL>
                    <a:lnR>
                      <a:noFill/>
                    </a:lnR>
                    <a:lnT>
                      <a:noFill/>
                    </a:lnT>
                    <a:lnB>
                      <a:noFill/>
                    </a:lnB>
                  </a:tcPr>
                </a:tc>
                <a:tc>
                  <a:txBody>
                    <a:bodyPr/>
                    <a:lstStyle/>
                    <a:p>
                      <a:pPr algn="r" fontAlgn="ctr"/>
                      <a:endParaRPr lang="en-US" sz="11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3"/>
                  </a:ext>
                </a:extLst>
              </a:tr>
              <a:tr h="248791">
                <a:tc>
                  <a:txBody>
                    <a:bodyPr/>
                    <a:lstStyle/>
                    <a:p>
                      <a:pPr algn="l" fontAlgn="b"/>
                      <a:r>
                        <a:rPr lang="en-US" sz="1200" b="1" i="0" u="none" strike="noStrike" dirty="0">
                          <a:solidFill>
                            <a:srgbClr val="000000"/>
                          </a:solidFill>
                          <a:effectLst/>
                          <a:latin typeface="Arial" panose="020B0604020202020204" pitchFamily="34" charset="0"/>
                        </a:rPr>
                        <a:t>Income</a:t>
                      </a:r>
                    </a:p>
                  </a:txBody>
                  <a:tcPr marL="76803"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4"/>
                  </a:ext>
                </a:extLst>
              </a:tr>
              <a:tr h="236350">
                <a:tc>
                  <a:txBody>
                    <a:bodyPr/>
                    <a:lstStyle/>
                    <a:p>
                      <a:pPr algn="l" fontAlgn="b"/>
                      <a:r>
                        <a:rPr lang="en-US" sz="1200" b="0" i="0" u="none" strike="noStrike" dirty="0">
                          <a:solidFill>
                            <a:srgbClr val="000000"/>
                          </a:solidFill>
                          <a:effectLst/>
                          <a:latin typeface="Arial" panose="020B0604020202020204" pitchFamily="34" charset="0"/>
                        </a:rPr>
                        <a:t>2.11 - Registrations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$294,150.00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$257,800.00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$337,050.00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$889,000.00 </a:t>
                      </a:r>
                    </a:p>
                  </a:txBody>
                  <a:tcPr marL="8534" marR="8534" marT="8534" marB="0" anchor="ctr">
                    <a:lnL>
                      <a:noFill/>
                    </a:lnL>
                    <a:lnR>
                      <a:noFill/>
                    </a:lnR>
                    <a:lnT>
                      <a:noFill/>
                    </a:lnT>
                    <a:lnB>
                      <a:noFill/>
                    </a:lnB>
                  </a:tcPr>
                </a:tc>
                <a:extLst>
                  <a:ext uri="{0D108BD9-81ED-4DB2-BD59-A6C34878D82A}">
                    <a16:rowId xmlns:a16="http://schemas.microsoft.com/office/drawing/2014/main" val="10005"/>
                  </a:ext>
                </a:extLst>
              </a:tr>
              <a:tr h="236350">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$8,738.60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$7,666.92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$16,405.52 </a:t>
                      </a:r>
                    </a:p>
                  </a:txBody>
                  <a:tcPr marL="8534" marR="8534" marT="8534" marB="0" anchor="ctr">
                    <a:lnL>
                      <a:noFill/>
                    </a:lnL>
                    <a:lnR>
                      <a:noFill/>
                    </a:lnR>
                    <a:lnT>
                      <a:noFill/>
                    </a:lnT>
                    <a:lnB>
                      <a:noFill/>
                    </a:lnB>
                  </a:tcPr>
                </a:tc>
                <a:extLst>
                  <a:ext uri="{0D108BD9-81ED-4DB2-BD59-A6C34878D82A}">
                    <a16:rowId xmlns:a16="http://schemas.microsoft.com/office/drawing/2014/main" val="10006"/>
                  </a:ext>
                </a:extLst>
              </a:tr>
              <a:tr h="211015">
                <a:tc>
                  <a:txBody>
                    <a:bodyPr/>
                    <a:lstStyle/>
                    <a:p>
                      <a:pPr algn="l" fontAlgn="b"/>
                      <a:r>
                        <a:rPr lang="en-US" sz="1200" b="0" i="0" u="none" strike="noStrike" dirty="0">
                          <a:solidFill>
                            <a:srgbClr val="000000"/>
                          </a:solidFill>
                          <a:effectLst/>
                          <a:latin typeface="Arial" panose="020B0604020202020204" pitchFamily="34" charset="0"/>
                        </a:rPr>
                        <a:t>3.40 - IEEE CB Account Interest</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$898.58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48791">
                <a:tc>
                  <a:txBody>
                    <a:bodyPr/>
                    <a:lstStyle/>
                    <a:p>
                      <a:pPr algn="l" fontAlgn="b"/>
                      <a:r>
                        <a:rPr lang="en-US" sz="1200" b="1" i="0" u="none" strike="noStrike">
                          <a:solidFill>
                            <a:srgbClr val="000000"/>
                          </a:solidFill>
                          <a:effectLst/>
                          <a:latin typeface="Arial" panose="020B0604020202020204" pitchFamily="34" charset="0"/>
                        </a:rPr>
                        <a:t>Total - Income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$898.58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$302,888.60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$265,466.92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$337,050.00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$906,304.10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248791">
                <a:tc>
                  <a:txBody>
                    <a:bodyPr/>
                    <a:lstStyle/>
                    <a:p>
                      <a:pPr algn="l" fontAlgn="b"/>
                      <a:r>
                        <a:rPr lang="en-US" sz="1200" b="1" i="0" u="none" strike="noStrike" dirty="0">
                          <a:solidFill>
                            <a:srgbClr val="000000"/>
                          </a:solidFill>
                          <a:effectLst/>
                          <a:latin typeface="Arial" panose="020B0604020202020204" pitchFamily="34" charset="0"/>
                        </a:rPr>
                        <a:t>Expense</a:t>
                      </a:r>
                    </a:p>
                  </a:txBody>
                  <a:tcPr marL="76803" marR="8534" marT="8534"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36350">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53605"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extLst>
                  <a:ext uri="{0D108BD9-81ED-4DB2-BD59-A6C34878D82A}">
                    <a16:rowId xmlns:a16="http://schemas.microsoft.com/office/drawing/2014/main" val="10010"/>
                  </a:ext>
                </a:extLst>
              </a:tr>
              <a:tr h="236350">
                <a:tc>
                  <a:txBody>
                    <a:bodyPr/>
                    <a:lstStyle/>
                    <a:p>
                      <a:pPr algn="l" fontAlgn="b"/>
                      <a:r>
                        <a:rPr lang="en-US" sz="1200" b="0" i="0" u="none" strike="noStrike" dirty="0">
                          <a:solidFill>
                            <a:srgbClr val="000000"/>
                          </a:solidFill>
                          <a:effectLst/>
                          <a:latin typeface="Arial" panose="020B0604020202020204" pitchFamily="34" charset="0"/>
                        </a:rPr>
                        <a:t>4.113 - Venue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$19,200.06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$17,505.03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$74,085.00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$110,790.09 </a:t>
                      </a:r>
                    </a:p>
                  </a:txBody>
                  <a:tcPr marL="8534" marR="8534" marT="8534" marB="0" anchor="ctr">
                    <a:lnL>
                      <a:noFill/>
                    </a:lnL>
                    <a:lnR>
                      <a:noFill/>
                    </a:lnR>
                    <a:lnT>
                      <a:noFill/>
                    </a:lnT>
                    <a:lnB>
                      <a:noFill/>
                    </a:lnB>
                  </a:tcPr>
                </a:tc>
                <a:extLst>
                  <a:ext uri="{0D108BD9-81ED-4DB2-BD59-A6C34878D82A}">
                    <a16:rowId xmlns:a16="http://schemas.microsoft.com/office/drawing/2014/main" val="10011"/>
                  </a:ext>
                </a:extLst>
              </a:tr>
              <a:tr h="236350">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$19,396.46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$17,676.21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$25,215.85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$62,288.52 </a:t>
                      </a:r>
                    </a:p>
                  </a:txBody>
                  <a:tcPr marL="8534" marR="8534" marT="8534" marB="0" anchor="ctr">
                    <a:lnL>
                      <a:noFill/>
                    </a:lnL>
                    <a:lnR>
                      <a:noFill/>
                    </a:lnR>
                    <a:lnT>
                      <a:noFill/>
                    </a:lnT>
                    <a:lnB>
                      <a:noFill/>
                    </a:lnB>
                  </a:tcPr>
                </a:tc>
                <a:extLst>
                  <a:ext uri="{0D108BD9-81ED-4DB2-BD59-A6C34878D82A}">
                    <a16:rowId xmlns:a16="http://schemas.microsoft.com/office/drawing/2014/main" val="10012"/>
                  </a:ext>
                </a:extLst>
              </a:tr>
              <a:tr h="236350">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$51,061.35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$44,330.15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$50,379.00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$145,770.50 </a:t>
                      </a:r>
                    </a:p>
                  </a:txBody>
                  <a:tcPr marL="8534" marR="8534" marT="8534" marB="0" anchor="ctr">
                    <a:lnL>
                      <a:noFill/>
                    </a:lnL>
                    <a:lnR>
                      <a:noFill/>
                    </a:lnR>
                    <a:lnT>
                      <a:noFill/>
                    </a:lnT>
                    <a:lnB>
                      <a:noFill/>
                    </a:lnB>
                  </a:tcPr>
                </a:tc>
                <a:extLst>
                  <a:ext uri="{0D108BD9-81ED-4DB2-BD59-A6C34878D82A}">
                    <a16:rowId xmlns:a16="http://schemas.microsoft.com/office/drawing/2014/main" val="10013"/>
                  </a:ext>
                </a:extLst>
              </a:tr>
              <a:tr h="236350">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$129,456.46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$93,164.43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$125,851.00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$348,471.89 </a:t>
                      </a:r>
                    </a:p>
                  </a:txBody>
                  <a:tcPr marL="8534" marR="8534" marT="8534" marB="0" anchor="ctr">
                    <a:lnL>
                      <a:noFill/>
                    </a:lnL>
                    <a:lnR>
                      <a:noFill/>
                    </a:lnR>
                    <a:lnT>
                      <a:noFill/>
                    </a:lnT>
                    <a:lnB>
                      <a:noFill/>
                    </a:lnB>
                  </a:tcPr>
                </a:tc>
                <a:extLst>
                  <a:ext uri="{0D108BD9-81ED-4DB2-BD59-A6C34878D82A}">
                    <a16:rowId xmlns:a16="http://schemas.microsoft.com/office/drawing/2014/main" val="10014"/>
                  </a:ext>
                </a:extLst>
              </a:tr>
              <a:tr h="236350">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$47,590.07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$43,254.69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$45,592.42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$136,437.18 </a:t>
                      </a:r>
                    </a:p>
                  </a:txBody>
                  <a:tcPr marL="8534" marR="8534" marT="8534" marB="0" anchor="ctr">
                    <a:lnL>
                      <a:noFill/>
                    </a:lnL>
                    <a:lnR>
                      <a:noFill/>
                    </a:lnR>
                    <a:lnT>
                      <a:noFill/>
                    </a:lnT>
                    <a:lnB>
                      <a:noFill/>
                    </a:lnB>
                  </a:tcPr>
                </a:tc>
                <a:extLst>
                  <a:ext uri="{0D108BD9-81ED-4DB2-BD59-A6C34878D82A}">
                    <a16:rowId xmlns:a16="http://schemas.microsoft.com/office/drawing/2014/main" val="10015"/>
                  </a:ext>
                </a:extLst>
              </a:tr>
              <a:tr h="236350">
                <a:tc>
                  <a:txBody>
                    <a:bodyPr/>
                    <a:lstStyle/>
                    <a:p>
                      <a:pPr algn="l" fontAlgn="b"/>
                      <a:r>
                        <a:rPr lang="en-US" sz="1200" b="0" i="0" u="none" strike="noStrike">
                          <a:solidFill>
                            <a:srgbClr val="000000"/>
                          </a:solidFill>
                          <a:effectLst/>
                          <a:latin typeface="Arial" panose="020B0604020202020204" pitchFamily="34" charset="0"/>
                        </a:rPr>
                        <a:t>4.16 - Social</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$33,673.00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$21,411.32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$55,084.32 </a:t>
                      </a:r>
                    </a:p>
                  </a:txBody>
                  <a:tcPr marL="8534" marR="8534" marT="8534" marB="0" anchor="ctr">
                    <a:lnL>
                      <a:noFill/>
                    </a:lnL>
                    <a:lnR>
                      <a:noFill/>
                    </a:lnR>
                    <a:lnT>
                      <a:noFill/>
                    </a:lnT>
                    <a:lnB>
                      <a:noFill/>
                    </a:lnB>
                  </a:tcPr>
                </a:tc>
                <a:extLst>
                  <a:ext uri="{0D108BD9-81ED-4DB2-BD59-A6C34878D82A}">
                    <a16:rowId xmlns:a16="http://schemas.microsoft.com/office/drawing/2014/main" val="10016"/>
                  </a:ext>
                </a:extLst>
              </a:tr>
              <a:tr h="236350">
                <a:tc>
                  <a:txBody>
                    <a:bodyPr/>
                    <a:lstStyle/>
                    <a:p>
                      <a:pPr algn="l" fontAlgn="b"/>
                      <a:r>
                        <a:rPr lang="en-US" sz="1200" b="0" i="0" u="none" strike="noStrike">
                          <a:solidFill>
                            <a:srgbClr val="000000"/>
                          </a:solidFill>
                          <a:effectLst/>
                          <a:latin typeface="Arial" panose="020B0604020202020204" pitchFamily="34" charset="0"/>
                        </a:rPr>
                        <a:t>4.17 - Shipping</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$3,576.33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$10,678.59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$9,547.23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$23,802.15 </a:t>
                      </a:r>
                    </a:p>
                  </a:txBody>
                  <a:tcPr marL="8534" marR="8534" marT="8534" marB="0" anchor="ctr">
                    <a:lnL>
                      <a:noFill/>
                    </a:lnL>
                    <a:lnR>
                      <a:noFill/>
                    </a:lnR>
                    <a:lnT>
                      <a:noFill/>
                    </a:lnT>
                    <a:lnB>
                      <a:noFill/>
                    </a:lnB>
                  </a:tcPr>
                </a:tc>
                <a:extLst>
                  <a:ext uri="{0D108BD9-81ED-4DB2-BD59-A6C34878D82A}">
                    <a16:rowId xmlns:a16="http://schemas.microsoft.com/office/drawing/2014/main" val="10017"/>
                  </a:ext>
                </a:extLst>
              </a:tr>
              <a:tr h="236350">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$1,016.92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$1,158.30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$5,280.50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$7,455.72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48791">
                <a:tc>
                  <a:txBody>
                    <a:bodyPr/>
                    <a:lstStyle/>
                    <a:p>
                      <a:pPr algn="l" fontAlgn="b"/>
                      <a:r>
                        <a:rPr lang="en-US" sz="1200" b="1" i="0" u="none" strike="noStrike">
                          <a:solidFill>
                            <a:srgbClr val="000000"/>
                          </a:solidFill>
                          <a:effectLst/>
                          <a:latin typeface="Arial" panose="020B0604020202020204" pitchFamily="34" charset="0"/>
                        </a:rPr>
                        <a:t>Total - Expense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$304,970.65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$251,517.86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$335,951.00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$892,439.51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48791">
                <a:tc>
                  <a:txBody>
                    <a:bodyPr/>
                    <a:lstStyle/>
                    <a:p>
                      <a:pPr algn="l" fontAlgn="ctr"/>
                      <a:r>
                        <a:rPr lang="en-US" sz="1200" b="1" i="0" u="none" strike="noStrike">
                          <a:solidFill>
                            <a:srgbClr val="000000"/>
                          </a:solidFill>
                          <a:effectLst/>
                          <a:latin typeface="Arial" panose="020B0604020202020204" pitchFamily="34" charset="0"/>
                        </a:rPr>
                        <a:t>Net Income</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($2,082.05)</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$13,949.06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$1,099.00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$13,864.59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 name="Rectangle 1"/>
          <p:cNvSpPr>
            <a:spLocks noGrp="1" noChangeArrowheads="1"/>
          </p:cNvSpPr>
          <p:nvPr>
            <p:ph type="ctrTitle"/>
          </p:nvPr>
        </p:nvSpPr>
        <p:spPr>
          <a:xfrm>
            <a:off x="914400" y="770996"/>
            <a:ext cx="10363200" cy="931334"/>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Treasurer Report Nov 2017 - Orlando</a:t>
            </a:r>
            <a:endParaRPr lang="en-GB" dirty="0"/>
          </a:p>
        </p:txBody>
      </p:sp>
      <p:sp>
        <p:nvSpPr>
          <p:cNvPr id="1033" name="Rectangle 2"/>
          <p:cNvSpPr>
            <a:spLocks noGrp="1" noChangeArrowheads="1"/>
          </p:cNvSpPr>
          <p:nvPr>
            <p:ph type="subTitle" idx="1"/>
          </p:nvPr>
        </p:nvSpPr>
        <p:spPr>
          <a:xfrm>
            <a:off x="1878542" y="1738844"/>
            <a:ext cx="8534400" cy="394756"/>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2017-11-10</a:t>
            </a:r>
          </a:p>
        </p:txBody>
      </p:sp>
      <p:sp>
        <p:nvSpPr>
          <p:cNvPr id="1027" name="Rectangle 3"/>
          <p:cNvSpPr>
            <a:spLocks noGrp="1" noChangeArrowheads="1"/>
          </p:cNvSpPr>
          <p:nvPr>
            <p:ph type="dt" idx="10"/>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November 2017</a:t>
            </a:r>
            <a:endParaRPr lang="en-GB" dirty="0">
              <a:latin typeface="Times New Roman" pitchFamily="18" charset="0"/>
              <a:ea typeface="Arial Unicode MS" pitchFamily="34" charset="-128"/>
              <a:cs typeface="Arial Unicode MS" pitchFamily="34" charset="-128"/>
            </a:endParaRP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1029" name="Rectangle 5"/>
          <p:cNvSpPr>
            <a:spLocks noGrp="1" noChangeArrowheads="1"/>
          </p:cNvSpPr>
          <p:nvPr>
            <p:ph type="sldNum" idx="12"/>
          </p:nvPr>
        </p:nvSpPr>
        <p:spPr>
          <a:noFill/>
        </p:spPr>
        <p:txBody>
          <a:bodyPr/>
          <a:lstStyle/>
          <a:p>
            <a:pPr>
              <a:buFont typeface="Times New Roman" pitchFamily="18" charset="0"/>
              <a:buNone/>
            </a:pPr>
            <a:r>
              <a:rPr lang="en-GB">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5868989" y="6475414"/>
            <a:ext cx="528637" cy="363537"/>
          </a:xfrm>
          <a:prstGeom prst="rect">
            <a:avLst/>
          </a:prstGeom>
          <a:noFill/>
          <a:ln w="9525">
            <a:noFill/>
            <a:round/>
            <a:headEnd/>
            <a:tailEnd/>
          </a:ln>
        </p:spPr>
        <p:txBody>
          <a:bodyPr lIns="0" tIns="0" rIns="0" bIns="0"/>
          <a:lstStyle/>
          <a:p>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graphicFrame>
        <p:nvGraphicFramePr>
          <p:cNvPr id="1026" name="Object 3"/>
          <p:cNvGraphicFramePr>
            <a:graphicFrameLocks noChangeAspect="1"/>
          </p:cNvGraphicFramePr>
          <p:nvPr>
            <p:extLst>
              <p:ext uri="{D42A27DB-BD31-4B8C-83A1-F6EECF244321}">
                <p14:modId xmlns:p14="http://schemas.microsoft.com/office/powerpoint/2010/main" val="1456356638"/>
              </p:ext>
            </p:extLst>
          </p:nvPr>
        </p:nvGraphicFramePr>
        <p:xfrm>
          <a:off x="2057400" y="2260599"/>
          <a:ext cx="7410450" cy="2762250"/>
        </p:xfrm>
        <a:graphic>
          <a:graphicData uri="http://schemas.openxmlformats.org/presentationml/2006/ole">
            <mc:AlternateContent xmlns:mc="http://schemas.openxmlformats.org/markup-compatibility/2006">
              <mc:Choice xmlns:v="urn:schemas-microsoft-com:vml" Requires="v">
                <p:oleObj spid="_x0000_s1306" name="Document" r:id="rId4" imgW="8253180" imgH="3081427" progId="Word.Document.8">
                  <p:embed/>
                </p:oleObj>
              </mc:Choice>
              <mc:Fallback>
                <p:oleObj name="Document" r:id="rId4" imgW="8253180" imgH="3081427" progId="Word.Document.8">
                  <p:embed/>
                  <p:pic>
                    <p:nvPicPr>
                      <p:cNvPr id="0" name="Picture 46"/>
                      <p:cNvPicPr>
                        <a:picLocks noChangeAspect="1" noChangeArrowheads="1"/>
                      </p:cNvPicPr>
                      <p:nvPr/>
                    </p:nvPicPr>
                    <p:blipFill>
                      <a:blip r:embed="rId5"/>
                      <a:srcRect/>
                      <a:stretch>
                        <a:fillRect/>
                      </a:stretch>
                    </p:blipFill>
                    <p:spPr bwMode="auto">
                      <a:xfrm>
                        <a:off x="2057400" y="2260599"/>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2057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a:t>Abstract</a:t>
            </a:r>
          </a:p>
        </p:txBody>
      </p:sp>
      <p:sp>
        <p:nvSpPr>
          <p:cNvPr id="4105" name="Rectangle 2"/>
          <p:cNvSpPr>
            <a:spLocks noGrp="1" noChangeArrowheads="1"/>
          </p:cNvSpPr>
          <p:nvPr>
            <p:ph idx="1"/>
          </p:nvPr>
        </p:nvSpPr>
        <p:spPr/>
        <p:txBody>
          <a:bodyPr/>
          <a:lstStyle/>
          <a:p>
            <a:r>
              <a:rPr lang="en-GB" dirty="0"/>
              <a:t>November 2017 Treasurer report for the Joint 802.11/.15 Wireless funds</a:t>
            </a:r>
          </a:p>
          <a:p>
            <a:endParaRPr lang="en-GB" dirty="0"/>
          </a:p>
          <a:p>
            <a:r>
              <a:rPr lang="en-GB" dirty="0"/>
              <a:t>Also reported in 802.15 doc: </a:t>
            </a:r>
            <a:r>
              <a:rPr lang="en-US" dirty="0"/>
              <a:t>15-17/0665r0</a:t>
            </a:r>
          </a:p>
          <a:p>
            <a:r>
              <a:rPr lang="en-US" dirty="0"/>
              <a:t>    </a:t>
            </a:r>
            <a:endParaRPr lang="en-GB" dirty="0"/>
          </a:p>
          <a:p>
            <a:endParaRPr lang="en-GB" dirty="0"/>
          </a:p>
        </p:txBody>
      </p:sp>
      <p:sp>
        <p:nvSpPr>
          <p:cNvPr id="4098" name="Rectangle 3"/>
          <p:cNvSpPr>
            <a:spLocks noGrp="1" noChangeArrowheads="1"/>
          </p:cNvSpPr>
          <p:nvPr>
            <p:ph type="dt" idx="10"/>
          </p:nvPr>
        </p:nvSpPr>
        <p:spPr/>
        <p:txBody>
          <a:bodyPr/>
          <a:lstStyle/>
          <a:p>
            <a:r>
              <a:rPr lang="en-US"/>
              <a:t>November 2017</a:t>
            </a:r>
            <a:endParaRPr lang="en-GB" dirty="0"/>
          </a:p>
        </p:txBody>
      </p:sp>
      <p:sp>
        <p:nvSpPr>
          <p:cNvPr id="4100" name="Rectangle 5"/>
          <p:cNvSpPr>
            <a:spLocks noGrp="1" noChangeArrowheads="1"/>
          </p:cNvSpPr>
          <p:nvPr>
            <p:ph type="sldNum" idx="12"/>
          </p:nvPr>
        </p:nvSpPr>
        <p:spPr/>
        <p:txBody>
          <a:bodyPr/>
          <a:lstStyle/>
          <a:p>
            <a:r>
              <a:rPr lang="en-GB"/>
              <a:t>Slide </a:t>
            </a:r>
            <a:fld id="{182CB204-8F88-4025-B305-BD26943A6CBF}" type="slidenum">
              <a:rPr lang="en-GB" smtClean="0"/>
              <a:pPr/>
              <a:t>3</a:t>
            </a:fld>
            <a:endParaRPr lang="en-GB"/>
          </a:p>
        </p:txBody>
      </p:sp>
      <p:sp>
        <p:nvSpPr>
          <p:cNvPr id="2" name="Footer Placeholder 1"/>
          <p:cNvSpPr>
            <a:spLocks noGrp="1"/>
          </p:cNvSpPr>
          <p:nvPr>
            <p:ph type="ftr" idx="11"/>
          </p:nvPr>
        </p:nvSpPr>
        <p:spPr/>
        <p:txBody>
          <a:bodyPr/>
          <a:lstStyle/>
          <a:p>
            <a:r>
              <a:rPr lang="en-GB"/>
              <a:t>Ben Rolfe (BCA);   Jon Rosdahl (Qualcomm)</a:t>
            </a:r>
            <a:endParaRPr lang="en-GB" dirty="0"/>
          </a:p>
        </p:txBody>
      </p:sp>
      <p:sp>
        <p:nvSpPr>
          <p:cNvPr id="4103" name="Slide Number Placeholder 5"/>
          <p:cNvSpPr txBox="1">
            <a:spLocks noGrp="1"/>
          </p:cNvSpPr>
          <p:nvPr/>
        </p:nvSpPr>
        <p:spPr bwMode="auto">
          <a:xfrm>
            <a:off x="5868989" y="6475414"/>
            <a:ext cx="528637" cy="363537"/>
          </a:xfrm>
          <a:prstGeom prst="rect">
            <a:avLst/>
          </a:prstGeom>
          <a:noFill/>
          <a:ln w="9525">
            <a:noFill/>
            <a:round/>
            <a:headEnd/>
            <a:tailEnd/>
          </a:ln>
        </p:spPr>
        <p:txBody>
          <a:bodyPr lIns="0" tIns="0" rIns="0" bIns="0"/>
          <a:lstStyle/>
          <a:p>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November 2017</a:t>
            </a:r>
            <a:endParaRPr lang="en-GB" dirty="0"/>
          </a:p>
        </p:txBody>
      </p:sp>
      <p:sp>
        <p:nvSpPr>
          <p:cNvPr id="5" name="Footer Placeholder 4"/>
          <p:cNvSpPr>
            <a:spLocks noGrp="1"/>
          </p:cNvSpPr>
          <p:nvPr>
            <p:ph type="ftr" idx="11"/>
          </p:nvPr>
        </p:nvSpPr>
        <p:spPr/>
        <p:txBody>
          <a:bodyPr/>
          <a:lstStyle/>
          <a:p>
            <a:r>
              <a:rPr lang="en-GB"/>
              <a:t>Ben Rolfe (BCA);   Jon Rosdahl (Qualcomm)</a:t>
            </a:r>
            <a:endParaRPr lang="en-GB" dirty="0"/>
          </a:p>
        </p:txBody>
      </p:sp>
      <p:sp>
        <p:nvSpPr>
          <p:cNvPr id="3" name="Slide Number Placeholder 2"/>
          <p:cNvSpPr>
            <a:spLocks noGrp="1"/>
          </p:cNvSpPr>
          <p:nvPr>
            <p:ph type="sldNum" idx="12"/>
          </p:nvPr>
        </p:nvSpPr>
        <p:spPr/>
        <p:txBody>
          <a:bodyPr/>
          <a:lstStyle/>
          <a:p>
            <a:r>
              <a:rPr lang="en-GB"/>
              <a:t>Slide </a:t>
            </a:r>
            <a:fld id="{189D7BFD-E160-402F-BBC8-B5B701941DD4}" type="slidenum">
              <a:rPr lang="en-GB" smtClean="0"/>
              <a:pPr/>
              <a:t>4</a:t>
            </a:fld>
            <a:endParaRPr lang="en-GB"/>
          </a:p>
        </p:txBody>
      </p:sp>
      <p:graphicFrame>
        <p:nvGraphicFramePr>
          <p:cNvPr id="4" name="Table 3">
            <a:extLst>
              <a:ext uri="{FF2B5EF4-FFF2-40B4-BE49-F238E27FC236}">
                <a16:creationId xmlns:a16="http://schemas.microsoft.com/office/drawing/2014/main" id="{AAB7F0C7-2931-46DE-A331-BCCEFA9A8D06}"/>
              </a:ext>
            </a:extLst>
          </p:cNvPr>
          <p:cNvGraphicFramePr>
            <a:graphicFrameLocks noGrp="1"/>
          </p:cNvGraphicFramePr>
          <p:nvPr>
            <p:extLst>
              <p:ext uri="{D42A27DB-BD31-4B8C-83A1-F6EECF244321}">
                <p14:modId xmlns:p14="http://schemas.microsoft.com/office/powerpoint/2010/main" val="424461814"/>
              </p:ext>
            </p:extLst>
          </p:nvPr>
        </p:nvGraphicFramePr>
        <p:xfrm>
          <a:off x="2743200" y="762001"/>
          <a:ext cx="6781800" cy="5739633"/>
        </p:xfrm>
        <a:graphic>
          <a:graphicData uri="http://schemas.openxmlformats.org/drawingml/2006/table">
            <a:tbl>
              <a:tblPr/>
              <a:tblGrid>
                <a:gridCol w="4281439">
                  <a:extLst>
                    <a:ext uri="{9D8B030D-6E8A-4147-A177-3AD203B41FA5}">
                      <a16:colId xmlns:a16="http://schemas.microsoft.com/office/drawing/2014/main" val="3586706106"/>
                    </a:ext>
                  </a:extLst>
                </a:gridCol>
                <a:gridCol w="2500361">
                  <a:extLst>
                    <a:ext uri="{9D8B030D-6E8A-4147-A177-3AD203B41FA5}">
                      <a16:colId xmlns:a16="http://schemas.microsoft.com/office/drawing/2014/main" val="2058530289"/>
                    </a:ext>
                  </a:extLst>
                </a:gridCol>
              </a:tblGrid>
              <a:tr h="444719">
                <a:tc gridSpan="2">
                  <a:txBody>
                    <a:bodyPr/>
                    <a:lstStyle/>
                    <a:p>
                      <a:pPr algn="ctr" rtl="0" fontAlgn="b"/>
                      <a:r>
                        <a:rPr lang="en-US" sz="2800" b="1" i="0" u="none" strike="noStrike">
                          <a:solidFill>
                            <a:srgbClr val="000000"/>
                          </a:solidFill>
                          <a:effectLst/>
                          <a:latin typeface="Arial" panose="020B0604020202020204" pitchFamily="34" charset="0"/>
                        </a:rPr>
                        <a:t>Reconciled Balance Sheet</a:t>
                      </a:r>
                    </a:p>
                  </a:txBody>
                  <a:tcPr marL="6191" marR="6191" marT="6191"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2614425501"/>
                  </a:ext>
                </a:extLst>
              </a:tr>
              <a:tr h="444719">
                <a:tc gridSpan="2">
                  <a:txBody>
                    <a:bodyPr/>
                    <a:lstStyle/>
                    <a:p>
                      <a:pPr algn="ctr" rtl="0" fontAlgn="b"/>
                      <a:r>
                        <a:rPr lang="en-US" sz="2800" b="1" i="0" u="none" strike="noStrike">
                          <a:solidFill>
                            <a:srgbClr val="000000"/>
                          </a:solidFill>
                          <a:effectLst/>
                          <a:latin typeface="Arial" panose="020B0604020202020204" pitchFamily="34" charset="0"/>
                        </a:rPr>
                        <a:t>31-Oct-17</a:t>
                      </a:r>
                    </a:p>
                  </a:txBody>
                  <a:tcPr marL="6191" marR="6191" marT="6191"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2303115943"/>
                  </a:ext>
                </a:extLst>
              </a:tr>
              <a:tr h="319474">
                <a:tc>
                  <a:txBody>
                    <a:bodyPr/>
                    <a:lstStyle/>
                    <a:p>
                      <a:pPr algn="l" fontAlgn="b"/>
                      <a:r>
                        <a:rPr lang="en-US" sz="1800" b="0" i="0" u="none" strike="noStrike">
                          <a:effectLst/>
                          <a:latin typeface="Arial" panose="020B0604020202020204" pitchFamily="34" charset="0"/>
                        </a:rPr>
                        <a:t> </a:t>
                      </a:r>
                    </a:p>
                  </a:txBody>
                  <a:tcPr marL="6191" marR="6191" marT="6191" marB="0" anchor="b">
                    <a:lnL>
                      <a:noFill/>
                    </a:lnL>
                    <a:lnR>
                      <a:noFill/>
                    </a:lnR>
                    <a:lnT>
                      <a:noFill/>
                    </a:lnT>
                    <a:lnB>
                      <a:noFill/>
                    </a:lnB>
                    <a:solidFill>
                      <a:srgbClr val="D0D0D0"/>
                    </a:solidFill>
                  </a:tcPr>
                </a:tc>
                <a:tc>
                  <a:txBody>
                    <a:bodyPr/>
                    <a:lstStyle/>
                    <a:p>
                      <a:pPr algn="ctr" rtl="0" fontAlgn="b"/>
                      <a:r>
                        <a:rPr lang="en-US" sz="2000" b="1" i="0" u="none" strike="noStrike">
                          <a:solidFill>
                            <a:srgbClr val="000000"/>
                          </a:solidFill>
                          <a:effectLst/>
                          <a:latin typeface="Arial" panose="020B0604020202020204" pitchFamily="34" charset="0"/>
                        </a:rPr>
                        <a:t>Amount</a:t>
                      </a:r>
                    </a:p>
                  </a:txBody>
                  <a:tcPr marL="6191" marR="6191" marT="6191" marB="0" anchor="b">
                    <a:lnL>
                      <a:noFill/>
                    </a:lnL>
                    <a:lnR>
                      <a:noFill/>
                    </a:lnR>
                    <a:lnT>
                      <a:noFill/>
                    </a:lnT>
                    <a:lnB>
                      <a:noFill/>
                    </a:lnB>
                    <a:solidFill>
                      <a:srgbClr val="D0D0D0"/>
                    </a:solidFill>
                  </a:tcPr>
                </a:tc>
                <a:extLst>
                  <a:ext uri="{0D108BD9-81ED-4DB2-BD59-A6C34878D82A}">
                    <a16:rowId xmlns:a16="http://schemas.microsoft.com/office/drawing/2014/main" val="2507086547"/>
                  </a:ext>
                </a:extLst>
              </a:tr>
              <a:tr h="319474">
                <a:tc>
                  <a:txBody>
                    <a:bodyPr/>
                    <a:lstStyle/>
                    <a:p>
                      <a:pPr algn="l" rtl="0" fontAlgn="ctr"/>
                      <a:r>
                        <a:rPr lang="en-US" sz="1800" b="1" i="0" u="none" strike="noStrike">
                          <a:solidFill>
                            <a:srgbClr val="000000"/>
                          </a:solidFill>
                          <a:effectLst/>
                          <a:latin typeface="Arial" panose="020B0604020202020204" pitchFamily="34" charset="0"/>
                        </a:rPr>
                        <a:t>ASSETS</a:t>
                      </a:r>
                    </a:p>
                  </a:txBody>
                  <a:tcPr marL="6191" marR="6191" marT="6191" marB="0" anchor="ctr">
                    <a:lnL>
                      <a:noFill/>
                    </a:lnL>
                    <a:lnR>
                      <a:noFill/>
                    </a:lnR>
                    <a:lnT>
                      <a:noFill/>
                    </a:lnT>
                    <a:lnB>
                      <a:noFill/>
                    </a:lnB>
                  </a:tcPr>
                </a:tc>
                <a:tc>
                  <a:txBody>
                    <a:bodyPr/>
                    <a:lstStyle/>
                    <a:p>
                      <a:pPr algn="r" fontAlgn="ctr"/>
                      <a:endParaRPr lang="en-US" sz="2000" b="0" i="0" u="none" strike="noStrike">
                        <a:effectLst/>
                        <a:latin typeface="Arial" panose="020B0604020202020204" pitchFamily="34" charset="0"/>
                      </a:endParaRPr>
                    </a:p>
                  </a:txBody>
                  <a:tcPr marL="6191" marR="6191" marT="6191" marB="0" anchor="ctr">
                    <a:lnL>
                      <a:noFill/>
                    </a:lnL>
                    <a:lnR>
                      <a:noFill/>
                    </a:lnR>
                    <a:lnT>
                      <a:noFill/>
                    </a:lnT>
                    <a:lnB>
                      <a:noFill/>
                    </a:lnB>
                  </a:tcPr>
                </a:tc>
                <a:extLst>
                  <a:ext uri="{0D108BD9-81ED-4DB2-BD59-A6C34878D82A}">
                    <a16:rowId xmlns:a16="http://schemas.microsoft.com/office/drawing/2014/main" val="2751161846"/>
                  </a:ext>
                </a:extLst>
              </a:tr>
              <a:tr h="319474">
                <a:tc>
                  <a:txBody>
                    <a:bodyPr/>
                    <a:lstStyle/>
                    <a:p>
                      <a:pPr algn="l" rtl="0" fontAlgn="b"/>
                      <a:r>
                        <a:rPr lang="en-US" sz="1800" b="1" i="0" u="none" strike="noStrike">
                          <a:solidFill>
                            <a:srgbClr val="000000"/>
                          </a:solidFill>
                          <a:effectLst/>
                          <a:latin typeface="Arial" panose="020B0604020202020204" pitchFamily="34" charset="0"/>
                        </a:rPr>
                        <a:t>Current Assets</a:t>
                      </a:r>
                    </a:p>
                  </a:txBody>
                  <a:tcPr marL="6191" marR="6191" marT="6191" marB="0" anchor="b">
                    <a:lnL>
                      <a:noFill/>
                    </a:lnL>
                    <a:lnR>
                      <a:noFill/>
                    </a:lnR>
                    <a:lnT>
                      <a:noFill/>
                    </a:lnT>
                    <a:lnB>
                      <a:noFill/>
                    </a:lnB>
                  </a:tcPr>
                </a:tc>
                <a:tc>
                  <a:txBody>
                    <a:bodyPr/>
                    <a:lstStyle/>
                    <a:p>
                      <a:pPr algn="r" fontAlgn="ctr"/>
                      <a:endParaRPr lang="en-US" sz="2000" b="0" i="0" u="none" strike="noStrike">
                        <a:effectLst/>
                        <a:latin typeface="Arial" panose="020B0604020202020204" pitchFamily="34" charset="0"/>
                      </a:endParaRPr>
                    </a:p>
                  </a:txBody>
                  <a:tcPr marL="6191" marR="6191" marT="6191" marB="0" anchor="ctr">
                    <a:lnL>
                      <a:noFill/>
                    </a:lnL>
                    <a:lnR>
                      <a:noFill/>
                    </a:lnR>
                    <a:lnT>
                      <a:noFill/>
                    </a:lnT>
                    <a:lnB>
                      <a:noFill/>
                    </a:lnB>
                  </a:tcPr>
                </a:tc>
                <a:extLst>
                  <a:ext uri="{0D108BD9-81ED-4DB2-BD59-A6C34878D82A}">
                    <a16:rowId xmlns:a16="http://schemas.microsoft.com/office/drawing/2014/main" val="966396006"/>
                  </a:ext>
                </a:extLst>
              </a:tr>
              <a:tr h="319474">
                <a:tc>
                  <a:txBody>
                    <a:bodyPr/>
                    <a:lstStyle/>
                    <a:p>
                      <a:pPr algn="l" rtl="0" fontAlgn="b"/>
                      <a:r>
                        <a:rPr lang="en-US" sz="1800" b="1" i="0" u="none" strike="noStrike">
                          <a:solidFill>
                            <a:srgbClr val="000000"/>
                          </a:solidFill>
                          <a:effectLst/>
                          <a:latin typeface="Arial" panose="020B0604020202020204" pitchFamily="34" charset="0"/>
                        </a:rPr>
                        <a:t>Bank</a:t>
                      </a:r>
                    </a:p>
                  </a:txBody>
                  <a:tcPr marL="6191" marR="6191" marT="6191" marB="0" anchor="b">
                    <a:lnL>
                      <a:noFill/>
                    </a:lnL>
                    <a:lnR>
                      <a:noFill/>
                    </a:lnR>
                    <a:lnT>
                      <a:noFill/>
                    </a:lnT>
                    <a:lnB>
                      <a:noFill/>
                    </a:lnB>
                  </a:tcPr>
                </a:tc>
                <a:tc>
                  <a:txBody>
                    <a:bodyPr/>
                    <a:lstStyle/>
                    <a:p>
                      <a:pPr algn="r" fontAlgn="ctr"/>
                      <a:endParaRPr lang="en-US" sz="2000" b="0" i="0" u="none" strike="noStrike">
                        <a:effectLst/>
                        <a:latin typeface="Arial" panose="020B0604020202020204" pitchFamily="34" charset="0"/>
                      </a:endParaRPr>
                    </a:p>
                  </a:txBody>
                  <a:tcPr marL="6191" marR="6191" marT="6191" marB="0" anchor="ctr">
                    <a:lnL>
                      <a:noFill/>
                    </a:lnL>
                    <a:lnR>
                      <a:noFill/>
                    </a:lnR>
                    <a:lnT>
                      <a:noFill/>
                    </a:lnT>
                    <a:lnB>
                      <a:noFill/>
                    </a:lnB>
                  </a:tcPr>
                </a:tc>
                <a:extLst>
                  <a:ext uri="{0D108BD9-81ED-4DB2-BD59-A6C34878D82A}">
                    <a16:rowId xmlns:a16="http://schemas.microsoft.com/office/drawing/2014/main" val="3430930764"/>
                  </a:ext>
                </a:extLst>
              </a:tr>
              <a:tr h="477450">
                <a:tc>
                  <a:txBody>
                    <a:bodyPr/>
                    <a:lstStyle/>
                    <a:p>
                      <a:pPr algn="l" rtl="0" fontAlgn="b"/>
                      <a:r>
                        <a:rPr lang="en-US" sz="1800" b="0" i="0" u="none" strike="noStrike">
                          <a:solidFill>
                            <a:srgbClr val="000000"/>
                          </a:solidFill>
                          <a:effectLst/>
                          <a:latin typeface="Arial" panose="020B0604020202020204" pitchFamily="34" charset="0"/>
                        </a:rPr>
                        <a:t>74331 - 802.11/.15 CB Acct No. 556802</a:t>
                      </a:r>
                    </a:p>
                  </a:txBody>
                  <a:tcPr marL="6191" marR="6191" marT="619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2000" b="0" i="0" u="none" strike="noStrike">
                          <a:solidFill>
                            <a:srgbClr val="000000"/>
                          </a:solidFill>
                          <a:effectLst/>
                          <a:latin typeface="Arial" panose="020B0604020202020204" pitchFamily="34" charset="0"/>
                        </a:rPr>
                        <a:t>$520,035.66 </a:t>
                      </a:r>
                    </a:p>
                  </a:txBody>
                  <a:tcPr marL="6191" marR="6191" marT="619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715524474"/>
                  </a:ext>
                </a:extLst>
              </a:tr>
              <a:tr h="319474">
                <a:tc>
                  <a:txBody>
                    <a:bodyPr/>
                    <a:lstStyle/>
                    <a:p>
                      <a:pPr algn="l" rtl="0" fontAlgn="b"/>
                      <a:r>
                        <a:rPr lang="en-US" sz="1800" b="1" i="0" u="none" strike="noStrike">
                          <a:solidFill>
                            <a:srgbClr val="000000"/>
                          </a:solidFill>
                          <a:effectLst/>
                          <a:latin typeface="Arial" panose="020B0604020202020204" pitchFamily="34" charset="0"/>
                        </a:rPr>
                        <a:t>Total Bank</a:t>
                      </a:r>
                    </a:p>
                  </a:txBody>
                  <a:tcPr marL="6191" marR="6191" marT="619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panose="020B0604020202020204" pitchFamily="34" charset="0"/>
                        </a:rPr>
                        <a:t>$520,035.66 </a:t>
                      </a:r>
                    </a:p>
                  </a:txBody>
                  <a:tcPr marL="6191" marR="6191" marT="6191"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885401514"/>
                  </a:ext>
                </a:extLst>
              </a:tr>
              <a:tr h="319474">
                <a:tc>
                  <a:txBody>
                    <a:bodyPr/>
                    <a:lstStyle/>
                    <a:p>
                      <a:pPr algn="l" rtl="0" fontAlgn="b"/>
                      <a:r>
                        <a:rPr lang="en-US" sz="1800" b="1" i="0" u="none" strike="noStrike">
                          <a:solidFill>
                            <a:srgbClr val="000000"/>
                          </a:solidFill>
                          <a:effectLst/>
                          <a:latin typeface="Arial" panose="020B0604020202020204" pitchFamily="34" charset="0"/>
                        </a:rPr>
                        <a:t>Total Current Assets</a:t>
                      </a:r>
                    </a:p>
                  </a:txBody>
                  <a:tcPr marL="6191" marR="6191" marT="6191"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panose="020B0604020202020204" pitchFamily="34" charset="0"/>
                        </a:rPr>
                        <a:t>$520,035.66 </a:t>
                      </a:r>
                    </a:p>
                  </a:txBody>
                  <a:tcPr marL="6191" marR="6191" marT="6191"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32926546"/>
                  </a:ext>
                </a:extLst>
              </a:tr>
              <a:tr h="319474">
                <a:tc>
                  <a:txBody>
                    <a:bodyPr/>
                    <a:lstStyle/>
                    <a:p>
                      <a:pPr algn="l" fontAlgn="ctr"/>
                      <a:r>
                        <a:rPr lang="en-US" sz="1800" b="0" i="0" u="none" strike="noStrike" dirty="0">
                          <a:effectLst/>
                          <a:latin typeface="Arial" panose="020B0604020202020204" pitchFamily="34" charset="0"/>
                        </a:rPr>
                        <a:t> </a:t>
                      </a:r>
                    </a:p>
                  </a:txBody>
                  <a:tcPr marL="6191" marR="6191" marT="619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r>
                        <a:rPr lang="en-US" sz="2000" b="0" i="0" u="none" strike="noStrike">
                          <a:effectLst/>
                          <a:latin typeface="Arial" panose="020B0604020202020204" pitchFamily="34" charset="0"/>
                        </a:rPr>
                        <a:t> </a:t>
                      </a:r>
                    </a:p>
                  </a:txBody>
                  <a:tcPr marL="6191" marR="6191" marT="6191" marB="0" anchor="b">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599948574"/>
                  </a:ext>
                </a:extLst>
              </a:tr>
              <a:tr h="319474">
                <a:tc>
                  <a:txBody>
                    <a:bodyPr/>
                    <a:lstStyle/>
                    <a:p>
                      <a:pPr algn="l" rtl="0" fontAlgn="ctr"/>
                      <a:r>
                        <a:rPr lang="en-US" sz="1800" b="1" i="0" u="none" strike="noStrike">
                          <a:solidFill>
                            <a:srgbClr val="000000"/>
                          </a:solidFill>
                          <a:effectLst/>
                          <a:latin typeface="Arial" panose="020B0604020202020204" pitchFamily="34" charset="0"/>
                        </a:rPr>
                        <a:t>LIABILITIES &amp; EQUITY</a:t>
                      </a:r>
                    </a:p>
                  </a:txBody>
                  <a:tcPr marL="6191" marR="6191" marT="6191" marB="0" anchor="ctr">
                    <a:lnL>
                      <a:noFill/>
                    </a:lnL>
                    <a:lnR>
                      <a:noFill/>
                    </a:lnR>
                    <a:lnT>
                      <a:noFill/>
                    </a:lnT>
                    <a:lnB>
                      <a:noFill/>
                    </a:lnB>
                  </a:tcPr>
                </a:tc>
                <a:tc>
                  <a:txBody>
                    <a:bodyPr/>
                    <a:lstStyle/>
                    <a:p>
                      <a:pPr algn="l" fontAlgn="b"/>
                      <a:endParaRPr lang="en-US" sz="2000" b="0" i="0" u="none" strike="noStrike">
                        <a:effectLst/>
                        <a:latin typeface="Arial" panose="020B0604020202020204" pitchFamily="34" charset="0"/>
                      </a:endParaRPr>
                    </a:p>
                  </a:txBody>
                  <a:tcPr marL="6191" marR="6191" marT="6191" marB="0" anchor="b">
                    <a:lnL>
                      <a:noFill/>
                    </a:lnL>
                    <a:lnR>
                      <a:noFill/>
                    </a:lnR>
                    <a:lnT>
                      <a:noFill/>
                    </a:lnT>
                    <a:lnB>
                      <a:noFill/>
                    </a:lnB>
                  </a:tcPr>
                </a:tc>
                <a:extLst>
                  <a:ext uri="{0D108BD9-81ED-4DB2-BD59-A6C34878D82A}">
                    <a16:rowId xmlns:a16="http://schemas.microsoft.com/office/drawing/2014/main" val="1872126997"/>
                  </a:ext>
                </a:extLst>
              </a:tr>
              <a:tr h="319474">
                <a:tc>
                  <a:txBody>
                    <a:bodyPr/>
                    <a:lstStyle/>
                    <a:p>
                      <a:pPr algn="l" rtl="0" fontAlgn="b"/>
                      <a:r>
                        <a:rPr lang="en-US" sz="1800" b="1" i="0" u="none" strike="noStrike">
                          <a:solidFill>
                            <a:srgbClr val="000000"/>
                          </a:solidFill>
                          <a:effectLst/>
                          <a:latin typeface="Arial" panose="020B0604020202020204" pitchFamily="34" charset="0"/>
                        </a:rPr>
                        <a:t>Equity</a:t>
                      </a:r>
                    </a:p>
                  </a:txBody>
                  <a:tcPr marL="6191" marR="6191" marT="6191" marB="0" anchor="b">
                    <a:lnL>
                      <a:noFill/>
                    </a:lnL>
                    <a:lnR>
                      <a:noFill/>
                    </a:lnR>
                    <a:lnT>
                      <a:noFill/>
                    </a:lnT>
                    <a:lnB>
                      <a:noFill/>
                    </a:lnB>
                  </a:tcPr>
                </a:tc>
                <a:tc>
                  <a:txBody>
                    <a:bodyPr/>
                    <a:lstStyle/>
                    <a:p>
                      <a:pPr algn="l" fontAlgn="b"/>
                      <a:endParaRPr lang="en-US" sz="2000" b="0" i="0" u="none" strike="noStrike">
                        <a:effectLst/>
                        <a:latin typeface="Arial" panose="020B0604020202020204" pitchFamily="34" charset="0"/>
                      </a:endParaRPr>
                    </a:p>
                  </a:txBody>
                  <a:tcPr marL="6191" marR="6191" marT="6191" marB="0" anchor="b">
                    <a:lnL>
                      <a:noFill/>
                    </a:lnL>
                    <a:lnR>
                      <a:noFill/>
                    </a:lnR>
                    <a:lnT>
                      <a:noFill/>
                    </a:lnT>
                    <a:lnB>
                      <a:noFill/>
                    </a:lnB>
                  </a:tcPr>
                </a:tc>
                <a:extLst>
                  <a:ext uri="{0D108BD9-81ED-4DB2-BD59-A6C34878D82A}">
                    <a16:rowId xmlns:a16="http://schemas.microsoft.com/office/drawing/2014/main" val="3157021294"/>
                  </a:ext>
                </a:extLst>
              </a:tr>
              <a:tr h="319474">
                <a:tc>
                  <a:txBody>
                    <a:bodyPr/>
                    <a:lstStyle/>
                    <a:p>
                      <a:pPr algn="l" rtl="0" fontAlgn="b"/>
                      <a:r>
                        <a:rPr lang="en-US" sz="1800" b="0" i="0" u="none" strike="noStrike">
                          <a:solidFill>
                            <a:srgbClr val="000000"/>
                          </a:solidFill>
                          <a:effectLst/>
                          <a:latin typeface="Arial" panose="020B0604020202020204" pitchFamily="34" charset="0"/>
                        </a:rPr>
                        <a:t>Retained Earnings</a:t>
                      </a:r>
                    </a:p>
                  </a:txBody>
                  <a:tcPr marL="6191" marR="6191" marT="6191" marB="0" anchor="b">
                    <a:lnL>
                      <a:noFill/>
                    </a:lnL>
                    <a:lnR>
                      <a:noFill/>
                    </a:lnR>
                    <a:lnT>
                      <a:noFill/>
                    </a:lnT>
                    <a:lnB>
                      <a:noFill/>
                    </a:lnB>
                  </a:tcPr>
                </a:tc>
                <a:tc>
                  <a:txBody>
                    <a:bodyPr/>
                    <a:lstStyle/>
                    <a:p>
                      <a:pPr algn="r" fontAlgn="ctr"/>
                      <a:r>
                        <a:rPr lang="en-US" sz="2000" b="0" i="0" u="none" strike="noStrike">
                          <a:solidFill>
                            <a:srgbClr val="000000"/>
                          </a:solidFill>
                          <a:effectLst/>
                          <a:latin typeface="Arial" panose="020B0604020202020204" pitchFamily="34" charset="0"/>
                        </a:rPr>
                        <a:t>$565,697.77 </a:t>
                      </a:r>
                    </a:p>
                  </a:txBody>
                  <a:tcPr marL="6191" marR="6191" marT="6191" marB="0" anchor="ctr">
                    <a:lnL>
                      <a:noFill/>
                    </a:lnL>
                    <a:lnR>
                      <a:noFill/>
                    </a:lnR>
                    <a:lnT>
                      <a:noFill/>
                    </a:lnT>
                    <a:lnB>
                      <a:noFill/>
                    </a:lnB>
                  </a:tcPr>
                </a:tc>
                <a:extLst>
                  <a:ext uri="{0D108BD9-81ED-4DB2-BD59-A6C34878D82A}">
                    <a16:rowId xmlns:a16="http://schemas.microsoft.com/office/drawing/2014/main" val="2890568188"/>
                  </a:ext>
                </a:extLst>
              </a:tr>
              <a:tr h="319474">
                <a:tc>
                  <a:txBody>
                    <a:bodyPr/>
                    <a:lstStyle/>
                    <a:p>
                      <a:pPr algn="l" rtl="0" fontAlgn="b"/>
                      <a:r>
                        <a:rPr lang="en-US" sz="1800" b="0" i="0" u="none" strike="noStrike">
                          <a:solidFill>
                            <a:srgbClr val="000000"/>
                          </a:solidFill>
                          <a:effectLst/>
                          <a:latin typeface="Arial" panose="020B0604020202020204" pitchFamily="34" charset="0"/>
                        </a:rPr>
                        <a:t>Net Income</a:t>
                      </a:r>
                    </a:p>
                  </a:txBody>
                  <a:tcPr marL="6191" marR="6191" marT="619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2000" b="0" i="0" u="none" strike="noStrike">
                          <a:solidFill>
                            <a:srgbClr val="000000"/>
                          </a:solidFill>
                          <a:effectLst/>
                          <a:latin typeface="Arial" panose="020B0604020202020204" pitchFamily="34" charset="0"/>
                        </a:rPr>
                        <a:t>($45,662.11)</a:t>
                      </a:r>
                    </a:p>
                  </a:txBody>
                  <a:tcPr marL="6191" marR="6191" marT="619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258218784"/>
                  </a:ext>
                </a:extLst>
              </a:tr>
              <a:tr h="319474">
                <a:tc>
                  <a:txBody>
                    <a:bodyPr/>
                    <a:lstStyle/>
                    <a:p>
                      <a:pPr algn="l" rtl="0" fontAlgn="b"/>
                      <a:r>
                        <a:rPr lang="en-US" sz="1800" b="1" i="0" u="none" strike="noStrike">
                          <a:solidFill>
                            <a:srgbClr val="000000"/>
                          </a:solidFill>
                          <a:effectLst/>
                          <a:latin typeface="Arial" panose="020B0604020202020204" pitchFamily="34" charset="0"/>
                        </a:rPr>
                        <a:t>Total Equity</a:t>
                      </a:r>
                    </a:p>
                  </a:txBody>
                  <a:tcPr marL="6191" marR="6191" marT="6191"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panose="020B0604020202020204" pitchFamily="34" charset="0"/>
                        </a:rPr>
                        <a:t>$520,035.66 </a:t>
                      </a:r>
                    </a:p>
                  </a:txBody>
                  <a:tcPr marL="6191" marR="6191" marT="6191"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746542787"/>
                  </a:ext>
                </a:extLst>
              </a:tr>
              <a:tr h="539057">
                <a:tc>
                  <a:txBody>
                    <a:bodyPr/>
                    <a:lstStyle/>
                    <a:p>
                      <a:pPr algn="l" rtl="0" fontAlgn="ctr"/>
                      <a:r>
                        <a:rPr lang="en-US" sz="1800" b="1" i="0" u="none" strike="noStrike">
                          <a:solidFill>
                            <a:srgbClr val="000000"/>
                          </a:solidFill>
                          <a:effectLst/>
                          <a:latin typeface="Arial" panose="020B0604020202020204" pitchFamily="34" charset="0"/>
                        </a:rPr>
                        <a:t>Total LIABILITIES &amp; EQUITY</a:t>
                      </a:r>
                    </a:p>
                  </a:txBody>
                  <a:tcPr marL="6191" marR="6191" marT="619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panose="020B0604020202020204" pitchFamily="34" charset="0"/>
                        </a:rPr>
                        <a:t>$520,035.66 </a:t>
                      </a:r>
                    </a:p>
                  </a:txBody>
                  <a:tcPr marL="6191" marR="6191" marT="619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6195598"/>
                  </a:ext>
                </a:extLst>
              </a:tr>
            </a:tbl>
          </a:graphicData>
        </a:graphic>
      </p:graphicFrame>
    </p:spTree>
    <p:extLst>
      <p:ext uri="{BB962C8B-B14F-4D97-AF65-F5344CB8AC3E}">
        <p14:creationId xmlns:p14="http://schemas.microsoft.com/office/powerpoint/2010/main" val="2521814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09599"/>
          </a:xfrm>
        </p:spPr>
        <p:txBody>
          <a:bodyPr/>
          <a:lstStyle/>
          <a:p>
            <a:r>
              <a:rPr lang="en-US" dirty="0"/>
              <a:t>Daejeon, May 2017 Budget Estimate</a:t>
            </a:r>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1007569932"/>
              </p:ext>
            </p:extLst>
          </p:nvPr>
        </p:nvGraphicFramePr>
        <p:xfrm>
          <a:off x="2342622" y="1254156"/>
          <a:ext cx="7504642" cy="5180017"/>
        </p:xfrm>
        <a:graphic>
          <a:graphicData uri="http://schemas.openxmlformats.org/drawingml/2006/table">
            <a:tbl>
              <a:tblPr/>
              <a:tblGrid>
                <a:gridCol w="393047">
                  <a:extLst>
                    <a:ext uri="{9D8B030D-6E8A-4147-A177-3AD203B41FA5}">
                      <a16:colId xmlns:a16="http://schemas.microsoft.com/office/drawing/2014/main" val="2092661194"/>
                    </a:ext>
                  </a:extLst>
                </a:gridCol>
                <a:gridCol w="2639741">
                  <a:extLst>
                    <a:ext uri="{9D8B030D-6E8A-4147-A177-3AD203B41FA5}">
                      <a16:colId xmlns:a16="http://schemas.microsoft.com/office/drawing/2014/main" val="2201440993"/>
                    </a:ext>
                  </a:extLst>
                </a:gridCol>
                <a:gridCol w="1391339">
                  <a:extLst>
                    <a:ext uri="{9D8B030D-6E8A-4147-A177-3AD203B41FA5}">
                      <a16:colId xmlns:a16="http://schemas.microsoft.com/office/drawing/2014/main" val="2275058893"/>
                    </a:ext>
                  </a:extLst>
                </a:gridCol>
                <a:gridCol w="1421776">
                  <a:extLst>
                    <a:ext uri="{9D8B030D-6E8A-4147-A177-3AD203B41FA5}">
                      <a16:colId xmlns:a16="http://schemas.microsoft.com/office/drawing/2014/main" val="748058976"/>
                    </a:ext>
                  </a:extLst>
                </a:gridCol>
                <a:gridCol w="1658739">
                  <a:extLst>
                    <a:ext uri="{9D8B030D-6E8A-4147-A177-3AD203B41FA5}">
                      <a16:colId xmlns:a16="http://schemas.microsoft.com/office/drawing/2014/main" val="3547560047"/>
                    </a:ext>
                  </a:extLst>
                </a:gridCol>
              </a:tblGrid>
              <a:tr h="468218">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fontAlgn="b"/>
                      <a:endParaRPr lang="en-US" sz="1400" b="0" i="0" u="none" strike="noStrike" dirty="0">
                        <a:effectLst/>
                        <a:latin typeface="Arial" panose="020B0604020202020204" pitchFamily="34" charset="0"/>
                      </a:endParaRPr>
                    </a:p>
                  </a:txBody>
                  <a:tcPr marL="7660" marR="7660" marT="7660" marB="0" anchor="b">
                    <a:lnL>
                      <a:noFill/>
                    </a:lnL>
                    <a:lnR>
                      <a:noFill/>
                    </a:lnR>
                    <a:lnT>
                      <a:noFill/>
                    </a:lnT>
                    <a:lnB>
                      <a:noFill/>
                    </a:lnB>
                  </a:tcPr>
                </a:tc>
                <a:tc>
                  <a:txBody>
                    <a:bodyPr/>
                    <a:lstStyle/>
                    <a:p>
                      <a:pPr algn="ctr" rtl="0" fontAlgn="b"/>
                      <a:r>
                        <a:rPr lang="en-US" sz="1400" b="1" i="0" u="none" strike="noStrike" dirty="0">
                          <a:solidFill>
                            <a:srgbClr val="000000"/>
                          </a:solidFill>
                          <a:effectLst/>
                          <a:latin typeface="Tahoma" panose="020B0604030504040204" pitchFamily="34" charset="0"/>
                        </a:rPr>
                        <a:t>Draft </a:t>
                      </a:r>
                      <a:br>
                        <a:rPr lang="en-US" sz="1400" b="1" i="0" u="none" strike="noStrike" dirty="0">
                          <a:solidFill>
                            <a:srgbClr val="000000"/>
                          </a:solidFill>
                          <a:effectLst/>
                          <a:latin typeface="Tahoma" panose="020B0604030504040204" pitchFamily="34" charset="0"/>
                        </a:rPr>
                      </a:br>
                      <a:r>
                        <a:rPr lang="en-US" sz="1400" b="1" i="0" u="none" strike="noStrike" dirty="0">
                          <a:solidFill>
                            <a:srgbClr val="000000"/>
                          </a:solidFill>
                          <a:effectLst/>
                          <a:latin typeface="Tahoma" panose="020B0604030504040204" pitchFamily="34" charset="0"/>
                        </a:rPr>
                        <a:t>Budget</a:t>
                      </a:r>
                    </a:p>
                  </a:txBody>
                  <a:tcPr marL="7660" marR="7660" marT="7660" marB="0" anchor="b">
                    <a:lnL>
                      <a:noFill/>
                    </a:lnL>
                    <a:lnR>
                      <a:noFill/>
                    </a:lnR>
                    <a:lnT>
                      <a:noFill/>
                    </a:lnT>
                    <a:lnB>
                      <a:noFill/>
                    </a:lnB>
                  </a:tcPr>
                </a:tc>
                <a:tc>
                  <a:txBody>
                    <a:bodyPr/>
                    <a:lstStyle/>
                    <a:p>
                      <a:pPr algn="ctr" rtl="0" fontAlgn="b"/>
                      <a:r>
                        <a:rPr lang="en-US" sz="1400" b="1" i="0" u="none" strike="noStrike">
                          <a:solidFill>
                            <a:srgbClr val="000000"/>
                          </a:solidFill>
                          <a:effectLst/>
                          <a:latin typeface="Tahoma" panose="020B0604030504040204" pitchFamily="34" charset="0"/>
                        </a:rPr>
                        <a:t>Draft </a:t>
                      </a:r>
                      <a:br>
                        <a:rPr lang="en-US" sz="1400" b="1" i="0" u="none" strike="noStrike">
                          <a:solidFill>
                            <a:srgbClr val="000000"/>
                          </a:solidFill>
                          <a:effectLst/>
                          <a:latin typeface="Tahoma" panose="020B0604030504040204" pitchFamily="34" charset="0"/>
                        </a:rPr>
                      </a:br>
                      <a:r>
                        <a:rPr lang="en-US" sz="1400" b="1" i="0" u="none" strike="noStrike">
                          <a:solidFill>
                            <a:srgbClr val="000000"/>
                          </a:solidFill>
                          <a:effectLst/>
                          <a:latin typeface="Tahoma" panose="020B0604030504040204" pitchFamily="34" charset="0"/>
                        </a:rPr>
                        <a:t>Budget </a:t>
                      </a:r>
                    </a:p>
                  </a:txBody>
                  <a:tcPr marL="7660" marR="7660" marT="7660" marB="0" anchor="b">
                    <a:lnL>
                      <a:noFill/>
                    </a:lnL>
                    <a:lnR>
                      <a:noFill/>
                    </a:lnR>
                    <a:lnT>
                      <a:noFill/>
                    </a:lnT>
                    <a:lnB>
                      <a:noFill/>
                    </a:lnB>
                  </a:tcPr>
                </a:tc>
                <a:tc>
                  <a:txBody>
                    <a:bodyPr/>
                    <a:lstStyle/>
                    <a:p>
                      <a:pPr algn="ctr" rtl="0" fontAlgn="b"/>
                      <a:r>
                        <a:rPr lang="en-US" sz="1400" b="1" i="0" u="none" strike="noStrike" dirty="0">
                          <a:solidFill>
                            <a:srgbClr val="000000"/>
                          </a:solidFill>
                          <a:effectLst/>
                          <a:latin typeface="Tahoma" panose="020B0604030504040204" pitchFamily="34" charset="0"/>
                        </a:rPr>
                        <a:t>Actual</a:t>
                      </a:r>
                    </a:p>
                  </a:txBody>
                  <a:tcPr marL="7660" marR="7660" marT="7660" marB="0" anchor="ctr">
                    <a:lnL>
                      <a:noFill/>
                    </a:lnL>
                    <a:lnR>
                      <a:noFill/>
                    </a:lnR>
                    <a:lnT>
                      <a:noFill/>
                    </a:lnT>
                    <a:lnB>
                      <a:noFill/>
                    </a:lnB>
                  </a:tcPr>
                </a:tc>
                <a:extLst>
                  <a:ext uri="{0D108BD9-81ED-4DB2-BD59-A6C34878D82A}">
                    <a16:rowId xmlns:a16="http://schemas.microsoft.com/office/drawing/2014/main" val="1751927982"/>
                  </a:ext>
                </a:extLst>
              </a:tr>
              <a:tr h="240955">
                <a:tc gridSpan="2">
                  <a:txBody>
                    <a:bodyPr/>
                    <a:lstStyle/>
                    <a:p>
                      <a:pPr algn="l" rtl="0" fontAlgn="b"/>
                      <a:r>
                        <a:rPr lang="en-US" sz="1400" b="1" i="0" u="none" strike="noStrike">
                          <a:solidFill>
                            <a:srgbClr val="000000"/>
                          </a:solidFill>
                          <a:effectLst/>
                          <a:latin typeface="Tahoma" panose="020B0604030504040204" pitchFamily="34" charset="0"/>
                        </a:rPr>
                        <a:t>INCOME</a:t>
                      </a:r>
                    </a:p>
                  </a:txBody>
                  <a:tcPr marL="7660" marR="7660" marT="7660" marB="0" anchor="b">
                    <a:lnL>
                      <a:noFill/>
                    </a:lnL>
                    <a:lnR>
                      <a:noFill/>
                    </a:lnR>
                    <a:lnT>
                      <a:noFill/>
                    </a:lnT>
                    <a:lnB>
                      <a:noFill/>
                    </a:lnB>
                  </a:tcPr>
                </a:tc>
                <a:tc hMerge="1">
                  <a:txBody>
                    <a:bodyPr/>
                    <a:lstStyle/>
                    <a:p>
                      <a:endParaRPr lang="en-US"/>
                    </a:p>
                  </a:txBody>
                  <a:tcPr/>
                </a:tc>
                <a:tc>
                  <a:txBody>
                    <a:bodyPr/>
                    <a:lstStyle/>
                    <a:p>
                      <a:pPr algn="ctr" rtl="0" fontAlgn="b"/>
                      <a:r>
                        <a:rPr lang="en-US" sz="1400" b="1" i="0" u="none" strike="noStrike">
                          <a:solidFill>
                            <a:srgbClr val="000000"/>
                          </a:solidFill>
                          <a:effectLst/>
                          <a:latin typeface="Tahoma" panose="020B0604030504040204" pitchFamily="34" charset="0"/>
                        </a:rPr>
                        <a:t>13-Jan</a:t>
                      </a:r>
                    </a:p>
                  </a:txBody>
                  <a:tcPr marL="7660" marR="7660" marT="7660" marB="0" anchor="b">
                    <a:lnL>
                      <a:noFill/>
                    </a:lnL>
                    <a:lnR>
                      <a:noFill/>
                    </a:lnR>
                    <a:lnT>
                      <a:noFill/>
                    </a:lnT>
                    <a:lnB>
                      <a:noFill/>
                    </a:lnB>
                  </a:tcPr>
                </a:tc>
                <a:tc>
                  <a:txBody>
                    <a:bodyPr/>
                    <a:lstStyle/>
                    <a:p>
                      <a:pPr algn="ctr" rtl="0" fontAlgn="b"/>
                      <a:r>
                        <a:rPr lang="en-US" sz="1400" b="1" i="0" u="none" strike="noStrike">
                          <a:solidFill>
                            <a:srgbClr val="000000"/>
                          </a:solidFill>
                          <a:effectLst/>
                          <a:latin typeface="Tahoma" panose="020B0604030504040204" pitchFamily="34" charset="0"/>
                        </a:rPr>
                        <a:t>5-Apr</a:t>
                      </a:r>
                    </a:p>
                  </a:txBody>
                  <a:tcPr marL="7660" marR="7660" marT="7660" marB="0" anchor="b">
                    <a:lnL>
                      <a:noFill/>
                    </a:lnL>
                    <a:lnR>
                      <a:noFill/>
                    </a:lnR>
                    <a:lnT>
                      <a:noFill/>
                    </a:lnT>
                    <a:lnB>
                      <a:noFill/>
                    </a:lnB>
                  </a:tcPr>
                </a:tc>
                <a:tc>
                  <a:txBody>
                    <a:bodyPr/>
                    <a:lstStyle/>
                    <a:p>
                      <a:pPr algn="ctr" rtl="0" fontAlgn="b"/>
                      <a:r>
                        <a:rPr lang="en-US" sz="1400" b="1" i="0" u="none" strike="noStrike" dirty="0">
                          <a:solidFill>
                            <a:srgbClr val="000000"/>
                          </a:solidFill>
                          <a:effectLst/>
                          <a:latin typeface="Tahoma" panose="020B0604030504040204" pitchFamily="34" charset="0"/>
                        </a:rPr>
                        <a:t>25-May</a:t>
                      </a:r>
                    </a:p>
                  </a:txBody>
                  <a:tcPr marL="7660" marR="7660" marT="7660" marB="0" anchor="ctr">
                    <a:lnL>
                      <a:noFill/>
                    </a:lnL>
                    <a:lnR>
                      <a:noFill/>
                    </a:lnR>
                    <a:lnT>
                      <a:noFill/>
                    </a:lnT>
                    <a:lnB>
                      <a:noFill/>
                    </a:lnB>
                  </a:tcPr>
                </a:tc>
                <a:extLst>
                  <a:ext uri="{0D108BD9-81ED-4DB2-BD59-A6C34878D82A}">
                    <a16:rowId xmlns:a16="http://schemas.microsoft.com/office/drawing/2014/main" val="4123703530"/>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2.11 Registrations</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$269,000.00 </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$154,700.00 </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$200,600.00 </a:t>
                      </a:r>
                    </a:p>
                  </a:txBody>
                  <a:tcPr marL="7660" marR="7660" marT="7660" marB="0" anchor="b">
                    <a:lnL>
                      <a:noFill/>
                    </a:lnL>
                    <a:lnR>
                      <a:noFill/>
                    </a:lnR>
                    <a:lnT>
                      <a:noFill/>
                    </a:lnT>
                    <a:lnB>
                      <a:noFill/>
                    </a:lnB>
                  </a:tcPr>
                </a:tc>
                <a:extLst>
                  <a:ext uri="{0D108BD9-81ED-4DB2-BD59-A6C34878D82A}">
                    <a16:rowId xmlns:a16="http://schemas.microsoft.com/office/drawing/2014/main" val="280724308"/>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ETRI sponsorship</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$30,000.00 </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$30,000.00 </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$30,500.00 </a:t>
                      </a:r>
                    </a:p>
                  </a:txBody>
                  <a:tcPr marL="7660" marR="7660" marT="7660" marB="0" anchor="b">
                    <a:lnL>
                      <a:noFill/>
                    </a:lnL>
                    <a:lnR>
                      <a:noFill/>
                    </a:lnR>
                    <a:lnT>
                      <a:noFill/>
                    </a:lnT>
                    <a:lnB>
                      <a:noFill/>
                    </a:lnB>
                  </a:tcPr>
                </a:tc>
                <a:extLst>
                  <a:ext uri="{0D108BD9-81ED-4DB2-BD59-A6C34878D82A}">
                    <a16:rowId xmlns:a16="http://schemas.microsoft.com/office/drawing/2014/main" val="446818607"/>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1" i="0" u="none" strike="noStrike">
                          <a:solidFill>
                            <a:srgbClr val="000000"/>
                          </a:solidFill>
                          <a:effectLst/>
                          <a:latin typeface="Tahoma" panose="020B0604030504040204" pitchFamily="34" charset="0"/>
                        </a:rPr>
                        <a:t>Total - Income</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$299,000.00 </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$184,700.00 </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$231,100.00 </a:t>
                      </a:r>
                    </a:p>
                  </a:txBody>
                  <a:tcPr marL="7660" marR="7660" marT="7660" marB="0" anchor="b">
                    <a:lnL>
                      <a:noFill/>
                    </a:lnL>
                    <a:lnR>
                      <a:noFill/>
                    </a:lnR>
                    <a:lnT>
                      <a:noFill/>
                    </a:lnT>
                    <a:lnB>
                      <a:noFill/>
                    </a:lnB>
                  </a:tcPr>
                </a:tc>
                <a:extLst>
                  <a:ext uri="{0D108BD9-81ED-4DB2-BD59-A6C34878D82A}">
                    <a16:rowId xmlns:a16="http://schemas.microsoft.com/office/drawing/2014/main" val="2778581706"/>
                  </a:ext>
                </a:extLst>
              </a:tr>
              <a:tr h="224889">
                <a:tc gridSpan="2">
                  <a:txBody>
                    <a:bodyPr/>
                    <a:lstStyle/>
                    <a:p>
                      <a:pPr algn="l" rtl="0" fontAlgn="b"/>
                      <a:r>
                        <a:rPr lang="en-US" sz="1400" b="1" i="0" u="none" strike="noStrike">
                          <a:solidFill>
                            <a:srgbClr val="000000"/>
                          </a:solidFill>
                          <a:effectLst/>
                          <a:latin typeface="Tahoma" panose="020B0604030504040204" pitchFamily="34" charset="0"/>
                        </a:rPr>
                        <a:t>EXPENSE</a:t>
                      </a:r>
                    </a:p>
                  </a:txBody>
                  <a:tcPr marL="7660" marR="7660" marT="7660" marB="0" anchor="b">
                    <a:lnL>
                      <a:noFill/>
                    </a:lnL>
                    <a:lnR>
                      <a:noFill/>
                    </a:lnR>
                    <a:lnT>
                      <a:noFill/>
                    </a:lnT>
                    <a:lnB>
                      <a:noFill/>
                    </a:lnB>
                  </a:tcPr>
                </a:tc>
                <a:tc hMerge="1">
                  <a:txBody>
                    <a:bodyPr/>
                    <a:lstStyle/>
                    <a:p>
                      <a:endParaRPr lang="en-US"/>
                    </a:p>
                  </a:txBody>
                  <a:tcPr/>
                </a:tc>
                <a:tc>
                  <a:txBody>
                    <a:bodyPr/>
                    <a:lstStyle/>
                    <a:p>
                      <a:pPr algn="r"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r"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r" fontAlgn="b"/>
                      <a:endParaRPr lang="en-US" sz="1400" b="0" i="0" u="none" strike="noStrike" dirty="0">
                        <a:effectLst/>
                        <a:latin typeface="Arial" panose="020B0604020202020204" pitchFamily="34" charset="0"/>
                      </a:endParaRPr>
                    </a:p>
                  </a:txBody>
                  <a:tcPr marL="7660" marR="7660" marT="7660" marB="0" anchor="b">
                    <a:lnL>
                      <a:noFill/>
                    </a:lnL>
                    <a:lnR>
                      <a:noFill/>
                    </a:lnR>
                    <a:lnT>
                      <a:noFill/>
                    </a:lnT>
                    <a:lnB>
                      <a:noFill/>
                    </a:lnB>
                  </a:tcPr>
                </a:tc>
                <a:extLst>
                  <a:ext uri="{0D108BD9-81ED-4DB2-BD59-A6C34878D82A}">
                    <a16:rowId xmlns:a16="http://schemas.microsoft.com/office/drawing/2014/main" val="2986691069"/>
                  </a:ext>
                </a:extLst>
              </a:tr>
              <a:tr h="22488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4.113 - Venue </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48,400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48,400</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$44,703.85 </a:t>
                      </a:r>
                    </a:p>
                  </a:txBody>
                  <a:tcPr marL="7660" marR="7660" marT="7660" marB="0" anchor="b">
                    <a:lnL>
                      <a:noFill/>
                    </a:lnL>
                    <a:lnR>
                      <a:noFill/>
                    </a:lnR>
                    <a:lnT>
                      <a:noFill/>
                    </a:lnT>
                    <a:lnB>
                      <a:noFill/>
                    </a:lnB>
                  </a:tcPr>
                </a:tc>
                <a:extLst>
                  <a:ext uri="{0D108BD9-81ED-4DB2-BD59-A6C34878D82A}">
                    <a16:rowId xmlns:a16="http://schemas.microsoft.com/office/drawing/2014/main" val="4083051482"/>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4.12 - Financial Fees</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19,800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15,188</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$14,969.00 </a:t>
                      </a:r>
                    </a:p>
                  </a:txBody>
                  <a:tcPr marL="7660" marR="7660" marT="7660" marB="0" anchor="b">
                    <a:lnL>
                      <a:noFill/>
                    </a:lnL>
                    <a:lnR>
                      <a:noFill/>
                    </a:lnR>
                    <a:lnT>
                      <a:noFill/>
                    </a:lnT>
                    <a:lnB>
                      <a:noFill/>
                    </a:lnB>
                  </a:tcPr>
                </a:tc>
                <a:extLst>
                  <a:ext uri="{0D108BD9-81ED-4DB2-BD59-A6C34878D82A}">
                    <a16:rowId xmlns:a16="http://schemas.microsoft.com/office/drawing/2014/main" val="482151079"/>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4.13 - Meeting Planner</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56,900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45,900</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$45,255.00 </a:t>
                      </a:r>
                    </a:p>
                  </a:txBody>
                  <a:tcPr marL="7660" marR="7660" marT="7660" marB="0" anchor="b">
                    <a:lnL>
                      <a:noFill/>
                    </a:lnL>
                    <a:lnR>
                      <a:noFill/>
                    </a:lnR>
                    <a:lnT>
                      <a:noFill/>
                    </a:lnT>
                    <a:lnB>
                      <a:noFill/>
                    </a:lnB>
                  </a:tcPr>
                </a:tc>
                <a:extLst>
                  <a:ext uri="{0D108BD9-81ED-4DB2-BD59-A6C34878D82A}">
                    <a16:rowId xmlns:a16="http://schemas.microsoft.com/office/drawing/2014/main" val="2117419014"/>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4.14 - Food &amp; Beverage</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59,800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37,456</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$42,940.00 </a:t>
                      </a:r>
                    </a:p>
                  </a:txBody>
                  <a:tcPr marL="7660" marR="7660" marT="7660" marB="0" anchor="b">
                    <a:lnL>
                      <a:noFill/>
                    </a:lnL>
                    <a:lnR>
                      <a:noFill/>
                    </a:lnR>
                    <a:lnT>
                      <a:noFill/>
                    </a:lnT>
                    <a:lnB>
                      <a:noFill/>
                    </a:lnB>
                  </a:tcPr>
                </a:tc>
                <a:extLst>
                  <a:ext uri="{0D108BD9-81ED-4DB2-BD59-A6C34878D82A}">
                    <a16:rowId xmlns:a16="http://schemas.microsoft.com/office/drawing/2014/main" val="4192631886"/>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4.15 - Network Services</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37,300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37,300</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$30,613.05 </a:t>
                      </a:r>
                    </a:p>
                  </a:txBody>
                  <a:tcPr marL="7660" marR="7660" marT="7660" marB="0" anchor="b">
                    <a:lnL>
                      <a:noFill/>
                    </a:lnL>
                    <a:lnR>
                      <a:noFill/>
                    </a:lnR>
                    <a:lnT>
                      <a:noFill/>
                    </a:lnT>
                    <a:lnB>
                      <a:noFill/>
                    </a:lnB>
                  </a:tcPr>
                </a:tc>
                <a:extLst>
                  <a:ext uri="{0D108BD9-81ED-4DB2-BD59-A6C34878D82A}">
                    <a16:rowId xmlns:a16="http://schemas.microsoft.com/office/drawing/2014/main" val="241429468"/>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4.16 - Social</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          27,000 </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          16,742 </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$17,550.00 </a:t>
                      </a:r>
                    </a:p>
                  </a:txBody>
                  <a:tcPr marL="7660" marR="7660" marT="7660" marB="0" anchor="b">
                    <a:lnL>
                      <a:noFill/>
                    </a:lnL>
                    <a:lnR>
                      <a:noFill/>
                    </a:lnR>
                    <a:lnT>
                      <a:noFill/>
                    </a:lnT>
                    <a:lnB>
                      <a:noFill/>
                    </a:lnB>
                  </a:tcPr>
                </a:tc>
                <a:extLst>
                  <a:ext uri="{0D108BD9-81ED-4DB2-BD59-A6C34878D82A}">
                    <a16:rowId xmlns:a16="http://schemas.microsoft.com/office/drawing/2014/main" val="3304903221"/>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4.17 - Shipping</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10,000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10,000</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$10,000.00 </a:t>
                      </a:r>
                    </a:p>
                  </a:txBody>
                  <a:tcPr marL="7660" marR="7660" marT="7660" marB="0" anchor="b">
                    <a:lnL>
                      <a:noFill/>
                    </a:lnL>
                    <a:lnR>
                      <a:noFill/>
                    </a:lnR>
                    <a:lnT>
                      <a:noFill/>
                    </a:lnT>
                    <a:lnB>
                      <a:noFill/>
                    </a:lnB>
                  </a:tcPr>
                </a:tc>
                <a:extLst>
                  <a:ext uri="{0D108BD9-81ED-4DB2-BD59-A6C34878D82A}">
                    <a16:rowId xmlns:a16="http://schemas.microsoft.com/office/drawing/2014/main" val="748475046"/>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dirty="0">
                          <a:solidFill>
                            <a:srgbClr val="000000"/>
                          </a:solidFill>
                          <a:effectLst/>
                          <a:latin typeface="Tahoma" panose="020B0604030504040204" pitchFamily="34" charset="0"/>
                        </a:rPr>
                        <a:t>4.18 </a:t>
                      </a:r>
                      <a:r>
                        <a:rPr lang="en-US" sz="1400" b="0" i="0" u="none" strike="noStrike" dirty="0" err="1">
                          <a:solidFill>
                            <a:srgbClr val="000000"/>
                          </a:solidFill>
                          <a:effectLst/>
                          <a:latin typeface="Tahoma" panose="020B0604030504040204" pitchFamily="34" charset="0"/>
                        </a:rPr>
                        <a:t>Misc</a:t>
                      </a:r>
                      <a:r>
                        <a:rPr lang="en-US" sz="1400" b="0" i="0" u="none" strike="noStrike" dirty="0">
                          <a:solidFill>
                            <a:srgbClr val="000000"/>
                          </a:solidFill>
                          <a:effectLst/>
                          <a:latin typeface="Tahoma" panose="020B0604030504040204" pitchFamily="34" charset="0"/>
                        </a:rPr>
                        <a:t> Expense</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13,750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7,553</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$7,402.50 </a:t>
                      </a:r>
                    </a:p>
                  </a:txBody>
                  <a:tcPr marL="7660" marR="7660" marT="7660" marB="0" anchor="b">
                    <a:lnL>
                      <a:noFill/>
                    </a:lnL>
                    <a:lnR>
                      <a:noFill/>
                    </a:lnR>
                    <a:lnT>
                      <a:noFill/>
                    </a:lnT>
                    <a:lnB>
                      <a:noFill/>
                    </a:lnB>
                  </a:tcPr>
                </a:tc>
                <a:extLst>
                  <a:ext uri="{0D108BD9-81ED-4DB2-BD59-A6C34878D82A}">
                    <a16:rowId xmlns:a16="http://schemas.microsoft.com/office/drawing/2014/main" val="2357574927"/>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1" i="0" u="none" strike="noStrike">
                          <a:solidFill>
                            <a:srgbClr val="000000"/>
                          </a:solidFill>
                          <a:effectLst/>
                          <a:latin typeface="Tahoma" panose="020B0604030504040204" pitchFamily="34" charset="0"/>
                        </a:rPr>
                        <a:t>Total - Expense</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$272,950.00</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$218,539.23</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$213,433.40 </a:t>
                      </a:r>
                    </a:p>
                  </a:txBody>
                  <a:tcPr marL="7660" marR="7660" marT="7660" marB="0" anchor="b">
                    <a:lnL>
                      <a:noFill/>
                    </a:lnL>
                    <a:lnR>
                      <a:noFill/>
                    </a:lnR>
                    <a:lnT>
                      <a:noFill/>
                    </a:lnT>
                    <a:lnB>
                      <a:noFill/>
                    </a:lnB>
                  </a:tcPr>
                </a:tc>
                <a:extLst>
                  <a:ext uri="{0D108BD9-81ED-4DB2-BD59-A6C34878D82A}">
                    <a16:rowId xmlns:a16="http://schemas.microsoft.com/office/drawing/2014/main" val="4022779299"/>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Net Ordinary Income</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$26,050.00 </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C00000"/>
                          </a:solidFill>
                          <a:effectLst/>
                          <a:latin typeface="Tahoma" panose="020B0604030504040204" pitchFamily="34" charset="0"/>
                        </a:rPr>
                        <a:t>($33,839.23)</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$17,666.60 </a:t>
                      </a:r>
                    </a:p>
                  </a:txBody>
                  <a:tcPr marL="7660" marR="7660" marT="7660" marB="0" anchor="b">
                    <a:lnL>
                      <a:noFill/>
                    </a:lnL>
                    <a:lnR>
                      <a:noFill/>
                    </a:lnR>
                    <a:lnT>
                      <a:noFill/>
                    </a:lnT>
                    <a:lnB>
                      <a:noFill/>
                    </a:lnB>
                  </a:tcPr>
                </a:tc>
                <a:extLst>
                  <a:ext uri="{0D108BD9-81ED-4DB2-BD59-A6C34878D82A}">
                    <a16:rowId xmlns:a16="http://schemas.microsoft.com/office/drawing/2014/main" val="3979247271"/>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Total Attendees</a:t>
                      </a:r>
                    </a:p>
                  </a:txBody>
                  <a:tcPr marL="7660" marR="7660" marT="7660" marB="0" anchor="b">
                    <a:lnL>
                      <a:noFill/>
                    </a:lnL>
                    <a:lnR>
                      <a:noFill/>
                    </a:lnR>
                    <a:lnT>
                      <a:noFill/>
                    </a:lnT>
                    <a:lnB>
                      <a:noFill/>
                    </a:lnB>
                  </a:tcPr>
                </a:tc>
                <a:tc>
                  <a:txBody>
                    <a:bodyPr/>
                    <a:lstStyle/>
                    <a:p>
                      <a:pPr algn="ctr" rtl="0" fontAlgn="b"/>
                      <a:r>
                        <a:rPr lang="en-US" sz="1400" b="0" i="0" u="none" strike="noStrike" dirty="0">
                          <a:solidFill>
                            <a:srgbClr val="000000"/>
                          </a:solidFill>
                          <a:effectLst/>
                          <a:latin typeface="Tahoma" panose="020B0604030504040204" pitchFamily="34" charset="0"/>
                        </a:rPr>
                        <a:t>300</a:t>
                      </a:r>
                    </a:p>
                  </a:txBody>
                  <a:tcPr marL="7660" marR="7660" marT="7660" marB="0" anchor="b">
                    <a:lnL>
                      <a:noFill/>
                    </a:lnL>
                    <a:lnR>
                      <a:noFill/>
                    </a:lnR>
                    <a:lnT>
                      <a:noFill/>
                    </a:lnT>
                    <a:lnB>
                      <a:noFill/>
                    </a:lnB>
                  </a:tcPr>
                </a:tc>
                <a:tc>
                  <a:txBody>
                    <a:bodyPr/>
                    <a:lstStyle/>
                    <a:p>
                      <a:pPr algn="ctr" rtl="0" fontAlgn="b"/>
                      <a:r>
                        <a:rPr lang="en-US" sz="1400" b="0" i="0" u="none" strike="noStrike">
                          <a:solidFill>
                            <a:srgbClr val="000000"/>
                          </a:solidFill>
                          <a:effectLst/>
                          <a:latin typeface="Tahoma" panose="020B0604030504040204" pitchFamily="34" charset="0"/>
                        </a:rPr>
                        <a:t>186</a:t>
                      </a:r>
                    </a:p>
                  </a:txBody>
                  <a:tcPr marL="7660" marR="7660" marT="7660" marB="0" anchor="b">
                    <a:lnL>
                      <a:noFill/>
                    </a:lnL>
                    <a:lnR>
                      <a:noFill/>
                    </a:lnR>
                    <a:lnT>
                      <a:noFill/>
                    </a:lnT>
                    <a:lnB>
                      <a:noFill/>
                    </a:lnB>
                  </a:tcPr>
                </a:tc>
                <a:tc>
                  <a:txBody>
                    <a:bodyPr/>
                    <a:lstStyle/>
                    <a:p>
                      <a:pPr algn="ctr" rtl="0" fontAlgn="b"/>
                      <a:r>
                        <a:rPr lang="en-US" sz="1400" b="0" i="0" u="none" strike="noStrike">
                          <a:solidFill>
                            <a:srgbClr val="000000"/>
                          </a:solidFill>
                          <a:effectLst/>
                          <a:latin typeface="Tahoma" panose="020B0604030504040204" pitchFamily="34" charset="0"/>
                        </a:rPr>
                        <a:t>215</a:t>
                      </a:r>
                    </a:p>
                  </a:txBody>
                  <a:tcPr marL="7660" marR="7660" marT="7660" marB="0" anchor="b">
                    <a:lnL>
                      <a:noFill/>
                    </a:lnL>
                    <a:lnR>
                      <a:noFill/>
                    </a:lnR>
                    <a:lnT>
                      <a:noFill/>
                    </a:lnT>
                    <a:lnB>
                      <a:noFill/>
                    </a:lnB>
                  </a:tcPr>
                </a:tc>
                <a:extLst>
                  <a:ext uri="{0D108BD9-81ED-4DB2-BD59-A6C34878D82A}">
                    <a16:rowId xmlns:a16="http://schemas.microsoft.com/office/drawing/2014/main" val="2345419878"/>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Cost per attendee</a:t>
                      </a:r>
                    </a:p>
                  </a:txBody>
                  <a:tcPr marL="7660" marR="7660" marT="7660" marB="0" anchor="b">
                    <a:lnL>
                      <a:noFill/>
                    </a:lnL>
                    <a:lnR>
                      <a:noFill/>
                    </a:lnR>
                    <a:lnT>
                      <a:noFill/>
                    </a:lnT>
                    <a:lnB>
                      <a:noFill/>
                    </a:lnB>
                  </a:tcPr>
                </a:tc>
                <a:tc>
                  <a:txBody>
                    <a:bodyPr/>
                    <a:lstStyle/>
                    <a:p>
                      <a:pPr algn="ctr" rtl="0" fontAlgn="b"/>
                      <a:r>
                        <a:rPr lang="en-US" sz="1400" b="0" i="0" u="none" strike="noStrike" dirty="0">
                          <a:solidFill>
                            <a:srgbClr val="000000"/>
                          </a:solidFill>
                          <a:effectLst/>
                          <a:latin typeface="Tahoma" panose="020B0604030504040204" pitchFamily="34" charset="0"/>
                        </a:rPr>
                        <a:t>$909.83</a:t>
                      </a:r>
                    </a:p>
                  </a:txBody>
                  <a:tcPr marL="7660" marR="7660" marT="7660" marB="0" anchor="b">
                    <a:lnL>
                      <a:noFill/>
                    </a:lnL>
                    <a:lnR>
                      <a:noFill/>
                    </a:lnR>
                    <a:lnT>
                      <a:noFill/>
                    </a:lnT>
                    <a:lnB>
                      <a:noFill/>
                    </a:lnB>
                  </a:tcPr>
                </a:tc>
                <a:tc>
                  <a:txBody>
                    <a:bodyPr/>
                    <a:lstStyle/>
                    <a:p>
                      <a:pPr algn="ctr" rtl="0" fontAlgn="b"/>
                      <a:r>
                        <a:rPr lang="en-US" sz="1400" b="0" i="0" u="none" strike="noStrike" dirty="0">
                          <a:solidFill>
                            <a:srgbClr val="000000"/>
                          </a:solidFill>
                          <a:effectLst/>
                          <a:latin typeface="Tahoma" panose="020B0604030504040204" pitchFamily="34" charset="0"/>
                        </a:rPr>
                        <a:t>$1,174.94</a:t>
                      </a:r>
                    </a:p>
                  </a:txBody>
                  <a:tcPr marL="7660" marR="7660" marT="7660" marB="0" anchor="b">
                    <a:lnL>
                      <a:noFill/>
                    </a:lnL>
                    <a:lnR>
                      <a:noFill/>
                    </a:lnR>
                    <a:lnT>
                      <a:noFill/>
                    </a:lnT>
                    <a:lnB>
                      <a:noFill/>
                    </a:lnB>
                  </a:tcPr>
                </a:tc>
                <a:tc>
                  <a:txBody>
                    <a:bodyPr/>
                    <a:lstStyle/>
                    <a:p>
                      <a:pPr algn="ctr" rtl="0" fontAlgn="b"/>
                      <a:r>
                        <a:rPr lang="en-US" sz="1400" b="0" i="0" u="none" strike="noStrike" dirty="0">
                          <a:solidFill>
                            <a:srgbClr val="000000"/>
                          </a:solidFill>
                          <a:effectLst/>
                          <a:latin typeface="Tahoma" panose="020B0604030504040204" pitchFamily="34" charset="0"/>
                        </a:rPr>
                        <a:t>$992.71 </a:t>
                      </a:r>
                    </a:p>
                  </a:txBody>
                  <a:tcPr marL="7660" marR="7660" marT="7660" marB="0" anchor="b">
                    <a:lnL>
                      <a:noFill/>
                    </a:lnL>
                    <a:lnR>
                      <a:noFill/>
                    </a:lnR>
                    <a:lnT>
                      <a:noFill/>
                    </a:lnT>
                    <a:lnB>
                      <a:noFill/>
                    </a:lnB>
                  </a:tcPr>
                </a:tc>
                <a:extLst>
                  <a:ext uri="{0D108BD9-81ED-4DB2-BD59-A6C34878D82A}">
                    <a16:rowId xmlns:a16="http://schemas.microsoft.com/office/drawing/2014/main" val="3041194150"/>
                  </a:ext>
                </a:extLst>
              </a:tr>
            </a:tbl>
          </a:graphicData>
        </a:graphic>
      </p:graphicFrame>
      <p:sp>
        <p:nvSpPr>
          <p:cNvPr id="4" name="Date Placeholder 3"/>
          <p:cNvSpPr>
            <a:spLocks noGrp="1"/>
          </p:cNvSpPr>
          <p:nvPr>
            <p:ph type="dt" idx="10"/>
          </p:nvPr>
        </p:nvSpPr>
        <p:spPr/>
        <p:txBody>
          <a:bodyPr/>
          <a:lstStyle/>
          <a:p>
            <a:r>
              <a:rPr lang="en-US"/>
              <a:t>November 2017</a:t>
            </a:r>
            <a:endParaRPr lang="en-GB" dirty="0"/>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5</a:t>
            </a:fld>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spTree>
    <p:extLst>
      <p:ext uri="{BB962C8B-B14F-4D97-AF65-F5344CB8AC3E}">
        <p14:creationId xmlns:p14="http://schemas.microsoft.com/office/powerpoint/2010/main" val="690223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Waikoloa,  Sept. 2017 Budget Report</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08909668"/>
              </p:ext>
            </p:extLst>
          </p:nvPr>
        </p:nvGraphicFramePr>
        <p:xfrm>
          <a:off x="1752600" y="1333765"/>
          <a:ext cx="9626598" cy="5141643"/>
        </p:xfrm>
        <a:graphic>
          <a:graphicData uri="http://schemas.openxmlformats.org/drawingml/2006/table">
            <a:tbl>
              <a:tblPr>
                <a:tableStyleId>{5C22544A-7EE6-4342-B048-85BDC9FD1C3A}</a:tableStyleId>
              </a:tblPr>
              <a:tblGrid>
                <a:gridCol w="66697">
                  <a:extLst>
                    <a:ext uri="{9D8B030D-6E8A-4147-A177-3AD203B41FA5}">
                      <a16:colId xmlns:a16="http://schemas.microsoft.com/office/drawing/2014/main" val="1492724085"/>
                    </a:ext>
                  </a:extLst>
                </a:gridCol>
                <a:gridCol w="1393226">
                  <a:extLst>
                    <a:ext uri="{9D8B030D-6E8A-4147-A177-3AD203B41FA5}">
                      <a16:colId xmlns:a16="http://schemas.microsoft.com/office/drawing/2014/main" val="2146102883"/>
                    </a:ext>
                  </a:extLst>
                </a:gridCol>
                <a:gridCol w="2350077">
                  <a:extLst>
                    <a:ext uri="{9D8B030D-6E8A-4147-A177-3AD203B41FA5}">
                      <a16:colId xmlns:a16="http://schemas.microsoft.com/office/drawing/2014/main" val="3842858102"/>
                    </a:ext>
                  </a:extLst>
                </a:gridCol>
                <a:gridCol w="1143000">
                  <a:extLst>
                    <a:ext uri="{9D8B030D-6E8A-4147-A177-3AD203B41FA5}">
                      <a16:colId xmlns:a16="http://schemas.microsoft.com/office/drawing/2014/main" val="2558456303"/>
                    </a:ext>
                  </a:extLst>
                </a:gridCol>
                <a:gridCol w="838200">
                  <a:extLst>
                    <a:ext uri="{9D8B030D-6E8A-4147-A177-3AD203B41FA5}">
                      <a16:colId xmlns:a16="http://schemas.microsoft.com/office/drawing/2014/main" val="1907650667"/>
                    </a:ext>
                  </a:extLst>
                </a:gridCol>
                <a:gridCol w="1143000">
                  <a:extLst>
                    <a:ext uri="{9D8B030D-6E8A-4147-A177-3AD203B41FA5}">
                      <a16:colId xmlns:a16="http://schemas.microsoft.com/office/drawing/2014/main" val="3120063342"/>
                    </a:ext>
                  </a:extLst>
                </a:gridCol>
                <a:gridCol w="1981200">
                  <a:extLst>
                    <a:ext uri="{9D8B030D-6E8A-4147-A177-3AD203B41FA5}">
                      <a16:colId xmlns:a16="http://schemas.microsoft.com/office/drawing/2014/main" val="1611167362"/>
                    </a:ext>
                  </a:extLst>
                </a:gridCol>
                <a:gridCol w="711198">
                  <a:extLst>
                    <a:ext uri="{9D8B030D-6E8A-4147-A177-3AD203B41FA5}">
                      <a16:colId xmlns:a16="http://schemas.microsoft.com/office/drawing/2014/main" val="81847459"/>
                    </a:ext>
                  </a:extLst>
                </a:gridCol>
              </a:tblGrid>
              <a:tr h="295503">
                <a:tc gridSpan="2">
                  <a:txBody>
                    <a:bodyPr/>
                    <a:lstStyle/>
                    <a:p>
                      <a:pPr algn="l" fontAlgn="b"/>
                      <a:endParaRPr lang="en-US" sz="1000" b="0" i="0" u="none" strike="noStrike" dirty="0">
                        <a:effectLst/>
                        <a:latin typeface="+mn-lt"/>
                      </a:endParaRPr>
                    </a:p>
                  </a:txBody>
                  <a:tcPr marL="7944" marR="7944" marT="7944" marB="0" anchor="b">
                    <a:solidFill>
                      <a:schemeClr val="bg1"/>
                    </a:solidFill>
                  </a:tcPr>
                </a:tc>
                <a:tc hMerge="1">
                  <a:txBody>
                    <a:bodyPr/>
                    <a:lstStyle/>
                    <a:p>
                      <a:pPr algn="l" fontAlgn="b"/>
                      <a:endParaRPr lang="en-US" sz="1800" b="0" i="0" u="none" strike="noStrike" dirty="0">
                        <a:effectLst/>
                        <a:latin typeface="+mn-lt"/>
                      </a:endParaRPr>
                    </a:p>
                  </a:txBody>
                  <a:tcPr marL="7944" marR="7944" marT="7944" marB="0" anchor="b"/>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ctr" rtl="0" fontAlgn="ctr"/>
                      <a:r>
                        <a:rPr lang="en-US" sz="1600" u="none" strike="noStrike" dirty="0">
                          <a:effectLst/>
                          <a:latin typeface="+mn-lt"/>
                        </a:rPr>
                        <a:t>14 Jun</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r>
                        <a:rPr lang="en-US" sz="1600" b="0" i="0" u="none" strike="noStrike" dirty="0">
                          <a:solidFill>
                            <a:srgbClr val="000000"/>
                          </a:solidFill>
                          <a:effectLst/>
                          <a:latin typeface="+mn-lt"/>
                        </a:rPr>
                        <a:t>1 Sept</a:t>
                      </a:r>
                    </a:p>
                  </a:txBody>
                  <a:tcPr marL="7944" marR="7944" marT="7944" marB="0" anchor="ctr">
                    <a:solidFill>
                      <a:schemeClr val="bg1"/>
                    </a:solidFill>
                  </a:tcPr>
                </a:tc>
                <a:tc>
                  <a:txBody>
                    <a:bodyPr/>
                    <a:lstStyle/>
                    <a:p>
                      <a:pPr algn="ctr" rtl="0" fontAlgn="ctr"/>
                      <a:r>
                        <a:rPr lang="en-US" sz="1600" b="0" i="0" u="none" strike="noStrike" dirty="0">
                          <a:solidFill>
                            <a:srgbClr val="000000"/>
                          </a:solidFill>
                          <a:effectLst/>
                          <a:latin typeface="+mn-lt"/>
                        </a:rPr>
                        <a:t>1 November</a:t>
                      </a: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extLst>
                  <a:ext uri="{0D108BD9-81ED-4DB2-BD59-A6C34878D82A}">
                    <a16:rowId xmlns:a16="http://schemas.microsoft.com/office/drawing/2014/main" val="3175659972"/>
                  </a:ext>
                </a:extLst>
              </a:tr>
              <a:tr h="302525">
                <a:tc gridSpan="3">
                  <a:txBody>
                    <a:bodyPr/>
                    <a:lstStyle/>
                    <a:p>
                      <a:pPr algn="l" rtl="0" fontAlgn="b"/>
                      <a:r>
                        <a:rPr lang="en-US" sz="1600" u="none" strike="noStrike" dirty="0">
                          <a:effectLst/>
                          <a:latin typeface="+mn-lt"/>
                        </a:rPr>
                        <a:t>Income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r" rtl="0" fontAlgn="ctr"/>
                      <a:r>
                        <a:rPr lang="en-US" sz="1600" u="none" strike="noStrike" dirty="0">
                          <a:effectLst/>
                          <a:latin typeface="+mn-lt"/>
                        </a:rPr>
                        <a:t>Draft Budget</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r>
                        <a:rPr lang="en-US" sz="1600" b="0" i="0" u="none" strike="noStrike" dirty="0">
                          <a:solidFill>
                            <a:srgbClr val="000000"/>
                          </a:solidFill>
                          <a:effectLst/>
                          <a:latin typeface="+mn-lt"/>
                        </a:rPr>
                        <a:t>Draft Budget</a:t>
                      </a:r>
                    </a:p>
                  </a:txBody>
                  <a:tcPr marL="7944" marR="7944" marT="7944" marB="0" anchor="ctr">
                    <a:solidFill>
                      <a:schemeClr val="bg1"/>
                    </a:solidFill>
                  </a:tcPr>
                </a:tc>
                <a:tc>
                  <a:txBody>
                    <a:bodyPr/>
                    <a:lstStyle/>
                    <a:p>
                      <a:pPr algn="ctr" rtl="0" fontAlgn="ctr"/>
                      <a:r>
                        <a:rPr lang="en-US" sz="1600" b="0" i="0" u="none" strike="noStrike" dirty="0">
                          <a:solidFill>
                            <a:srgbClr val="000000"/>
                          </a:solidFill>
                          <a:effectLst/>
                          <a:latin typeface="+mn-lt"/>
                        </a:rPr>
                        <a:t>Actuals</a:t>
                      </a:r>
                    </a:p>
                  </a:txBody>
                  <a:tcPr marL="7944" marR="7944" marT="7944" marB="0" anchor="ctr">
                    <a:solidFill>
                      <a:schemeClr val="bg1"/>
                    </a:solidFill>
                  </a:tcPr>
                </a:tc>
                <a:tc>
                  <a:txBody>
                    <a:bodyPr/>
                    <a:lstStyle/>
                    <a:p>
                      <a:pPr algn="r" rtl="0" fontAlgn="ctr"/>
                      <a:endParaRPr lang="en-US" sz="1600" b="0" i="0" u="none" strike="noStrike" dirty="0">
                        <a:solidFill>
                          <a:srgbClr val="000000"/>
                        </a:solidFill>
                        <a:effectLst/>
                        <a:latin typeface="+mn-lt"/>
                      </a:endParaRPr>
                    </a:p>
                  </a:txBody>
                  <a:tcPr marL="7944" marR="7944" marT="7944" marB="0" anchor="ctr">
                    <a:solidFill>
                      <a:schemeClr val="bg1"/>
                    </a:solidFill>
                  </a:tcPr>
                </a:tc>
                <a:extLst>
                  <a:ext uri="{0D108BD9-81ED-4DB2-BD59-A6C34878D82A}">
                    <a16:rowId xmlns:a16="http://schemas.microsoft.com/office/drawing/2014/main" val="2054154362"/>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2.11 - Registrations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$222,000.00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$182,800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$188,650.00</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372055723"/>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2.12 - Hotel Commissions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   4,500.00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4,500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$27,626.46</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870919663"/>
                  </a:ext>
                </a:extLst>
              </a:tr>
              <a:tr h="319162">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Total - Income</a:t>
                      </a:r>
                      <a:endParaRPr lang="en-US" sz="1600" b="1"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$226,500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1" i="0" u="none" strike="noStrike" dirty="0">
                          <a:solidFill>
                            <a:srgbClr val="000000"/>
                          </a:solidFill>
                          <a:effectLst/>
                          <a:latin typeface="+mn-lt"/>
                        </a:rPr>
                        <a:t>$187,300</a:t>
                      </a:r>
                    </a:p>
                  </a:txBody>
                  <a:tcPr marL="7944" marR="7944" marT="7944" marB="0" anchor="b">
                    <a:solidFill>
                      <a:schemeClr val="bg1"/>
                    </a:solidFill>
                  </a:tcPr>
                </a:tc>
                <a:tc>
                  <a:txBody>
                    <a:bodyPr/>
                    <a:lstStyle/>
                    <a:p>
                      <a:pPr algn="r" rtl="0" fontAlgn="b"/>
                      <a:r>
                        <a:rPr lang="en-US" sz="1600" b="1" i="0" u="none" strike="noStrike" dirty="0">
                          <a:solidFill>
                            <a:srgbClr val="000000"/>
                          </a:solidFill>
                          <a:effectLst/>
                          <a:latin typeface="+mn-lt"/>
                        </a:rPr>
                        <a:t>$216,276.46</a:t>
                      </a: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701567438"/>
                  </a:ext>
                </a:extLst>
              </a:tr>
              <a:tr h="346957">
                <a:tc gridSpan="3">
                  <a:txBody>
                    <a:bodyPr/>
                    <a:lstStyle/>
                    <a:p>
                      <a:pPr algn="l" rtl="0" fontAlgn="b"/>
                      <a:r>
                        <a:rPr lang="en-US" sz="1600" u="none" strike="noStrike" dirty="0">
                          <a:effectLst/>
                          <a:latin typeface="+mn-lt"/>
                        </a:rPr>
                        <a:t>Expense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extLst>
                  <a:ext uri="{0D108BD9-81ED-4DB2-BD59-A6C34878D82A}">
                    <a16:rowId xmlns:a16="http://schemas.microsoft.com/office/drawing/2014/main" val="2851776733"/>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4.113 - Venue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$19,500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$23,460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$20.899.57</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879674691"/>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4.12 - Financial Fees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$11,100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$4,570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$10,828.25</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500910061"/>
                  </a:ext>
                </a:extLst>
              </a:tr>
              <a:tr h="276964">
                <a:tc>
                  <a:txBody>
                    <a:bodyPr/>
                    <a:lstStyle/>
                    <a:p>
                      <a:pPr algn="l" fontAlgn="b"/>
                      <a:endParaRPr lang="en-US" sz="1000" b="0"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4.13 – Meeting Planner</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$44,500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$40,110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$47,733.13</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150951533"/>
                  </a:ext>
                </a:extLst>
              </a:tr>
              <a:tr h="276964">
                <a:tc>
                  <a:txBody>
                    <a:bodyPr/>
                    <a:lstStyle/>
                    <a:p>
                      <a:pPr algn="l" fontAlgn="b"/>
                      <a:endParaRPr lang="en-US" sz="1000" b="1"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4.14 - Food &amp; Beverage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$95,000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$93,000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$92,152.42</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865418888"/>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4.15 - Network Services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$39,600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$34,700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$37,841.50</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417885425"/>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4.16 - Social</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$21,500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$21,687.36</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923486152"/>
                  </a:ext>
                </a:extLst>
              </a:tr>
              <a:tr h="276964">
                <a:tc>
                  <a:txBody>
                    <a:bodyPr/>
                    <a:lstStyle/>
                    <a:p>
                      <a:pPr algn="l" fontAlgn="b"/>
                      <a:endParaRPr lang="en-US" sz="1000" b="1"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4.17 - Shipping</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$10,000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$21,500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$4,392.61</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891500556"/>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4.18 - Misc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$4,550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$4,500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$1,145.83</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3219182295"/>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$244,250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1" i="0" u="none" strike="noStrike" dirty="0">
                          <a:solidFill>
                            <a:srgbClr val="000000"/>
                          </a:solidFill>
                          <a:effectLst/>
                          <a:latin typeface="+mn-lt"/>
                        </a:rPr>
                        <a:t>$225,240</a:t>
                      </a:r>
                    </a:p>
                  </a:txBody>
                  <a:tcPr marL="7944" marR="7944" marT="7944" marB="0" anchor="b">
                    <a:solidFill>
                      <a:schemeClr val="bg1"/>
                    </a:solidFill>
                  </a:tcPr>
                </a:tc>
                <a:tc>
                  <a:txBody>
                    <a:bodyPr/>
                    <a:lstStyle/>
                    <a:p>
                      <a:pPr algn="r" rtl="0" fontAlgn="b"/>
                      <a:r>
                        <a:rPr lang="en-US" sz="1600" b="1" i="0" u="none" strike="noStrike" dirty="0">
                          <a:solidFill>
                            <a:srgbClr val="000000"/>
                          </a:solidFill>
                          <a:effectLst/>
                          <a:latin typeface="+mn-lt"/>
                        </a:rPr>
                        <a:t>$236,680.67</a:t>
                      </a: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887880850"/>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Net Ordinary Income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solidFill>
                            <a:srgbClr val="C00000"/>
                          </a:solidFill>
                          <a:effectLst/>
                          <a:latin typeface="+mn-lt"/>
                        </a:rPr>
                        <a:t>($17,750)</a:t>
                      </a:r>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r>
                        <a:rPr lang="en-US" sz="1600" b="1" i="0" u="none" strike="noStrike" dirty="0">
                          <a:solidFill>
                            <a:srgbClr val="C00000"/>
                          </a:solidFill>
                          <a:effectLst/>
                          <a:latin typeface="+mn-lt"/>
                        </a:rPr>
                        <a:t>($37,940)</a:t>
                      </a:r>
                    </a:p>
                  </a:txBody>
                  <a:tcPr marL="7944" marR="7944" marT="7944" marB="0" anchor="b">
                    <a:solidFill>
                      <a:schemeClr val="bg1"/>
                    </a:solidFill>
                  </a:tcPr>
                </a:tc>
                <a:tc>
                  <a:txBody>
                    <a:bodyPr/>
                    <a:lstStyle/>
                    <a:p>
                      <a:pPr algn="r" rtl="0" fontAlgn="b"/>
                      <a:r>
                        <a:rPr lang="en-US" sz="1600" b="1" i="0" u="none" strike="noStrike" dirty="0">
                          <a:solidFill>
                            <a:srgbClr val="C00000"/>
                          </a:solidFill>
                          <a:effectLst/>
                          <a:latin typeface="+mn-lt"/>
                        </a:rPr>
                        <a:t>($20,404.21)</a:t>
                      </a:r>
                    </a:p>
                  </a:txBody>
                  <a:tcPr marL="7944" marR="7944" marT="7944" marB="0" anchor="b">
                    <a:solidFill>
                      <a:schemeClr val="bg1"/>
                    </a:solidFill>
                  </a:tcPr>
                </a:tc>
                <a:tc>
                  <a:txBody>
                    <a:bodyPr/>
                    <a:lstStyle/>
                    <a:p>
                      <a:pPr algn="r" rtl="0" fontAlgn="b"/>
                      <a:endParaRPr lang="en-US" sz="1600" b="1" i="0" u="none" strike="noStrike" dirty="0">
                        <a:solidFill>
                          <a:srgbClr val="C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937632602"/>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Attendees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l" rtl="0" fontAlgn="b"/>
                      <a:r>
                        <a:rPr lang="en-US" sz="1600" u="none" strike="noStrike" dirty="0">
                          <a:effectLst/>
                          <a:latin typeface="+mn-lt"/>
                        </a:rPr>
                        <a:t>   300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r>
                        <a:rPr lang="en-US" sz="1600" b="0" i="0" u="none" strike="noStrike" dirty="0">
                          <a:solidFill>
                            <a:srgbClr val="000000"/>
                          </a:solidFill>
                          <a:effectLst/>
                          <a:latin typeface="+mn-lt"/>
                        </a:rPr>
                        <a:t>    270</a:t>
                      </a:r>
                    </a:p>
                  </a:txBody>
                  <a:tcPr marL="7944" marR="7944" marT="7944" marB="0" anchor="b">
                    <a:solidFill>
                      <a:schemeClr val="bg1"/>
                    </a:solidFill>
                  </a:tcPr>
                </a:tc>
                <a:tc>
                  <a:txBody>
                    <a:bodyPr/>
                    <a:lstStyle/>
                    <a:p>
                      <a:pPr algn="l" rtl="0" fontAlgn="b"/>
                      <a:r>
                        <a:rPr lang="en-US" sz="1600" b="0" i="0" u="none" strike="noStrike" dirty="0">
                          <a:solidFill>
                            <a:srgbClr val="000000"/>
                          </a:solidFill>
                          <a:effectLst/>
                          <a:latin typeface="+mn-lt"/>
                        </a:rPr>
                        <a:t>              267</a:t>
                      </a: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399707554"/>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Cost per attendee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ctr" rtl="0" fontAlgn="b"/>
                      <a:r>
                        <a:rPr lang="en-US" sz="1600" u="none" strike="noStrike" dirty="0">
                          <a:effectLst/>
                          <a:latin typeface="+mn-lt"/>
                        </a:rPr>
                        <a:t>$814.17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b="0" i="0" u="none" strike="noStrike" dirty="0">
                          <a:solidFill>
                            <a:srgbClr val="000000"/>
                          </a:solidFill>
                          <a:effectLst/>
                          <a:latin typeface="+mn-lt"/>
                        </a:rPr>
                        <a:t>$834.22</a:t>
                      </a:r>
                    </a:p>
                  </a:txBody>
                  <a:tcPr marL="7944" marR="7944" marT="7944" marB="0" anchor="b">
                    <a:solidFill>
                      <a:schemeClr val="bg1"/>
                    </a:solidFill>
                  </a:tcPr>
                </a:tc>
                <a:tc>
                  <a:txBody>
                    <a:bodyPr/>
                    <a:lstStyle/>
                    <a:p>
                      <a:pPr algn="ctr" rtl="0" fontAlgn="b"/>
                      <a:r>
                        <a:rPr lang="en-US" sz="1600" b="1" i="0" u="none" strike="noStrike" dirty="0">
                          <a:solidFill>
                            <a:srgbClr val="000000"/>
                          </a:solidFill>
                          <a:effectLst/>
                          <a:latin typeface="+mn-lt"/>
                        </a:rPr>
                        <a:t>    $886.44</a:t>
                      </a: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3452251464"/>
                  </a:ext>
                </a:extLst>
              </a:tr>
            </a:tbl>
          </a:graphicData>
        </a:graphic>
      </p:graphicFrame>
      <p:sp>
        <p:nvSpPr>
          <p:cNvPr id="4" name="Date Placeholder 3"/>
          <p:cNvSpPr>
            <a:spLocks noGrp="1"/>
          </p:cNvSpPr>
          <p:nvPr>
            <p:ph type="dt" idx="10"/>
          </p:nvPr>
        </p:nvSpPr>
        <p:spPr/>
        <p:txBody>
          <a:bodyPr/>
          <a:lstStyle/>
          <a:p>
            <a:r>
              <a:rPr lang="en-US"/>
              <a:t>November 2017</a:t>
            </a:r>
            <a:endParaRPr lang="en-GB" dirty="0"/>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6</a:t>
            </a:fld>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spTree>
    <p:extLst>
      <p:ext uri="{BB962C8B-B14F-4D97-AF65-F5344CB8AC3E}">
        <p14:creationId xmlns:p14="http://schemas.microsoft.com/office/powerpoint/2010/main" val="2961266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Irvine, CA January 2018 Budget Report</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91408784"/>
              </p:ext>
            </p:extLst>
          </p:nvPr>
        </p:nvGraphicFramePr>
        <p:xfrm>
          <a:off x="1752602" y="1298576"/>
          <a:ext cx="9626598" cy="5141643"/>
        </p:xfrm>
        <a:graphic>
          <a:graphicData uri="http://schemas.openxmlformats.org/drawingml/2006/table">
            <a:tbl>
              <a:tblPr>
                <a:tableStyleId>{5C22544A-7EE6-4342-B048-85BDC9FD1C3A}</a:tableStyleId>
              </a:tblPr>
              <a:tblGrid>
                <a:gridCol w="66697">
                  <a:extLst>
                    <a:ext uri="{9D8B030D-6E8A-4147-A177-3AD203B41FA5}">
                      <a16:colId xmlns:a16="http://schemas.microsoft.com/office/drawing/2014/main" val="1492724085"/>
                    </a:ext>
                  </a:extLst>
                </a:gridCol>
                <a:gridCol w="1393226">
                  <a:extLst>
                    <a:ext uri="{9D8B030D-6E8A-4147-A177-3AD203B41FA5}">
                      <a16:colId xmlns:a16="http://schemas.microsoft.com/office/drawing/2014/main" val="2146102883"/>
                    </a:ext>
                  </a:extLst>
                </a:gridCol>
                <a:gridCol w="2350077">
                  <a:extLst>
                    <a:ext uri="{9D8B030D-6E8A-4147-A177-3AD203B41FA5}">
                      <a16:colId xmlns:a16="http://schemas.microsoft.com/office/drawing/2014/main" val="3842858102"/>
                    </a:ext>
                  </a:extLst>
                </a:gridCol>
                <a:gridCol w="1143000">
                  <a:extLst>
                    <a:ext uri="{9D8B030D-6E8A-4147-A177-3AD203B41FA5}">
                      <a16:colId xmlns:a16="http://schemas.microsoft.com/office/drawing/2014/main" val="2558456303"/>
                    </a:ext>
                  </a:extLst>
                </a:gridCol>
                <a:gridCol w="838200">
                  <a:extLst>
                    <a:ext uri="{9D8B030D-6E8A-4147-A177-3AD203B41FA5}">
                      <a16:colId xmlns:a16="http://schemas.microsoft.com/office/drawing/2014/main" val="1907650667"/>
                    </a:ext>
                  </a:extLst>
                </a:gridCol>
                <a:gridCol w="1143000">
                  <a:extLst>
                    <a:ext uri="{9D8B030D-6E8A-4147-A177-3AD203B41FA5}">
                      <a16:colId xmlns:a16="http://schemas.microsoft.com/office/drawing/2014/main" val="3120063342"/>
                    </a:ext>
                  </a:extLst>
                </a:gridCol>
                <a:gridCol w="1981200">
                  <a:extLst>
                    <a:ext uri="{9D8B030D-6E8A-4147-A177-3AD203B41FA5}">
                      <a16:colId xmlns:a16="http://schemas.microsoft.com/office/drawing/2014/main" val="1611167362"/>
                    </a:ext>
                  </a:extLst>
                </a:gridCol>
                <a:gridCol w="711198">
                  <a:extLst>
                    <a:ext uri="{9D8B030D-6E8A-4147-A177-3AD203B41FA5}">
                      <a16:colId xmlns:a16="http://schemas.microsoft.com/office/drawing/2014/main" val="81847459"/>
                    </a:ext>
                  </a:extLst>
                </a:gridCol>
              </a:tblGrid>
              <a:tr h="295503">
                <a:tc gridSpan="2">
                  <a:txBody>
                    <a:bodyPr/>
                    <a:lstStyle/>
                    <a:p>
                      <a:pPr algn="l" fontAlgn="b"/>
                      <a:endParaRPr lang="en-US" sz="1000" b="0" i="0" u="none" strike="noStrike" dirty="0">
                        <a:effectLst/>
                        <a:latin typeface="+mn-lt"/>
                      </a:endParaRPr>
                    </a:p>
                  </a:txBody>
                  <a:tcPr marL="7944" marR="7944" marT="7944" marB="0" anchor="b">
                    <a:solidFill>
                      <a:schemeClr val="bg1"/>
                    </a:solidFill>
                  </a:tcPr>
                </a:tc>
                <a:tc hMerge="1">
                  <a:txBody>
                    <a:bodyPr/>
                    <a:lstStyle/>
                    <a:p>
                      <a:pPr algn="l" fontAlgn="b"/>
                      <a:endParaRPr lang="en-US" sz="1800" b="0" i="0" u="none" strike="noStrike" dirty="0">
                        <a:effectLst/>
                        <a:latin typeface="+mn-lt"/>
                      </a:endParaRPr>
                    </a:p>
                  </a:txBody>
                  <a:tcPr marL="7944" marR="7944" marT="7944" marB="0" anchor="b"/>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ctr" rtl="0" fontAlgn="ctr"/>
                      <a:r>
                        <a:rPr lang="en-US" sz="1600" u="none" strike="noStrike" dirty="0">
                          <a:effectLst/>
                          <a:latin typeface="+mn-lt"/>
                        </a:rPr>
                        <a:t>14 Jun</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extLst>
                  <a:ext uri="{0D108BD9-81ED-4DB2-BD59-A6C34878D82A}">
                    <a16:rowId xmlns:a16="http://schemas.microsoft.com/office/drawing/2014/main" val="3175659972"/>
                  </a:ext>
                </a:extLst>
              </a:tr>
              <a:tr h="302525">
                <a:tc gridSpan="3">
                  <a:txBody>
                    <a:bodyPr/>
                    <a:lstStyle/>
                    <a:p>
                      <a:pPr algn="l" rtl="0" fontAlgn="b"/>
                      <a:r>
                        <a:rPr lang="en-US" sz="1600" u="none" strike="noStrike" dirty="0">
                          <a:effectLst/>
                          <a:latin typeface="+mn-lt"/>
                        </a:rPr>
                        <a:t>Income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r" rtl="0" fontAlgn="ctr"/>
                      <a:r>
                        <a:rPr lang="en-US" sz="1600" u="none" strike="noStrike" dirty="0">
                          <a:effectLst/>
                          <a:latin typeface="+mn-lt"/>
                        </a:rPr>
                        <a:t>Draft Budget</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r" rtl="0" fontAlgn="ctr"/>
                      <a:endParaRPr lang="en-US" sz="1600" b="0" i="0" u="none" strike="noStrike" dirty="0">
                        <a:solidFill>
                          <a:srgbClr val="000000"/>
                        </a:solidFill>
                        <a:effectLst/>
                        <a:latin typeface="+mn-lt"/>
                      </a:endParaRPr>
                    </a:p>
                  </a:txBody>
                  <a:tcPr marL="7944" marR="7944" marT="7944" marB="0" anchor="ctr">
                    <a:solidFill>
                      <a:schemeClr val="bg1"/>
                    </a:solidFill>
                  </a:tcPr>
                </a:tc>
                <a:extLst>
                  <a:ext uri="{0D108BD9-81ED-4DB2-BD59-A6C34878D82A}">
                    <a16:rowId xmlns:a16="http://schemas.microsoft.com/office/drawing/2014/main" val="2054154362"/>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2.11 - Registrations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$212,000.00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372055723"/>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2.12 - Hotel Commissions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   4,500.00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870919663"/>
                  </a:ext>
                </a:extLst>
              </a:tr>
              <a:tr h="319162">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Total - Income</a:t>
                      </a:r>
                      <a:endParaRPr lang="en-US" sz="1600" b="1"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$216,500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701567438"/>
                  </a:ext>
                </a:extLst>
              </a:tr>
              <a:tr h="346957">
                <a:tc gridSpan="3">
                  <a:txBody>
                    <a:bodyPr/>
                    <a:lstStyle/>
                    <a:p>
                      <a:pPr algn="l" rtl="0" fontAlgn="b"/>
                      <a:r>
                        <a:rPr lang="en-US" sz="1600" u="none" strike="noStrike" dirty="0">
                          <a:effectLst/>
                          <a:latin typeface="+mn-lt"/>
                        </a:rPr>
                        <a:t>Expense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extLst>
                  <a:ext uri="{0D108BD9-81ED-4DB2-BD59-A6C34878D82A}">
                    <a16:rowId xmlns:a16="http://schemas.microsoft.com/office/drawing/2014/main" val="2851776733"/>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4.113 - Venue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$24,625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879674691"/>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4.12 - Financial Fees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$8,480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500910061"/>
                  </a:ext>
                </a:extLst>
              </a:tr>
              <a:tr h="276964">
                <a:tc>
                  <a:txBody>
                    <a:bodyPr/>
                    <a:lstStyle/>
                    <a:p>
                      <a:pPr algn="l" fontAlgn="b"/>
                      <a:endParaRPr lang="en-US" sz="1000" b="0"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4.13 – Meeting Planner</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$43,000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150951533"/>
                  </a:ext>
                </a:extLst>
              </a:tr>
              <a:tr h="276964">
                <a:tc>
                  <a:txBody>
                    <a:bodyPr/>
                    <a:lstStyle/>
                    <a:p>
                      <a:pPr algn="l" fontAlgn="b"/>
                      <a:endParaRPr lang="en-US" sz="1000" b="1"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4.14 - Food &amp; Beverage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$85,000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865418888"/>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4.15 - Network Services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$42,525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417885425"/>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4.16 - Social</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$18,000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923486152"/>
                  </a:ext>
                </a:extLst>
              </a:tr>
              <a:tr h="276964">
                <a:tc>
                  <a:txBody>
                    <a:bodyPr/>
                    <a:lstStyle/>
                    <a:p>
                      <a:pPr algn="l" fontAlgn="b"/>
                      <a:endParaRPr lang="en-US" sz="1000" b="1"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4.17 - Shipping</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$3,600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891500556"/>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4.18 - Misc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$3,650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3219182295"/>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$228,880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887880850"/>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Net Ordinary Income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solidFill>
                            <a:srgbClr val="C00000"/>
                          </a:solidFill>
                          <a:effectLst/>
                          <a:latin typeface="+mn-lt"/>
                        </a:rPr>
                        <a:t>($12,380)</a:t>
                      </a:r>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C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937632602"/>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Attendees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l" rtl="0" fontAlgn="b"/>
                      <a:r>
                        <a:rPr lang="en-US" sz="1600" u="none" strike="noStrike" dirty="0">
                          <a:effectLst/>
                          <a:latin typeface="+mn-lt"/>
                        </a:rPr>
                        <a:t>   300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399707554"/>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Cost per attendee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ctr" rtl="0" fontAlgn="b"/>
                      <a:r>
                        <a:rPr lang="en-US" sz="1600" u="none" strike="noStrike" dirty="0">
                          <a:effectLst/>
                          <a:latin typeface="+mn-lt"/>
                        </a:rPr>
                        <a:t>$762.93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3452251464"/>
                  </a:ext>
                </a:extLst>
              </a:tr>
            </a:tbl>
          </a:graphicData>
        </a:graphic>
      </p:graphicFrame>
      <p:sp>
        <p:nvSpPr>
          <p:cNvPr id="4" name="Date Placeholder 3"/>
          <p:cNvSpPr>
            <a:spLocks noGrp="1"/>
          </p:cNvSpPr>
          <p:nvPr>
            <p:ph type="dt" idx="10"/>
          </p:nvPr>
        </p:nvSpPr>
        <p:spPr/>
        <p:txBody>
          <a:bodyPr/>
          <a:lstStyle/>
          <a:p>
            <a:r>
              <a:rPr lang="en-US"/>
              <a:t>November 2017</a:t>
            </a:r>
            <a:endParaRPr lang="en-GB" dirty="0"/>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7</a:t>
            </a:fld>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spTree>
    <p:extLst>
      <p:ext uri="{BB962C8B-B14F-4D97-AF65-F5344CB8AC3E}">
        <p14:creationId xmlns:p14="http://schemas.microsoft.com/office/powerpoint/2010/main" val="3582496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r>
              <a:rPr lang="en-US"/>
              <a:t>November 2017</a:t>
            </a:r>
            <a:endParaRPr lang="en-GB" dirty="0"/>
          </a:p>
        </p:txBody>
      </p:sp>
      <p:sp>
        <p:nvSpPr>
          <p:cNvPr id="2" name="Footer Placeholder 1"/>
          <p:cNvSpPr>
            <a:spLocks noGrp="1"/>
          </p:cNvSpPr>
          <p:nvPr>
            <p:ph type="ftr" idx="11"/>
          </p:nvPr>
        </p:nvSpPr>
        <p:spPr/>
        <p:txBody>
          <a:bodyPr/>
          <a:lstStyle/>
          <a:p>
            <a:r>
              <a:rPr lang="en-GB"/>
              <a:t>Ben Rolfe (BCA);   Jon Rosdahl (Qualcomm)</a:t>
            </a:r>
            <a:endParaRPr lang="en-GB" dirty="0"/>
          </a:p>
        </p:txBody>
      </p:sp>
      <p:sp>
        <p:nvSpPr>
          <p:cNvPr id="8196" name="Rectangle 5"/>
          <p:cNvSpPr>
            <a:spLocks noGrp="1" noChangeArrowheads="1"/>
          </p:cNvSpPr>
          <p:nvPr>
            <p:ph type="sldNum" sz="quarter" idx="12"/>
          </p:nvPr>
        </p:nvSpPr>
        <p:spPr/>
        <p:txBody>
          <a:bodyPr/>
          <a:lstStyle/>
          <a:p>
            <a:r>
              <a:rPr lang="en-GB"/>
              <a:t>Slide </a:t>
            </a:r>
            <a:fld id="{3838B4BB-A4D0-4480-9F10-787314E25A66}" type="slidenum">
              <a:rPr lang="en-GB" smtClean="0"/>
              <a:pPr/>
              <a:t>8</a:t>
            </a:fld>
            <a:endParaRPr lang="en-GB"/>
          </a:p>
        </p:txBody>
      </p:sp>
      <p:sp>
        <p:nvSpPr>
          <p:cNvPr id="8198" name="Rectangle 2"/>
          <p:cNvSpPr>
            <a:spLocks noGrp="1" noChangeArrowheads="1"/>
          </p:cNvSpPr>
          <p:nvPr>
            <p:ph type="title" idx="4294967295"/>
          </p:nvPr>
        </p:nvSpPr>
        <p:spPr>
          <a:xfrm>
            <a:off x="0" y="533400"/>
            <a:ext cx="7772400" cy="533400"/>
          </a:xfrm>
        </p:spPr>
        <p:txBody>
          <a:bodyPr vert="horz" wrap="square" lIns="92075" tIns="46038" rIns="92075" bIns="46038" numCol="1" anchor="ctr" anchorCtr="0" compatLnSpc="1">
            <a:prstTxWarp prst="textNoShape">
              <a:avLst/>
            </a:prstTxWarp>
          </a:bodyPr>
          <a:lstStyle/>
          <a:p>
            <a:pPr eaLnBrk="1" hangingPunct="1"/>
            <a:r>
              <a:rPr lang="en-US"/>
              <a:t>Historical Attendance</a:t>
            </a:r>
          </a:p>
        </p:txBody>
      </p:sp>
      <p:sp>
        <p:nvSpPr>
          <p:cNvPr id="8199" name="Rectangle 3"/>
          <p:cNvSpPr>
            <a:spLocks noGrp="1" noChangeArrowheads="1"/>
          </p:cNvSpPr>
          <p:nvPr>
            <p:ph type="body" sz="half" idx="4294967295"/>
          </p:nvPr>
        </p:nvSpPr>
        <p:spPr>
          <a:xfrm>
            <a:off x="1981200" y="1124480"/>
            <a:ext cx="3352800" cy="5334000"/>
          </a:xfrm>
        </p:spPr>
        <p:txBody>
          <a:bodyPr vert="horz" wrap="square" lIns="92075" tIns="46038" rIns="92075" bIns="46038" numCol="1" anchor="t" anchorCtr="0" compatLnSpc="1">
            <a:prstTxWarp prst="textNoShape">
              <a:avLst/>
            </a:prstTxWarp>
            <a:spAutoFit/>
          </a:bodyPr>
          <a:lstStyle/>
          <a:p>
            <a:pPr marL="227013" indent="-227013" defTabSz="914400" eaLnBrk="1" hangingPunct="1">
              <a:lnSpc>
                <a:spcPct val="90000"/>
              </a:lnSpc>
              <a:tabLst>
                <a:tab pos="7372350" algn="r"/>
              </a:tabLst>
            </a:pPr>
            <a:r>
              <a:rPr lang="en-US" sz="1200" dirty="0"/>
              <a:t>2003</a:t>
            </a:r>
          </a:p>
          <a:p>
            <a:pPr marL="454025" lvl="1" indent="-112713" defTabSz="914400" eaLnBrk="1" hangingPunct="1">
              <a:lnSpc>
                <a:spcPct val="90000"/>
              </a:lnSpc>
              <a:tabLst>
                <a:tab pos="7372350" algn="r"/>
              </a:tabLst>
            </a:pPr>
            <a:r>
              <a:rPr lang="en-US" sz="1200" dirty="0"/>
              <a:t> 420 - Ft. Lauderdale ($47,287 - $42,118)</a:t>
            </a:r>
          </a:p>
          <a:p>
            <a:pPr marL="454025" lvl="1" indent="-112713" defTabSz="914400" eaLnBrk="1" hangingPunct="1">
              <a:lnSpc>
                <a:spcPct val="90000"/>
              </a:lnSpc>
              <a:tabLst>
                <a:tab pos="7372350" algn="r"/>
              </a:tabLst>
            </a:pPr>
            <a:r>
              <a:rPr lang="en-US" sz="1200" dirty="0"/>
              <a:t> 561 - DFW ($72,916 - $78,354)</a:t>
            </a:r>
          </a:p>
          <a:p>
            <a:pPr marL="454025" lvl="1" indent="-112713" defTabSz="914400" eaLnBrk="1" hangingPunct="1">
              <a:lnSpc>
                <a:spcPct val="90000"/>
              </a:lnSpc>
              <a:tabLst>
                <a:tab pos="7372350" algn="r"/>
              </a:tabLst>
            </a:pPr>
            <a:r>
              <a:rPr lang="en-US" sz="1200" dirty="0"/>
              <a:t> 491 - Singapore ($22,077 - </a:t>
            </a:r>
            <a:r>
              <a:rPr lang="en-US" sz="1200" dirty="0">
                <a:solidFill>
                  <a:srgbClr val="FF0000"/>
                </a:solidFill>
              </a:rPr>
              <a:t>$32,319</a:t>
            </a:r>
            <a:r>
              <a:rPr lang="en-US" sz="1200" dirty="0"/>
              <a:t>)</a:t>
            </a:r>
          </a:p>
          <a:p>
            <a:pPr marL="227013" indent="-227013" defTabSz="914400" eaLnBrk="1" hangingPunct="1">
              <a:lnSpc>
                <a:spcPct val="90000"/>
              </a:lnSpc>
              <a:tabLst>
                <a:tab pos="7372350" algn="r"/>
              </a:tabLst>
            </a:pPr>
            <a:r>
              <a:rPr lang="en-US" sz="1200" dirty="0"/>
              <a:t>2004</a:t>
            </a:r>
          </a:p>
          <a:p>
            <a:pPr marL="454025" lvl="1" indent="-112713" defTabSz="914400" eaLnBrk="1" hangingPunct="1">
              <a:lnSpc>
                <a:spcPct val="90000"/>
              </a:lnSpc>
              <a:tabLst>
                <a:tab pos="7372350" algn="r"/>
              </a:tabLst>
            </a:pPr>
            <a:r>
              <a:rPr lang="en-US" sz="1200" dirty="0"/>
              <a:t> 650 - Garden Grove ( $13, 250 - $82,735)</a:t>
            </a:r>
          </a:p>
          <a:p>
            <a:pPr marL="454025" lvl="1" indent="-112713" defTabSz="914400" eaLnBrk="1" hangingPunct="1">
              <a:lnSpc>
                <a:spcPct val="90000"/>
              </a:lnSpc>
              <a:tabLst>
                <a:tab pos="7372350" algn="r"/>
              </a:tabLst>
            </a:pPr>
            <a:r>
              <a:rPr lang="en-US" sz="1200" dirty="0"/>
              <a:t> 714 - Berlin (</a:t>
            </a:r>
            <a:r>
              <a:rPr lang="en-US" sz="1200" dirty="0">
                <a:solidFill>
                  <a:srgbClr val="FF0000"/>
                </a:solidFill>
              </a:rPr>
              <a:t>$25, 914</a:t>
            </a:r>
            <a:r>
              <a:rPr lang="en-US" sz="1200" dirty="0"/>
              <a:t> - $41,257)</a:t>
            </a:r>
          </a:p>
          <a:p>
            <a:pPr marL="227013" indent="-227013" defTabSz="914400" eaLnBrk="1" hangingPunct="1">
              <a:lnSpc>
                <a:spcPct val="90000"/>
              </a:lnSpc>
              <a:tabLst>
                <a:tab pos="7372350" algn="r"/>
              </a:tabLst>
            </a:pPr>
            <a:r>
              <a:rPr lang="en-US" sz="1200" dirty="0"/>
              <a:t>2005</a:t>
            </a:r>
          </a:p>
          <a:p>
            <a:pPr marL="454025" lvl="1" indent="-112713" defTabSz="914400" eaLnBrk="1" hangingPunct="1">
              <a:lnSpc>
                <a:spcPct val="90000"/>
              </a:lnSpc>
              <a:tabLst>
                <a:tab pos="7372350" algn="r"/>
              </a:tabLst>
            </a:pPr>
            <a:r>
              <a:rPr lang="en-US" sz="1200" dirty="0"/>
              <a:t> 802 - Monterey ($11,858 - $63,183)</a:t>
            </a:r>
          </a:p>
          <a:p>
            <a:pPr marL="454025" lvl="1" indent="-112713" defTabSz="914400" eaLnBrk="1" hangingPunct="1">
              <a:lnSpc>
                <a:spcPct val="90000"/>
              </a:lnSpc>
              <a:tabLst>
                <a:tab pos="7372350" algn="r"/>
              </a:tabLst>
            </a:pPr>
            <a:r>
              <a:rPr lang="en-US" sz="1200" dirty="0"/>
              <a:t> 523 - Cairns (Australia) (</a:t>
            </a:r>
            <a:r>
              <a:rPr lang="en-US" sz="1200" dirty="0">
                <a:solidFill>
                  <a:srgbClr val="FF0000"/>
                </a:solidFill>
              </a:rPr>
              <a:t>$60,750 - $51,375</a:t>
            </a:r>
            <a:r>
              <a:rPr lang="en-US" sz="1200" dirty="0"/>
              <a:t>)</a:t>
            </a:r>
          </a:p>
          <a:p>
            <a:pPr marL="454025" lvl="1" indent="-112713" defTabSz="914400" eaLnBrk="1" hangingPunct="1">
              <a:lnSpc>
                <a:spcPct val="90000"/>
              </a:lnSpc>
              <a:tabLst>
                <a:tab pos="7372350" algn="r"/>
              </a:tabLst>
            </a:pPr>
            <a:r>
              <a:rPr lang="en-US" sz="1200" dirty="0"/>
              <a:t> 759 - Garden Grove ($87,772 - $94,114)</a:t>
            </a:r>
          </a:p>
          <a:p>
            <a:pPr marL="227013" indent="-227013" defTabSz="914400" eaLnBrk="1" hangingPunct="1">
              <a:lnSpc>
                <a:spcPct val="90000"/>
              </a:lnSpc>
              <a:tabLst>
                <a:tab pos="7372350" algn="r"/>
              </a:tabLst>
            </a:pPr>
            <a:r>
              <a:rPr lang="en-US" sz="1200" dirty="0"/>
              <a:t>2006</a:t>
            </a:r>
          </a:p>
          <a:p>
            <a:pPr marL="454025" lvl="1" indent="-112713" defTabSz="914400" eaLnBrk="1" hangingPunct="1">
              <a:lnSpc>
                <a:spcPct val="90000"/>
              </a:lnSpc>
              <a:tabLst>
                <a:tab pos="7372350" algn="r"/>
              </a:tabLst>
            </a:pPr>
            <a:r>
              <a:rPr lang="en-US" sz="1200" dirty="0"/>
              <a:t> 740 - Hawaii ($32,272)</a:t>
            </a:r>
          </a:p>
          <a:p>
            <a:pPr marL="454025" lvl="1" indent="-112713" defTabSz="914400" eaLnBrk="1" hangingPunct="1">
              <a:lnSpc>
                <a:spcPct val="90000"/>
              </a:lnSpc>
              <a:tabLst>
                <a:tab pos="7372350" algn="r"/>
              </a:tabLst>
            </a:pPr>
            <a:r>
              <a:rPr lang="en-US" sz="1200" dirty="0"/>
              <a:t> 564 - Jacksonville ($55,163)</a:t>
            </a:r>
          </a:p>
          <a:p>
            <a:pPr marL="454025" lvl="1" indent="-112713" defTabSz="914400" eaLnBrk="1" hangingPunct="1">
              <a:lnSpc>
                <a:spcPct val="90000"/>
              </a:lnSpc>
              <a:tabLst>
                <a:tab pos="7372350" algn="r"/>
              </a:tabLst>
            </a:pPr>
            <a:r>
              <a:rPr lang="en-US" sz="1200" dirty="0"/>
              <a:t> 350 - Melbourne (</a:t>
            </a:r>
            <a:r>
              <a:rPr lang="en-US" sz="1200" dirty="0">
                <a:solidFill>
                  <a:srgbClr val="FF0000"/>
                </a:solidFill>
              </a:rPr>
              <a:t>$38,855 - $23,184</a:t>
            </a:r>
            <a:r>
              <a:rPr lang="en-US" sz="1200" dirty="0"/>
              <a:t>)</a:t>
            </a:r>
          </a:p>
          <a:p>
            <a:pPr marL="227013" indent="-227013" defTabSz="914400" eaLnBrk="1" hangingPunct="1">
              <a:lnSpc>
                <a:spcPct val="90000"/>
              </a:lnSpc>
              <a:tabLst>
                <a:tab pos="7372350" algn="r"/>
              </a:tabLst>
            </a:pPr>
            <a:r>
              <a:rPr lang="en-US" sz="1200" dirty="0"/>
              <a:t>2007</a:t>
            </a:r>
          </a:p>
          <a:p>
            <a:pPr marL="454025" lvl="1" indent="-112713" defTabSz="914400" eaLnBrk="1" hangingPunct="1">
              <a:lnSpc>
                <a:spcPct val="90000"/>
              </a:lnSpc>
              <a:tabLst>
                <a:tab pos="7372350" algn="r"/>
              </a:tabLst>
            </a:pPr>
            <a:r>
              <a:rPr lang="en-US" sz="1200" dirty="0"/>
              <a:t> 478 - Montreal (</a:t>
            </a:r>
            <a:r>
              <a:rPr lang="en-US" sz="1200" dirty="0">
                <a:solidFill>
                  <a:srgbClr val="FF0000"/>
                </a:solidFill>
              </a:rPr>
              <a:t>$750 </a:t>
            </a:r>
            <a:r>
              <a:rPr lang="en-US" sz="1200" dirty="0"/>
              <a:t>- $17,425)</a:t>
            </a:r>
          </a:p>
          <a:p>
            <a:pPr marL="454025" lvl="1" indent="-112713" defTabSz="914400" eaLnBrk="1" hangingPunct="1">
              <a:lnSpc>
                <a:spcPct val="90000"/>
              </a:lnSpc>
              <a:tabLst>
                <a:tab pos="7372350" algn="r"/>
              </a:tabLst>
            </a:pPr>
            <a:r>
              <a:rPr lang="en-US" sz="1200" dirty="0"/>
              <a:t> 439 - Hawaii (</a:t>
            </a:r>
            <a:r>
              <a:rPr lang="en-US" sz="1200" dirty="0">
                <a:solidFill>
                  <a:srgbClr val="FF0000"/>
                </a:solidFill>
              </a:rPr>
              <a:t>$28,200</a:t>
            </a:r>
            <a:r>
              <a:rPr lang="en-US" sz="1200" dirty="0"/>
              <a:t> - $17,720)</a:t>
            </a:r>
          </a:p>
          <a:p>
            <a:pPr marL="227013" indent="-227013" defTabSz="914400" eaLnBrk="1" hangingPunct="1">
              <a:lnSpc>
                <a:spcPct val="90000"/>
              </a:lnSpc>
              <a:tabLst>
                <a:tab pos="7372350" algn="r"/>
              </a:tabLst>
            </a:pPr>
            <a:r>
              <a:rPr lang="en-US" sz="1200" dirty="0"/>
              <a:t>2008</a:t>
            </a:r>
          </a:p>
          <a:p>
            <a:pPr marL="454025" lvl="1" indent="-112713" defTabSz="914400" eaLnBrk="1" hangingPunct="1">
              <a:lnSpc>
                <a:spcPct val="90000"/>
              </a:lnSpc>
              <a:tabLst>
                <a:tab pos="7372350" algn="r"/>
              </a:tabLst>
            </a:pPr>
            <a:r>
              <a:rPr lang="en-US" sz="1200" dirty="0"/>
              <a:t>361 - Taipei (</a:t>
            </a:r>
            <a:r>
              <a:rPr lang="en-US" sz="1200" dirty="0">
                <a:solidFill>
                  <a:srgbClr val="FF0000"/>
                </a:solidFill>
              </a:rPr>
              <a:t>$126,352 - $24,636</a:t>
            </a:r>
            <a:r>
              <a:rPr lang="en-US" sz="1200" dirty="0"/>
              <a:t>)</a:t>
            </a:r>
          </a:p>
          <a:p>
            <a:pPr marL="454025" lvl="1" indent="-112713" defTabSz="914400" eaLnBrk="1" hangingPunct="1">
              <a:lnSpc>
                <a:spcPct val="90000"/>
              </a:lnSpc>
              <a:tabLst>
                <a:tab pos="7372350" algn="r"/>
              </a:tabLst>
            </a:pPr>
            <a:r>
              <a:rPr lang="en-US" sz="1200" dirty="0"/>
              <a:t>402 - Jacksonville ($1,850 - $39,459)</a:t>
            </a:r>
          </a:p>
          <a:p>
            <a:pPr marL="454025" lvl="1" indent="-112713" defTabSz="914400" eaLnBrk="1" hangingPunct="1">
              <a:lnSpc>
                <a:spcPct val="90000"/>
              </a:lnSpc>
              <a:tabLst>
                <a:tab pos="7372350" algn="r"/>
              </a:tabLst>
            </a:pPr>
            <a:r>
              <a:rPr lang="en-US" sz="1200" dirty="0"/>
              <a:t>379 – Hawaii (</a:t>
            </a:r>
            <a:r>
              <a:rPr lang="en-US" sz="1200" dirty="0">
                <a:solidFill>
                  <a:srgbClr val="FF0000"/>
                </a:solidFill>
              </a:rPr>
              <a:t>$13,343 </a:t>
            </a:r>
            <a:r>
              <a:rPr lang="en-US" sz="1200" dirty="0"/>
              <a:t>-</a:t>
            </a:r>
            <a:r>
              <a:rPr lang="en-US" sz="1200" dirty="0">
                <a:solidFill>
                  <a:srgbClr val="FF0000"/>
                </a:solidFill>
              </a:rPr>
              <a:t> </a:t>
            </a:r>
            <a:r>
              <a:rPr lang="en-US" sz="1200" dirty="0"/>
              <a:t>$8,557)</a:t>
            </a:r>
          </a:p>
        </p:txBody>
      </p:sp>
      <p:sp>
        <p:nvSpPr>
          <p:cNvPr id="8200" name="Rectangle 4"/>
          <p:cNvSpPr>
            <a:spLocks noGrp="1" noChangeArrowheads="1"/>
          </p:cNvSpPr>
          <p:nvPr>
            <p:ph type="body" sz="half" idx="4294967295"/>
          </p:nvPr>
        </p:nvSpPr>
        <p:spPr>
          <a:xfrm>
            <a:off x="6564313" y="992187"/>
            <a:ext cx="3810000" cy="5408613"/>
          </a:xfrm>
        </p:spPr>
        <p:txBody>
          <a:bodyPr vert="horz" wrap="square" lIns="92075" tIns="46038" rIns="92075" bIns="46038" numCol="1" anchor="t" anchorCtr="0" compatLnSpc="1">
            <a:prstTxWarp prst="textNoShape">
              <a:avLst/>
            </a:prstTxWarp>
          </a:bodyPr>
          <a:lstStyle/>
          <a:p>
            <a:pPr marL="182880" indent="-227013" defTabSz="914400" eaLnBrk="1" hangingPunct="1">
              <a:spcBef>
                <a:spcPts val="0"/>
              </a:spcBef>
              <a:tabLst>
                <a:tab pos="7372350" algn="r"/>
              </a:tabLst>
            </a:pPr>
            <a:r>
              <a:rPr lang="en-US" sz="1200" dirty="0"/>
              <a:t>2009</a:t>
            </a:r>
          </a:p>
          <a:p>
            <a:pPr marL="582930" lvl="2" indent="-174625" defTabSz="914400" eaLnBrk="1" hangingPunct="1">
              <a:spcBef>
                <a:spcPts val="0"/>
              </a:spcBef>
              <a:tabLst>
                <a:tab pos="7372350" algn="r"/>
              </a:tabLst>
            </a:pPr>
            <a:r>
              <a:rPr lang="en-US" sz="1200" dirty="0"/>
              <a:t>355 – LA ($4,724 - $9,835)</a:t>
            </a:r>
          </a:p>
          <a:p>
            <a:pPr marL="582930" lvl="2" indent="-174625" defTabSz="914400" eaLnBrk="1" hangingPunct="1">
              <a:spcBef>
                <a:spcPts val="0"/>
              </a:spcBef>
              <a:tabLst>
                <a:tab pos="7372350" algn="r"/>
              </a:tabLst>
            </a:pPr>
            <a:r>
              <a:rPr lang="en-US" sz="1200" dirty="0"/>
              <a:t>344 – Montreal ($8,676 - $29,948)</a:t>
            </a:r>
          </a:p>
          <a:p>
            <a:pPr marL="582930" lvl="2" indent="-174625" defTabSz="914400" eaLnBrk="1" hangingPunct="1">
              <a:spcBef>
                <a:spcPts val="0"/>
              </a:spcBef>
              <a:tabLst>
                <a:tab pos="7372350" algn="r"/>
              </a:tabLst>
            </a:pPr>
            <a:r>
              <a:rPr lang="en-US" sz="1200" dirty="0"/>
              <a:t>500 – Hawaii ($16,793 - $17,330)</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2010</a:t>
            </a:r>
          </a:p>
          <a:p>
            <a:pPr marL="582930" lvl="2" indent="-174625" defTabSz="914400" eaLnBrk="1" hangingPunct="1">
              <a:spcBef>
                <a:spcPts val="0"/>
              </a:spcBef>
              <a:tabLst>
                <a:tab pos="7372350" algn="r"/>
              </a:tabLst>
            </a:pPr>
            <a:r>
              <a:rPr lang="en-US" sz="1200" dirty="0"/>
              <a:t>428 – LA ($9,000 - $33,841)</a:t>
            </a:r>
          </a:p>
          <a:p>
            <a:pPr marL="582930" lvl="2" indent="-174625" defTabSz="914400" eaLnBrk="1" hangingPunct="1">
              <a:spcBef>
                <a:spcPts val="0"/>
              </a:spcBef>
              <a:tabLst>
                <a:tab pos="7372350" algn="r"/>
              </a:tabLst>
            </a:pPr>
            <a:r>
              <a:rPr lang="en-US" sz="1200" dirty="0"/>
              <a:t>426 - Beijing ($0)</a:t>
            </a:r>
          </a:p>
          <a:p>
            <a:pPr marL="582930" lvl="2" indent="-174625" defTabSz="914400" eaLnBrk="1" hangingPunct="1">
              <a:spcBef>
                <a:spcPts val="0"/>
              </a:spcBef>
              <a:tabLst>
                <a:tab pos="7372350" algn="r"/>
              </a:tabLst>
            </a:pPr>
            <a:r>
              <a:rPr lang="en-US" sz="1200" dirty="0"/>
              <a:t>384 – Hawaii ($1,161- $316)</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2011</a:t>
            </a:r>
          </a:p>
          <a:p>
            <a:pPr marL="582930" lvl="2" indent="-174625" defTabSz="914400" eaLnBrk="1" hangingPunct="1">
              <a:spcBef>
                <a:spcPts val="0"/>
              </a:spcBef>
              <a:tabLst>
                <a:tab pos="7372350" algn="r"/>
              </a:tabLst>
            </a:pPr>
            <a:r>
              <a:rPr lang="en-US" sz="1200" dirty="0"/>
              <a:t>410 – LA ($13,378 - $29,080)</a:t>
            </a:r>
          </a:p>
          <a:p>
            <a:pPr marL="582930" lvl="2" indent="-174625" defTabSz="914400" eaLnBrk="1" hangingPunct="1">
              <a:spcBef>
                <a:spcPts val="0"/>
              </a:spcBef>
              <a:tabLst>
                <a:tab pos="7372350" algn="r"/>
              </a:tabLst>
            </a:pPr>
            <a:r>
              <a:rPr lang="en-US" sz="1200" dirty="0"/>
              <a:t>351 – Indian Wells (</a:t>
            </a:r>
            <a:r>
              <a:rPr lang="en-US" sz="1200" dirty="0">
                <a:solidFill>
                  <a:srgbClr val="FF0000"/>
                </a:solidFill>
              </a:rPr>
              <a:t>$9,128 </a:t>
            </a:r>
            <a:r>
              <a:rPr lang="en-US" sz="1200" dirty="0"/>
              <a:t>– $20,536)</a:t>
            </a:r>
          </a:p>
          <a:p>
            <a:pPr marL="582930" lvl="2" indent="-174625" defTabSz="914400" eaLnBrk="1" hangingPunct="1">
              <a:spcBef>
                <a:spcPts val="0"/>
              </a:spcBef>
              <a:tabLst>
                <a:tab pos="7372350" algn="r"/>
              </a:tabLst>
            </a:pPr>
            <a:r>
              <a:rPr lang="en-US" sz="1200" dirty="0"/>
              <a:t>313 – Okinawa (</a:t>
            </a:r>
            <a:r>
              <a:rPr lang="en-US" sz="1200" dirty="0">
                <a:solidFill>
                  <a:srgbClr val="FF0000"/>
                </a:solidFill>
              </a:rPr>
              <a:t>$22,669 </a:t>
            </a:r>
            <a:r>
              <a:rPr lang="en-US" sz="1200" dirty="0"/>
              <a:t>– $0)</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2012</a:t>
            </a:r>
          </a:p>
          <a:p>
            <a:pPr marL="582930" lvl="2" indent="-174625" defTabSz="914400" eaLnBrk="1" hangingPunct="1">
              <a:spcBef>
                <a:spcPts val="0"/>
              </a:spcBef>
              <a:tabLst>
                <a:tab pos="7372350" algn="r"/>
              </a:tabLst>
            </a:pPr>
            <a:r>
              <a:rPr lang="en-US" sz="1200" dirty="0"/>
              <a:t>359 – Jacksonville ($16,398 - $30,931.52)</a:t>
            </a:r>
          </a:p>
          <a:p>
            <a:pPr marL="582930" lvl="2" indent="-174625" defTabSz="914400" eaLnBrk="1" hangingPunct="1">
              <a:spcBef>
                <a:spcPts val="0"/>
              </a:spcBef>
              <a:tabLst>
                <a:tab pos="7372350" algn="r"/>
              </a:tabLst>
            </a:pPr>
            <a:r>
              <a:rPr lang="en-US" sz="1200" dirty="0"/>
              <a:t>335 – Atlanta (</a:t>
            </a:r>
            <a:r>
              <a:rPr lang="en-US" sz="1200" dirty="0">
                <a:solidFill>
                  <a:srgbClr val="FF0000"/>
                </a:solidFill>
              </a:rPr>
              <a:t>$680 </a:t>
            </a:r>
            <a:r>
              <a:rPr lang="en-US" sz="1200" dirty="0"/>
              <a:t>- </a:t>
            </a:r>
            <a:r>
              <a:rPr lang="en-US" sz="1200" dirty="0">
                <a:solidFill>
                  <a:srgbClr val="FF0000"/>
                </a:solidFill>
              </a:rPr>
              <a:t> $100.35</a:t>
            </a:r>
            <a:r>
              <a:rPr lang="en-US" sz="1200" dirty="0"/>
              <a:t>)</a:t>
            </a:r>
          </a:p>
          <a:p>
            <a:pPr marL="582930" lvl="2" indent="-174625" defTabSz="914400" eaLnBrk="1" hangingPunct="1">
              <a:spcBef>
                <a:spcPts val="0"/>
              </a:spcBef>
              <a:tabLst>
                <a:tab pos="7372350" algn="r"/>
              </a:tabLst>
            </a:pPr>
            <a:r>
              <a:rPr lang="en-US" sz="1200" dirty="0"/>
              <a:t>314 – Indian Wells (</a:t>
            </a:r>
            <a:r>
              <a:rPr lang="en-US" sz="1200" dirty="0">
                <a:solidFill>
                  <a:srgbClr val="FF0000"/>
                </a:solidFill>
              </a:rPr>
              <a:t>$7,665 </a:t>
            </a:r>
            <a:r>
              <a:rPr lang="en-US" sz="1200" dirty="0"/>
              <a:t>-  $ 15,480) </a:t>
            </a:r>
          </a:p>
          <a:p>
            <a:pPr marL="582930" lvl="2" indent="-174625" defTabSz="914400" eaLnBrk="1" hangingPunct="1">
              <a:spcBef>
                <a:spcPts val="0"/>
              </a:spcBef>
              <a:tabLst>
                <a:tab pos="7372350" algn="r"/>
              </a:tabLst>
            </a:pPr>
            <a:endParaRPr lang="en-US" sz="1000" dirty="0"/>
          </a:p>
          <a:p>
            <a:pPr marL="182880" indent="-174625" defTabSz="914400" eaLnBrk="1" hangingPunct="1">
              <a:spcBef>
                <a:spcPts val="0"/>
              </a:spcBef>
              <a:tabLst>
                <a:tab pos="7372350" algn="r"/>
              </a:tabLst>
            </a:pPr>
            <a:r>
              <a:rPr lang="en-US" sz="1200" dirty="0"/>
              <a:t>2013</a:t>
            </a:r>
          </a:p>
          <a:p>
            <a:pPr marL="582930" lvl="2" indent="-174625" defTabSz="914400" eaLnBrk="1" hangingPunct="1">
              <a:spcBef>
                <a:spcPts val="0"/>
              </a:spcBef>
              <a:tabLst>
                <a:tab pos="7372350"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$ 5,855</a:t>
            </a:r>
            <a:r>
              <a:rPr lang="en-US" sz="1200" dirty="0"/>
              <a:t>)</a:t>
            </a:r>
          </a:p>
          <a:p>
            <a:pPr marL="582930" lvl="2" indent="-174625" defTabSz="914400" eaLnBrk="1" hangingPunct="1">
              <a:spcBef>
                <a:spcPts val="0"/>
              </a:spcBef>
              <a:tabLst>
                <a:tab pos="7372350" algn="r"/>
              </a:tabLst>
            </a:pPr>
            <a:r>
              <a:rPr lang="en-US" sz="1200" dirty="0"/>
              <a:t>337 – Hawaii      (</a:t>
            </a:r>
            <a:r>
              <a:rPr lang="en-US" sz="1200" dirty="0">
                <a:solidFill>
                  <a:srgbClr val="FF0000"/>
                </a:solidFill>
              </a:rPr>
              <a:t>$10,533 </a:t>
            </a:r>
            <a:r>
              <a:rPr lang="en-US" sz="1200" dirty="0"/>
              <a:t>- </a:t>
            </a:r>
            <a:r>
              <a:rPr lang="en-US" sz="1200" dirty="0">
                <a:solidFill>
                  <a:srgbClr val="FF0000"/>
                </a:solidFill>
              </a:rPr>
              <a:t>$12,227</a:t>
            </a:r>
            <a:r>
              <a:rPr lang="en-US" sz="1200" dirty="0"/>
              <a:t>)</a:t>
            </a:r>
          </a:p>
          <a:p>
            <a:pPr marL="582930" lvl="2" indent="-174625" defTabSz="914400" eaLnBrk="1" hangingPunct="1">
              <a:spcBef>
                <a:spcPts val="0"/>
              </a:spcBef>
              <a:tabLst>
                <a:tab pos="7372350" algn="r"/>
              </a:tabLst>
            </a:pPr>
            <a:r>
              <a:rPr lang="en-US" sz="1200" dirty="0"/>
              <a:t>279 – Nanjing     ($0- </a:t>
            </a:r>
            <a:r>
              <a:rPr lang="en-US" sz="1200" dirty="0">
                <a:solidFill>
                  <a:srgbClr val="FF0000"/>
                </a:solidFill>
              </a:rPr>
              <a:t>$7,475</a:t>
            </a:r>
            <a:r>
              <a:rPr lang="en-US" sz="1200" dirty="0"/>
              <a:t>) </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p>
          <a:p>
            <a:pPr marL="515938" lvl="1" indent="-174625" defTabSz="914400" eaLnBrk="1" hangingPunct="1">
              <a:lnSpc>
                <a:spcPct val="90000"/>
              </a:lnSpc>
              <a:tabLst>
                <a:tab pos="7372350" algn="r"/>
              </a:tabLst>
            </a:pPr>
            <a:endParaRPr lang="en-US" sz="1400" dirty="0"/>
          </a:p>
        </p:txBody>
      </p:sp>
      <p:sp>
        <p:nvSpPr>
          <p:cNvPr id="8197" name="Slide Number Placeholder 5"/>
          <p:cNvSpPr txBox="1">
            <a:spLocks noGrp="1"/>
          </p:cNvSpPr>
          <p:nvPr/>
        </p:nvSpPr>
        <p:spPr bwMode="auto">
          <a:xfrm>
            <a:off x="5917696" y="6475413"/>
            <a:ext cx="432811" cy="184666"/>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201" name="Rectangle 5"/>
          <p:cNvSpPr>
            <a:spLocks noChangeArrowheads="1"/>
          </p:cNvSpPr>
          <p:nvPr/>
        </p:nvSpPr>
        <p:spPr bwMode="auto">
          <a:xfrm>
            <a:off x="10374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r>
              <a:rPr lang="en-US"/>
              <a:t>November 2017</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8196" name="Rectangle 5"/>
          <p:cNvSpPr>
            <a:spLocks noGrp="1" noChangeArrowheads="1"/>
          </p:cNvSpPr>
          <p:nvPr>
            <p:ph type="sldNum" sz="quarter" idx="12"/>
          </p:nvPr>
        </p:nvSpPr>
        <p:spPr/>
        <p:txBody>
          <a:bodyPr/>
          <a:lstStyle/>
          <a:p>
            <a:r>
              <a:rPr lang="en-GB"/>
              <a:t>Slide </a:t>
            </a:r>
            <a:fld id="{3838B4BB-A4D0-4480-9F10-787314E25A66}" type="slidenum">
              <a:rPr lang="en-GB" smtClean="0"/>
              <a:pPr/>
              <a:t>9</a:t>
            </a:fld>
            <a:endParaRPr lang="en-GB"/>
          </a:p>
        </p:txBody>
      </p:sp>
      <p:sp>
        <p:nvSpPr>
          <p:cNvPr id="8198" name="Rectangle 2"/>
          <p:cNvSpPr>
            <a:spLocks noGrp="1" noChangeArrowheads="1"/>
          </p:cNvSpPr>
          <p:nvPr>
            <p:ph type="title" idx="4294967295"/>
          </p:nvPr>
        </p:nvSpPr>
        <p:spPr>
          <a:xfrm>
            <a:off x="0" y="533400"/>
            <a:ext cx="7772400" cy="533400"/>
          </a:xfrm>
        </p:spPr>
        <p:txBody>
          <a:bodyPr vert="horz" wrap="square" lIns="92075" tIns="46038" rIns="92075" bIns="46038" numCol="1" anchor="ctr" anchorCtr="0" compatLnSpc="1">
            <a:prstTxWarp prst="textNoShape">
              <a:avLst/>
            </a:prstTxWarp>
          </a:bodyPr>
          <a:lstStyle/>
          <a:p>
            <a:pPr eaLnBrk="1" hangingPunct="1"/>
            <a:r>
              <a:rPr lang="en-US"/>
              <a:t>Historical Attendance</a:t>
            </a:r>
          </a:p>
        </p:txBody>
      </p:sp>
      <p:sp>
        <p:nvSpPr>
          <p:cNvPr id="8199" name="Rectangle 3"/>
          <p:cNvSpPr>
            <a:spLocks noGrp="1" noChangeArrowheads="1"/>
          </p:cNvSpPr>
          <p:nvPr>
            <p:ph type="body" sz="half" idx="4294967295"/>
          </p:nvPr>
        </p:nvSpPr>
        <p:spPr>
          <a:xfrm>
            <a:off x="1460500" y="1249892"/>
            <a:ext cx="4241800" cy="4367992"/>
          </a:xfrm>
        </p:spPr>
        <p:txBody>
          <a:bodyPr vert="horz" wrap="square" lIns="92075" tIns="46038" rIns="92075" bIns="46038" numCol="1" anchor="t" anchorCtr="0" compatLnSpc="1">
            <a:prstTxWarp prst="textNoShape">
              <a:avLst/>
            </a:prstTxWarp>
            <a:spAutoFit/>
          </a:bodyPr>
          <a:lstStyle/>
          <a:p>
            <a:pPr marL="53975" indent="-112713" defTabSz="914400" eaLnBrk="1" hangingPunct="1">
              <a:lnSpc>
                <a:spcPct val="90000"/>
              </a:lnSpc>
              <a:tabLst>
                <a:tab pos="7372350" algn="r"/>
              </a:tabLst>
            </a:pPr>
            <a:r>
              <a:rPr lang="en-US" sz="1800" dirty="0"/>
              <a:t>2015</a:t>
            </a:r>
          </a:p>
          <a:p>
            <a:pPr marL="454025" lvl="1" indent="-112713" defTabSz="914400" eaLnBrk="1" hangingPunct="1">
              <a:lnSpc>
                <a:spcPct val="90000"/>
              </a:lnSpc>
              <a:tabLst>
                <a:tab pos="7372350" algn="r"/>
              </a:tabLst>
            </a:pPr>
            <a:r>
              <a:rPr lang="en-US" sz="1400" dirty="0"/>
              <a:t>665 – Atlanta ($</a:t>
            </a:r>
            <a:r>
              <a:rPr lang="en-US" sz="1400" b="1" dirty="0">
                <a:solidFill>
                  <a:schemeClr val="tx1"/>
                </a:solidFill>
                <a:ea typeface="MS PGothic" pitchFamily="34" charset="-128"/>
              </a:rPr>
              <a:t>190,625 - 0</a:t>
            </a:r>
            <a:r>
              <a:rPr lang="en-US" sz="1400" dirty="0"/>
              <a:t>)</a:t>
            </a:r>
            <a:r>
              <a:rPr lang="en-US" sz="1400" baseline="30000" dirty="0"/>
              <a:t>1</a:t>
            </a:r>
          </a:p>
          <a:p>
            <a:pPr marL="454025" lvl="1" indent="-112713" defTabSz="914400" eaLnBrk="1" hangingPunct="1">
              <a:lnSpc>
                <a:spcPct val="90000"/>
              </a:lnSpc>
              <a:tabLst>
                <a:tab pos="7372350" algn="r"/>
              </a:tabLst>
            </a:pPr>
            <a:r>
              <a:rPr lang="en-US" sz="1400" dirty="0"/>
              <a:t>357 – Vancouver ($6,323 - $14,667)</a:t>
            </a:r>
          </a:p>
          <a:p>
            <a:pPr marL="454025" lvl="1" indent="-112713" defTabSz="914400" eaLnBrk="1" hangingPunct="1">
              <a:lnSpc>
                <a:spcPct val="90000"/>
              </a:lnSpc>
              <a:tabLst>
                <a:tab pos="7372350" algn="r"/>
              </a:tabLst>
            </a:pPr>
            <a:r>
              <a:rPr lang="en-US" sz="1400" dirty="0"/>
              <a:t>329 – Bangkok (</a:t>
            </a:r>
            <a:r>
              <a:rPr lang="en-US" sz="1400" dirty="0">
                <a:solidFill>
                  <a:srgbClr val="C00000"/>
                </a:solidFill>
              </a:rPr>
              <a:t>$3,147  </a:t>
            </a:r>
            <a:r>
              <a:rPr lang="en-US" sz="1400" dirty="0"/>
              <a:t>- </a:t>
            </a:r>
            <a:r>
              <a:rPr lang="en-US" sz="1400" dirty="0">
                <a:solidFill>
                  <a:schemeClr val="tx1"/>
                </a:solidFill>
              </a:rPr>
              <a:t>$18,102</a:t>
            </a:r>
            <a:r>
              <a:rPr lang="en-US" sz="1400" dirty="0"/>
              <a:t>)</a:t>
            </a:r>
          </a:p>
          <a:p>
            <a:pPr marL="53975" indent="-112713" defTabSz="914400" eaLnBrk="1" hangingPunct="1">
              <a:lnSpc>
                <a:spcPct val="90000"/>
              </a:lnSpc>
              <a:tabLst>
                <a:tab pos="7372350" algn="r"/>
              </a:tabLst>
            </a:pPr>
            <a:r>
              <a:rPr lang="en-US" sz="1800" dirty="0"/>
              <a:t>2016</a:t>
            </a:r>
          </a:p>
          <a:p>
            <a:pPr marL="454025" lvl="1" indent="-112713" defTabSz="914400" eaLnBrk="1" hangingPunct="1">
              <a:lnSpc>
                <a:spcPct val="90000"/>
              </a:lnSpc>
              <a:tabLst>
                <a:tab pos="7372350" algn="r"/>
              </a:tabLst>
            </a:pPr>
            <a:r>
              <a:rPr lang="en-US" sz="1400" dirty="0"/>
              <a:t>698 – Atlanta </a:t>
            </a:r>
            <a:r>
              <a:rPr lang="en-US" sz="1400" dirty="0">
                <a:solidFill>
                  <a:srgbClr val="C00000"/>
                </a:solidFill>
              </a:rPr>
              <a:t>($33,625  </a:t>
            </a:r>
            <a:r>
              <a:rPr lang="en-US" sz="1400" dirty="0"/>
              <a:t>- 0)</a:t>
            </a:r>
            <a:r>
              <a:rPr lang="en-US" sz="1400" baseline="30000" dirty="0"/>
              <a:t>1</a:t>
            </a:r>
          </a:p>
          <a:p>
            <a:pPr marL="454025" lvl="1" indent="-112713" defTabSz="914400" eaLnBrk="1" hangingPunct="1">
              <a:lnSpc>
                <a:spcPct val="90000"/>
              </a:lnSpc>
              <a:tabLst>
                <a:tab pos="7372350" algn="r"/>
              </a:tabLst>
            </a:pPr>
            <a:r>
              <a:rPr lang="en-US" sz="1400" dirty="0"/>
              <a:t>324 – Waikoloa (</a:t>
            </a:r>
            <a:r>
              <a:rPr lang="en-US" sz="1400" dirty="0">
                <a:solidFill>
                  <a:srgbClr val="C00000"/>
                </a:solidFill>
              </a:rPr>
              <a:t>$22,740 </a:t>
            </a:r>
            <a:r>
              <a:rPr lang="en-US" sz="1400" dirty="0"/>
              <a:t>- $</a:t>
            </a:r>
            <a:r>
              <a:rPr lang="en-US" sz="1400" dirty="0">
                <a:solidFill>
                  <a:schemeClr val="tx1"/>
                </a:solidFill>
              </a:rPr>
              <a:t>13,887</a:t>
            </a:r>
            <a:r>
              <a:rPr lang="en-US" sz="1400" dirty="0"/>
              <a:t>)</a:t>
            </a:r>
          </a:p>
          <a:p>
            <a:pPr marL="454025" lvl="1" indent="-112713" defTabSz="914400" eaLnBrk="1" hangingPunct="1">
              <a:lnSpc>
                <a:spcPct val="90000"/>
              </a:lnSpc>
              <a:tabLst>
                <a:tab pos="7372350" algn="r"/>
              </a:tabLst>
            </a:pPr>
            <a:r>
              <a:rPr lang="en-US" sz="1400" dirty="0"/>
              <a:t>267 – Warsaw ($1,025 - </a:t>
            </a:r>
            <a:r>
              <a:rPr lang="en-US" sz="1400" dirty="0">
                <a:solidFill>
                  <a:srgbClr val="C00000"/>
                </a:solidFill>
              </a:rPr>
              <a:t>$7,868</a:t>
            </a:r>
            <a:r>
              <a:rPr lang="en-US" sz="1400" dirty="0"/>
              <a:t>)</a:t>
            </a:r>
          </a:p>
          <a:p>
            <a:pPr marL="53975" indent="-112713" defTabSz="914400" eaLnBrk="1" hangingPunct="1">
              <a:lnSpc>
                <a:spcPct val="90000"/>
              </a:lnSpc>
              <a:tabLst>
                <a:tab pos="7372350" algn="r"/>
              </a:tabLst>
            </a:pPr>
            <a:r>
              <a:rPr lang="en-US" dirty="0"/>
              <a:t>2017</a:t>
            </a:r>
          </a:p>
          <a:p>
            <a:pPr marL="454025" lvl="1" indent="-112713" defTabSz="914400" eaLnBrk="1" hangingPunct="1">
              <a:lnSpc>
                <a:spcPct val="90000"/>
              </a:lnSpc>
              <a:tabLst>
                <a:tab pos="7372350" algn="r"/>
              </a:tabLst>
            </a:pPr>
            <a:r>
              <a:rPr lang="en-US" sz="1400" dirty="0"/>
              <a:t>317 – Atlanta (</a:t>
            </a:r>
            <a:r>
              <a:rPr lang="en-US" sz="1400" b="1" dirty="0">
                <a:solidFill>
                  <a:srgbClr val="C00000"/>
                </a:solidFill>
                <a:latin typeface="Tahoma" panose="020B0604030504040204" pitchFamily="34" charset="0"/>
                <a:ea typeface="Tahoma" panose="020B0604030504040204" pitchFamily="34" charset="0"/>
                <a:cs typeface="Tahoma" panose="020B0604030504040204" pitchFamily="34" charset="0"/>
              </a:rPr>
              <a:t>$8,268 </a:t>
            </a:r>
            <a:r>
              <a:rPr lang="en-US" sz="1400" dirty="0">
                <a:solidFill>
                  <a:schemeClr val="tx1"/>
                </a:solidFill>
              </a:rPr>
              <a:t>- </a:t>
            </a:r>
            <a:r>
              <a:rPr lang="en-US" sz="1400" b="1" kern="1200" dirty="0">
                <a:solidFill>
                  <a:srgbClr val="C00000"/>
                </a:solidFill>
                <a:latin typeface="Tahoma" panose="020B0604030504040204" pitchFamily="34" charset="0"/>
                <a:ea typeface="Tahoma" panose="020B0604030504040204" pitchFamily="34" charset="0"/>
                <a:cs typeface="Tahoma" panose="020B0604030504040204" pitchFamily="34" charset="0"/>
              </a:rPr>
              <a:t>$733.50</a:t>
            </a:r>
            <a:r>
              <a:rPr lang="en-US" sz="1400" dirty="0">
                <a:solidFill>
                  <a:schemeClr val="tx1"/>
                </a:solidFill>
              </a:rPr>
              <a:t>)</a:t>
            </a:r>
            <a:r>
              <a:rPr lang="en-US" sz="1400" baseline="30000" dirty="0">
                <a:solidFill>
                  <a:schemeClr val="tx1"/>
                </a:solidFill>
              </a:rPr>
              <a:t>2</a:t>
            </a:r>
          </a:p>
          <a:p>
            <a:pPr marL="454025" lvl="1" indent="-112713" defTabSz="914400" eaLnBrk="1" hangingPunct="1">
              <a:lnSpc>
                <a:spcPct val="90000"/>
              </a:lnSpc>
              <a:tabLst>
                <a:tab pos="7372350" algn="r"/>
              </a:tabLst>
            </a:pPr>
            <a:r>
              <a:rPr lang="en-US" sz="1600" dirty="0">
                <a:solidFill>
                  <a:schemeClr val="tx1"/>
                </a:solidFill>
              </a:rPr>
              <a:t>215 – </a:t>
            </a:r>
            <a:r>
              <a:rPr lang="en-US" sz="1600" dirty="0" err="1">
                <a:solidFill>
                  <a:schemeClr val="tx1"/>
                </a:solidFill>
              </a:rPr>
              <a:t>Deajeon</a:t>
            </a:r>
            <a:r>
              <a:rPr lang="en-US" sz="1600" dirty="0">
                <a:solidFill>
                  <a:schemeClr val="tx1"/>
                </a:solidFill>
              </a:rPr>
              <a:t> ($</a:t>
            </a:r>
            <a:r>
              <a:rPr lang="en-US" sz="1600" dirty="0">
                <a:latin typeface="Tahoma" panose="020B0604030504040204" pitchFamily="34" charset="0"/>
              </a:rPr>
              <a:t>26,050.00, $5,322)</a:t>
            </a:r>
          </a:p>
          <a:p>
            <a:pPr marL="454025" lvl="1" indent="-112713" defTabSz="914400" eaLnBrk="1" hangingPunct="1">
              <a:lnSpc>
                <a:spcPct val="90000"/>
              </a:lnSpc>
              <a:tabLst>
                <a:tab pos="7372350" algn="r"/>
              </a:tabLst>
            </a:pPr>
            <a:r>
              <a:rPr lang="en-US" sz="1600" i="1" dirty="0">
                <a:solidFill>
                  <a:schemeClr val="tx1"/>
                </a:solidFill>
              </a:rPr>
              <a:t>267 - Waikoloa (</a:t>
            </a:r>
            <a:r>
              <a:rPr lang="en-US" sz="1600" b="1" i="1" dirty="0">
                <a:solidFill>
                  <a:srgbClr val="C00000"/>
                </a:solidFill>
              </a:rPr>
              <a:t>$17,750 </a:t>
            </a:r>
            <a:r>
              <a:rPr lang="en-US" sz="1600" i="1" dirty="0">
                <a:solidFill>
                  <a:srgbClr val="FF0000"/>
                </a:solidFill>
              </a:rPr>
              <a:t>, </a:t>
            </a:r>
            <a:r>
              <a:rPr lang="en-US" sz="1600" b="1" dirty="0">
                <a:solidFill>
                  <a:srgbClr val="C00000"/>
                </a:solidFill>
              </a:rPr>
              <a:t>$20,404.21</a:t>
            </a:r>
            <a:r>
              <a:rPr lang="en-US" sz="1600" i="1" dirty="0">
                <a:solidFill>
                  <a:schemeClr val="tx1"/>
                </a:solidFill>
              </a:rPr>
              <a:t>)</a:t>
            </a:r>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a:t> </a:t>
            </a:r>
          </a:p>
          <a:p>
            <a:pPr marL="454025" lvl="1" indent="-112713" defTabSz="914400" eaLnBrk="1" hangingPunct="1">
              <a:lnSpc>
                <a:spcPct val="90000"/>
              </a:lnSpc>
              <a:tabLst>
                <a:tab pos="7372350" algn="r"/>
              </a:tabLst>
            </a:pPr>
            <a:endParaRPr lang="en-US" sz="1200" dirty="0"/>
          </a:p>
        </p:txBody>
      </p:sp>
      <p:sp>
        <p:nvSpPr>
          <p:cNvPr id="8197" name="Slide Number Placeholder 5"/>
          <p:cNvSpPr txBox="1">
            <a:spLocks noGrp="1"/>
          </p:cNvSpPr>
          <p:nvPr/>
        </p:nvSpPr>
        <p:spPr bwMode="auto">
          <a:xfrm>
            <a:off x="5917696" y="6475413"/>
            <a:ext cx="432811" cy="184666"/>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9</a:t>
            </a:fld>
            <a:endParaRPr lang="en-US" sz="1200">
              <a:solidFill>
                <a:schemeClr val="tx1"/>
              </a:solidFill>
              <a:ea typeface="MS PGothic" pitchFamily="34" charset="-128"/>
            </a:endParaRPr>
          </a:p>
        </p:txBody>
      </p:sp>
      <p:sp>
        <p:nvSpPr>
          <p:cNvPr id="8201" name="Rectangle 5"/>
          <p:cNvSpPr>
            <a:spLocks noChangeArrowheads="1"/>
          </p:cNvSpPr>
          <p:nvPr/>
        </p:nvSpPr>
        <p:spPr bwMode="auto">
          <a:xfrm>
            <a:off x="10374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1676400" y="5643123"/>
            <a:ext cx="3810000" cy="830997"/>
          </a:xfrm>
          <a:prstGeom prst="rect">
            <a:avLst/>
          </a:prstGeom>
          <a:noFill/>
        </p:spPr>
        <p:txBody>
          <a:bodyPr wrap="square" rtlCol="0">
            <a:spAutoFit/>
          </a:bodyPr>
          <a:lstStyle/>
          <a:p>
            <a:r>
              <a:rPr lang="en-US" sz="1600" baseline="30000" dirty="0">
                <a:solidFill>
                  <a:schemeClr val="tx1"/>
                </a:solidFill>
              </a:rPr>
              <a:t>1</a:t>
            </a:r>
            <a:r>
              <a:rPr lang="en-US" sz="1600" dirty="0">
                <a:solidFill>
                  <a:schemeClr val="tx1"/>
                </a:solidFill>
              </a:rPr>
              <a:t>802 Hosted Interim</a:t>
            </a:r>
          </a:p>
          <a:p>
            <a:r>
              <a:rPr lang="en-US" sz="1600" baseline="30000" dirty="0">
                <a:solidFill>
                  <a:schemeClr val="tx1"/>
                </a:solidFill>
              </a:rPr>
              <a:t>2</a:t>
            </a:r>
            <a:r>
              <a:rPr lang="en-US" sz="1600" dirty="0">
                <a:solidFill>
                  <a:schemeClr val="tx1"/>
                </a:solidFill>
              </a:rPr>
              <a:t>Does not include penalty paid by HRA</a:t>
            </a:r>
          </a:p>
          <a:p>
            <a:endParaRPr lang="en-US" sz="1600" dirty="0">
              <a:solidFill>
                <a:schemeClr val="tx1"/>
              </a:solidFill>
            </a:endParaRPr>
          </a:p>
        </p:txBody>
      </p:sp>
    </p:spTree>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102066</TotalTime>
  <Words>2928</Words>
  <Application>Microsoft Office PowerPoint</Application>
  <PresentationFormat>Widescreen</PresentationFormat>
  <Paragraphs>959</Paragraphs>
  <Slides>14</Slides>
  <Notes>13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4" baseType="lpstr">
      <vt:lpstr>Arial Unicode MS</vt:lpstr>
      <vt:lpstr>굴림</vt:lpstr>
      <vt:lpstr>MS Gothic</vt:lpstr>
      <vt:lpstr>MS PGothic</vt:lpstr>
      <vt:lpstr>Arial</vt:lpstr>
      <vt:lpstr>Calibri</vt:lpstr>
      <vt:lpstr>Tahoma</vt:lpstr>
      <vt:lpstr>Times New Roman</vt:lpstr>
      <vt:lpstr>802-11-Submission</vt:lpstr>
      <vt:lpstr>Document</vt:lpstr>
      <vt:lpstr>PowerPoint Presentation</vt:lpstr>
      <vt:lpstr>Treasurer Report Nov 2017 - Orlando</vt:lpstr>
      <vt:lpstr>Abstract</vt:lpstr>
      <vt:lpstr>PowerPoint Presentation</vt:lpstr>
      <vt:lpstr>Daejeon, May 2017 Budget Estimate</vt:lpstr>
      <vt:lpstr>Waikoloa,  Sept. 2017 Budget Report</vt:lpstr>
      <vt:lpstr>Irvine, CA January 2018 Budget Report</vt:lpstr>
      <vt:lpstr>Historical Attendance</vt:lpstr>
      <vt:lpstr>Historical Attendance</vt:lpstr>
      <vt:lpstr>PowerPoint Presentation</vt:lpstr>
      <vt:lpstr>PowerPoint Presentation</vt:lpstr>
      <vt:lpstr>PowerPoint Presentation</vt:lpstr>
      <vt:lpstr>PowerPoint Presentation</vt:lpstr>
      <vt:lpstr>PowerPoint Presentation</vt:lpstr>
    </vt:vector>
  </TitlesOfParts>
  <Manager>Benjamin A. Rolfe</Manager>
  <Company>BCA, CSR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Nov 2017 Orlando</dc:title>
  <dc:creator>Jon Rosdahl</dc:creator>
  <cp:keywords>May 2017</cp:keywords>
  <dc:description>Ben Rolfe (BCA); Jon Rosdahl (Qualcomm)</dc:description>
  <cp:lastModifiedBy>Jon Rosdahl</cp:lastModifiedBy>
  <cp:revision>425</cp:revision>
  <cp:lastPrinted>1601-01-01T00:00:00Z</cp:lastPrinted>
  <dcterms:created xsi:type="dcterms:W3CDTF">2012-05-13T15:07:35Z</dcterms:created>
  <dcterms:modified xsi:type="dcterms:W3CDTF">2017-11-18T00:33:20Z</dcterms:modified>
</cp:coreProperties>
</file>