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7" r:id="rId1"/>
    <p:sldMasterId id="2147483830" r:id="rId2"/>
  </p:sldMasterIdLst>
  <p:notesMasterIdLst>
    <p:notesMasterId r:id="rId40"/>
  </p:notesMasterIdLst>
  <p:handoutMasterIdLst>
    <p:handoutMasterId r:id="rId41"/>
  </p:handoutMasterIdLst>
  <p:sldIdLst>
    <p:sldId id="386" r:id="rId3"/>
    <p:sldId id="387" r:id="rId4"/>
    <p:sldId id="425" r:id="rId5"/>
    <p:sldId id="422" r:id="rId6"/>
    <p:sldId id="423" r:id="rId7"/>
    <p:sldId id="426" r:id="rId8"/>
    <p:sldId id="427" r:id="rId9"/>
    <p:sldId id="428" r:id="rId10"/>
    <p:sldId id="424" r:id="rId11"/>
    <p:sldId id="420" r:id="rId12"/>
    <p:sldId id="421" r:id="rId13"/>
    <p:sldId id="429" r:id="rId14"/>
    <p:sldId id="430" r:id="rId15"/>
    <p:sldId id="431" r:id="rId16"/>
    <p:sldId id="393" r:id="rId17"/>
    <p:sldId id="394" r:id="rId18"/>
    <p:sldId id="395" r:id="rId19"/>
    <p:sldId id="396" r:id="rId20"/>
    <p:sldId id="398" r:id="rId21"/>
    <p:sldId id="378" r:id="rId22"/>
    <p:sldId id="388" r:id="rId23"/>
    <p:sldId id="389" r:id="rId24"/>
    <p:sldId id="390" r:id="rId25"/>
    <p:sldId id="391" r:id="rId26"/>
    <p:sldId id="418" r:id="rId27"/>
    <p:sldId id="413" r:id="rId28"/>
    <p:sldId id="417" r:id="rId29"/>
    <p:sldId id="419" r:id="rId30"/>
    <p:sldId id="415" r:id="rId31"/>
    <p:sldId id="399" r:id="rId32"/>
    <p:sldId id="432" r:id="rId33"/>
    <p:sldId id="433" r:id="rId34"/>
    <p:sldId id="434" r:id="rId35"/>
    <p:sldId id="436" r:id="rId36"/>
    <p:sldId id="437" r:id="rId37"/>
    <p:sldId id="411" r:id="rId38"/>
    <p:sldId id="438" r:id="rId39"/>
  </p:sldIdLst>
  <p:sldSz cx="9144000" cy="6858000" type="screen4x3"/>
  <p:notesSz cx="6858000" cy="91440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76" autoAdjust="0"/>
  </p:normalViewPr>
  <p:slideViewPr>
    <p:cSldViewPr snapToGrid="0">
      <p:cViewPr varScale="1">
        <p:scale>
          <a:sx n="88" d="100"/>
          <a:sy n="88" d="100"/>
        </p:scale>
        <p:origin x="-57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30"/>
    </p:cViewPr>
  </p:sorterViewPr>
  <p:notesViewPr>
    <p:cSldViewPr snapToGrid="0">
      <p:cViewPr varScale="1">
        <p:scale>
          <a:sx n="63" d="100"/>
          <a:sy n="63" d="100"/>
        </p:scale>
        <p:origin x="-249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latin typeface="Arial" charset="0"/>
                <a:ea typeface="+mn-ea"/>
                <a:cs typeface="+mn-cs"/>
              </a:defRPr>
            </a:lvl1pPr>
          </a:lstStyle>
          <a:p>
            <a:pPr>
              <a:defRPr/>
            </a:pPr>
            <a:endParaRPr lang="en-US"/>
          </a:p>
        </p:txBody>
      </p:sp>
      <p:sp>
        <p:nvSpPr>
          <p:cNvPr id="327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latin typeface="Arial" charset="0"/>
                <a:ea typeface="+mn-ea"/>
                <a:cs typeface="+mn-cs"/>
              </a:defRPr>
            </a:lvl1pPr>
          </a:lstStyle>
          <a:p>
            <a:pPr>
              <a:defRPr/>
            </a:pPr>
            <a:endParaRPr lang="en-US"/>
          </a:p>
        </p:txBody>
      </p:sp>
      <p:sp>
        <p:nvSpPr>
          <p:cNvPr id="327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Arial" charset="0"/>
                <a:ea typeface="+mn-ea"/>
                <a:cs typeface="+mn-cs"/>
              </a:defRPr>
            </a:lvl1pPr>
          </a:lstStyle>
          <a:p>
            <a:pPr>
              <a:defRPr/>
            </a:pPr>
            <a:endParaRPr lang="en-US"/>
          </a:p>
        </p:txBody>
      </p:sp>
      <p:sp>
        <p:nvSpPr>
          <p:cNvPr id="327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atin typeface="Arial" pitchFamily="34" charset="0"/>
              </a:defRPr>
            </a:lvl1pPr>
          </a:lstStyle>
          <a:p>
            <a:fld id="{1C308104-7B13-4801-B46E-269DFEF0D82A}" type="slidenum">
              <a:rPr lang="en-US"/>
              <a:pPr/>
              <a:t>‹#›</a:t>
            </a:fld>
            <a:endParaRPr lang="en-US"/>
          </a:p>
        </p:txBody>
      </p:sp>
    </p:spTree>
    <p:extLst>
      <p:ext uri="{BB962C8B-B14F-4D97-AF65-F5344CB8AC3E}">
        <p14:creationId xmlns:p14="http://schemas.microsoft.com/office/powerpoint/2010/main" val="5606109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latin typeface="Arial" charset="0"/>
                <a:ea typeface="+mn-ea"/>
                <a:cs typeface="+mn-cs"/>
              </a:defRPr>
            </a:lvl1pPr>
          </a:lstStyle>
          <a:p>
            <a:pPr>
              <a:defRPr/>
            </a:pPr>
            <a:endParaRPr lang="en-US"/>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latin typeface="Arial" charset="0"/>
                <a:ea typeface="+mn-ea"/>
                <a:cs typeface="+mn-cs"/>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Arial" charset="0"/>
                <a:ea typeface="+mn-ea"/>
                <a:cs typeface="+mn-cs"/>
              </a:defRPr>
            </a:lvl1pPr>
          </a:lstStyle>
          <a:p>
            <a:pPr>
              <a:defRPr/>
            </a:pPr>
            <a:endParaRPr 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atin typeface="Arial" pitchFamily="34" charset="0"/>
              </a:defRPr>
            </a:lvl1pPr>
          </a:lstStyle>
          <a:p>
            <a:fld id="{EC97B1B8-6038-401F-A6EF-70EC4FA39D1F}" type="slidenum">
              <a:rPr lang="en-US"/>
              <a:pPr/>
              <a:t>‹#›</a:t>
            </a:fld>
            <a:endParaRPr lang="en-US"/>
          </a:p>
        </p:txBody>
      </p:sp>
    </p:spTree>
    <p:extLst>
      <p:ext uri="{BB962C8B-B14F-4D97-AF65-F5344CB8AC3E}">
        <p14:creationId xmlns:p14="http://schemas.microsoft.com/office/powerpoint/2010/main" val="195429964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dirty="0"/>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30</a:t>
            </a:fld>
            <a:endParaRPr lang="en-US" altLang="ko-KR"/>
          </a:p>
        </p:txBody>
      </p:sp>
    </p:spTree>
    <p:extLst>
      <p:ext uri="{BB962C8B-B14F-4D97-AF65-F5344CB8AC3E}">
        <p14:creationId xmlns:p14="http://schemas.microsoft.com/office/powerpoint/2010/main" val="3486617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31</a:t>
            </a:fld>
            <a:endParaRPr lang="en-US" altLang="ko-KR"/>
          </a:p>
        </p:txBody>
      </p:sp>
    </p:spTree>
    <p:extLst>
      <p:ext uri="{BB962C8B-B14F-4D97-AF65-F5344CB8AC3E}">
        <p14:creationId xmlns:p14="http://schemas.microsoft.com/office/powerpoint/2010/main" val="2658732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32</a:t>
            </a:fld>
            <a:endParaRPr lang="en-US" altLang="ko-KR"/>
          </a:p>
        </p:txBody>
      </p:sp>
    </p:spTree>
    <p:extLst>
      <p:ext uri="{BB962C8B-B14F-4D97-AF65-F5344CB8AC3E}">
        <p14:creationId xmlns:p14="http://schemas.microsoft.com/office/powerpoint/2010/main" val="1600747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33</a:t>
            </a:fld>
            <a:endParaRPr lang="en-US" altLang="ko-KR"/>
          </a:p>
        </p:txBody>
      </p:sp>
    </p:spTree>
    <p:extLst>
      <p:ext uri="{BB962C8B-B14F-4D97-AF65-F5344CB8AC3E}">
        <p14:creationId xmlns:p14="http://schemas.microsoft.com/office/powerpoint/2010/main" val="375495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C697FA3C-586C-4376-AF6D-EC101320FCF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546122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C01382AC-6DD9-4219-9913-BFED82F3640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66122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53E9C05C-1059-409F-9C65-54E9A93471B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342174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D2F6307B-59BF-4764-B4F7-F72FC8920E2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624492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Title 10"/>
          <p:cNvSpPr>
            <a:spLocks noGrp="1"/>
          </p:cNvSpPr>
          <p:nvPr>
            <p:ph type="title"/>
          </p:nvPr>
        </p:nvSpPr>
        <p:spPr>
          <a:xfrm>
            <a:off x="685800" y="723900"/>
            <a:ext cx="7772400" cy="1066800"/>
          </a:xfrm>
        </p:spPr>
        <p:txBody>
          <a:bodyPr/>
          <a:lstStyle/>
          <a:p>
            <a:r>
              <a:rPr lang="en-US" smtClean="0"/>
              <a:t>Click to edit Master 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Bob Heile, Wi-SUN Alliance</a:t>
            </a:r>
            <a:endParaRPr lang="en-US"/>
          </a:p>
        </p:txBody>
      </p:sp>
      <p:sp>
        <p:nvSpPr>
          <p:cNvPr id="5" name="Rectangle 6"/>
          <p:cNvSpPr>
            <a:spLocks noGrp="1" noChangeArrowheads="1"/>
          </p:cNvSpPr>
          <p:nvPr>
            <p:ph type="sldNum" sz="quarter" idx="11"/>
          </p:nvPr>
        </p:nvSpPr>
        <p:spPr>
          <a:ln/>
        </p:spPr>
        <p:txBody>
          <a:bodyPr/>
          <a:lstStyle>
            <a:lvl1pPr>
              <a:defRPr/>
            </a:lvl1pPr>
          </a:lstStyle>
          <a:p>
            <a:r>
              <a:rPr lang="en-US"/>
              <a:t>Slide </a:t>
            </a:r>
            <a:fld id="{E543DBF6-E820-40FF-9AB5-3175A27A214D}" type="slidenum">
              <a:rPr lang="en-US"/>
              <a:pPr/>
              <a:t>‹#›</a:t>
            </a:fld>
            <a:endParaRPr lang="en-US"/>
          </a:p>
        </p:txBody>
      </p:sp>
    </p:spTree>
    <p:extLst>
      <p:ext uri="{BB962C8B-B14F-4D97-AF65-F5344CB8AC3E}">
        <p14:creationId xmlns:p14="http://schemas.microsoft.com/office/powerpoint/2010/main" val="8694687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5" name="Rectangle 6"/>
          <p:cNvSpPr>
            <a:spLocks noGrp="1" noChangeArrowheads="1"/>
          </p:cNvSpPr>
          <p:nvPr>
            <p:ph type="sldNum" sz="quarter" idx="11"/>
          </p:nvPr>
        </p:nvSpPr>
        <p:spPr/>
        <p:txBody>
          <a:bodyPr/>
          <a:lstStyle>
            <a:lvl1pPr>
              <a:defRPr/>
            </a:lvl1pPr>
          </a:lstStyle>
          <a:p>
            <a:r>
              <a:rPr lang="en-US">
                <a:solidFill>
                  <a:srgbClr val="000000"/>
                </a:solidFill>
              </a:rPr>
              <a:t>Slide </a:t>
            </a:r>
            <a:fld id="{EE22C4B0-C36B-428C-AB67-3966EFA69A13}" type="slidenum">
              <a:rPr lang="en-US">
                <a:solidFill>
                  <a:srgbClr val="000000"/>
                </a:solidFill>
              </a:rPr>
              <a:pPr/>
              <a:t>‹#›</a:t>
            </a:fld>
            <a:endParaRPr lang="en-US">
              <a:solidFill>
                <a:srgbClr val="000000"/>
              </a:solidFill>
            </a:endParaRPr>
          </a:p>
        </p:txBody>
      </p:sp>
      <p:sp>
        <p:nvSpPr>
          <p:cNvPr id="6" name="Date Placeholder 4"/>
          <p:cNvSpPr>
            <a:spLocks noGrp="1"/>
          </p:cNvSpPr>
          <p:nvPr>
            <p:ph type="dt" sz="half" idx="12"/>
          </p:nvPr>
        </p:nvSpPr>
        <p:spPr>
          <a:xfrm>
            <a:off x="685800" y="388938"/>
            <a:ext cx="1600200" cy="212725"/>
          </a:xfrm>
        </p:spPr>
        <p:txBody>
          <a:bodyPr/>
          <a:lstStyle>
            <a:lvl1pPr eaLnBrk="0" hangingPunct="0">
              <a:defRPr>
                <a:latin typeface="Times New Roman" pitchFamily="18" charset="0"/>
                <a:ea typeface="+mn-ea"/>
                <a:cs typeface="+mn-cs"/>
              </a:defRPr>
            </a:lvl1p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42324882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Title 10"/>
          <p:cNvSpPr>
            <a:spLocks noGrp="1"/>
          </p:cNvSpPr>
          <p:nvPr>
            <p:ph type="title"/>
          </p:nvPr>
        </p:nvSpPr>
        <p:spPr>
          <a:xfrm>
            <a:off x="685800" y="723900"/>
            <a:ext cx="7772400" cy="1066800"/>
          </a:xfrm>
        </p:spPr>
        <p:txBody>
          <a:bodyPr/>
          <a:lstStyle/>
          <a:p>
            <a:r>
              <a:rPr lang="en-US" smtClean="0"/>
              <a:t>Click to edit Master title style</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5" name="Rectangle 6"/>
          <p:cNvSpPr>
            <a:spLocks noGrp="1" noChangeArrowheads="1"/>
          </p:cNvSpPr>
          <p:nvPr>
            <p:ph type="sldNum" sz="quarter" idx="11"/>
          </p:nvPr>
        </p:nvSpPr>
        <p:spPr/>
        <p:txBody>
          <a:bodyPr/>
          <a:lstStyle>
            <a:lvl1pPr>
              <a:defRPr/>
            </a:lvl1pPr>
          </a:lstStyle>
          <a:p>
            <a:r>
              <a:rPr lang="en-US">
                <a:solidFill>
                  <a:srgbClr val="000000"/>
                </a:solidFill>
              </a:rPr>
              <a:t>Slide </a:t>
            </a:r>
            <a:fld id="{C8ACD336-87AC-400A-8539-E65F11A66430}" type="slidenum">
              <a:rPr lang="en-US">
                <a:solidFill>
                  <a:srgbClr val="000000"/>
                </a:solidFill>
              </a:rPr>
              <a:pPr/>
              <a:t>‹#›</a:t>
            </a:fld>
            <a:endParaRPr lang="en-US">
              <a:solidFill>
                <a:srgbClr val="000000"/>
              </a:solidFill>
            </a:endParaRPr>
          </a:p>
        </p:txBody>
      </p:sp>
      <p:sp>
        <p:nvSpPr>
          <p:cNvPr id="6" name="Date Placeholder 4"/>
          <p:cNvSpPr>
            <a:spLocks noGrp="1"/>
          </p:cNvSpPr>
          <p:nvPr>
            <p:ph type="dt" sz="half" idx="12"/>
          </p:nvPr>
        </p:nvSpPr>
        <p:spPr>
          <a:xfrm>
            <a:off x="685800" y="400050"/>
            <a:ext cx="1600200" cy="212725"/>
          </a:xfrm>
        </p:spPr>
        <p:txBody>
          <a:bodyPr/>
          <a:lstStyle>
            <a:lvl1pPr eaLnBrk="0" hangingPunct="0">
              <a:defRPr>
                <a:latin typeface="Times New Roman" pitchFamily="18" charset="0"/>
                <a:ea typeface="+mn-ea"/>
                <a:cs typeface="+mn-cs"/>
              </a:defRPr>
            </a:lvl1p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22620293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5" name="Rectangle 6"/>
          <p:cNvSpPr>
            <a:spLocks noGrp="1" noChangeArrowheads="1"/>
          </p:cNvSpPr>
          <p:nvPr>
            <p:ph type="sldNum" sz="quarter" idx="11"/>
          </p:nvPr>
        </p:nvSpPr>
        <p:spPr/>
        <p:txBody>
          <a:bodyPr/>
          <a:lstStyle>
            <a:lvl1pPr>
              <a:defRPr/>
            </a:lvl1pPr>
          </a:lstStyle>
          <a:p>
            <a:r>
              <a:rPr lang="en-US">
                <a:solidFill>
                  <a:srgbClr val="000000"/>
                </a:solidFill>
              </a:rPr>
              <a:t>Slide </a:t>
            </a:r>
            <a:fld id="{5CD5BF0E-340D-4DBB-BC2C-7A4249C54B22}" type="slidenum">
              <a:rPr lang="en-US">
                <a:solidFill>
                  <a:srgbClr val="000000"/>
                </a:solidFill>
              </a:rPr>
              <a:pPr/>
              <a:t>‹#›</a:t>
            </a:fld>
            <a:endParaRPr lang="en-US">
              <a:solidFill>
                <a:srgbClr val="000000"/>
              </a:solidFill>
            </a:endParaRPr>
          </a:p>
        </p:txBody>
      </p:sp>
      <p:sp>
        <p:nvSpPr>
          <p:cNvPr id="6" name="Date Placeholder 4"/>
          <p:cNvSpPr>
            <a:spLocks noGrp="1"/>
          </p:cNvSpPr>
          <p:nvPr>
            <p:ph type="dt" sz="half" idx="12"/>
          </p:nvPr>
        </p:nvSpPr>
        <p:spPr>
          <a:xfrm>
            <a:off x="685800" y="388938"/>
            <a:ext cx="1600200" cy="212725"/>
          </a:xfrm>
        </p:spPr>
        <p:txBody>
          <a:bodyPr/>
          <a:lstStyle>
            <a:lvl1pPr eaLnBrk="0" hangingPunct="0">
              <a:defRPr>
                <a:latin typeface="Times New Roman" pitchFamily="18" charset="0"/>
                <a:ea typeface="+mn-ea"/>
                <a:cs typeface="+mn-cs"/>
              </a:defRPr>
            </a:lvl1p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12628779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1"/>
          </p:nvPr>
        </p:nvSpPr>
        <p:spPr/>
        <p:txBody>
          <a:bodyPr/>
          <a:lstStyle>
            <a:lvl1pPr>
              <a:defRPr/>
            </a:lvl1pPr>
          </a:lstStyle>
          <a:p>
            <a:r>
              <a:rPr lang="en-US">
                <a:solidFill>
                  <a:srgbClr val="000000"/>
                </a:solidFill>
              </a:rPr>
              <a:t>Slide </a:t>
            </a:r>
            <a:fld id="{D476A0C6-54B5-49E8-844A-EF9B88EB744F}" type="slidenum">
              <a:rPr lang="en-US">
                <a:solidFill>
                  <a:srgbClr val="000000"/>
                </a:solidFill>
              </a:rPr>
              <a:pPr/>
              <a:t>‹#›</a:t>
            </a:fld>
            <a:endParaRPr lang="en-US">
              <a:solidFill>
                <a:srgbClr val="000000"/>
              </a:solidFill>
            </a:endParaRPr>
          </a:p>
        </p:txBody>
      </p:sp>
      <p:sp>
        <p:nvSpPr>
          <p:cNvPr id="7" name="Date Placeholder 4"/>
          <p:cNvSpPr>
            <a:spLocks noGrp="1"/>
          </p:cNvSpPr>
          <p:nvPr>
            <p:ph type="dt" sz="half" idx="12"/>
          </p:nvPr>
        </p:nvSpPr>
        <p:spPr>
          <a:xfrm>
            <a:off x="685800" y="400050"/>
            <a:ext cx="1600200" cy="212725"/>
          </a:xfrm>
        </p:spPr>
        <p:txBody>
          <a:bodyPr/>
          <a:lstStyle>
            <a:lvl1pPr eaLnBrk="0" hangingPunct="0">
              <a:defRPr>
                <a:latin typeface="Times New Roman" pitchFamily="18" charset="0"/>
                <a:ea typeface="+mn-ea"/>
                <a:cs typeface="+mn-cs"/>
              </a:defRPr>
            </a:lvl1p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17141947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19100" y="609600"/>
            <a:ext cx="8229600" cy="8461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8" name="Rectangle 6"/>
          <p:cNvSpPr>
            <a:spLocks noGrp="1" noChangeArrowheads="1"/>
          </p:cNvSpPr>
          <p:nvPr>
            <p:ph type="sldNum" sz="quarter" idx="11"/>
          </p:nvPr>
        </p:nvSpPr>
        <p:spPr/>
        <p:txBody>
          <a:bodyPr/>
          <a:lstStyle>
            <a:lvl1pPr>
              <a:defRPr/>
            </a:lvl1pPr>
          </a:lstStyle>
          <a:p>
            <a:r>
              <a:rPr lang="en-US">
                <a:solidFill>
                  <a:srgbClr val="000000"/>
                </a:solidFill>
              </a:rPr>
              <a:t>Slide </a:t>
            </a:r>
            <a:fld id="{52E438EE-D51D-4278-8F75-5937EC924C43}" type="slidenum">
              <a:rPr lang="en-US">
                <a:solidFill>
                  <a:srgbClr val="000000"/>
                </a:solidFill>
              </a:rPr>
              <a:pPr/>
              <a:t>‹#›</a:t>
            </a:fld>
            <a:endParaRPr lang="en-US">
              <a:solidFill>
                <a:srgbClr val="000000"/>
              </a:solidFill>
            </a:endParaRPr>
          </a:p>
        </p:txBody>
      </p:sp>
      <p:sp>
        <p:nvSpPr>
          <p:cNvPr id="9" name="Date Placeholder 4"/>
          <p:cNvSpPr>
            <a:spLocks noGrp="1"/>
          </p:cNvSpPr>
          <p:nvPr>
            <p:ph type="dt" sz="half" idx="12"/>
          </p:nvPr>
        </p:nvSpPr>
        <p:spPr>
          <a:xfrm>
            <a:off x="685800" y="400050"/>
            <a:ext cx="1600200" cy="212725"/>
          </a:xfrm>
        </p:spPr>
        <p:txBody>
          <a:bodyPr/>
          <a:lstStyle>
            <a:lvl1pPr eaLnBrk="0" hangingPunct="0">
              <a:defRPr>
                <a:latin typeface="Times New Roman" pitchFamily="18" charset="0"/>
                <a:ea typeface="+mn-ea"/>
                <a:cs typeface="+mn-cs"/>
              </a:defRPr>
            </a:lvl1p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31512972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4" name="Rectangle 6"/>
          <p:cNvSpPr>
            <a:spLocks noGrp="1" noChangeArrowheads="1"/>
          </p:cNvSpPr>
          <p:nvPr>
            <p:ph type="sldNum" sz="quarter" idx="11"/>
          </p:nvPr>
        </p:nvSpPr>
        <p:spPr/>
        <p:txBody>
          <a:bodyPr/>
          <a:lstStyle>
            <a:lvl1pPr>
              <a:defRPr/>
            </a:lvl1pPr>
          </a:lstStyle>
          <a:p>
            <a:r>
              <a:rPr lang="en-US">
                <a:solidFill>
                  <a:srgbClr val="000000"/>
                </a:solidFill>
              </a:rPr>
              <a:t>Slide </a:t>
            </a:r>
            <a:fld id="{020859B8-8FB2-443D-A2D2-7F0BEAB686F1}" type="slidenum">
              <a:rPr lang="en-US">
                <a:solidFill>
                  <a:srgbClr val="000000"/>
                </a:solidFill>
              </a:rPr>
              <a:pPr/>
              <a:t>‹#›</a:t>
            </a:fld>
            <a:endParaRPr lang="en-US">
              <a:solidFill>
                <a:srgbClr val="000000"/>
              </a:solidFill>
            </a:endParaRPr>
          </a:p>
        </p:txBody>
      </p:sp>
      <p:sp>
        <p:nvSpPr>
          <p:cNvPr id="5" name="Date Placeholder 4"/>
          <p:cNvSpPr>
            <a:spLocks noGrp="1"/>
          </p:cNvSpPr>
          <p:nvPr>
            <p:ph type="dt" sz="half" idx="12"/>
          </p:nvPr>
        </p:nvSpPr>
        <p:spPr>
          <a:xfrm>
            <a:off x="685800" y="400050"/>
            <a:ext cx="1600200" cy="212725"/>
          </a:xfrm>
        </p:spPr>
        <p:txBody>
          <a:bodyPr/>
          <a:lstStyle>
            <a:lvl1pPr eaLnBrk="0" hangingPunct="0">
              <a:defRPr>
                <a:latin typeface="Times New Roman" pitchFamily="18" charset="0"/>
                <a:ea typeface="+mn-ea"/>
                <a:cs typeface="+mn-cs"/>
              </a:defRPr>
            </a:lvl1p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49047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0F19A0C3-3AEB-44F2-8B17-98B81B35C07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3908718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3" name="Rectangle 6"/>
          <p:cNvSpPr>
            <a:spLocks noGrp="1" noChangeArrowheads="1"/>
          </p:cNvSpPr>
          <p:nvPr>
            <p:ph type="sldNum" sz="quarter" idx="11"/>
          </p:nvPr>
        </p:nvSpPr>
        <p:spPr/>
        <p:txBody>
          <a:bodyPr/>
          <a:lstStyle>
            <a:lvl1pPr>
              <a:defRPr/>
            </a:lvl1pPr>
          </a:lstStyle>
          <a:p>
            <a:r>
              <a:rPr lang="en-US">
                <a:solidFill>
                  <a:srgbClr val="000000"/>
                </a:solidFill>
              </a:rPr>
              <a:t>Slide </a:t>
            </a:r>
            <a:fld id="{F307458B-E928-4FBF-955C-7A9426768436}" type="slidenum">
              <a:rPr lang="en-US">
                <a:solidFill>
                  <a:srgbClr val="000000"/>
                </a:solidFill>
              </a:rPr>
              <a:pPr/>
              <a:t>‹#›</a:t>
            </a:fld>
            <a:endParaRPr lang="en-US">
              <a:solidFill>
                <a:srgbClr val="000000"/>
              </a:solidFill>
            </a:endParaRPr>
          </a:p>
        </p:txBody>
      </p:sp>
      <p:sp>
        <p:nvSpPr>
          <p:cNvPr id="4" name="Date Placeholder 4"/>
          <p:cNvSpPr>
            <a:spLocks noGrp="1"/>
          </p:cNvSpPr>
          <p:nvPr>
            <p:ph type="dt" sz="half" idx="12"/>
          </p:nvPr>
        </p:nvSpPr>
        <p:spPr>
          <a:xfrm>
            <a:off x="685800" y="400050"/>
            <a:ext cx="1600200" cy="212725"/>
          </a:xfrm>
        </p:spPr>
        <p:txBody>
          <a:bodyPr/>
          <a:lstStyle>
            <a:lvl1pPr eaLnBrk="0" hangingPunct="0">
              <a:defRPr>
                <a:latin typeface="Times New Roman" pitchFamily="18" charset="0"/>
                <a:ea typeface="+mn-ea"/>
                <a:cs typeface="+mn-cs"/>
              </a:defRPr>
            </a:lvl1p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33844440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838200"/>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1"/>
          </p:nvPr>
        </p:nvSpPr>
        <p:spPr/>
        <p:txBody>
          <a:bodyPr/>
          <a:lstStyle>
            <a:lvl1pPr>
              <a:defRPr/>
            </a:lvl1pPr>
          </a:lstStyle>
          <a:p>
            <a:r>
              <a:rPr lang="en-US">
                <a:solidFill>
                  <a:srgbClr val="000000"/>
                </a:solidFill>
              </a:rPr>
              <a:t>Slide </a:t>
            </a:r>
            <a:fld id="{DD0EBD7A-5DEE-4563-B642-DE158D156EA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8605545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1"/>
          </p:nvPr>
        </p:nvSpPr>
        <p:spPr/>
        <p:txBody>
          <a:bodyPr/>
          <a:lstStyle>
            <a:lvl1pPr>
              <a:defRPr/>
            </a:lvl1pPr>
          </a:lstStyle>
          <a:p>
            <a:r>
              <a:rPr lang="en-US">
                <a:solidFill>
                  <a:srgbClr val="000000"/>
                </a:solidFill>
              </a:rPr>
              <a:t>Slide </a:t>
            </a:r>
            <a:fld id="{04F70BD9-6713-435D-B669-41022EFFE364}" type="slidenum">
              <a:rPr lang="en-US">
                <a:solidFill>
                  <a:srgbClr val="000000"/>
                </a:solidFill>
              </a:rPr>
              <a:pPr/>
              <a:t>‹#›</a:t>
            </a:fld>
            <a:endParaRPr lang="en-US">
              <a:solidFill>
                <a:srgbClr val="000000"/>
              </a:solidFill>
            </a:endParaRPr>
          </a:p>
        </p:txBody>
      </p:sp>
      <p:sp>
        <p:nvSpPr>
          <p:cNvPr id="7" name="Date Placeholder 4"/>
          <p:cNvSpPr>
            <a:spLocks noGrp="1"/>
          </p:cNvSpPr>
          <p:nvPr>
            <p:ph type="dt" sz="half" idx="12"/>
          </p:nvPr>
        </p:nvSpPr>
        <p:spPr>
          <a:xfrm>
            <a:off x="685800" y="400050"/>
            <a:ext cx="1600200" cy="212725"/>
          </a:xfrm>
        </p:spPr>
        <p:txBody>
          <a:bodyPr/>
          <a:lstStyle>
            <a:lvl1pPr eaLnBrk="0" hangingPunct="0">
              <a:defRPr>
                <a:latin typeface="Times New Roman" pitchFamily="18" charset="0"/>
                <a:ea typeface="+mn-ea"/>
                <a:cs typeface="+mn-cs"/>
              </a:defRPr>
            </a:lvl1p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40531661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5" name="Rectangle 6"/>
          <p:cNvSpPr>
            <a:spLocks noGrp="1" noChangeArrowheads="1"/>
          </p:cNvSpPr>
          <p:nvPr>
            <p:ph type="sldNum" sz="quarter" idx="11"/>
          </p:nvPr>
        </p:nvSpPr>
        <p:spPr/>
        <p:txBody>
          <a:bodyPr/>
          <a:lstStyle>
            <a:lvl1pPr>
              <a:defRPr/>
            </a:lvl1pPr>
          </a:lstStyle>
          <a:p>
            <a:r>
              <a:rPr lang="en-US">
                <a:solidFill>
                  <a:srgbClr val="000000"/>
                </a:solidFill>
              </a:rPr>
              <a:t>Slide </a:t>
            </a:r>
            <a:fld id="{0EC34938-B61C-4E4C-BB33-71167B3ACA19}" type="slidenum">
              <a:rPr lang="en-US">
                <a:solidFill>
                  <a:srgbClr val="000000"/>
                </a:solidFill>
              </a:rPr>
              <a:pPr/>
              <a:t>‹#›</a:t>
            </a:fld>
            <a:endParaRPr lang="en-US">
              <a:solidFill>
                <a:srgbClr val="000000"/>
              </a:solidFill>
            </a:endParaRPr>
          </a:p>
        </p:txBody>
      </p:sp>
      <p:sp>
        <p:nvSpPr>
          <p:cNvPr id="6" name="Date Placeholder 4"/>
          <p:cNvSpPr>
            <a:spLocks noGrp="1"/>
          </p:cNvSpPr>
          <p:nvPr>
            <p:ph type="dt" sz="half" idx="12"/>
          </p:nvPr>
        </p:nvSpPr>
        <p:spPr>
          <a:xfrm>
            <a:off x="685800" y="400050"/>
            <a:ext cx="1600200" cy="212725"/>
          </a:xfrm>
        </p:spPr>
        <p:txBody>
          <a:bodyPr/>
          <a:lstStyle>
            <a:lvl1pPr eaLnBrk="0" hangingPunct="0">
              <a:defRPr>
                <a:latin typeface="Times New Roman" pitchFamily="18" charset="0"/>
                <a:ea typeface="+mn-ea"/>
                <a:cs typeface="+mn-cs"/>
              </a:defRPr>
            </a:lvl1p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26599548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5" name="Rectangle 6"/>
          <p:cNvSpPr>
            <a:spLocks noGrp="1" noChangeArrowheads="1"/>
          </p:cNvSpPr>
          <p:nvPr>
            <p:ph type="sldNum" sz="quarter" idx="11"/>
          </p:nvPr>
        </p:nvSpPr>
        <p:spPr/>
        <p:txBody>
          <a:bodyPr/>
          <a:lstStyle>
            <a:lvl1pPr>
              <a:defRPr/>
            </a:lvl1pPr>
          </a:lstStyle>
          <a:p>
            <a:r>
              <a:rPr lang="en-US">
                <a:solidFill>
                  <a:srgbClr val="000000"/>
                </a:solidFill>
              </a:rPr>
              <a:t>Slide </a:t>
            </a:r>
            <a:fld id="{3E13E5EE-52ED-4D16-9704-BB12CA42F8FF}" type="slidenum">
              <a:rPr lang="en-US">
                <a:solidFill>
                  <a:srgbClr val="000000"/>
                </a:solidFill>
              </a:rPr>
              <a:pPr/>
              <a:t>‹#›</a:t>
            </a:fld>
            <a:endParaRPr lang="en-US">
              <a:solidFill>
                <a:srgbClr val="000000"/>
              </a:solidFill>
            </a:endParaRPr>
          </a:p>
        </p:txBody>
      </p:sp>
      <p:sp>
        <p:nvSpPr>
          <p:cNvPr id="6" name="Date Placeholder 4"/>
          <p:cNvSpPr>
            <a:spLocks noGrp="1"/>
          </p:cNvSpPr>
          <p:nvPr>
            <p:ph type="dt" sz="half" idx="12"/>
          </p:nvPr>
        </p:nvSpPr>
        <p:spPr>
          <a:xfrm>
            <a:off x="685800" y="400050"/>
            <a:ext cx="1600200" cy="212725"/>
          </a:xfrm>
        </p:spPr>
        <p:txBody>
          <a:bodyPr/>
          <a:lstStyle>
            <a:lvl1pPr eaLnBrk="0" hangingPunct="0">
              <a:defRPr>
                <a:latin typeface="Times New Roman" pitchFamily="18" charset="0"/>
                <a:ea typeface="+mn-ea"/>
                <a:cs typeface="+mn-cs"/>
              </a:defRPr>
            </a:lvl1p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16447599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5" name="Rectangle 6"/>
          <p:cNvSpPr>
            <a:spLocks noGrp="1" noChangeArrowheads="1"/>
          </p:cNvSpPr>
          <p:nvPr>
            <p:ph type="sldNum" sz="quarter" idx="11"/>
          </p:nvPr>
        </p:nvSpPr>
        <p:spPr/>
        <p:txBody>
          <a:bodyPr/>
          <a:lstStyle>
            <a:lvl1pPr>
              <a:defRPr/>
            </a:lvl1pPr>
          </a:lstStyle>
          <a:p>
            <a:r>
              <a:rPr lang="en-US">
                <a:solidFill>
                  <a:srgbClr val="000000"/>
                </a:solidFill>
              </a:rPr>
              <a:t>Slide </a:t>
            </a:r>
            <a:fld id="{456A669D-7637-4E5F-B0F2-BEA4DF119386}" type="slidenum">
              <a:rPr lang="en-US">
                <a:solidFill>
                  <a:srgbClr val="000000"/>
                </a:solidFill>
              </a:rPr>
              <a:pPr/>
              <a:t>‹#›</a:t>
            </a:fld>
            <a:endParaRPr lang="en-US">
              <a:solidFill>
                <a:srgbClr val="000000"/>
              </a:solidFill>
            </a:endParaRPr>
          </a:p>
        </p:txBody>
      </p:sp>
      <p:sp>
        <p:nvSpPr>
          <p:cNvPr id="6" name="Date Placeholder 4"/>
          <p:cNvSpPr>
            <a:spLocks noGrp="1"/>
          </p:cNvSpPr>
          <p:nvPr>
            <p:ph type="dt" sz="half" idx="12"/>
          </p:nvPr>
        </p:nvSpPr>
        <p:spPr>
          <a:xfrm>
            <a:off x="685800" y="400050"/>
            <a:ext cx="1600200" cy="212725"/>
          </a:xfrm>
        </p:spPr>
        <p:txBody>
          <a:bodyPr/>
          <a:lstStyle>
            <a:lvl1pPr eaLnBrk="0" hangingPunct="0">
              <a:defRPr>
                <a:latin typeface="Times New Roman" pitchFamily="18" charset="0"/>
                <a:ea typeface="+mn-ea"/>
                <a:cs typeface="+mn-cs"/>
              </a:defRPr>
            </a:lvl1p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301039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38AE5E68-4B20-4747-92C8-6A7E300B01A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494147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7EE007DC-520A-49F7-AB29-BC07B6E12FC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906409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8"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9"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ED99F4A5-09A0-4BED-9A05-DE14AC1E042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800919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4"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5"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E52F96BB-5AFC-414C-85F0-B04708DD4BA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276051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3"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4"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804D3E59-A80B-40BF-886C-2AE1FC82E00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083322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08BE954D-25D0-4F4E-9284-9CB055CC5F7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89672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81D8B754-B65D-4626-9379-20B82B7722F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07797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b" anchorCtr="0" compatLnSpc="1">
            <a:prstTxWarp prst="textNoShape">
              <a:avLst/>
            </a:prstTxWarp>
            <a:spAutoFit/>
          </a:bodyPr>
          <a:lstStyle>
            <a:lvl1pPr>
              <a:defRPr sz="1400" b="1">
                <a:latin typeface="Times New Roman" charset="0"/>
                <a:ea typeface="ＭＳ Ｐゴシック" charset="0"/>
                <a:cs typeface="+mn-cs"/>
              </a:defRPr>
            </a:lvl1pPr>
          </a:lstStyle>
          <a:p>
            <a:pPr>
              <a:defRPr/>
            </a:pPr>
            <a:r>
              <a:rPr lang="en-US" smtClean="0">
                <a:solidFill>
                  <a:srgbClr val="000000"/>
                </a:solidFill>
              </a:rPr>
              <a:t>November 2017</a:t>
            </a:r>
            <a:endParaRPr lang="en-US">
              <a:solidFill>
                <a:srgbClr val="000000"/>
              </a:solidFill>
            </a:endParaRP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spAutoFit/>
          </a:bodyPr>
          <a:lstStyle>
            <a:lvl1pPr algn="r">
              <a:defRPr>
                <a:latin typeface="Times New Roman" charset="0"/>
                <a:ea typeface="ＭＳ Ｐゴシック" charset="0"/>
                <a:cs typeface="+mn-cs"/>
              </a:defRPr>
            </a:lvl1pPr>
          </a:lstStyle>
          <a:p>
            <a:pPr>
              <a:defRPr/>
            </a:pPr>
            <a:r>
              <a:rPr lang="en-US" smtClean="0">
                <a:solidFill>
                  <a:srgbClr val="000000"/>
                </a:solidFill>
              </a:rPr>
              <a:t>Bob Heile, Wi-SUN Alliance</a:t>
            </a:r>
            <a:endParaRPr lang="en-US">
              <a:solidFill>
                <a:srgbClr val="000000"/>
              </a:solidFill>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none" lIns="0" tIns="0" rIns="0" bIns="0" numCol="1" anchor="t" anchorCtr="0" compatLnSpc="1">
            <a:prstTxWarp prst="textNoShape">
              <a:avLst/>
            </a:prstTxWarp>
            <a:spAutoFit/>
          </a:bodyPr>
          <a:lstStyle>
            <a:lvl1pPr algn="ctr">
              <a:defRPr/>
            </a:lvl1pPr>
          </a:lstStyle>
          <a:p>
            <a:r>
              <a:rPr lang="en-US" altLang="en-US">
                <a:solidFill>
                  <a:srgbClr val="000000"/>
                </a:solidFill>
              </a:rPr>
              <a:t>Slide </a:t>
            </a:r>
            <a:fld id="{2E732CC7-FCB0-496F-9852-D3A2DB58CE7E}" type="slidenum">
              <a:rPr lang="en-US" altLang="en-US">
                <a:solidFill>
                  <a:srgbClr val="000000"/>
                </a:solidFill>
              </a:rPr>
              <a:pPr/>
              <a:t>‹#›</a:t>
            </a:fld>
            <a:endParaRPr lang="en-US" altLang="en-US">
              <a:solidFill>
                <a:srgbClr val="000000"/>
              </a:solidFill>
            </a:endParaRPr>
          </a:p>
        </p:txBody>
      </p:sp>
      <p:sp>
        <p:nvSpPr>
          <p:cNvPr id="1031" name="Rectangle 7"/>
          <p:cNvSpPr>
            <a:spLocks noChangeArrowheads="1"/>
          </p:cNvSpPr>
          <p:nvPr/>
        </p:nvSpPr>
        <p:spPr bwMode="auto">
          <a:xfrm>
            <a:off x="4114800" y="394156"/>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solidFill>
                  <a:srgbClr val="000000"/>
                </a:solidFill>
                <a:latin typeface="Times New Roman" charset="0"/>
                <a:ea typeface="ＭＳ Ｐゴシック" charset="0"/>
              </a:rPr>
              <a:t>doc.: IEEE </a:t>
            </a:r>
            <a:r>
              <a:rPr lang="en-US" sz="1400" b="1" dirty="0" smtClean="0">
                <a:solidFill>
                  <a:srgbClr val="000000"/>
                </a:solidFill>
                <a:latin typeface="Times New Roman" charset="0"/>
                <a:ea typeface="ＭＳ Ｐゴシック" charset="0"/>
              </a:rPr>
              <a:t>802</a:t>
            </a:r>
            <a:r>
              <a:rPr lang="en-US" sz="1400" b="1" dirty="0" smtClean="0">
                <a:solidFill>
                  <a:srgbClr val="000000"/>
                </a:solidFill>
                <a:latin typeface="Times New Roman" charset="0"/>
                <a:ea typeface="ＭＳ Ｐゴシック" charset="0"/>
              </a:rPr>
              <a:t>.</a:t>
            </a:r>
            <a:r>
              <a:rPr lang="en-US" sz="1200" b="1" i="0" kern="1200" dirty="0" smtClean="0">
                <a:solidFill>
                  <a:schemeClr val="tx1"/>
                </a:solidFill>
                <a:effectLst/>
                <a:latin typeface="Times New Roman" pitchFamily="18" charset="0"/>
                <a:ea typeface="MS PGothic" pitchFamily="34" charset="-128"/>
                <a:cs typeface="+mn-cs"/>
              </a:rPr>
              <a:t> 15-17-0663-00-0000</a:t>
            </a:r>
            <a:endParaRPr lang="en-US" sz="1400" b="1" dirty="0">
              <a:solidFill>
                <a:srgbClr val="000000"/>
              </a:solidFill>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solidFill>
                  <a:srgbClr val="000000"/>
                </a:solidFill>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Times New Roman" charset="0"/>
              <a:ea typeface="ＭＳ Ｐゴシック" charset="0"/>
            </a:endParaRPr>
          </a:p>
        </p:txBody>
      </p:sp>
    </p:spTree>
    <p:extLst>
      <p:ext uri="{BB962C8B-B14F-4D97-AF65-F5344CB8AC3E}">
        <p14:creationId xmlns:p14="http://schemas.microsoft.com/office/powerpoint/2010/main" val="366501625"/>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 id="2147483805" r:id="rId13"/>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1"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solidFill>
                  <a:srgbClr val="000000"/>
                </a:solidFill>
              </a:rPr>
              <a:t>Bob Heile, Wi-SUN Alliance</a:t>
            </a:r>
            <a:endParaRPr lang="en-US">
              <a:solidFill>
                <a:srgbClr val="000000"/>
              </a:solidFill>
            </a:endParaRPr>
          </a:p>
        </p:txBody>
      </p:sp>
      <p:sp>
        <p:nvSpPr>
          <p:cNvPr id="4102"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smtClean="0">
                <a:solidFill>
                  <a:srgbClr val="000000"/>
                </a:solidFill>
              </a:rPr>
              <a:t>Slide </a:t>
            </a:r>
            <a:fld id="{65BD2B1C-6707-4A0C-A407-59235ADB8FF8}" type="slidenum">
              <a:rPr lang="en-US" smtClean="0">
                <a:solidFill>
                  <a:srgbClr val="000000"/>
                </a:solidFill>
              </a:rPr>
              <a:pPr/>
              <a:t>‹#›</a:t>
            </a:fld>
            <a:endParaRPr lang="en-US" smtClean="0">
              <a:solidFill>
                <a:srgbClr val="000000"/>
              </a:solidFill>
            </a:endParaRPr>
          </a:p>
        </p:txBody>
      </p:sp>
      <p:sp>
        <p:nvSpPr>
          <p:cNvPr id="1030" name="Rectangle 7"/>
          <p:cNvSpPr>
            <a:spLocks noChangeArrowheads="1"/>
          </p:cNvSpPr>
          <p:nvPr/>
        </p:nvSpPr>
        <p:spPr bwMode="auto">
          <a:xfrm>
            <a:off x="3810000" y="393700"/>
            <a:ext cx="46482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sz="1400" b="1" smtClean="0">
                <a:solidFill>
                  <a:srgbClr val="000000"/>
                </a:solidFill>
              </a:rPr>
              <a:t>doc.: IEEE 802.15-17-0???-00-0000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en-US" smtClean="0">
              <a:solidFill>
                <a:srgbClr val="000000"/>
              </a:solidFill>
            </a:endParaRPr>
          </a:p>
        </p:txBody>
      </p:sp>
      <p:sp>
        <p:nvSpPr>
          <p:cNvPr id="1032"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mtClean="0">
                <a:solidFill>
                  <a:srgbClr val="000000"/>
                </a:solidFill>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en-US" smtClean="0">
              <a:solidFill>
                <a:srgbClr val="000000"/>
              </a:solidFill>
            </a:endParaRPr>
          </a:p>
        </p:txBody>
      </p:sp>
      <p:sp>
        <p:nvSpPr>
          <p:cNvPr id="11" name="Date Placeholder 4"/>
          <p:cNvSpPr>
            <a:spLocks noGrp="1"/>
          </p:cNvSpPr>
          <p:nvPr>
            <p:ph type="dt" sz="half" idx="2"/>
          </p:nvPr>
        </p:nvSpPr>
        <p:spPr>
          <a:xfrm>
            <a:off x="685800" y="377825"/>
            <a:ext cx="1600200" cy="212725"/>
          </a:xfrm>
          <a:prstGeom prst="rect">
            <a:avLst/>
          </a:prstGeom>
        </p:spPr>
        <p:txBody>
          <a:bodyPr/>
          <a:lstStyle>
            <a:lvl1pPr eaLnBrk="0" hangingPunct="0">
              <a:defRPr dirty="0">
                <a:latin typeface="Times New Roman" pitchFamily="18" charset="0"/>
                <a:ea typeface="+mn-ea"/>
                <a:cs typeface="+mn-cs"/>
              </a:defRPr>
            </a:lvl1pPr>
          </a:lstStyle>
          <a:p>
            <a:pPr>
              <a:defRPr/>
            </a:pPr>
            <a:r>
              <a:rPr lang="en-US" smtClean="0">
                <a:solidFill>
                  <a:srgbClr val="000000"/>
                </a:solidFill>
              </a:rPr>
              <a:t>November 2017</a:t>
            </a:r>
            <a:endParaRPr lang="en-US">
              <a:solidFill>
                <a:srgbClr val="000000"/>
              </a:solidFill>
            </a:endParaRPr>
          </a:p>
        </p:txBody>
      </p:sp>
    </p:spTree>
    <p:extLst>
      <p:ext uri="{BB962C8B-B14F-4D97-AF65-F5344CB8AC3E}">
        <p14:creationId xmlns:p14="http://schemas.microsoft.com/office/powerpoint/2010/main" val="3586423153"/>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17/15-17-0565-01-0000-802-15-10a-par.pdf" TargetMode="External"/><Relationship Id="rId2" Type="http://schemas.openxmlformats.org/officeDocument/2006/relationships/hyperlink" Target="https://mentor.ieee.org/802.15/dcn/17/15-17-0649-00-0000-response-to-comments-received-on-802-15-10a.pptx" TargetMode="External"/><Relationship Id="rId1" Type="http://schemas.openxmlformats.org/officeDocument/2006/relationships/slideLayout" Target="../slideLayouts/slideLayout2.xml"/><Relationship Id="rId4" Type="http://schemas.openxmlformats.org/officeDocument/2006/relationships/hyperlink" Target="https://mentor.ieee.org/802.15/dcn/17/15-17-0566-01-0000-802-15-10a-csd.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17/15-17-0566-01-0000-802-15-10a-csd.docx" TargetMode="External"/><Relationship Id="rId2" Type="http://schemas.openxmlformats.org/officeDocument/2006/relationships/hyperlink" Target="https://mentor.ieee.org/802.15/dcn/17/15-17-0565-01-0000-802-15-10a-par.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5/dcn/14/15-14-0175-05-0sru-working-draft-of-sg-sru-cs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5/dcn/17/15-17-0660-01-0000-802-15-fcc-noi-reply-comments-2017-11-09.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737360"/>
            <a:ext cx="7772400" cy="1066800"/>
          </a:xfrm>
        </p:spPr>
        <p:txBody>
          <a:bodyPr/>
          <a:lstStyle/>
          <a:p>
            <a:r>
              <a:rPr lang="en-US" dirty="0"/>
              <a:t>Motions and Supporting Material for 802.15 EC Meeting Agenda Items</a:t>
            </a:r>
          </a:p>
        </p:txBody>
      </p:sp>
      <p:sp>
        <p:nvSpPr>
          <p:cNvPr id="3" name="Content Placeholder 2"/>
          <p:cNvSpPr>
            <a:spLocks noGrp="1"/>
          </p:cNvSpPr>
          <p:nvPr>
            <p:ph idx="1"/>
          </p:nvPr>
        </p:nvSpPr>
        <p:spPr>
          <a:xfrm>
            <a:off x="685800" y="3032760"/>
            <a:ext cx="7772400" cy="1367790"/>
          </a:xfrm>
        </p:spPr>
        <p:txBody>
          <a:bodyPr/>
          <a:lstStyle/>
          <a:p>
            <a:pPr marL="0" indent="0" algn="ctr">
              <a:buNone/>
            </a:pPr>
            <a:r>
              <a:rPr lang="en-US" dirty="0"/>
              <a:t>Friday, November 10, 2017</a:t>
            </a:r>
          </a:p>
          <a:p>
            <a:pPr marL="0" indent="0" algn="ctr">
              <a:buNone/>
            </a:pPr>
            <a:r>
              <a:rPr lang="en-US" dirty="0"/>
              <a:t>Orlando, Florida, USA</a:t>
            </a:r>
          </a:p>
          <a:p>
            <a:pPr marL="0" indent="0" algn="ctr">
              <a:buNone/>
            </a:pP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1</a:t>
            </a:fld>
            <a:endParaRPr lang="en-US" altLang="en-US">
              <a:solidFill>
                <a:srgbClr val="000000"/>
              </a:solidFill>
            </a:endParaRPr>
          </a:p>
        </p:txBody>
      </p:sp>
    </p:spTree>
    <p:extLst>
      <p:ext uri="{BB962C8B-B14F-4D97-AF65-F5344CB8AC3E}">
        <p14:creationId xmlns:p14="http://schemas.microsoft.com/office/powerpoint/2010/main" val="3309859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70371" cy="1066800"/>
          </a:xfrm>
        </p:spPr>
        <p:txBody>
          <a:bodyPr/>
          <a:lstStyle/>
          <a:p>
            <a:r>
              <a:rPr lang="en-US" dirty="0" smtClean="0"/>
              <a:t>Withdrawal of 802.15.1 Current Revision</a:t>
            </a:r>
            <a:endParaRPr lang="en-US" dirty="0"/>
          </a:p>
        </p:txBody>
      </p:sp>
      <p:sp>
        <p:nvSpPr>
          <p:cNvPr id="3" name="Content Placeholder 2"/>
          <p:cNvSpPr>
            <a:spLocks noGrp="1"/>
          </p:cNvSpPr>
          <p:nvPr>
            <p:ph idx="1"/>
          </p:nvPr>
        </p:nvSpPr>
        <p:spPr/>
        <p:txBody>
          <a:bodyPr/>
          <a:lstStyle/>
          <a:p>
            <a:pPr marL="0" indent="0">
              <a:buNone/>
            </a:pPr>
            <a:r>
              <a:rPr lang="en-US" dirty="0" smtClean="0"/>
              <a:t>Motion: Request EC approval to start a Sponsor Ballot to withdraw 802.15.1 current revision.</a:t>
            </a:r>
          </a:p>
          <a:p>
            <a:pPr marL="0" indent="0">
              <a:buNone/>
            </a:pPr>
            <a:r>
              <a:rPr lang="en-US" sz="2000" dirty="0" smtClean="0"/>
              <a:t>(WG: 21-0-0)</a:t>
            </a:r>
          </a:p>
          <a:p>
            <a:pPr marL="0" indent="0">
              <a:buNone/>
            </a:pPr>
            <a:endParaRPr lang="en-US" sz="2000" dirty="0"/>
          </a:p>
          <a:p>
            <a:pPr marL="0" indent="0">
              <a:buNone/>
            </a:pPr>
            <a:r>
              <a:rPr lang="en-US" sz="2800" dirty="0" smtClean="0"/>
              <a:t>Moved: </a:t>
            </a:r>
            <a:r>
              <a:rPr lang="en-US" sz="2800" dirty="0" err="1" smtClean="0"/>
              <a:t>Heile</a:t>
            </a:r>
            <a:r>
              <a:rPr lang="en-US" sz="2800" dirty="0" smtClean="0"/>
              <a:t>  Second: </a:t>
            </a:r>
            <a:r>
              <a:rPr lang="en-US" sz="2800" dirty="0" err="1" smtClean="0"/>
              <a:t>Gilb</a:t>
            </a:r>
            <a:endParaRPr lang="en-US" sz="2800"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10</a:t>
            </a:fld>
            <a:endParaRPr lang="en-US" altLang="en-US">
              <a:solidFill>
                <a:srgbClr val="000000"/>
              </a:solidFill>
            </a:endParaRPr>
          </a:p>
        </p:txBody>
      </p:sp>
    </p:spTree>
    <p:extLst>
      <p:ext uri="{BB962C8B-B14F-4D97-AF65-F5344CB8AC3E}">
        <p14:creationId xmlns:p14="http://schemas.microsoft.com/office/powerpoint/2010/main" val="3333859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18457"/>
            <a:ext cx="7848600" cy="1066800"/>
          </a:xfrm>
        </p:spPr>
        <p:txBody>
          <a:bodyPr/>
          <a:lstStyle/>
          <a:p>
            <a:r>
              <a:rPr lang="en-US" dirty="0" smtClean="0"/>
              <a:t>Withdrawal of 802.15.2 Current </a:t>
            </a:r>
            <a:r>
              <a:rPr lang="en-US" dirty="0"/>
              <a:t>R</a:t>
            </a:r>
            <a:r>
              <a:rPr lang="en-US" dirty="0" smtClean="0"/>
              <a:t>evision</a:t>
            </a:r>
            <a:endParaRPr lang="en-US" dirty="0"/>
          </a:p>
        </p:txBody>
      </p:sp>
      <p:sp>
        <p:nvSpPr>
          <p:cNvPr id="3" name="Content Placeholder 2"/>
          <p:cNvSpPr>
            <a:spLocks noGrp="1"/>
          </p:cNvSpPr>
          <p:nvPr>
            <p:ph idx="1"/>
          </p:nvPr>
        </p:nvSpPr>
        <p:spPr/>
        <p:txBody>
          <a:bodyPr/>
          <a:lstStyle/>
          <a:p>
            <a:pPr marL="0" indent="0">
              <a:buNone/>
            </a:pPr>
            <a:r>
              <a:rPr lang="en-US" dirty="0" smtClean="0"/>
              <a:t>Motion: Request EC approval to start a Sponsor Ballot to withdraw 802.15.2 current revision.</a:t>
            </a:r>
          </a:p>
          <a:p>
            <a:pPr marL="0" indent="0">
              <a:buNone/>
            </a:pPr>
            <a:r>
              <a:rPr lang="en-US" sz="2000" dirty="0" smtClean="0"/>
              <a:t>(WG: 21-0-0)</a:t>
            </a:r>
          </a:p>
          <a:p>
            <a:pPr marL="0" indent="0">
              <a:buNone/>
            </a:pPr>
            <a:endParaRPr lang="en-US" sz="2000" dirty="0"/>
          </a:p>
          <a:p>
            <a:pPr marL="0" indent="0">
              <a:buNone/>
            </a:pPr>
            <a:r>
              <a:rPr lang="en-US" sz="2800" dirty="0" smtClean="0"/>
              <a:t>Moved: </a:t>
            </a:r>
            <a:r>
              <a:rPr lang="en-US" sz="2800" dirty="0" err="1" smtClean="0"/>
              <a:t>Heile</a:t>
            </a:r>
            <a:r>
              <a:rPr lang="en-US" sz="2800" dirty="0" smtClean="0"/>
              <a:t>  Second: </a:t>
            </a:r>
            <a:r>
              <a:rPr lang="en-US" sz="2800" dirty="0" err="1" smtClean="0"/>
              <a:t>Gilb</a:t>
            </a:r>
            <a:endParaRPr lang="en-US" sz="2800"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11</a:t>
            </a:fld>
            <a:endParaRPr lang="en-US" altLang="en-US">
              <a:solidFill>
                <a:srgbClr val="000000"/>
              </a:solidFill>
            </a:endParaRPr>
          </a:p>
        </p:txBody>
      </p:sp>
    </p:spTree>
    <p:extLst>
      <p:ext uri="{BB962C8B-B14F-4D97-AF65-F5344CB8AC3E}">
        <p14:creationId xmlns:p14="http://schemas.microsoft.com/office/powerpoint/2010/main" val="1319129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914" y="2743200"/>
            <a:ext cx="7772400" cy="1066800"/>
          </a:xfrm>
        </p:spPr>
        <p:txBody>
          <a:bodyPr/>
          <a:lstStyle/>
          <a:p>
            <a:r>
              <a:rPr lang="en-US" dirty="0" smtClean="0"/>
              <a:t>802.15.10a PAR/CSD for an amendment fully defining the </a:t>
            </a:r>
            <a:r>
              <a:rPr lang="en-US" dirty="0"/>
              <a:t>use of addressing and route information currently in the standard</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12</a:t>
            </a:fld>
            <a:endParaRPr lang="en-US" altLang="en-US">
              <a:solidFill>
                <a:srgbClr val="000000"/>
              </a:solidFill>
            </a:endParaRPr>
          </a:p>
        </p:txBody>
      </p:sp>
    </p:spTree>
    <p:extLst>
      <p:ext uri="{BB962C8B-B14F-4D97-AF65-F5344CB8AC3E}">
        <p14:creationId xmlns:p14="http://schemas.microsoft.com/office/powerpoint/2010/main" val="3750431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484"/>
            <a:ext cx="7772400" cy="1066800"/>
          </a:xfrm>
        </p:spPr>
        <p:txBody>
          <a:bodyPr/>
          <a:lstStyle/>
          <a:p>
            <a:r>
              <a:rPr lang="en-US" dirty="0" smtClean="0">
                <a:solidFill>
                  <a:schemeClr val="tx1"/>
                </a:solidFill>
              </a:rPr>
              <a:t>802.15.10a PAR to </a:t>
            </a:r>
            <a:r>
              <a:rPr lang="en-US" dirty="0" err="1" smtClean="0">
                <a:solidFill>
                  <a:schemeClr val="tx1"/>
                </a:solidFill>
              </a:rPr>
              <a:t>NesCom</a:t>
            </a:r>
            <a:endParaRPr lang="en-US" dirty="0">
              <a:solidFill>
                <a:schemeClr val="tx1"/>
              </a:solidFill>
            </a:endParaRPr>
          </a:p>
        </p:txBody>
      </p:sp>
      <p:sp>
        <p:nvSpPr>
          <p:cNvPr id="3" name="Content Placeholder 2"/>
          <p:cNvSpPr>
            <a:spLocks noGrp="1"/>
          </p:cNvSpPr>
          <p:nvPr>
            <p:ph idx="1"/>
          </p:nvPr>
        </p:nvSpPr>
        <p:spPr>
          <a:xfrm>
            <a:off x="685799" y="1545760"/>
            <a:ext cx="7968343" cy="4114800"/>
          </a:xfrm>
        </p:spPr>
        <p:txBody>
          <a:bodyPr/>
          <a:lstStyle/>
          <a:p>
            <a:r>
              <a:rPr lang="en-US" sz="2800" dirty="0" smtClean="0"/>
              <a:t>Comments were received from the RAC Chair, 802.3 and 802.11</a:t>
            </a:r>
          </a:p>
          <a:p>
            <a:r>
              <a:rPr lang="en-US" sz="2800" dirty="0" smtClean="0"/>
              <a:t>With one exception all comments received were either accepted or revised</a:t>
            </a:r>
          </a:p>
          <a:p>
            <a:r>
              <a:rPr lang="en-US" sz="2800" dirty="0" smtClean="0"/>
              <a:t>Full details </a:t>
            </a:r>
            <a:r>
              <a:rPr lang="en-US" sz="2800" dirty="0"/>
              <a:t>can </a:t>
            </a:r>
            <a:r>
              <a:rPr lang="en-US" sz="2800" dirty="0" smtClean="0"/>
              <a:t>be found </a:t>
            </a:r>
            <a:r>
              <a:rPr lang="en-US" sz="2800" dirty="0"/>
              <a:t>in: </a:t>
            </a:r>
            <a:r>
              <a:rPr lang="en-US" sz="2000" dirty="0">
                <a:hlinkClick r:id="rId2"/>
              </a:rPr>
              <a:t>https://</a:t>
            </a:r>
            <a:r>
              <a:rPr lang="en-US" sz="2000" dirty="0" smtClean="0">
                <a:hlinkClick r:id="rId2"/>
              </a:rPr>
              <a:t>mentor.ieee.org/802.15/dcn/17/15-17-0649-00-0000-response-to-comments-received-on-802-15-10a.pptx</a:t>
            </a:r>
            <a:endParaRPr lang="en-US" sz="2000" dirty="0" smtClean="0"/>
          </a:p>
          <a:p>
            <a:r>
              <a:rPr lang="en-US" sz="2800" dirty="0" smtClean="0"/>
              <a:t>Revised PAR/CSD can be found at: </a:t>
            </a:r>
          </a:p>
          <a:p>
            <a:pPr lvl="1"/>
            <a:r>
              <a:rPr lang="en-US" sz="2000" dirty="0">
                <a:hlinkClick r:id="rId3"/>
              </a:rPr>
              <a:t>https://</a:t>
            </a:r>
            <a:r>
              <a:rPr lang="en-US" sz="2000" dirty="0" smtClean="0">
                <a:hlinkClick r:id="rId3"/>
              </a:rPr>
              <a:t>mentor.ieee.org/802.15/dcn/17/15-17-0565-01-0000-802-15-10a-par.pdf</a:t>
            </a:r>
            <a:endParaRPr lang="en-US" sz="2000" dirty="0" smtClean="0"/>
          </a:p>
          <a:p>
            <a:pPr lvl="1"/>
            <a:r>
              <a:rPr lang="en-US" sz="2000" dirty="0">
                <a:hlinkClick r:id="rId4"/>
              </a:rPr>
              <a:t>https://mentor.ieee.org/802.15/dcn/17/15-17-0566-01-0000-802-15-10a-csd.docx</a:t>
            </a:r>
            <a:endParaRPr lang="en-US" sz="2000" dirty="0" smtClean="0"/>
          </a:p>
          <a:p>
            <a:pPr lvl="1"/>
            <a:endParaRPr lang="en-US" sz="2400"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13</a:t>
            </a:fld>
            <a:endParaRPr lang="en-US" altLang="en-US">
              <a:solidFill>
                <a:srgbClr val="000000"/>
              </a:solidFill>
            </a:endParaRPr>
          </a:p>
        </p:txBody>
      </p:sp>
    </p:spTree>
    <p:extLst>
      <p:ext uri="{BB962C8B-B14F-4D97-AF65-F5344CB8AC3E}">
        <p14:creationId xmlns:p14="http://schemas.microsoft.com/office/powerpoint/2010/main" val="2768221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484"/>
            <a:ext cx="7772400" cy="1066800"/>
          </a:xfrm>
        </p:spPr>
        <p:txBody>
          <a:bodyPr/>
          <a:lstStyle/>
          <a:p>
            <a:r>
              <a:rPr lang="en-US" dirty="0" smtClean="0">
                <a:solidFill>
                  <a:schemeClr val="tx1"/>
                </a:solidFill>
              </a:rPr>
              <a:t>802.15.10a PAR to </a:t>
            </a:r>
            <a:r>
              <a:rPr lang="en-US" dirty="0" err="1" smtClean="0">
                <a:solidFill>
                  <a:schemeClr val="tx1"/>
                </a:solidFill>
              </a:rPr>
              <a:t>NesCom</a:t>
            </a:r>
            <a:endParaRPr lang="en-US" dirty="0">
              <a:solidFill>
                <a:schemeClr val="tx1"/>
              </a:solidFill>
            </a:endParaRPr>
          </a:p>
        </p:txBody>
      </p:sp>
      <p:sp>
        <p:nvSpPr>
          <p:cNvPr id="3" name="Content Placeholder 2"/>
          <p:cNvSpPr>
            <a:spLocks noGrp="1"/>
          </p:cNvSpPr>
          <p:nvPr>
            <p:ph idx="1"/>
          </p:nvPr>
        </p:nvSpPr>
        <p:spPr>
          <a:xfrm>
            <a:off x="685799" y="1545760"/>
            <a:ext cx="7968343" cy="4114800"/>
          </a:xfrm>
        </p:spPr>
        <p:txBody>
          <a:bodyPr/>
          <a:lstStyle/>
          <a:p>
            <a:pPr marL="0" indent="0">
              <a:buNone/>
            </a:pPr>
            <a:r>
              <a:rPr lang="en-US" sz="2400" dirty="0" smtClean="0"/>
              <a:t>Motion:</a:t>
            </a:r>
          </a:p>
          <a:p>
            <a:pPr marL="285750" lvl="1">
              <a:buFont typeface="Arial" panose="020B0604020202020204" pitchFamily="34" charset="0"/>
              <a:buChar char="•"/>
            </a:pPr>
            <a:r>
              <a:rPr lang="en-US" sz="2400" dirty="0"/>
              <a:t>Approve forwarding </a:t>
            </a:r>
            <a:r>
              <a:rPr lang="en-US" sz="2400" dirty="0" smtClean="0"/>
              <a:t>802.15.10a </a:t>
            </a:r>
            <a:r>
              <a:rPr lang="en-US" sz="2400" dirty="0"/>
              <a:t>PAR </a:t>
            </a:r>
            <a:r>
              <a:rPr lang="en-US" sz="2400" dirty="0" smtClean="0"/>
              <a:t>amendment </a:t>
            </a:r>
            <a:r>
              <a:rPr lang="en-US" sz="2400" dirty="0"/>
              <a:t>documentation in </a:t>
            </a:r>
            <a:r>
              <a:rPr lang="en-US" sz="2400" dirty="0">
                <a:hlinkClick r:id="rId2"/>
              </a:rPr>
              <a:t>https://</a:t>
            </a:r>
            <a:r>
              <a:rPr lang="en-US" sz="2400" dirty="0" smtClean="0">
                <a:hlinkClick r:id="rId2"/>
              </a:rPr>
              <a:t>mentor.ieee.org/802.15/dcn/17/15-17-0565-01-0000-802-15-10a-par.pdf</a:t>
            </a:r>
            <a:r>
              <a:rPr lang="en-US" sz="2400" dirty="0" smtClean="0"/>
              <a:t> to </a:t>
            </a:r>
            <a:r>
              <a:rPr lang="en-US" sz="2400" dirty="0" err="1"/>
              <a:t>NesCom</a:t>
            </a:r>
            <a:endParaRPr lang="en-US" sz="2400" dirty="0"/>
          </a:p>
          <a:p>
            <a:r>
              <a:rPr lang="en-US" sz="2400" dirty="0"/>
              <a:t>Approve CSD [modification] documentation in </a:t>
            </a:r>
            <a:r>
              <a:rPr lang="en-US" sz="2400" dirty="0">
                <a:hlinkClick r:id="rId3"/>
              </a:rPr>
              <a:t>https://mentor.ieee.org/802.15/dcn/17/15-17-0566-01-0000-802-15-10a-csd.docx</a:t>
            </a:r>
            <a:endParaRPr lang="en-US" sz="2400" dirty="0"/>
          </a:p>
          <a:p>
            <a:pPr marL="0" indent="0">
              <a:buNone/>
            </a:pPr>
            <a:r>
              <a:rPr lang="en-US" sz="2400" dirty="0" smtClean="0"/>
              <a:t>(WG 21-0-0)</a:t>
            </a:r>
          </a:p>
          <a:p>
            <a:pPr marL="0" indent="0">
              <a:buNone/>
            </a:pPr>
            <a:endParaRPr lang="en-US" sz="2400" dirty="0"/>
          </a:p>
          <a:p>
            <a:pPr marL="0" indent="0">
              <a:buNone/>
            </a:pPr>
            <a:r>
              <a:rPr lang="en-US" sz="2400" dirty="0" smtClean="0"/>
              <a:t>Moved: </a:t>
            </a:r>
            <a:r>
              <a:rPr lang="en-US" sz="2400" dirty="0" err="1" smtClean="0"/>
              <a:t>Heile</a:t>
            </a:r>
            <a:r>
              <a:rPr lang="en-US" sz="2400" dirty="0" smtClean="0"/>
              <a:t>  Second: </a:t>
            </a:r>
            <a:r>
              <a:rPr lang="en-US" sz="2400" dirty="0" err="1" smtClean="0"/>
              <a:t>Gilb</a:t>
            </a:r>
            <a:endParaRPr lang="en-US" sz="2400"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14</a:t>
            </a:fld>
            <a:endParaRPr lang="en-US" altLang="en-US">
              <a:solidFill>
                <a:srgbClr val="000000"/>
              </a:solidFill>
            </a:endParaRPr>
          </a:p>
        </p:txBody>
      </p:sp>
    </p:spTree>
    <p:extLst>
      <p:ext uri="{BB962C8B-B14F-4D97-AF65-F5344CB8AC3E}">
        <p14:creationId xmlns:p14="http://schemas.microsoft.com/office/powerpoint/2010/main" val="795231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524000"/>
            <a:ext cx="7924800" cy="4114800"/>
          </a:xfrm>
        </p:spPr>
        <p:txBody>
          <a:bodyPr/>
          <a:lstStyle/>
          <a:p>
            <a:pPr marL="0" indent="0" algn="ctr">
              <a:buNone/>
              <a:defRPr/>
            </a:pPr>
            <a:r>
              <a:rPr lang="en-US" sz="4000" dirty="0" smtClean="0"/>
              <a:t>802.15.3f </a:t>
            </a:r>
          </a:p>
          <a:p>
            <a:pPr marL="0" indent="0" algn="ctr">
              <a:buNone/>
              <a:defRPr/>
            </a:pPr>
            <a:r>
              <a:rPr lang="en-US" altLang="en-US" sz="2800" dirty="0" smtClean="0"/>
              <a:t>Amendment to Extend </a:t>
            </a:r>
            <a:r>
              <a:rPr lang="en-US" altLang="en-US" sz="2800" dirty="0"/>
              <a:t>the RF channelization of </a:t>
            </a:r>
            <a:r>
              <a:rPr lang="en-US" altLang="en-US" sz="2800" dirty="0" smtClean="0"/>
              <a:t>the Base Standard </a:t>
            </a:r>
            <a:r>
              <a:rPr lang="en-US" altLang="en-US" sz="2800" dirty="0"/>
              <a:t>millimeter wave PHY to allow for use of the spectrum up to 71 </a:t>
            </a:r>
            <a:r>
              <a:rPr lang="en-US" altLang="en-US" sz="2800" dirty="0" smtClean="0"/>
              <a:t>GHz</a:t>
            </a:r>
          </a:p>
          <a:p>
            <a:pPr marL="0" indent="0" algn="ctr">
              <a:buNone/>
              <a:defRPr/>
            </a:pPr>
            <a:endParaRPr lang="en-US" sz="2800" b="1" dirty="0"/>
          </a:p>
          <a:p>
            <a:pPr marL="0" indent="0" algn="ctr">
              <a:buNone/>
              <a:defRPr/>
            </a:pPr>
            <a:r>
              <a:rPr lang="en-US" sz="2800" b="1" dirty="0" smtClean="0"/>
              <a:t>Submit to </a:t>
            </a:r>
            <a:r>
              <a:rPr lang="en-US" sz="2800" b="1" dirty="0" err="1" smtClean="0"/>
              <a:t>RevCom</a:t>
            </a:r>
            <a:endParaRPr lang="en-US" sz="2800" b="1" dirty="0" smtClean="0"/>
          </a:p>
          <a:p>
            <a:pPr marL="0" indent="0" algn="ctr">
              <a:buNone/>
              <a:defRPr/>
            </a:pPr>
            <a:r>
              <a:rPr lang="en-US" sz="2800" b="1" dirty="0" smtClean="0"/>
              <a:t>(unconditional)</a:t>
            </a:r>
            <a:endParaRPr lang="en-US" sz="2800" b="1"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Bob Heile, Wi-SUN Alliance</a:t>
            </a:r>
            <a:endParaRPr lang="en-US"/>
          </a:p>
        </p:txBody>
      </p:sp>
      <p:sp>
        <p:nvSpPr>
          <p:cNvPr id="7" name="Slide Number Placeholder 6"/>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657F870E-FFD2-4039-A68B-C121F5A4173E}" type="slidenum">
              <a:rPr lang="en-US" altLang="en-US" sz="1200" smtClean="0">
                <a:latin typeface="Times New Roman" pitchFamily="18" charset="0"/>
              </a:rPr>
              <a:pPr>
                <a:defRPr/>
              </a:pPr>
              <a:t>15</a:t>
            </a:fld>
            <a:endParaRPr lang="en-US" altLang="en-US" sz="1200" smtClean="0">
              <a:latin typeface="Times New Roman" pitchFamily="18" charset="0"/>
            </a:endParaRPr>
          </a:p>
        </p:txBody>
      </p:sp>
    </p:spTree>
    <p:extLst>
      <p:ext uri="{BB962C8B-B14F-4D97-AF65-F5344CB8AC3E}">
        <p14:creationId xmlns:p14="http://schemas.microsoft.com/office/powerpoint/2010/main" val="3466247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smtClean="0"/>
              <a:t>802.15.3f </a:t>
            </a:r>
            <a:r>
              <a:rPr lang="en-US" altLang="en-US" sz="3200" b="1" dirty="0"/>
              <a:t>SB Ballot History</a:t>
            </a:r>
            <a:endParaRPr lang="en-US" sz="3200" b="1" dirty="0">
              <a:solidFill>
                <a:schemeClr val="tx2"/>
              </a:solidFill>
            </a:endParaRPr>
          </a:p>
        </p:txBody>
      </p:sp>
      <p:sp>
        <p:nvSpPr>
          <p:cNvPr id="8" name="Rectangle 2"/>
          <p:cNvSpPr>
            <a:spLocks noGrp="1" noChangeArrowheads="1"/>
          </p:cNvSpPr>
          <p:nvPr>
            <p:ph type="body" idx="1"/>
          </p:nvPr>
        </p:nvSpPr>
        <p:spPr>
          <a:xfrm>
            <a:off x="457200" y="1331682"/>
            <a:ext cx="8228013" cy="5032375"/>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Initial Sponsor Ballot (P802.15.3f-D01)</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Opened: 03-Aug-2017</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Closed: </a:t>
            </a:r>
            <a:r>
              <a:rPr lang="en-US" altLang="en-US" sz="2200" dirty="0"/>
              <a:t>02-Sept-2017 </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Vote results (pool of </a:t>
            </a:r>
            <a:r>
              <a:rPr lang="en-US" altLang="en-US" sz="2400" dirty="0"/>
              <a:t>4</a:t>
            </a:r>
            <a:r>
              <a:rPr lang="en-US" altLang="en-US" sz="2400" dirty="0" smtClean="0"/>
              <a:t>8 </a:t>
            </a:r>
            <a:r>
              <a:rPr lang="en-US" altLang="en-US" sz="2200" dirty="0" smtClean="0"/>
              <a:t>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40 responses (83%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35 yes, 0 no (100% 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5</a:t>
            </a:r>
            <a:r>
              <a:rPr lang="en-US" altLang="en-US" sz="2200" dirty="0" smtClean="0"/>
              <a:t> abstain</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6 comments from 2 commenters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0 marked as MBS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All editorial </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Comment resolution database worksheet:</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1600" dirty="0"/>
              <a:t>https://mentor.ieee.org/802.15/dcn/17/15-17-0349-03-003f-consolidated-comment-spreadheet.xlsx</a:t>
            </a:r>
            <a:endParaRPr lang="en-US" altLang="en-US" sz="1600" dirty="0" smtClean="0"/>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t>November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Bob Heile, Wi-SUN Alliance</a:t>
            </a:r>
            <a:endParaRPr lang="en-US" altLang="en-US" sz="1200" dirty="0">
              <a:latin typeface="Times New Roman" pitchFamily="18" charset="0"/>
            </a:endParaRP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5806F4DB-AFE0-4A70-AE87-8B4FCFA8017B}" type="slidenum">
              <a:rPr lang="en-US" altLang="en-US" sz="1200" smtClean="0">
                <a:latin typeface="Times New Roman" pitchFamily="18" charset="0"/>
              </a:rPr>
              <a:pPr>
                <a:defRPr/>
              </a:pPr>
              <a:t>16</a:t>
            </a:fld>
            <a:endParaRPr lang="en-US" altLang="en-US" sz="1200" smtClean="0">
              <a:latin typeface="Times New Roman" pitchFamily="18" charset="0"/>
            </a:endParaRPr>
          </a:p>
        </p:txBody>
      </p:sp>
    </p:spTree>
    <p:extLst>
      <p:ext uri="{BB962C8B-B14F-4D97-AF65-F5344CB8AC3E}">
        <p14:creationId xmlns:p14="http://schemas.microsoft.com/office/powerpoint/2010/main" val="24328657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smtClean="0"/>
              <a:t>802.15.3f </a:t>
            </a:r>
            <a:r>
              <a:rPr lang="en-US" altLang="en-US" sz="3200" b="1" dirty="0"/>
              <a:t>SB Ballot History</a:t>
            </a:r>
            <a:endParaRPr lang="en-US" sz="3200" b="1" dirty="0">
              <a:solidFill>
                <a:schemeClr val="tx2"/>
              </a:solidFill>
            </a:endParaRPr>
          </a:p>
        </p:txBody>
      </p:sp>
      <p:sp>
        <p:nvSpPr>
          <p:cNvPr id="8" name="Rectangle 2"/>
          <p:cNvSpPr>
            <a:spLocks noGrp="1" noChangeArrowheads="1"/>
          </p:cNvSpPr>
          <p:nvPr>
            <p:ph type="body" idx="1"/>
          </p:nvPr>
        </p:nvSpPr>
        <p:spPr>
          <a:xfrm>
            <a:off x="457200" y="1473200"/>
            <a:ext cx="8228013" cy="5032375"/>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Sponsor Ballot </a:t>
            </a:r>
            <a:r>
              <a:rPr lang="en-US" altLang="en-US" sz="2200" dirty="0" err="1" smtClean="0"/>
              <a:t>Recirc</a:t>
            </a:r>
            <a:r>
              <a:rPr lang="en-US" altLang="en-US" sz="2200" dirty="0" smtClean="0"/>
              <a:t> 1: (P802.15.3f-D01)</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Opened: 28-Sept-2017</a:t>
            </a:r>
            <a:endParaRPr lang="en-US" sz="22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Closed: </a:t>
            </a:r>
            <a:r>
              <a:rPr lang="en-US" altLang="en-US" sz="2200" dirty="0" smtClean="0"/>
              <a:t>08-Oct-2017</a:t>
            </a:r>
            <a:endParaRPr lang="en-US" altLang="en-US" sz="2200" dirty="0"/>
          </a:p>
          <a:p>
            <a:pPr marL="488950" lvl="1" indent="0">
              <a:buSzPct val="75000"/>
              <a:buNone/>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endParaRPr lang="en-US" altLang="en-US" sz="2200" dirty="0" smtClean="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Vote results (pool of </a:t>
            </a:r>
            <a:r>
              <a:rPr lang="en-US" altLang="en-US" sz="2200" dirty="0" smtClean="0"/>
              <a:t>48 </a:t>
            </a:r>
            <a:r>
              <a:rPr lang="en-US" altLang="en-US" sz="2200" dirty="0" smtClean="0"/>
              <a:t>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40 </a:t>
            </a:r>
            <a:r>
              <a:rPr lang="en-US" altLang="en-US" sz="2200" dirty="0"/>
              <a:t>responses (83%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smtClean="0"/>
              <a:t>35 yes, 0 no (100% 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smtClean="0"/>
              <a:t>5 abstain</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 1 comments from 1 commenters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0 marked as MBS </a:t>
            </a:r>
            <a:endParaRPr lang="en-US" altLang="en-US" sz="2200" dirty="0" smtClean="0">
              <a:solidFill>
                <a:srgbClr val="FF0000"/>
              </a:solidFill>
            </a:endParaRP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IEEE Editor “draft meets all requirements”</a:t>
            </a:r>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t>November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Bob Heile, Wi-SUN Alliance</a:t>
            </a:r>
            <a:endParaRPr lang="en-US" altLang="en-US" sz="1200" dirty="0">
              <a:latin typeface="Times New Roman" pitchFamily="18" charset="0"/>
            </a:endParaRP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5EC67454-7BCD-4225-BEC1-CAC210B04421}" type="slidenum">
              <a:rPr lang="en-US" altLang="en-US" sz="1200" smtClean="0">
                <a:latin typeface="Times New Roman" pitchFamily="18" charset="0"/>
              </a:rPr>
              <a:pPr>
                <a:defRPr/>
              </a:pPr>
              <a:t>17</a:t>
            </a:fld>
            <a:endParaRPr lang="en-US" altLang="en-US" sz="1200" smtClean="0">
              <a:latin typeface="Times New Roman" pitchFamily="18" charset="0"/>
            </a:endParaRPr>
          </a:p>
        </p:txBody>
      </p:sp>
    </p:spTree>
    <p:extLst>
      <p:ext uri="{BB962C8B-B14F-4D97-AF65-F5344CB8AC3E}">
        <p14:creationId xmlns:p14="http://schemas.microsoft.com/office/powerpoint/2010/main" val="15750630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t>November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Bob Heile, Wi-SUN Alliance</a:t>
            </a:r>
            <a:endParaRPr lang="en-US" altLang="en-US" sz="1200" dirty="0">
              <a:latin typeface="Times New Roman" pitchFamily="18" charset="0"/>
            </a:endParaRPr>
          </a:p>
        </p:txBody>
      </p:sp>
      <p:sp>
        <p:nvSpPr>
          <p:cNvPr id="6148" name="Rectangle 2"/>
          <p:cNvSpPr txBox="1">
            <a:spLocks noChangeArrowheads="1"/>
          </p:cNvSpPr>
          <p:nvPr/>
        </p:nvSpPr>
        <p:spPr bwMode="auto">
          <a:xfrm>
            <a:off x="857250" y="8382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a:t>Disposition of Remaining NO Voter Comments</a:t>
            </a:r>
          </a:p>
        </p:txBody>
      </p:sp>
      <p:sp>
        <p:nvSpPr>
          <p:cNvPr id="8" name="Rectangle 3"/>
          <p:cNvSpPr>
            <a:spLocks noGrp="1" noChangeArrowheads="1"/>
          </p:cNvSpPr>
          <p:nvPr>
            <p:ph type="body" idx="4294967295"/>
          </p:nvPr>
        </p:nvSpPr>
        <p:spPr>
          <a:xfrm>
            <a:off x="450850" y="2254250"/>
            <a:ext cx="8159750" cy="3536950"/>
          </a:xfrm>
        </p:spPr>
        <p:txBody>
          <a:bodyPr/>
          <a:lstStyle/>
          <a:p>
            <a:pPr>
              <a:lnSpc>
                <a:spcPct val="80000"/>
              </a:lnSpc>
              <a:spcAft>
                <a:spcPts val="600"/>
              </a:spcAft>
              <a:defRPr/>
            </a:pPr>
            <a:r>
              <a:rPr lang="en-US" sz="2800" dirty="0" smtClean="0"/>
              <a:t>There are zero NO voters</a:t>
            </a:r>
            <a:endParaRPr lang="en-US" sz="2800" dirty="0" smtClean="0">
              <a:ea typeface="MS PGothic" pitchFamily="34" charset="-128"/>
            </a:endParaRPr>
          </a:p>
          <a:p>
            <a:pPr>
              <a:lnSpc>
                <a:spcPct val="80000"/>
              </a:lnSpc>
              <a:spcAft>
                <a:spcPts val="600"/>
              </a:spcAft>
              <a:defRPr/>
            </a:pPr>
            <a:r>
              <a:rPr lang="en-US" sz="2800" dirty="0" smtClean="0">
                <a:ea typeface="MS PGothic" pitchFamily="34" charset="-128"/>
              </a:rPr>
              <a:t>No MBS comments </a:t>
            </a:r>
            <a:r>
              <a:rPr lang="en-US" sz="2800" dirty="0">
                <a:ea typeface="MS PGothic" pitchFamily="34" charset="-128"/>
              </a:rPr>
              <a:t>were received as part of the initial </a:t>
            </a:r>
            <a:r>
              <a:rPr lang="en-US" sz="2800" dirty="0" smtClean="0">
                <a:ea typeface="MS PGothic" pitchFamily="34" charset="-128"/>
              </a:rPr>
              <a:t>ballot; no technical comments were received.  </a:t>
            </a:r>
            <a:r>
              <a:rPr lang="en-US" sz="2800" dirty="0" smtClean="0">
                <a:ea typeface="MS PGothic" pitchFamily="34" charset="-128"/>
              </a:rPr>
              <a:t>No </a:t>
            </a:r>
            <a:r>
              <a:rPr lang="en-US" sz="2800" dirty="0" smtClean="0">
                <a:ea typeface="MS PGothic" pitchFamily="34" charset="-128"/>
              </a:rPr>
              <a:t>changes were made to the </a:t>
            </a:r>
            <a:r>
              <a:rPr lang="en-US" sz="2800" dirty="0" smtClean="0">
                <a:ea typeface="MS PGothic" pitchFamily="34" charset="-128"/>
              </a:rPr>
              <a:t>draft being submitted to </a:t>
            </a:r>
            <a:r>
              <a:rPr lang="en-US" sz="2800" dirty="0" err="1" smtClean="0">
                <a:ea typeface="MS PGothic" pitchFamily="34" charset="-128"/>
              </a:rPr>
              <a:t>RevCom</a:t>
            </a:r>
            <a:r>
              <a:rPr lang="en-US" sz="2800" dirty="0" smtClean="0">
                <a:ea typeface="MS PGothic" pitchFamily="34" charset="-128"/>
              </a:rPr>
              <a:t>.</a:t>
            </a:r>
            <a:endParaRPr lang="en-US" sz="2800" dirty="0">
              <a:ea typeface="MS PGothic" pitchFamily="34" charset="-128"/>
            </a:endParaRPr>
          </a:p>
          <a:p>
            <a:pPr>
              <a:lnSpc>
                <a:spcPct val="80000"/>
              </a:lnSpc>
              <a:spcAft>
                <a:spcPts val="600"/>
              </a:spcAft>
              <a:defRPr/>
            </a:pPr>
            <a:r>
              <a:rPr lang="en-US" sz="2800" dirty="0">
                <a:ea typeface="MS PGothic" pitchFamily="34" charset="-128"/>
              </a:rPr>
              <a:t>The </a:t>
            </a:r>
            <a:r>
              <a:rPr lang="en-US" sz="2800" dirty="0" smtClean="0">
                <a:ea typeface="MS PGothic" pitchFamily="34" charset="-128"/>
              </a:rPr>
              <a:t>first Recirculation </a:t>
            </a:r>
            <a:r>
              <a:rPr lang="en-US" sz="2800" dirty="0">
                <a:ea typeface="MS PGothic" pitchFamily="34" charset="-128"/>
              </a:rPr>
              <a:t>was on </a:t>
            </a:r>
            <a:r>
              <a:rPr lang="en-US" sz="2800" dirty="0" smtClean="0">
                <a:ea typeface="MS PGothic" pitchFamily="34" charset="-128"/>
              </a:rPr>
              <a:t>an </a:t>
            </a:r>
            <a:r>
              <a:rPr lang="en-US" sz="2800" dirty="0">
                <a:ea typeface="MS PGothic" pitchFamily="34" charset="-128"/>
              </a:rPr>
              <a:t>unchanged draft  </a:t>
            </a:r>
          </a:p>
          <a:p>
            <a:pPr>
              <a:lnSpc>
                <a:spcPct val="80000"/>
              </a:lnSpc>
              <a:spcAft>
                <a:spcPts val="600"/>
              </a:spcAft>
              <a:defRPr/>
            </a:pPr>
            <a:endParaRPr lang="en-US" sz="2800" dirty="0">
              <a:ea typeface="MS PGothic" pitchFamily="34" charset="-128"/>
            </a:endParaRP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9901DECD-6E81-4974-9BA5-EA292AE56A29}" type="slidenum">
              <a:rPr lang="en-US" altLang="en-US" sz="1200" smtClean="0">
                <a:latin typeface="Times New Roman" pitchFamily="18" charset="0"/>
              </a:rPr>
              <a:pPr>
                <a:defRPr/>
              </a:pPr>
              <a:t>18</a:t>
            </a:fld>
            <a:endParaRPr lang="en-US" altLang="en-US" sz="1200" smtClean="0">
              <a:latin typeface="Times New Roman" pitchFamily="18" charset="0"/>
            </a:endParaRPr>
          </a:p>
        </p:txBody>
      </p:sp>
    </p:spTree>
    <p:extLst>
      <p:ext uri="{BB962C8B-B14F-4D97-AF65-F5344CB8AC3E}">
        <p14:creationId xmlns:p14="http://schemas.microsoft.com/office/powerpoint/2010/main" val="18305833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248650" cy="4800600"/>
          </a:xfrm>
        </p:spPr>
        <p:txBody>
          <a:bodyPr/>
          <a:lstStyle/>
          <a:p>
            <a:pPr marL="0" indent="0">
              <a:buFontTx/>
              <a:buNone/>
              <a:defRPr/>
            </a:pPr>
            <a:r>
              <a:rPr lang="en-US" sz="2800" dirty="0" smtClean="0"/>
              <a:t>Motion: Move that the 802 EC  </a:t>
            </a:r>
          </a:p>
          <a:p>
            <a:pPr marL="400050" lvl="1" indent="0">
              <a:defRPr/>
            </a:pPr>
            <a:r>
              <a:rPr lang="en-US" sz="2400" dirty="0" smtClean="0"/>
              <a:t>Approves submitting P802.15.3f-D01 to </a:t>
            </a:r>
            <a:r>
              <a:rPr lang="en-US" sz="2400" dirty="0" err="1" smtClean="0"/>
              <a:t>RevCom</a:t>
            </a:r>
            <a:r>
              <a:rPr lang="en-US" sz="2400" dirty="0" smtClean="0"/>
              <a:t>.</a:t>
            </a:r>
          </a:p>
          <a:p>
            <a:pPr marL="576263" lvl="1" indent="-176213">
              <a:defRPr/>
            </a:pPr>
            <a:r>
              <a:rPr lang="en-US" sz="2400" dirty="0" smtClean="0"/>
              <a:t>Confirms the </a:t>
            </a:r>
            <a:r>
              <a:rPr lang="en-US" sz="2400" dirty="0" smtClean="0"/>
              <a:t>CSD: </a:t>
            </a:r>
            <a:r>
              <a:rPr lang="en-US" sz="2400" dirty="0"/>
              <a:t>https://mentor.ieee.org/802-ec/dcn/17/ec-17-0072-00-ACSD-802-15-3f.docx </a:t>
            </a:r>
            <a:r>
              <a:rPr lang="en-US" sz="2400" dirty="0" smtClean="0"/>
              <a:t>[</a:t>
            </a:r>
            <a:r>
              <a:rPr lang="en-US" altLang="en-US" sz="2400" i="1" dirty="0"/>
              <a:t>15-17-0049-01-0000</a:t>
            </a:r>
            <a:r>
              <a:rPr lang="en-US" sz="2400" dirty="0" smtClean="0"/>
              <a:t>]</a:t>
            </a:r>
          </a:p>
          <a:p>
            <a:pPr marL="0" indent="0">
              <a:buFontTx/>
              <a:buNone/>
              <a:defRPr/>
            </a:pPr>
            <a:r>
              <a:rPr lang="en-US" sz="2800" dirty="0" smtClean="0"/>
              <a:t>WG Vote </a:t>
            </a:r>
            <a:r>
              <a:rPr lang="en-US" sz="2800" dirty="0" smtClean="0"/>
              <a:t>(</a:t>
            </a:r>
            <a:r>
              <a:rPr lang="en-US" sz="2800" dirty="0" smtClean="0"/>
              <a:t>19-0-2</a:t>
            </a:r>
            <a:r>
              <a:rPr lang="en-US" sz="2800" dirty="0" smtClean="0"/>
              <a:t>):</a:t>
            </a:r>
            <a:endParaRPr lang="en-US" sz="2800" dirty="0" smtClean="0"/>
          </a:p>
          <a:p>
            <a:pPr marL="0" indent="0">
              <a:buFontTx/>
              <a:buNone/>
              <a:defRPr/>
            </a:pPr>
            <a:endParaRPr lang="en-US" sz="2800" dirty="0"/>
          </a:p>
          <a:p>
            <a:pPr marL="0" indent="0">
              <a:buFontTx/>
              <a:buNone/>
              <a:defRPr/>
            </a:pPr>
            <a:r>
              <a:rPr lang="en-US" sz="2800" dirty="0" smtClean="0"/>
              <a:t>(M) </a:t>
            </a:r>
            <a:r>
              <a:rPr lang="en-US" sz="2800" dirty="0" err="1" smtClean="0"/>
              <a:t>Heile</a:t>
            </a:r>
            <a:r>
              <a:rPr lang="en-US" sz="2800" dirty="0" smtClean="0"/>
              <a:t> (S) </a:t>
            </a:r>
            <a:r>
              <a:rPr lang="en-US" sz="2800" dirty="0" err="1" smtClean="0"/>
              <a:t>Gilb</a:t>
            </a:r>
            <a:endParaRPr lang="en-US" sz="2800" dirty="0" smtClean="0"/>
          </a:p>
        </p:txBody>
      </p:sp>
      <p:sp>
        <p:nvSpPr>
          <p:cNvPr id="7"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Bob Heile, Wi-SUN Alliance</a:t>
            </a:r>
            <a:endParaRPr lang="en-US" altLang="en-US" sz="1200" dirty="0">
              <a:latin typeface="Times New Roman" pitchFamily="18" charset="0"/>
            </a:endParaRPr>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t>November 2017</a:t>
            </a:r>
            <a:endParaRPr lang="en-US" kern="0" dirty="0"/>
          </a:p>
        </p:txBody>
      </p:sp>
      <p:sp>
        <p:nvSpPr>
          <p:cNvPr id="8197" name="Rectangle 2"/>
          <p:cNvSpPr txBox="1">
            <a:spLocks noChangeArrowheads="1"/>
          </p:cNvSpPr>
          <p:nvPr/>
        </p:nvSpPr>
        <p:spPr bwMode="auto">
          <a:xfrm>
            <a:off x="857250" y="6572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a:t>Motion to Forward </a:t>
            </a:r>
            <a:r>
              <a:rPr lang="en-US" altLang="en-US" sz="3200" b="1" dirty="0" smtClean="0"/>
              <a:t>802.15.3f </a:t>
            </a:r>
            <a:r>
              <a:rPr lang="en-US" altLang="en-US" sz="3200" b="1" dirty="0"/>
              <a:t>to </a:t>
            </a:r>
            <a:r>
              <a:rPr lang="en-US" altLang="en-US" sz="3200" b="1" dirty="0" err="1"/>
              <a:t>RevCom</a:t>
            </a:r>
            <a:endParaRPr lang="en-US" altLang="en-US" sz="3200" b="1" dirty="0"/>
          </a:p>
        </p:txBody>
      </p:sp>
      <p:sp>
        <p:nvSpPr>
          <p:cNvPr id="3" name="Slide Number Placeholder 2"/>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4453E738-F987-4F52-BC8D-86D21384E821}" type="slidenum">
              <a:rPr lang="en-US" altLang="en-US" sz="1200" smtClean="0">
                <a:latin typeface="Times New Roman" pitchFamily="18" charset="0"/>
              </a:rPr>
              <a:pPr>
                <a:defRPr/>
              </a:pPr>
              <a:t>19</a:t>
            </a:fld>
            <a:endParaRPr lang="en-US" altLang="en-US" sz="1200" smtClean="0">
              <a:latin typeface="Times New Roman" pitchFamily="18" charset="0"/>
            </a:endParaRPr>
          </a:p>
        </p:txBody>
      </p:sp>
    </p:spTree>
    <p:extLst>
      <p:ext uri="{BB962C8B-B14F-4D97-AF65-F5344CB8AC3E}">
        <p14:creationId xmlns:p14="http://schemas.microsoft.com/office/powerpoint/2010/main" val="1762053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4536"/>
            <a:ext cx="7772400" cy="1066800"/>
          </a:xfrm>
        </p:spPr>
        <p:txBody>
          <a:bodyPr/>
          <a:lstStyle/>
          <a:p>
            <a:r>
              <a:rPr lang="en-US" dirty="0" smtClean="0"/>
              <a:t>Contents</a:t>
            </a:r>
            <a:endParaRPr lang="en-US" dirty="0"/>
          </a:p>
        </p:txBody>
      </p:sp>
      <p:sp>
        <p:nvSpPr>
          <p:cNvPr id="3" name="Content Placeholder 2"/>
          <p:cNvSpPr>
            <a:spLocks noGrp="1"/>
          </p:cNvSpPr>
          <p:nvPr>
            <p:ph idx="1"/>
          </p:nvPr>
        </p:nvSpPr>
        <p:spPr>
          <a:xfrm>
            <a:off x="685800" y="1210482"/>
            <a:ext cx="7772400" cy="4114800"/>
          </a:xfrm>
        </p:spPr>
        <p:txBody>
          <a:bodyPr/>
          <a:lstStyle/>
          <a:p>
            <a:r>
              <a:rPr lang="en-US" sz="2800" dirty="0"/>
              <a:t>SECN SG</a:t>
            </a:r>
          </a:p>
          <a:p>
            <a:r>
              <a:rPr lang="en-US" sz="2800" dirty="0"/>
              <a:t>LPWA SG</a:t>
            </a:r>
          </a:p>
          <a:p>
            <a:r>
              <a:rPr lang="en-US" sz="2800" dirty="0"/>
              <a:t>15.1 withdrawal</a:t>
            </a:r>
          </a:p>
          <a:p>
            <a:r>
              <a:rPr lang="en-US" sz="2800" dirty="0"/>
              <a:t>15.2 withdrawal</a:t>
            </a:r>
          </a:p>
          <a:p>
            <a:r>
              <a:rPr lang="en-US" sz="2800" dirty="0"/>
              <a:t>15.10a to </a:t>
            </a:r>
            <a:r>
              <a:rPr lang="en-US" sz="2800" dirty="0" err="1"/>
              <a:t>NesCom</a:t>
            </a:r>
            <a:endParaRPr lang="en-US" sz="2800" dirty="0"/>
          </a:p>
          <a:p>
            <a:r>
              <a:rPr lang="en-US" sz="2800" dirty="0"/>
              <a:t>15.3f to </a:t>
            </a:r>
            <a:r>
              <a:rPr lang="en-US" sz="2800" dirty="0" err="1"/>
              <a:t>RevCom</a:t>
            </a:r>
            <a:r>
              <a:rPr lang="en-US" sz="2800" dirty="0"/>
              <a:t> unconditional</a:t>
            </a:r>
          </a:p>
          <a:p>
            <a:r>
              <a:rPr lang="en-US" sz="2800" dirty="0"/>
              <a:t>15.4s to </a:t>
            </a:r>
            <a:r>
              <a:rPr lang="en-US" sz="2800" dirty="0" err="1"/>
              <a:t>RevCom</a:t>
            </a:r>
            <a:r>
              <a:rPr lang="en-US" sz="2800" dirty="0"/>
              <a:t> unconditional</a:t>
            </a:r>
          </a:p>
          <a:p>
            <a:r>
              <a:rPr lang="en-US" sz="2800" dirty="0"/>
              <a:t>15.8 to </a:t>
            </a:r>
            <a:r>
              <a:rPr lang="en-US" sz="2800" dirty="0" err="1"/>
              <a:t>RevCom</a:t>
            </a:r>
            <a:r>
              <a:rPr lang="en-US" sz="2800" dirty="0"/>
              <a:t> unconditional</a:t>
            </a:r>
          </a:p>
          <a:p>
            <a:r>
              <a:rPr lang="en-US" sz="2800" dirty="0"/>
              <a:t>15.4 Cor1 to </a:t>
            </a:r>
            <a:r>
              <a:rPr lang="en-US" sz="2800" dirty="0" err="1"/>
              <a:t>RevCom</a:t>
            </a:r>
            <a:r>
              <a:rPr lang="en-US" sz="2800" dirty="0"/>
              <a:t> </a:t>
            </a:r>
            <a:r>
              <a:rPr lang="en-US" sz="2800" dirty="0" smtClean="0"/>
              <a:t>conditional</a:t>
            </a:r>
          </a:p>
          <a:p>
            <a:r>
              <a:rPr lang="en-US" sz="2800" dirty="0"/>
              <a:t>Reply Comments to FCC 17-183, </a:t>
            </a:r>
            <a:r>
              <a:rPr lang="en-US" sz="2800" dirty="0" smtClean="0"/>
              <a:t>Nov </a:t>
            </a:r>
            <a:r>
              <a:rPr lang="en-US" sz="2800" dirty="0"/>
              <a:t>2017</a:t>
            </a:r>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2</a:t>
            </a:fld>
            <a:endParaRPr lang="en-US" altLang="en-US">
              <a:solidFill>
                <a:srgbClr val="000000"/>
              </a:solidFill>
            </a:endParaRPr>
          </a:p>
        </p:txBody>
      </p:sp>
    </p:spTree>
    <p:extLst>
      <p:ext uri="{BB962C8B-B14F-4D97-AF65-F5344CB8AC3E}">
        <p14:creationId xmlns:p14="http://schemas.microsoft.com/office/powerpoint/2010/main" val="16993250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title"/>
          </p:nvPr>
        </p:nvSpPr>
        <p:spPr>
          <a:xfrm>
            <a:off x="673100" y="2286000"/>
            <a:ext cx="7772400" cy="1905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p>
            <a:pPr>
              <a:defRPr/>
            </a:pPr>
            <a:r>
              <a:rPr lang="en-US" altLang="en-US" b="1" dirty="0"/>
              <a:t>802.15.4s Spectrum Resource  Measurement to </a:t>
            </a:r>
            <a:r>
              <a:rPr lang="en-US" altLang="en-US" b="1" dirty="0" err="1" smtClean="0"/>
              <a:t>RevCom</a:t>
            </a:r>
            <a:r>
              <a:rPr lang="en-US" altLang="en-US" b="1" dirty="0" smtClean="0"/>
              <a:t> (unconditional</a:t>
            </a:r>
            <a:r>
              <a:rPr lang="en-US" altLang="en-US" b="1" dirty="0"/>
              <a:t>)</a:t>
            </a:r>
          </a:p>
        </p:txBody>
      </p:sp>
      <p:sp>
        <p:nvSpPr>
          <p:cNvPr id="6" name="Rectangle 4"/>
          <p:cNvSpPr>
            <a:spLocks noGrp="1" noChangeArrowheads="1"/>
          </p:cNvSpPr>
          <p:nvPr>
            <p:ph type="dt"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sz="1400" b="1" smtClean="0">
                <a:latin typeface="Times New Roman" charset="0"/>
                <a:ea typeface="ＭＳ Ｐゴシック" charset="0"/>
                <a:cs typeface="+mn-cs"/>
              </a:defRPr>
            </a:lvl1pPr>
          </a:lstStyle>
          <a:p>
            <a:pPr>
              <a:defRPr/>
            </a:pPr>
            <a:r>
              <a:rPr lang="en-US" smtClean="0">
                <a:solidFill>
                  <a:srgbClr val="000000"/>
                </a:solidFill>
              </a:rPr>
              <a:t>November 2017</a:t>
            </a:r>
            <a:endParaRPr lang="en-US" dirty="0">
              <a:solidFill>
                <a:srgbClr val="000000"/>
              </a:solidFill>
            </a:endParaRPr>
          </a:p>
        </p:txBody>
      </p:sp>
      <p:sp>
        <p:nvSpPr>
          <p:cNvPr id="2" name="Footer Placeholder 1"/>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3" name="Slide Number Placeholder 2"/>
          <p:cNvSpPr>
            <a:spLocks noGrp="1"/>
          </p:cNvSpPr>
          <p:nvPr>
            <p:ph type="sldNum" sz="quarter" idx="12"/>
          </p:nvPr>
        </p:nvSpPr>
        <p:spPr/>
        <p:txBody>
          <a:bodyPr/>
          <a:lstStyle/>
          <a:p>
            <a:r>
              <a:rPr lang="en-US" altLang="en-US" smtClean="0">
                <a:solidFill>
                  <a:srgbClr val="000000"/>
                </a:solidFill>
              </a:rPr>
              <a:t>Slide </a:t>
            </a:r>
            <a:fld id="{E52F96BB-5AFC-414C-85F0-B04708DD4BA4}" type="slidenum">
              <a:rPr lang="en-US" altLang="en-US" smtClean="0">
                <a:solidFill>
                  <a:srgbClr val="000000"/>
                </a:solidFill>
              </a:rPr>
              <a:pPr/>
              <a:t>20</a:t>
            </a:fld>
            <a:endParaRPr lang="en-US" altLang="en-US">
              <a:solidFill>
                <a:srgbClr val="000000"/>
              </a:solidFill>
            </a:endParaRPr>
          </a:p>
        </p:txBody>
      </p:sp>
    </p:spTree>
    <p:extLst>
      <p:ext uri="{BB962C8B-B14F-4D97-AF65-F5344CB8AC3E}">
        <p14:creationId xmlns:p14="http://schemas.microsoft.com/office/powerpoint/2010/main" val="4119120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smtClean="0"/>
              <a:t>802.15.4s </a:t>
            </a:r>
            <a:r>
              <a:rPr lang="en-US" altLang="en-US" sz="3200" b="1" dirty="0"/>
              <a:t>SB Ballot History</a:t>
            </a:r>
            <a:endParaRPr lang="en-US" sz="3200" b="1" dirty="0">
              <a:solidFill>
                <a:schemeClr val="tx2"/>
              </a:solidFill>
            </a:endParaRPr>
          </a:p>
        </p:txBody>
      </p:sp>
      <p:sp>
        <p:nvSpPr>
          <p:cNvPr id="8" name="Rectangle 2"/>
          <p:cNvSpPr>
            <a:spLocks noGrp="1" noChangeArrowheads="1"/>
          </p:cNvSpPr>
          <p:nvPr>
            <p:ph type="body" idx="1"/>
          </p:nvPr>
        </p:nvSpPr>
        <p:spPr>
          <a:xfrm>
            <a:off x="457200" y="1473200"/>
            <a:ext cx="8228013" cy="5032375"/>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Initial Sponsor Ballot (P802.15.4s-D06)</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Opened: </a:t>
            </a:r>
            <a:r>
              <a:rPr lang="en-US" altLang="ja-JP" sz="2200" dirty="0"/>
              <a:t>04-Sep-2017</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Closed: </a:t>
            </a:r>
            <a:r>
              <a:rPr lang="en-US" altLang="ja-JP" sz="2200" dirty="0" smtClean="0"/>
              <a:t>04-Oct-2017</a:t>
            </a:r>
            <a:endParaRPr lang="en-US" altLang="en-US" sz="2200" dirty="0" smtClean="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Vote results (pool of 98 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81 responses (82%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76 yes, 2 no (98% 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3</a:t>
            </a:r>
            <a:r>
              <a:rPr lang="en-US" altLang="en-US" sz="2200" dirty="0" smtClean="0"/>
              <a:t> abstain</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28 comments from 7 </a:t>
            </a:r>
            <a:r>
              <a:rPr lang="en-US" altLang="en-US" sz="2200" dirty="0" err="1" smtClean="0"/>
              <a:t>commenters</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1 marked as MBS</a:t>
            </a:r>
            <a:endParaRPr lang="en-US" altLang="en-US" sz="2200" dirty="0" smtClean="0">
              <a:solidFill>
                <a:srgbClr val="FF0000"/>
              </a:solidFill>
            </a:endParaRP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Comment resolution database worksheet: </a:t>
            </a:r>
            <a:r>
              <a:rPr lang="en-US" altLang="en-US" sz="1600" dirty="0" smtClean="0"/>
              <a:t>https</a:t>
            </a:r>
            <a:r>
              <a:rPr lang="en-US" altLang="en-US" sz="1600" dirty="0"/>
              <a:t>://mentor.ieee.org/802.15/dcn/17/15-17-0569-02-004s-802-15-tg4s-consolidated-sponsor-ballot-comments.xlsx</a:t>
            </a:r>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altLang="ja-JP" smtClean="0"/>
              <a:t>November 2017</a:t>
            </a:r>
            <a:endParaRPr lang="en-US" kern="0" dirty="0"/>
          </a:p>
        </p:txBody>
      </p:sp>
      <p:sp>
        <p:nvSpPr>
          <p:cNvPr id="13" name="Rectangle 5"/>
          <p:cNvSpPr>
            <a:spLocks noGrp="1" noChangeArrowheads="1"/>
          </p:cNvSpPr>
          <p:nvPr>
            <p:ph type="ftr" sz="quarter" idx="11"/>
          </p:nvPr>
        </p:nvSpPr>
        <p:spPr>
          <a:xfrm>
            <a:off x="6697980" y="6475413"/>
            <a:ext cx="1912620" cy="17684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Bob Heile, Wi-SUN Alliance</a:t>
            </a:r>
            <a:endParaRPr lang="en-US" altLang="en-US" sz="1200" dirty="0">
              <a:latin typeface="Times New Roman" pitchFamily="18" charset="0"/>
            </a:endParaRP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5806F4DB-AFE0-4A70-AE87-8B4FCFA8017B}" type="slidenum">
              <a:rPr lang="en-US" altLang="en-US" sz="1200" smtClean="0">
                <a:latin typeface="Times New Roman" pitchFamily="18" charset="0"/>
              </a:rPr>
              <a:pPr>
                <a:defRPr/>
              </a:pPr>
              <a:t>21</a:t>
            </a:fld>
            <a:endParaRPr lang="en-US" altLang="en-US" sz="1200" smtClean="0">
              <a:latin typeface="Times New Roman" pitchFamily="18" charset="0"/>
            </a:endParaRPr>
          </a:p>
        </p:txBody>
      </p:sp>
    </p:spTree>
    <p:extLst>
      <p:ext uri="{BB962C8B-B14F-4D97-AF65-F5344CB8AC3E}">
        <p14:creationId xmlns:p14="http://schemas.microsoft.com/office/powerpoint/2010/main" val="34501131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smtClean="0"/>
              <a:t>802.15.4s </a:t>
            </a:r>
            <a:r>
              <a:rPr lang="en-US" altLang="en-US" sz="3200" b="1" dirty="0"/>
              <a:t>SB Ballot History</a:t>
            </a:r>
            <a:endParaRPr lang="en-US" sz="3200" b="1" dirty="0">
              <a:solidFill>
                <a:schemeClr val="tx2"/>
              </a:solidFill>
            </a:endParaRPr>
          </a:p>
        </p:txBody>
      </p:sp>
      <p:sp>
        <p:nvSpPr>
          <p:cNvPr id="8" name="Rectangle 2"/>
          <p:cNvSpPr>
            <a:spLocks noGrp="1" noChangeArrowheads="1"/>
          </p:cNvSpPr>
          <p:nvPr>
            <p:ph type="body" idx="1"/>
          </p:nvPr>
        </p:nvSpPr>
        <p:spPr>
          <a:xfrm>
            <a:off x="457200" y="1473200"/>
            <a:ext cx="8228013" cy="5032375"/>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Sponsor Ballot </a:t>
            </a:r>
            <a:r>
              <a:rPr lang="en-US" altLang="en-US" sz="2200" dirty="0" err="1" smtClean="0"/>
              <a:t>Recirc</a:t>
            </a:r>
            <a:r>
              <a:rPr lang="en-US" altLang="en-US" sz="2200" dirty="0" smtClean="0"/>
              <a:t> 1: (P802.15.4s-D07)</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Opened: </a:t>
            </a:r>
            <a:r>
              <a:rPr lang="en-US" altLang="ja-JP" sz="2400" dirty="0" smtClean="0"/>
              <a:t>24-Oct-2017</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Closed: </a:t>
            </a:r>
            <a:r>
              <a:rPr lang="en-US" altLang="ja-JP" sz="2400" dirty="0" smtClean="0"/>
              <a:t>03-Nov-2017</a:t>
            </a:r>
            <a:endParaRPr lang="en-US" altLang="en-US" sz="2200" dirty="0" smtClean="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Vote results (pool of 98 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81 responses (82%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smtClean="0"/>
              <a:t>77 yes, 1 no (98% 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smtClean="0"/>
              <a:t>3 abstain</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 2 comments from 1 commenter</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0 marked as MBS</a:t>
            </a:r>
            <a:endParaRPr lang="en-US" altLang="en-US" sz="2200" dirty="0" smtClean="0">
              <a:solidFill>
                <a:srgbClr val="FF0000"/>
              </a:solidFill>
            </a:endParaRP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Comment resolution database worksheet:</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1600" dirty="0"/>
              <a:t>https://mentor.ieee.org/802.15/dcn/17/15-17-0593-01-004s-802-15-tg4s-consolidated-1st-recirculation-sponsor-ballot-comments.xls</a:t>
            </a:r>
            <a:endParaRPr lang="en-US" altLang="en-US" sz="1600" dirty="0" smtClean="0"/>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altLang="ja-JP" smtClean="0"/>
              <a:t>November 2017</a:t>
            </a:r>
            <a:endParaRPr lang="en-US" kern="0" dirty="0"/>
          </a:p>
        </p:txBody>
      </p:sp>
      <p:sp>
        <p:nvSpPr>
          <p:cNvPr id="13" name="Rectangle 5"/>
          <p:cNvSpPr>
            <a:spLocks noGrp="1" noChangeArrowheads="1"/>
          </p:cNvSpPr>
          <p:nvPr>
            <p:ph type="ftr" sz="quarter" idx="11"/>
          </p:nvPr>
        </p:nvSpPr>
        <p:spPr>
          <a:xfrm>
            <a:off x="6732270" y="6475412"/>
            <a:ext cx="1878330" cy="19970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Bob Heile, Wi-SUN Alliance</a:t>
            </a:r>
            <a:endParaRPr lang="en-US" altLang="en-US" sz="1200" dirty="0">
              <a:latin typeface="Times New Roman" pitchFamily="18" charset="0"/>
            </a:endParaRP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5EC67454-7BCD-4225-BEC1-CAC210B04421}" type="slidenum">
              <a:rPr lang="en-US" altLang="en-US" sz="1200" smtClean="0">
                <a:latin typeface="Times New Roman" pitchFamily="18" charset="0"/>
              </a:rPr>
              <a:pPr>
                <a:defRPr/>
              </a:pPr>
              <a:t>22</a:t>
            </a:fld>
            <a:endParaRPr lang="en-US" altLang="en-US" sz="1200" smtClean="0">
              <a:latin typeface="Times New Roman" pitchFamily="18" charset="0"/>
            </a:endParaRPr>
          </a:p>
        </p:txBody>
      </p:sp>
    </p:spTree>
    <p:extLst>
      <p:ext uri="{BB962C8B-B14F-4D97-AF65-F5344CB8AC3E}">
        <p14:creationId xmlns:p14="http://schemas.microsoft.com/office/powerpoint/2010/main" val="14389613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altLang="ja-JP" smtClean="0"/>
              <a:t>November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Bob Heile, Wi-SUN Alliance</a:t>
            </a:r>
            <a:endParaRPr lang="en-US" altLang="en-US" sz="1200" dirty="0">
              <a:latin typeface="Times New Roman" pitchFamily="18" charset="0"/>
            </a:endParaRPr>
          </a:p>
        </p:txBody>
      </p:sp>
      <p:sp>
        <p:nvSpPr>
          <p:cNvPr id="6148" name="Rectangle 2"/>
          <p:cNvSpPr txBox="1">
            <a:spLocks noChangeArrowheads="1"/>
          </p:cNvSpPr>
          <p:nvPr/>
        </p:nvSpPr>
        <p:spPr bwMode="auto">
          <a:xfrm>
            <a:off x="857250" y="63246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a:t>Disposition of Remaining NO Voter </a:t>
            </a:r>
            <a:r>
              <a:rPr lang="en-US" altLang="en-US" sz="3200" b="1" dirty="0" smtClean="0"/>
              <a:t>MBS Comment on Initial Ballot</a:t>
            </a:r>
            <a:endParaRPr lang="en-US" altLang="en-US" sz="3200" b="1" dirty="0"/>
          </a:p>
        </p:txBody>
      </p:sp>
      <p:sp>
        <p:nvSpPr>
          <p:cNvPr id="8" name="Rectangle 3"/>
          <p:cNvSpPr>
            <a:spLocks noGrp="1" noChangeArrowheads="1"/>
          </p:cNvSpPr>
          <p:nvPr>
            <p:ph type="body" idx="4294967295"/>
          </p:nvPr>
        </p:nvSpPr>
        <p:spPr>
          <a:xfrm>
            <a:off x="450850" y="1682750"/>
            <a:ext cx="8159750" cy="3536950"/>
          </a:xfrm>
        </p:spPr>
        <p:txBody>
          <a:bodyPr/>
          <a:lstStyle/>
          <a:p>
            <a:pPr marL="0" indent="0">
              <a:lnSpc>
                <a:spcPct val="80000"/>
              </a:lnSpc>
              <a:spcAft>
                <a:spcPts val="600"/>
              </a:spcAft>
              <a:buNone/>
              <a:defRPr/>
            </a:pPr>
            <a:r>
              <a:rPr lang="en-US" altLang="ja-JP" sz="2000" dirty="0" smtClean="0"/>
              <a:t>Comment:</a:t>
            </a:r>
          </a:p>
          <a:p>
            <a:pPr>
              <a:lnSpc>
                <a:spcPct val="80000"/>
              </a:lnSpc>
              <a:spcAft>
                <a:spcPts val="600"/>
              </a:spcAft>
              <a:defRPr/>
            </a:pPr>
            <a:r>
              <a:rPr lang="en-US" altLang="ja-JP" sz="2000" dirty="0" smtClean="0"/>
              <a:t>There </a:t>
            </a:r>
            <a:r>
              <a:rPr lang="en-US" altLang="ja-JP" sz="2000" dirty="0" smtClean="0"/>
              <a:t>are numerous grammatical and descriptions that appear to be very confusing.</a:t>
            </a:r>
            <a:br>
              <a:rPr lang="en-US" altLang="ja-JP" sz="2000" dirty="0" smtClean="0"/>
            </a:br>
            <a:r>
              <a:rPr lang="en-US" altLang="ja-JP" sz="2000" dirty="0" smtClean="0"/>
              <a:t>Example (line 8), "not dB domain values" does not add value or help in clarity as the metric is described subsequently (i.e., Figure 6-78f and Table 6-4a).</a:t>
            </a:r>
            <a:br>
              <a:rPr lang="en-US" altLang="ja-JP" sz="2000" dirty="0" smtClean="0"/>
            </a:br>
            <a:r>
              <a:rPr lang="en-US" altLang="ja-JP" sz="2000" dirty="0" smtClean="0"/>
              <a:t>There appears to be a number of verbose "shall" statements (e.g., shall abide by the following rules). </a:t>
            </a:r>
            <a:endParaRPr lang="en-US" altLang="ja-JP" sz="2000" dirty="0" smtClean="0"/>
          </a:p>
          <a:p>
            <a:pPr marL="0" indent="0">
              <a:lnSpc>
                <a:spcPct val="80000"/>
              </a:lnSpc>
              <a:spcAft>
                <a:spcPts val="600"/>
              </a:spcAft>
              <a:buNone/>
              <a:defRPr/>
            </a:pPr>
            <a:r>
              <a:rPr lang="en-US" altLang="ja-JP" sz="2000" dirty="0" smtClean="0"/>
              <a:t>Resolution:</a:t>
            </a:r>
            <a:endParaRPr lang="en-US" altLang="ja-JP" sz="2000" dirty="0" smtClean="0"/>
          </a:p>
          <a:p>
            <a:pPr>
              <a:lnSpc>
                <a:spcPct val="80000"/>
              </a:lnSpc>
              <a:spcAft>
                <a:spcPts val="600"/>
              </a:spcAft>
              <a:defRPr/>
            </a:pPr>
            <a:r>
              <a:rPr lang="en-US" sz="2000" dirty="0" smtClean="0"/>
              <a:t>That statement was moved to l.22 just below the equation for RSNI for clarity since RCPI_{power} and ANPI_{power} are used in this equation. </a:t>
            </a:r>
            <a:endParaRPr lang="en-US" sz="2000" dirty="0"/>
          </a:p>
          <a:p>
            <a:pPr marL="0" indent="0">
              <a:lnSpc>
                <a:spcPct val="80000"/>
              </a:lnSpc>
              <a:spcAft>
                <a:spcPts val="600"/>
              </a:spcAft>
              <a:buNone/>
              <a:defRPr/>
            </a:pPr>
            <a:r>
              <a:rPr lang="en-US" sz="2000" dirty="0" smtClean="0"/>
              <a:t>All MBS comments have been </a:t>
            </a:r>
            <a:r>
              <a:rPr lang="en-US" sz="2000" dirty="0" err="1" smtClean="0"/>
              <a:t>recirculated</a:t>
            </a:r>
            <a:r>
              <a:rPr lang="en-US" sz="2000" dirty="0" smtClean="0"/>
              <a:t>. Voter has been non responsive</a:t>
            </a:r>
          </a:p>
          <a:p>
            <a:pPr marL="0" indent="0">
              <a:lnSpc>
                <a:spcPct val="80000"/>
              </a:lnSpc>
              <a:spcAft>
                <a:spcPts val="600"/>
              </a:spcAft>
              <a:buNone/>
              <a:defRPr/>
            </a:pPr>
            <a:r>
              <a:rPr lang="en-US" sz="2000" dirty="0" smtClean="0"/>
              <a:t>The 2 non MBS comments received on the </a:t>
            </a:r>
            <a:r>
              <a:rPr lang="en-US" sz="2000" dirty="0" err="1" smtClean="0"/>
              <a:t>recirc</a:t>
            </a:r>
            <a:r>
              <a:rPr lang="en-US" sz="2000" dirty="0" smtClean="0"/>
              <a:t> are from IEEE Staff and can be handled during the publication process.</a:t>
            </a:r>
            <a:endParaRPr lang="en-US" sz="2000" dirty="0"/>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9901DECD-6E81-4974-9BA5-EA292AE56A29}" type="slidenum">
              <a:rPr lang="en-US" altLang="en-US" sz="1200" smtClean="0">
                <a:latin typeface="Times New Roman" pitchFamily="18" charset="0"/>
              </a:rPr>
              <a:pPr>
                <a:defRPr/>
              </a:pPr>
              <a:t>23</a:t>
            </a:fld>
            <a:endParaRPr lang="en-US" altLang="en-US" sz="1200" smtClean="0">
              <a:latin typeface="Times New Roman" pitchFamily="18" charset="0"/>
            </a:endParaRPr>
          </a:p>
        </p:txBody>
      </p:sp>
    </p:spTree>
    <p:extLst>
      <p:ext uri="{BB962C8B-B14F-4D97-AF65-F5344CB8AC3E}">
        <p14:creationId xmlns:p14="http://schemas.microsoft.com/office/powerpoint/2010/main" val="26739867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248650" cy="4800600"/>
          </a:xfrm>
        </p:spPr>
        <p:txBody>
          <a:bodyPr/>
          <a:lstStyle/>
          <a:p>
            <a:pPr marL="0" indent="0">
              <a:buFontTx/>
              <a:buNone/>
              <a:defRPr/>
            </a:pPr>
            <a:r>
              <a:rPr lang="en-US" sz="2800" dirty="0" smtClean="0"/>
              <a:t>Motion: Move that the 802 EC  </a:t>
            </a:r>
          </a:p>
          <a:p>
            <a:pPr marL="400050" lvl="1" indent="0">
              <a:defRPr/>
            </a:pPr>
            <a:r>
              <a:rPr lang="en-US" sz="2400" dirty="0" smtClean="0"/>
              <a:t>Approves submitting P802.15.4s/D07 to </a:t>
            </a:r>
            <a:r>
              <a:rPr lang="en-US" sz="2400" dirty="0" err="1" smtClean="0"/>
              <a:t>RevCom</a:t>
            </a:r>
            <a:r>
              <a:rPr lang="en-US" sz="2400" dirty="0" smtClean="0"/>
              <a:t>.</a:t>
            </a:r>
          </a:p>
          <a:p>
            <a:pPr marL="631825" lvl="1" indent="-231775">
              <a:defRPr/>
            </a:pPr>
            <a:r>
              <a:rPr lang="en-US" sz="2400" dirty="0" smtClean="0"/>
              <a:t>Confirms the </a:t>
            </a:r>
            <a:r>
              <a:rPr lang="en-US" sz="2400" dirty="0" smtClean="0"/>
              <a:t>CSD: </a:t>
            </a:r>
            <a:r>
              <a:rPr lang="en-US" sz="2400" dirty="0"/>
              <a:t>https://mentor.ieee.org/802-ec/dcn/17/ec-17-0163-00-ACSD-802-15-4s.docx </a:t>
            </a:r>
            <a:r>
              <a:rPr lang="en-US" sz="2400" dirty="0" smtClean="0"/>
              <a:t>(</a:t>
            </a:r>
            <a:r>
              <a:rPr lang="en-US" sz="1600" dirty="0" smtClean="0">
                <a:hlinkClick r:id="rId2"/>
              </a:rPr>
              <a:t>15-14-0175-05-0sru </a:t>
            </a:r>
            <a:r>
              <a:rPr lang="en-US" sz="1600" dirty="0" smtClean="0">
                <a:hlinkClick r:id="rId2"/>
              </a:rPr>
              <a:t>_15.4s _</a:t>
            </a:r>
            <a:r>
              <a:rPr lang="en-US" sz="1600" dirty="0" smtClean="0">
                <a:hlinkClick r:id="rId2"/>
              </a:rPr>
              <a:t>CSD</a:t>
            </a:r>
            <a:r>
              <a:rPr lang="en-US" sz="1600" dirty="0"/>
              <a:t>)</a:t>
            </a:r>
            <a:endParaRPr lang="en-US" sz="1600" dirty="0" smtClean="0"/>
          </a:p>
          <a:p>
            <a:pPr marL="0" indent="0">
              <a:buFontTx/>
              <a:buNone/>
              <a:defRPr/>
            </a:pPr>
            <a:r>
              <a:rPr lang="en-US" sz="2800" dirty="0" smtClean="0"/>
              <a:t>WG Vote (21-0-0):</a:t>
            </a:r>
          </a:p>
          <a:p>
            <a:pPr marL="0" indent="0">
              <a:buFontTx/>
              <a:buNone/>
              <a:defRPr/>
            </a:pPr>
            <a:endParaRPr lang="en-US" sz="2800" dirty="0"/>
          </a:p>
          <a:p>
            <a:pPr marL="0" indent="0">
              <a:buFontTx/>
              <a:buNone/>
              <a:defRPr/>
            </a:pPr>
            <a:r>
              <a:rPr lang="en-US" sz="2800" dirty="0" smtClean="0"/>
              <a:t>(M) </a:t>
            </a:r>
            <a:r>
              <a:rPr lang="en-US" sz="2800" dirty="0" err="1" smtClean="0"/>
              <a:t>Heile</a:t>
            </a:r>
            <a:r>
              <a:rPr lang="en-US" sz="2800" dirty="0" smtClean="0"/>
              <a:t> (S) </a:t>
            </a:r>
            <a:r>
              <a:rPr lang="en-US" sz="2800" dirty="0" err="1" smtClean="0"/>
              <a:t>Gilb</a:t>
            </a:r>
            <a:endParaRPr lang="en-US" sz="2800" dirty="0" smtClean="0"/>
          </a:p>
        </p:txBody>
      </p:sp>
      <p:sp>
        <p:nvSpPr>
          <p:cNvPr id="7"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Bob Heile, Wi-SUN Alliance</a:t>
            </a:r>
            <a:endParaRPr lang="en-US" altLang="en-US" sz="1200" dirty="0">
              <a:latin typeface="Times New Roman" pitchFamily="18" charset="0"/>
            </a:endParaRPr>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altLang="ja-JP" smtClean="0"/>
              <a:t>November 2017</a:t>
            </a:r>
            <a:endParaRPr lang="en-US" kern="0" dirty="0"/>
          </a:p>
        </p:txBody>
      </p:sp>
      <p:sp>
        <p:nvSpPr>
          <p:cNvPr id="8197" name="Rectangle 2"/>
          <p:cNvSpPr txBox="1">
            <a:spLocks noChangeArrowheads="1"/>
          </p:cNvSpPr>
          <p:nvPr/>
        </p:nvSpPr>
        <p:spPr bwMode="auto">
          <a:xfrm>
            <a:off x="857250" y="6572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a:t>Motion to Forward </a:t>
            </a:r>
            <a:r>
              <a:rPr lang="en-US" altLang="en-US" sz="3200" b="1" dirty="0" smtClean="0"/>
              <a:t>802.15.4s </a:t>
            </a:r>
            <a:r>
              <a:rPr lang="en-US" altLang="en-US" sz="3200" b="1" dirty="0"/>
              <a:t>to </a:t>
            </a:r>
            <a:r>
              <a:rPr lang="en-US" altLang="en-US" sz="3200" b="1" dirty="0" err="1"/>
              <a:t>RevCom</a:t>
            </a:r>
            <a:endParaRPr lang="en-US" altLang="en-US" sz="3200" b="1" dirty="0"/>
          </a:p>
        </p:txBody>
      </p:sp>
      <p:sp>
        <p:nvSpPr>
          <p:cNvPr id="3" name="Slide Number Placeholder 2"/>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4453E738-F987-4F52-BC8D-86D21384E821}" type="slidenum">
              <a:rPr lang="en-US" altLang="en-US" sz="1200" smtClean="0">
                <a:latin typeface="Times New Roman" pitchFamily="18" charset="0"/>
              </a:rPr>
              <a:pPr>
                <a:defRPr/>
              </a:pPr>
              <a:t>24</a:t>
            </a:fld>
            <a:endParaRPr lang="en-US" altLang="en-US" sz="1200" smtClean="0">
              <a:latin typeface="Times New Roman" pitchFamily="18" charset="0"/>
            </a:endParaRPr>
          </a:p>
        </p:txBody>
      </p:sp>
    </p:spTree>
    <p:extLst>
      <p:ext uri="{BB962C8B-B14F-4D97-AF65-F5344CB8AC3E}">
        <p14:creationId xmlns:p14="http://schemas.microsoft.com/office/powerpoint/2010/main" val="26810911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6"/>
          <p:cNvSpPr>
            <a:spLocks noGrp="1"/>
          </p:cNvSpPr>
          <p:nvPr>
            <p:ph type="ctrTitle"/>
          </p:nvPr>
        </p:nvSpPr>
        <p:spPr/>
        <p:txBody>
          <a:bodyPr/>
          <a:lstStyle/>
          <a:p>
            <a:r>
              <a:rPr lang="en-US" b="1" smtClean="0"/>
              <a:t>802.15.4-2015/Cor 1 Conditional Approval to Forward Draft to RevCom</a:t>
            </a:r>
          </a:p>
        </p:txBody>
      </p:sp>
      <p:sp>
        <p:nvSpPr>
          <p:cNvPr id="6" name="Footer Placeholder 5"/>
          <p:cNvSpPr>
            <a:spLocks noGrp="1"/>
          </p:cNvSpPr>
          <p:nvPr>
            <p:ph type="ftr" sz="quarter" idx="10"/>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7" name="Date Placeholder 1"/>
          <p:cNvSpPr>
            <a:spLocks noGrp="1"/>
          </p:cNvSpPr>
          <p:nvPr>
            <p:ph type="dt" sz="quarter" idx="12"/>
          </p:nvPr>
        </p:nvSpPr>
        <p:spPr>
          <a:xfrm>
            <a:off x="587375" y="377825"/>
            <a:ext cx="1600200" cy="212725"/>
          </a:xfrm>
        </p:spPr>
        <p:txBody>
          <a:bodyPr/>
          <a:lstStyle/>
          <a:p>
            <a:pPr>
              <a:defRPr/>
            </a:pPr>
            <a:r>
              <a:rPr lang="en-US" smtClean="0">
                <a:solidFill>
                  <a:srgbClr val="000000"/>
                </a:solidFill>
              </a:rPr>
              <a:t>November 2017</a:t>
            </a:r>
            <a:endParaRPr lang="en-US" dirty="0">
              <a:solidFill>
                <a:srgbClr val="000000"/>
              </a:solidFill>
            </a:endParaRPr>
          </a:p>
        </p:txBody>
      </p:sp>
      <p:sp>
        <p:nvSpPr>
          <p:cNvPr id="16388"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solidFill>
                  <a:srgbClr val="000000"/>
                </a:solidFill>
              </a:rPr>
              <a:t>Slide </a:t>
            </a:r>
            <a:fld id="{401B1746-A0D2-4EC6-AF96-333801F919A7}" type="slidenum">
              <a:rPr lang="en-US">
                <a:solidFill>
                  <a:srgbClr val="000000"/>
                </a:solidFill>
              </a:rPr>
              <a:pPr/>
              <a:t>25</a:t>
            </a:fld>
            <a:endParaRPr lang="en-US">
              <a:solidFill>
                <a:srgbClr val="000000"/>
              </a:solidFill>
            </a:endParaRPr>
          </a:p>
        </p:txBody>
      </p:sp>
    </p:spTree>
    <p:extLst>
      <p:ext uri="{BB962C8B-B14F-4D97-AF65-F5344CB8AC3E}">
        <p14:creationId xmlns:p14="http://schemas.microsoft.com/office/powerpoint/2010/main" val="29437375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633413" y="320675"/>
            <a:ext cx="7772400" cy="1066800"/>
          </a:xfrm>
        </p:spPr>
        <p:txBody>
          <a:bodyPr/>
          <a:lstStyle/>
          <a:p>
            <a:r>
              <a:rPr lang="en-US" smtClean="0"/>
              <a:t>802.15.4-2015/Cor 1  Ballot History</a:t>
            </a:r>
          </a:p>
        </p:txBody>
      </p:sp>
      <p:sp>
        <p:nvSpPr>
          <p:cNvPr id="51203" name="Rectangle 3"/>
          <p:cNvSpPr>
            <a:spLocks noGrp="1" noChangeArrowheads="1"/>
          </p:cNvSpPr>
          <p:nvPr>
            <p:ph type="body" idx="1"/>
          </p:nvPr>
        </p:nvSpPr>
        <p:spPr>
          <a:xfrm>
            <a:off x="295275" y="1176338"/>
            <a:ext cx="8648700" cy="5143500"/>
          </a:xfrm>
        </p:spPr>
        <p:txBody>
          <a:bodyPr>
            <a:normAutofit/>
          </a:bodyPr>
          <a:lstStyle/>
          <a:p>
            <a:pPr>
              <a:spcBef>
                <a:spcPts val="600"/>
              </a:spcBef>
            </a:pPr>
            <a:r>
              <a:rPr lang="en-US" sz="2200" smtClean="0">
                <a:latin typeface="Times New Roman" pitchFamily="18" charset="0"/>
              </a:rPr>
              <a:t>Initial Sponsor Ballot of d2p802.15.4-2015-Corri-1-2017 closed 28-Oct-2017</a:t>
            </a:r>
          </a:p>
          <a:p>
            <a:pPr>
              <a:spcBef>
                <a:spcPts val="600"/>
              </a:spcBef>
            </a:pPr>
            <a:r>
              <a:rPr lang="en-US" sz="2200" smtClean="0">
                <a:latin typeface="Times New Roman" pitchFamily="18" charset="0"/>
              </a:rPr>
              <a:t>Vote results (pool of 88 voters)</a:t>
            </a:r>
          </a:p>
          <a:p>
            <a:pPr lvl="1">
              <a:spcBef>
                <a:spcPts val="600"/>
              </a:spcBef>
            </a:pPr>
            <a:r>
              <a:rPr lang="en-US" sz="2000" smtClean="0">
                <a:latin typeface="Times New Roman" pitchFamily="18" charset="0"/>
              </a:rPr>
              <a:t>75 responses (85% response ratio)</a:t>
            </a:r>
          </a:p>
          <a:p>
            <a:pPr lvl="1">
              <a:spcBef>
                <a:spcPts val="600"/>
              </a:spcBef>
            </a:pPr>
            <a:r>
              <a:rPr lang="en-US" sz="2000" smtClean="0">
                <a:latin typeface="Times New Roman" pitchFamily="18" charset="0"/>
              </a:rPr>
              <a:t>71 yes, 3 no (95% approval ratio)</a:t>
            </a:r>
          </a:p>
          <a:p>
            <a:pPr lvl="1">
              <a:spcBef>
                <a:spcPts val="600"/>
              </a:spcBef>
            </a:pPr>
            <a:r>
              <a:rPr lang="en-US" sz="2000" smtClean="0">
                <a:latin typeface="Times New Roman" pitchFamily="18" charset="0"/>
              </a:rPr>
              <a:t>1 abstain (1% abstain ratio)</a:t>
            </a:r>
          </a:p>
          <a:p>
            <a:pPr lvl="1">
              <a:spcBef>
                <a:spcPts val="600"/>
              </a:spcBef>
            </a:pPr>
            <a:r>
              <a:rPr lang="en-US" sz="2000" smtClean="0">
                <a:latin typeface="Times New Roman" pitchFamily="18" charset="0"/>
              </a:rPr>
              <a:t>Ballot passes</a:t>
            </a:r>
          </a:p>
          <a:p>
            <a:pPr>
              <a:spcBef>
                <a:spcPts val="600"/>
              </a:spcBef>
            </a:pPr>
            <a:r>
              <a:rPr lang="en-US" sz="2200" smtClean="0">
                <a:latin typeface="Times New Roman" pitchFamily="18" charset="0"/>
              </a:rPr>
              <a:t>30 comments from 8 commenters</a:t>
            </a:r>
          </a:p>
          <a:p>
            <a:pPr lvl="1">
              <a:spcBef>
                <a:spcPts val="600"/>
              </a:spcBef>
            </a:pPr>
            <a:r>
              <a:rPr lang="en-US" sz="2000" smtClean="0">
                <a:latin typeface="Times New Roman" pitchFamily="18" charset="0"/>
              </a:rPr>
              <a:t>6 marked as Must be Satisfied (MBS) Comments</a:t>
            </a:r>
          </a:p>
          <a:p>
            <a:pPr lvl="1">
              <a:spcBef>
                <a:spcPts val="600"/>
              </a:spcBef>
            </a:pPr>
            <a:r>
              <a:rPr lang="en-US" sz="2000" smtClean="0">
                <a:latin typeface="Times New Roman" pitchFamily="18" charset="0"/>
              </a:rPr>
              <a:t>Of the 6 MBS comments, there were 3 unique comments resulting in 3 </a:t>
            </a:r>
            <a:r>
              <a:rPr lang="en-US" altLang="en-US" sz="2000" smtClean="0">
                <a:latin typeface="Times New Roman" pitchFamily="18" charset="0"/>
              </a:rPr>
              <a:t>“</a:t>
            </a:r>
            <a:r>
              <a:rPr lang="en-US" sz="2000" smtClean="0">
                <a:latin typeface="Times New Roman" pitchFamily="18" charset="0"/>
              </a:rPr>
              <a:t>accept</a:t>
            </a:r>
            <a:r>
              <a:rPr lang="en-US" altLang="en-US" sz="2000" smtClean="0">
                <a:latin typeface="Times New Roman" pitchFamily="18" charset="0"/>
              </a:rPr>
              <a:t>”</a:t>
            </a:r>
            <a:r>
              <a:rPr lang="en-US" sz="2000" smtClean="0">
                <a:latin typeface="Times New Roman" pitchFamily="18" charset="0"/>
              </a:rPr>
              <a:t> resolutions and 3 </a:t>
            </a:r>
            <a:r>
              <a:rPr lang="en-US" altLang="en-US" sz="2000" smtClean="0">
                <a:latin typeface="Times New Roman" pitchFamily="18" charset="0"/>
              </a:rPr>
              <a:t>“</a:t>
            </a:r>
            <a:r>
              <a:rPr lang="en-US" sz="2000" smtClean="0">
                <a:latin typeface="Times New Roman" pitchFamily="18" charset="0"/>
              </a:rPr>
              <a:t>revise</a:t>
            </a:r>
            <a:r>
              <a:rPr lang="en-US" altLang="en-US" sz="2000" smtClean="0">
                <a:latin typeface="Times New Roman" pitchFamily="18" charset="0"/>
              </a:rPr>
              <a:t>”</a:t>
            </a:r>
            <a:r>
              <a:rPr lang="en-US" sz="2000" smtClean="0">
                <a:latin typeface="Times New Roman" pitchFamily="18" charset="0"/>
              </a:rPr>
              <a:t> resolutions</a:t>
            </a:r>
          </a:p>
          <a:p>
            <a:pPr lvl="1">
              <a:spcBef>
                <a:spcPts val="600"/>
              </a:spcBef>
            </a:pPr>
            <a:r>
              <a:rPr lang="en-US" sz="2000" smtClean="0">
                <a:latin typeface="Times New Roman" pitchFamily="18" charset="0"/>
              </a:rPr>
              <a:t>Comment resolution database worksheet: </a:t>
            </a:r>
          </a:p>
          <a:p>
            <a:pPr lvl="2">
              <a:spcBef>
                <a:spcPts val="600"/>
              </a:spcBef>
            </a:pPr>
            <a:r>
              <a:rPr lang="en-US" sz="1800" smtClean="0">
                <a:latin typeface="Times New Roman" pitchFamily="18" charset="0"/>
              </a:rPr>
              <a:t>https://mentor.ieee.org/802.15/dcn/15/15-17-0602-01</a:t>
            </a:r>
          </a:p>
        </p:txBody>
      </p:sp>
      <p:sp>
        <p:nvSpPr>
          <p:cNvPr id="17411" name="Footer Placeholder 4"/>
          <p:cNvSpPr>
            <a:spLocks noGrp="1"/>
          </p:cNvSpPr>
          <p:nvPr>
            <p:ph type="ftr" sz="quarter" idx="10"/>
          </p:nvPr>
        </p:nvSpPr>
        <p:spPr>
          <a:xfrm>
            <a:off x="6084888" y="6486525"/>
            <a:ext cx="2895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smtClean="0">
                <a:solidFill>
                  <a:srgbClr val="000000"/>
                </a:solidFill>
              </a:rPr>
              <a:t>Bob Heile, Wi-SUN Alliance</a:t>
            </a:r>
            <a:endParaRPr lang="en-US" smtClean="0">
              <a:solidFill>
                <a:srgbClr val="000000"/>
              </a:solidFill>
            </a:endParaRPr>
          </a:p>
        </p:txBody>
      </p:sp>
      <p:sp>
        <p:nvSpPr>
          <p:cNvPr id="1741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solidFill>
                  <a:srgbClr val="000000"/>
                </a:solidFill>
              </a:rPr>
              <a:t>Slide </a:t>
            </a:r>
            <a:fld id="{F4C9B959-EC62-474D-9DA8-C4F835EED377}" type="slidenum">
              <a:rPr lang="en-US">
                <a:solidFill>
                  <a:srgbClr val="000000"/>
                </a:solidFill>
              </a:rPr>
              <a:pPr/>
              <a:t>26</a:t>
            </a:fld>
            <a:endParaRPr lang="en-US">
              <a:solidFill>
                <a:srgbClr val="000000"/>
              </a:solidFill>
            </a:endParaRPr>
          </a:p>
        </p:txBody>
      </p:sp>
      <p:sp>
        <p:nvSpPr>
          <p:cNvPr id="3" name="Date Placeholder 2"/>
          <p:cNvSpPr>
            <a:spLocks noGrp="1"/>
          </p:cNvSpPr>
          <p:nvPr>
            <p:ph type="dt" sz="quarter" idx="12"/>
          </p:nvPr>
        </p:nvSpPr>
        <p:spPr/>
        <p:txBody>
          <a:body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9817322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633413" y="320675"/>
            <a:ext cx="7772400" cy="1066800"/>
          </a:xfrm>
        </p:spPr>
        <p:txBody>
          <a:bodyPr/>
          <a:lstStyle/>
          <a:p>
            <a:r>
              <a:rPr lang="en-US" dirty="0">
                <a:latin typeface="Times New Roman" charset="0"/>
                <a:ea typeface="MS PGothic" charset="0"/>
              </a:rPr>
              <a:t>802.15.4-2015/</a:t>
            </a:r>
            <a:r>
              <a:rPr lang="en-US" dirty="0" err="1">
                <a:latin typeface="Times New Roman" charset="0"/>
                <a:ea typeface="MS PGothic" charset="0"/>
              </a:rPr>
              <a:t>Cor</a:t>
            </a:r>
            <a:r>
              <a:rPr lang="en-US" dirty="0">
                <a:latin typeface="Times New Roman" charset="0"/>
                <a:ea typeface="MS PGothic" charset="0"/>
              </a:rPr>
              <a:t> 1  </a:t>
            </a:r>
            <a:r>
              <a:rPr lang="en-US" dirty="0" smtClean="0">
                <a:latin typeface="Times New Roman" charset="0"/>
                <a:ea typeface="MS PGothic" charset="0"/>
              </a:rPr>
              <a:t>MBS Comments</a:t>
            </a:r>
            <a:endParaRPr lang="en-US" dirty="0">
              <a:latin typeface="Times New Roman" charset="0"/>
              <a:ea typeface="MS PGothic" charset="0"/>
            </a:endParaRPr>
          </a:p>
        </p:txBody>
      </p:sp>
      <p:sp>
        <p:nvSpPr>
          <p:cNvPr id="51203" name="Rectangle 3"/>
          <p:cNvSpPr>
            <a:spLocks noGrp="1" noChangeArrowheads="1"/>
          </p:cNvSpPr>
          <p:nvPr>
            <p:ph type="body" idx="1"/>
          </p:nvPr>
        </p:nvSpPr>
        <p:spPr>
          <a:xfrm>
            <a:off x="295275" y="1176338"/>
            <a:ext cx="8648700" cy="5143500"/>
          </a:xfrm>
        </p:spPr>
        <p:txBody>
          <a:bodyPr>
            <a:normAutofit/>
          </a:bodyPr>
          <a:lstStyle/>
          <a:p>
            <a:pPr>
              <a:spcBef>
                <a:spcPts val="300"/>
              </a:spcBef>
              <a:defRPr/>
            </a:pPr>
            <a:r>
              <a:rPr lang="en-US" sz="2800" dirty="0" smtClean="0">
                <a:latin typeface="+mj-lt"/>
                <a:ea typeface="MS PGothic" charset="0"/>
              </a:rPr>
              <a:t>6 comments marked as Must be Satisfied</a:t>
            </a:r>
            <a:r>
              <a:rPr lang="en-US" sz="2800" dirty="0" smtClean="0">
                <a:latin typeface="+mj-lt"/>
              </a:rPr>
              <a:t> (MBS) Comments</a:t>
            </a:r>
          </a:p>
          <a:p>
            <a:pPr lvl="1">
              <a:spcBef>
                <a:spcPts val="300"/>
              </a:spcBef>
              <a:defRPr/>
            </a:pPr>
            <a:r>
              <a:rPr lang="en-US" dirty="0" smtClean="0">
                <a:latin typeface="+mj-lt"/>
              </a:rPr>
              <a:t>3 unique comments</a:t>
            </a:r>
          </a:p>
          <a:p>
            <a:pPr lvl="2">
              <a:spcBef>
                <a:spcPts val="300"/>
              </a:spcBef>
              <a:defRPr/>
            </a:pPr>
            <a:r>
              <a:rPr lang="en-US" sz="2000" dirty="0" smtClean="0">
                <a:latin typeface="+mj-lt"/>
              </a:rPr>
              <a:t>f</a:t>
            </a:r>
            <a:r>
              <a:rPr lang="en-US" sz="2000" dirty="0" smtClean="0">
                <a:solidFill>
                  <a:srgbClr val="000000"/>
                </a:solidFill>
                <a:latin typeface="+mj-lt"/>
                <a:ea typeface="Lucida Grande"/>
                <a:cs typeface="Lucida Grande"/>
              </a:rPr>
              <a:t>ormat </a:t>
            </a:r>
            <a:r>
              <a:rPr lang="en-US" sz="2000" dirty="0">
                <a:solidFill>
                  <a:srgbClr val="000000"/>
                </a:solidFill>
                <a:latin typeface="+mj-lt"/>
                <a:ea typeface="Lucida Grande"/>
                <a:cs typeface="Lucida Grande"/>
              </a:rPr>
              <a:t>for </a:t>
            </a:r>
            <a:r>
              <a:rPr lang="en-US" sz="2000" dirty="0" smtClean="0">
                <a:solidFill>
                  <a:srgbClr val="000000"/>
                </a:solidFill>
                <a:latin typeface="+mj-lt"/>
                <a:ea typeface="Lucida Grande"/>
                <a:cs typeface="Lucida Grande"/>
              </a:rPr>
              <a:t>IEEE 802.15 CID is improperly presented</a:t>
            </a:r>
          </a:p>
          <a:p>
            <a:pPr lvl="2">
              <a:spcBef>
                <a:spcPts val="300"/>
              </a:spcBef>
              <a:defRPr/>
            </a:pPr>
            <a:r>
              <a:rPr lang="en-US" sz="2000" dirty="0" smtClean="0">
                <a:solidFill>
                  <a:srgbClr val="000000"/>
                </a:solidFill>
                <a:latin typeface="+mj-lt"/>
                <a:ea typeface="Lucida Grande"/>
                <a:cs typeface="Lucida Grande"/>
              </a:rPr>
              <a:t>add </a:t>
            </a:r>
            <a:r>
              <a:rPr lang="en-US" sz="2000" dirty="0" smtClean="0">
                <a:solidFill>
                  <a:srgbClr val="000000"/>
                </a:solidFill>
                <a:latin typeface="+mj-lt"/>
                <a:ea typeface="Lucida Grande"/>
                <a:cs typeface="Lucida Grande"/>
              </a:rPr>
              <a:t>text to the added clause to </a:t>
            </a:r>
            <a:r>
              <a:rPr lang="en-US" sz="2000" dirty="0" smtClean="0">
                <a:solidFill>
                  <a:srgbClr val="000000"/>
                </a:solidFill>
                <a:latin typeface="+mj-lt"/>
                <a:ea typeface="Lucida Grande"/>
                <a:cs typeface="Lucida Grande"/>
              </a:rPr>
              <a:t>indicate that</a:t>
            </a:r>
            <a:r>
              <a:rPr lang="en-US" sz="2000" dirty="0" smtClean="0">
                <a:solidFill>
                  <a:srgbClr val="000000"/>
                </a:solidFill>
                <a:latin typeface="+mj-lt"/>
                <a:ea typeface="Lucida Grande"/>
                <a:cs typeface="Lucida Grande"/>
              </a:rPr>
              <a:t> </a:t>
            </a:r>
            <a:r>
              <a:rPr lang="en-US" sz="2000" dirty="0">
                <a:solidFill>
                  <a:srgbClr val="000000"/>
                </a:solidFill>
                <a:latin typeface="+mj-lt"/>
                <a:ea typeface="Lucida Grande"/>
                <a:cs typeface="Lucida Grande"/>
              </a:rPr>
              <a:t>the order of transmission </a:t>
            </a:r>
            <a:r>
              <a:rPr lang="en-US" sz="2000" dirty="0" smtClean="0">
                <a:solidFill>
                  <a:srgbClr val="000000"/>
                </a:solidFill>
                <a:latin typeface="+mj-lt"/>
                <a:ea typeface="Lucida Grande"/>
                <a:cs typeface="Lucida Grande"/>
              </a:rPr>
              <a:t>is </a:t>
            </a:r>
            <a:r>
              <a:rPr lang="en-US" sz="2000" dirty="0">
                <a:solidFill>
                  <a:srgbClr val="000000"/>
                </a:solidFill>
                <a:latin typeface="+mj-lt"/>
                <a:ea typeface="Lucida Grande"/>
                <a:cs typeface="Lucida Grande"/>
              </a:rPr>
              <a:t>only </a:t>
            </a:r>
            <a:r>
              <a:rPr lang="en-US" sz="2000" dirty="0" smtClean="0">
                <a:solidFill>
                  <a:srgbClr val="000000"/>
                </a:solidFill>
                <a:latin typeface="+mj-lt"/>
                <a:ea typeface="Lucida Grande"/>
                <a:cs typeface="Lucida Grande"/>
              </a:rPr>
              <a:t>for extended </a:t>
            </a:r>
            <a:r>
              <a:rPr lang="en-US" sz="2000" dirty="0">
                <a:solidFill>
                  <a:srgbClr val="000000"/>
                </a:solidFill>
                <a:latin typeface="+mj-lt"/>
                <a:ea typeface="Lucida Grande"/>
                <a:cs typeface="Lucida Grande"/>
              </a:rPr>
              <a:t>address </a:t>
            </a:r>
            <a:r>
              <a:rPr lang="en-US" sz="2000" dirty="0" smtClean="0">
                <a:solidFill>
                  <a:srgbClr val="000000"/>
                </a:solidFill>
                <a:latin typeface="+mj-lt"/>
                <a:ea typeface="Lucida Grande"/>
                <a:cs typeface="Lucida Grande"/>
              </a:rPr>
              <a:t>fields</a:t>
            </a:r>
          </a:p>
          <a:p>
            <a:pPr lvl="2">
              <a:spcBef>
                <a:spcPts val="300"/>
              </a:spcBef>
              <a:defRPr/>
            </a:pPr>
            <a:r>
              <a:rPr lang="en-US" sz="2000" dirty="0">
                <a:solidFill>
                  <a:srgbClr val="000000"/>
                </a:solidFill>
                <a:latin typeface="+mj-lt"/>
                <a:ea typeface="Lucida Grande"/>
                <a:cs typeface="Lucida Grande"/>
              </a:rPr>
              <a:t>Title of </a:t>
            </a:r>
            <a:r>
              <a:rPr lang="en-US" sz="2000" dirty="0" smtClean="0">
                <a:solidFill>
                  <a:srgbClr val="000000"/>
                </a:solidFill>
                <a:latin typeface="+mj-lt"/>
                <a:ea typeface="Lucida Grande"/>
                <a:cs typeface="Lucida Grande"/>
              </a:rPr>
              <a:t>added clause </a:t>
            </a:r>
            <a:r>
              <a:rPr lang="en-US" sz="2000" dirty="0">
                <a:solidFill>
                  <a:srgbClr val="000000"/>
                </a:solidFill>
                <a:latin typeface="+mj-lt"/>
                <a:ea typeface="Lucida Grande"/>
                <a:cs typeface="Lucida Grande"/>
              </a:rPr>
              <a:t>is </a:t>
            </a:r>
            <a:r>
              <a:rPr lang="en-US" sz="2000" dirty="0" smtClean="0">
                <a:solidFill>
                  <a:srgbClr val="000000"/>
                </a:solidFill>
                <a:latin typeface="+mj-lt"/>
                <a:ea typeface="Lucida Grande"/>
                <a:cs typeface="Lucida Grande"/>
              </a:rPr>
              <a:t>incorrect, needs to state </a:t>
            </a:r>
            <a:r>
              <a:rPr lang="en-US" sz="2000" dirty="0" smtClean="0">
                <a:solidFill>
                  <a:srgbClr val="000000"/>
                </a:solidFill>
                <a:latin typeface="+mj-lt"/>
                <a:ea typeface="Lucida Grande"/>
                <a:cs typeface="Lucida Grande"/>
              </a:rPr>
              <a:t>that it is for </a:t>
            </a:r>
            <a:r>
              <a:rPr lang="en-US" sz="2000" dirty="0" smtClean="0">
                <a:solidFill>
                  <a:srgbClr val="000000"/>
                </a:solidFill>
                <a:latin typeface="+mj-lt"/>
                <a:ea typeface="Lucida Grande"/>
                <a:cs typeface="Lucida Grande"/>
              </a:rPr>
              <a:t>extended </a:t>
            </a:r>
            <a:r>
              <a:rPr lang="en-US" sz="2000" dirty="0">
                <a:solidFill>
                  <a:srgbClr val="000000"/>
                </a:solidFill>
                <a:latin typeface="+mj-lt"/>
                <a:ea typeface="Lucida Grande"/>
                <a:cs typeface="Lucida Grande"/>
              </a:rPr>
              <a:t>address field </a:t>
            </a:r>
            <a:r>
              <a:rPr lang="en-US" sz="2000" dirty="0" smtClean="0">
                <a:solidFill>
                  <a:srgbClr val="000000"/>
                </a:solidFill>
                <a:latin typeface="+mj-lt"/>
                <a:ea typeface="Lucida Grande"/>
                <a:cs typeface="Lucida Grande"/>
              </a:rPr>
              <a:t>transmission order.</a:t>
            </a:r>
          </a:p>
          <a:p>
            <a:pPr lvl="1">
              <a:spcBef>
                <a:spcPts val="300"/>
              </a:spcBef>
              <a:defRPr/>
            </a:pPr>
            <a:r>
              <a:rPr lang="en-US" dirty="0" smtClean="0">
                <a:latin typeface="+mj-lt"/>
              </a:rPr>
              <a:t>The resolutions to 3 comments were “accept” and “revise” to the </a:t>
            </a:r>
            <a:r>
              <a:rPr lang="en-US" dirty="0" smtClean="0">
                <a:latin typeface="+mj-lt"/>
              </a:rPr>
              <a:t>other </a:t>
            </a:r>
            <a:r>
              <a:rPr lang="en-US" dirty="0" smtClean="0">
                <a:latin typeface="+mj-lt"/>
              </a:rPr>
              <a:t>three </a:t>
            </a:r>
            <a:r>
              <a:rPr lang="en-US" dirty="0" smtClean="0">
                <a:latin typeface="+mj-lt"/>
              </a:rPr>
              <a:t>comments</a:t>
            </a:r>
          </a:p>
          <a:p>
            <a:pPr marL="457200" lvl="1" indent="0">
              <a:spcBef>
                <a:spcPts val="300"/>
              </a:spcBef>
              <a:buNone/>
              <a:defRPr/>
            </a:pPr>
            <a:endParaRPr lang="en-US" dirty="0" smtClean="0">
              <a:latin typeface="+mj-lt"/>
            </a:endParaRPr>
          </a:p>
          <a:p>
            <a:pPr marL="457200" lvl="1" indent="0">
              <a:spcBef>
                <a:spcPts val="300"/>
              </a:spcBef>
              <a:buNone/>
              <a:defRPr/>
            </a:pPr>
            <a:r>
              <a:rPr lang="en-US" dirty="0" smtClean="0">
                <a:latin typeface="+mj-lt"/>
              </a:rPr>
              <a:t>Fully expect to finish up with one more Recirculation</a:t>
            </a:r>
            <a:endParaRPr lang="en-US" dirty="0" smtClean="0">
              <a:latin typeface="+mj-lt"/>
            </a:endParaRPr>
          </a:p>
        </p:txBody>
      </p:sp>
      <p:sp>
        <p:nvSpPr>
          <p:cNvPr id="17411" name="Footer Placeholder 4"/>
          <p:cNvSpPr>
            <a:spLocks noGrp="1"/>
          </p:cNvSpPr>
          <p:nvPr>
            <p:ph type="ftr" sz="quarter" idx="10"/>
          </p:nvPr>
        </p:nvSpPr>
        <p:spPr>
          <a:xfrm>
            <a:off x="6084888" y="6486525"/>
            <a:ext cx="2895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1200">
                <a:solidFill>
                  <a:schemeClr val="tx1"/>
                </a:solidFill>
                <a:latin typeface="Times New Roman" charset="0"/>
                <a:ea typeface="MS PGothic" charset="0"/>
                <a:cs typeface="MS PGothic" charset="0"/>
              </a:defRPr>
            </a:lvl1pPr>
            <a:lvl2pPr marL="742950" indent="-285750" eaLnBrk="0" hangingPunct="0">
              <a:defRPr sz="1200">
                <a:solidFill>
                  <a:schemeClr val="tx1"/>
                </a:solidFill>
                <a:latin typeface="Times New Roman" charset="0"/>
                <a:ea typeface="MS PGothic" charset="0"/>
                <a:cs typeface="MS PGothic" charset="0"/>
              </a:defRPr>
            </a:lvl2pPr>
            <a:lvl3pPr marL="1143000" indent="-228600" eaLnBrk="0" hangingPunct="0">
              <a:defRPr sz="1200">
                <a:solidFill>
                  <a:schemeClr val="tx1"/>
                </a:solidFill>
                <a:latin typeface="Times New Roman" charset="0"/>
                <a:ea typeface="MS PGothic" charset="0"/>
                <a:cs typeface="MS PGothic" charset="0"/>
              </a:defRPr>
            </a:lvl3pPr>
            <a:lvl4pPr marL="1600200" indent="-228600" eaLnBrk="0" hangingPunct="0">
              <a:defRPr sz="1200">
                <a:solidFill>
                  <a:schemeClr val="tx1"/>
                </a:solidFill>
                <a:latin typeface="Times New Roman" charset="0"/>
                <a:ea typeface="MS PGothic" charset="0"/>
                <a:cs typeface="MS PGothic" charset="0"/>
              </a:defRPr>
            </a:lvl4pPr>
            <a:lvl5pPr marL="2057400" indent="-228600" eaLnBrk="0" hangingPunct="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ctr"/>
            <a:r>
              <a:rPr lang="en-US" smtClean="0"/>
              <a:t>Bob Heile, Wi-SUN Alliance</a:t>
            </a:r>
            <a:endParaRPr lang="en-US"/>
          </a:p>
        </p:txBody>
      </p:sp>
      <p:sp>
        <p:nvSpPr>
          <p:cNvPr id="1741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MS PGothic" charset="0"/>
                <a:cs typeface="MS PGothic" charset="0"/>
              </a:defRPr>
            </a:lvl1pPr>
            <a:lvl2pPr marL="742950" indent="-285750" eaLnBrk="0" hangingPunct="0">
              <a:defRPr sz="1200">
                <a:solidFill>
                  <a:schemeClr val="tx1"/>
                </a:solidFill>
                <a:latin typeface="Times New Roman" charset="0"/>
                <a:ea typeface="MS PGothic" charset="0"/>
                <a:cs typeface="MS PGothic" charset="0"/>
              </a:defRPr>
            </a:lvl2pPr>
            <a:lvl3pPr marL="1143000" indent="-228600" eaLnBrk="0" hangingPunct="0">
              <a:defRPr sz="1200">
                <a:solidFill>
                  <a:schemeClr val="tx1"/>
                </a:solidFill>
                <a:latin typeface="Times New Roman" charset="0"/>
                <a:ea typeface="MS PGothic" charset="0"/>
                <a:cs typeface="MS PGothic" charset="0"/>
              </a:defRPr>
            </a:lvl3pPr>
            <a:lvl4pPr marL="1600200" indent="-228600" eaLnBrk="0" hangingPunct="0">
              <a:defRPr sz="1200">
                <a:solidFill>
                  <a:schemeClr val="tx1"/>
                </a:solidFill>
                <a:latin typeface="Times New Roman" charset="0"/>
                <a:ea typeface="MS PGothic" charset="0"/>
                <a:cs typeface="MS PGothic" charset="0"/>
              </a:defRPr>
            </a:lvl4pPr>
            <a:lvl5pPr marL="2057400" indent="-228600" eaLnBrk="0" hangingPunct="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t>Slide </a:t>
            </a:r>
            <a:fld id="{24B91E49-AC14-064B-B6C0-282F3158753B}" type="slidenum">
              <a:rPr lang="en-US"/>
              <a:pPr/>
              <a:t>27</a:t>
            </a:fld>
            <a:endParaRPr lang="en-US"/>
          </a:p>
        </p:txBody>
      </p:sp>
      <p:sp>
        <p:nvSpPr>
          <p:cNvPr id="3" name="Date Placeholder 2"/>
          <p:cNvSpPr>
            <a:spLocks noGrp="1"/>
          </p:cNvSpPr>
          <p:nvPr>
            <p:ph type="dt" sz="quarter" idx="12"/>
          </p:nvPr>
        </p:nvSpPr>
        <p:spPr/>
        <p:txBody>
          <a:bodyPr/>
          <a:lstStyle/>
          <a:p>
            <a:pPr>
              <a:defRPr/>
            </a:pPr>
            <a:r>
              <a:rPr lang="en-US" smtClean="0"/>
              <a:t>November 2017</a:t>
            </a:r>
            <a:endParaRPr lang="en-US" dirty="0"/>
          </a:p>
        </p:txBody>
      </p:sp>
    </p:spTree>
    <p:extLst>
      <p:ext uri="{BB962C8B-B14F-4D97-AF65-F5344CB8AC3E}">
        <p14:creationId xmlns:p14="http://schemas.microsoft.com/office/powerpoint/2010/main" val="19143387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633413" y="320675"/>
            <a:ext cx="7772400" cy="1066800"/>
          </a:xfrm>
        </p:spPr>
        <p:txBody>
          <a:bodyPr/>
          <a:lstStyle/>
          <a:p>
            <a:r>
              <a:rPr lang="en-US" dirty="0">
                <a:latin typeface="Times New Roman" charset="0"/>
                <a:ea typeface="MS PGothic" charset="0"/>
              </a:rPr>
              <a:t>802.15.4-2015/</a:t>
            </a:r>
            <a:r>
              <a:rPr lang="en-US" dirty="0" err="1">
                <a:latin typeface="Times New Roman" charset="0"/>
                <a:ea typeface="MS PGothic" charset="0"/>
              </a:rPr>
              <a:t>Cor</a:t>
            </a:r>
            <a:r>
              <a:rPr lang="en-US" dirty="0">
                <a:latin typeface="Times New Roman" charset="0"/>
                <a:ea typeface="MS PGothic" charset="0"/>
              </a:rPr>
              <a:t> 1  Schedule</a:t>
            </a:r>
          </a:p>
        </p:txBody>
      </p:sp>
      <p:sp>
        <p:nvSpPr>
          <p:cNvPr id="51203" name="Rectangle 3"/>
          <p:cNvSpPr>
            <a:spLocks noGrp="1" noChangeArrowheads="1"/>
          </p:cNvSpPr>
          <p:nvPr>
            <p:ph type="body" idx="1"/>
          </p:nvPr>
        </p:nvSpPr>
        <p:spPr>
          <a:xfrm>
            <a:off x="244475" y="1725613"/>
            <a:ext cx="8648700" cy="4305300"/>
          </a:xfrm>
        </p:spPr>
        <p:txBody>
          <a:bodyPr>
            <a:normAutofit fontScale="85000" lnSpcReduction="20000"/>
          </a:bodyPr>
          <a:lstStyle/>
          <a:p>
            <a:pPr>
              <a:lnSpc>
                <a:spcPct val="120000"/>
              </a:lnSpc>
              <a:spcBef>
                <a:spcPts val="600"/>
              </a:spcBef>
              <a:buFont typeface="Wingdings" charset="2"/>
              <a:buChar char="ü"/>
              <a:defRPr/>
            </a:pPr>
            <a:r>
              <a:rPr lang="en-US" sz="2400" dirty="0" smtClean="0">
                <a:latin typeface="+mj-lt"/>
                <a:ea typeface="MS PGothic" charset="0"/>
              </a:rPr>
              <a:t>Initial Sponsor Ballot Closing				28 Oct 2017</a:t>
            </a:r>
            <a:endParaRPr lang="en-US" sz="2400" dirty="0">
              <a:latin typeface="+mj-lt"/>
              <a:ea typeface="MS PGothic" charset="0"/>
            </a:endParaRPr>
          </a:p>
          <a:p>
            <a:pPr>
              <a:lnSpc>
                <a:spcPct val="120000"/>
              </a:lnSpc>
              <a:spcBef>
                <a:spcPts val="600"/>
              </a:spcBef>
              <a:buFont typeface="Wingdings" charset="2"/>
              <a:buChar char="ü"/>
              <a:defRPr/>
            </a:pPr>
            <a:r>
              <a:rPr lang="en-US" sz="2400" dirty="0" smtClean="0">
                <a:latin typeface="+mj-lt"/>
                <a:ea typeface="MS PGothic" charset="0"/>
              </a:rPr>
              <a:t>Comment Resolution Complete				8  Nov 2017</a:t>
            </a:r>
          </a:p>
          <a:p>
            <a:pPr>
              <a:lnSpc>
                <a:spcPct val="120000"/>
              </a:lnSpc>
              <a:spcBef>
                <a:spcPts val="600"/>
              </a:spcBef>
              <a:buFont typeface="Wingdings" charset="2"/>
              <a:buChar char="ü"/>
              <a:defRPr/>
            </a:pPr>
            <a:r>
              <a:rPr lang="en-US" sz="2400" dirty="0" smtClean="0">
                <a:latin typeface="+mj-lt"/>
                <a:ea typeface="MS PGothic" charset="0"/>
              </a:rPr>
              <a:t>d3p802.15.4</a:t>
            </a:r>
            <a:r>
              <a:rPr lang="en-US" sz="2400" dirty="0">
                <a:latin typeface="+mj-lt"/>
                <a:ea typeface="MS PGothic" charset="0"/>
              </a:rPr>
              <a:t>-2015-Corri-1-</a:t>
            </a:r>
            <a:r>
              <a:rPr lang="en-US" sz="2400" dirty="0" smtClean="0">
                <a:latin typeface="+mj-lt"/>
                <a:ea typeface="MS PGothic" charset="0"/>
              </a:rPr>
              <a:t>2017 Edits Complete		10 Nov 2017</a:t>
            </a:r>
          </a:p>
          <a:p>
            <a:pPr>
              <a:lnSpc>
                <a:spcPct val="120000"/>
              </a:lnSpc>
              <a:spcBef>
                <a:spcPts val="600"/>
              </a:spcBef>
              <a:buFont typeface="Wingdings" charset="2"/>
              <a:buChar char="q"/>
              <a:defRPr/>
            </a:pPr>
            <a:r>
              <a:rPr lang="en-US" sz="2400" dirty="0" smtClean="0">
                <a:latin typeface="+mj-lt"/>
                <a:ea typeface="MS PGothic" charset="0"/>
              </a:rPr>
              <a:t>Sponsor Ballot 1</a:t>
            </a:r>
            <a:r>
              <a:rPr lang="en-US" sz="2400" baseline="30000" dirty="0" smtClean="0">
                <a:latin typeface="+mj-lt"/>
                <a:ea typeface="MS PGothic" charset="0"/>
              </a:rPr>
              <a:t>st</a:t>
            </a:r>
            <a:r>
              <a:rPr lang="en-US" sz="2400" dirty="0" smtClean="0">
                <a:latin typeface="+mj-lt"/>
                <a:ea typeface="MS PGothic" charset="0"/>
              </a:rPr>
              <a:t> Recirculation Start			14 Nov 2017</a:t>
            </a:r>
          </a:p>
          <a:p>
            <a:pPr>
              <a:lnSpc>
                <a:spcPct val="120000"/>
              </a:lnSpc>
              <a:spcBef>
                <a:spcPts val="600"/>
              </a:spcBef>
              <a:buFont typeface="Wingdings" charset="2"/>
              <a:buChar char="q"/>
              <a:defRPr/>
            </a:pPr>
            <a:r>
              <a:rPr lang="en-US" sz="2400" dirty="0" smtClean="0">
                <a:latin typeface="+mj-lt"/>
                <a:ea typeface="MS PGothic" charset="0"/>
              </a:rPr>
              <a:t>Sponsor </a:t>
            </a:r>
            <a:r>
              <a:rPr lang="en-US" sz="2400" dirty="0">
                <a:latin typeface="+mj-lt"/>
                <a:ea typeface="MS PGothic" charset="0"/>
              </a:rPr>
              <a:t>Ballot </a:t>
            </a:r>
            <a:r>
              <a:rPr lang="en-US" sz="2400" dirty="0" smtClean="0">
                <a:latin typeface="+mj-lt"/>
                <a:ea typeface="MS PGothic" charset="0"/>
              </a:rPr>
              <a:t>1</a:t>
            </a:r>
            <a:r>
              <a:rPr lang="en-US" sz="2400" baseline="30000" dirty="0" smtClean="0">
                <a:latin typeface="+mj-lt"/>
                <a:ea typeface="MS PGothic" charset="0"/>
              </a:rPr>
              <a:t>st</a:t>
            </a:r>
            <a:r>
              <a:rPr lang="en-US" sz="2400" dirty="0" smtClean="0">
                <a:latin typeface="+mj-lt"/>
                <a:ea typeface="MS PGothic" charset="0"/>
              </a:rPr>
              <a:t> Recirculation Closing</a:t>
            </a:r>
            <a:r>
              <a:rPr lang="en-US" sz="2400" dirty="0">
                <a:latin typeface="+mj-lt"/>
                <a:ea typeface="MS PGothic" charset="0"/>
              </a:rPr>
              <a:t>	</a:t>
            </a:r>
            <a:r>
              <a:rPr lang="en-US" sz="2400" dirty="0" smtClean="0">
                <a:latin typeface="+mj-lt"/>
                <a:ea typeface="MS PGothic" charset="0"/>
              </a:rPr>
              <a:t>		24 </a:t>
            </a:r>
            <a:r>
              <a:rPr lang="en-US" sz="2400" dirty="0">
                <a:latin typeface="+mj-lt"/>
                <a:ea typeface="MS PGothic" charset="0"/>
              </a:rPr>
              <a:t>Nov </a:t>
            </a:r>
            <a:r>
              <a:rPr lang="en-US" sz="2400" dirty="0" smtClean="0">
                <a:latin typeface="+mj-lt"/>
                <a:ea typeface="MS PGothic" charset="0"/>
              </a:rPr>
              <a:t>2017</a:t>
            </a:r>
          </a:p>
          <a:p>
            <a:pPr>
              <a:lnSpc>
                <a:spcPct val="120000"/>
              </a:lnSpc>
              <a:spcBef>
                <a:spcPts val="600"/>
              </a:spcBef>
              <a:buFont typeface="Wingdings" charset="2"/>
              <a:buChar char="q"/>
              <a:defRPr/>
            </a:pPr>
            <a:r>
              <a:rPr lang="en-US" sz="2400" dirty="0" smtClean="0">
                <a:latin typeface="+mj-lt"/>
                <a:ea typeface="MS PGothic" charset="0"/>
              </a:rPr>
              <a:t>Comment Resolution Complete (if necessary)		29 Nov 2017</a:t>
            </a:r>
          </a:p>
          <a:p>
            <a:pPr>
              <a:lnSpc>
                <a:spcPct val="120000"/>
              </a:lnSpc>
              <a:spcBef>
                <a:spcPts val="600"/>
              </a:spcBef>
              <a:buFont typeface="Wingdings" charset="2"/>
              <a:buChar char="q"/>
              <a:defRPr/>
            </a:pPr>
            <a:r>
              <a:rPr lang="en-US" sz="2400" dirty="0" smtClean="0">
                <a:latin typeface="+mj-lt"/>
                <a:ea typeface="MS PGothic" charset="0"/>
              </a:rPr>
              <a:t>d4p802.15.4</a:t>
            </a:r>
            <a:r>
              <a:rPr lang="en-US" sz="2400" dirty="0">
                <a:latin typeface="+mj-lt"/>
                <a:ea typeface="MS PGothic" charset="0"/>
              </a:rPr>
              <a:t>-2015-Corri-1-2017 Edits Complete		</a:t>
            </a:r>
            <a:r>
              <a:rPr lang="en-US" sz="2400" dirty="0" smtClean="0">
                <a:latin typeface="+mj-lt"/>
                <a:ea typeface="MS PGothic" charset="0"/>
              </a:rPr>
              <a:t>30 </a:t>
            </a:r>
            <a:r>
              <a:rPr lang="en-US" sz="2400" dirty="0">
                <a:latin typeface="+mj-lt"/>
                <a:ea typeface="MS PGothic" charset="0"/>
              </a:rPr>
              <a:t>Nov 2017</a:t>
            </a:r>
          </a:p>
          <a:p>
            <a:pPr>
              <a:lnSpc>
                <a:spcPct val="120000"/>
              </a:lnSpc>
              <a:spcBef>
                <a:spcPts val="600"/>
              </a:spcBef>
              <a:buFont typeface="Wingdings" charset="2"/>
              <a:buChar char="q"/>
              <a:defRPr/>
            </a:pPr>
            <a:r>
              <a:rPr lang="en-US" sz="2400" dirty="0" smtClean="0">
                <a:latin typeface="+mj-lt"/>
                <a:ea typeface="MS PGothic" charset="0"/>
              </a:rPr>
              <a:t>Sponsor </a:t>
            </a:r>
            <a:r>
              <a:rPr lang="en-US" sz="2400" dirty="0">
                <a:latin typeface="+mj-lt"/>
                <a:ea typeface="MS PGothic" charset="0"/>
              </a:rPr>
              <a:t>Ballot </a:t>
            </a:r>
            <a:r>
              <a:rPr lang="en-US" sz="2400" dirty="0" smtClean="0">
                <a:latin typeface="+mj-lt"/>
                <a:ea typeface="MS PGothic" charset="0"/>
              </a:rPr>
              <a:t>2</a:t>
            </a:r>
            <a:r>
              <a:rPr lang="en-US" sz="2400" baseline="30000" dirty="0" smtClean="0">
                <a:latin typeface="+mj-lt"/>
                <a:ea typeface="MS PGothic" charset="0"/>
              </a:rPr>
              <a:t>nd</a:t>
            </a:r>
            <a:r>
              <a:rPr lang="en-US" sz="2400" dirty="0" smtClean="0">
                <a:latin typeface="+mj-lt"/>
                <a:ea typeface="MS PGothic" charset="0"/>
              </a:rPr>
              <a:t> Recirculation Start (</a:t>
            </a:r>
            <a:r>
              <a:rPr lang="en-US" sz="2400" dirty="0">
                <a:latin typeface="+mj-lt"/>
                <a:ea typeface="MS PGothic" charset="0"/>
              </a:rPr>
              <a:t>if necessary)	</a:t>
            </a:r>
            <a:r>
              <a:rPr lang="en-US" sz="2400" dirty="0" smtClean="0">
                <a:latin typeface="+mj-lt"/>
                <a:ea typeface="MS PGothic" charset="0"/>
              </a:rPr>
              <a:t>30 </a:t>
            </a:r>
            <a:r>
              <a:rPr lang="en-US" sz="2400" dirty="0">
                <a:latin typeface="+mj-lt"/>
                <a:ea typeface="MS PGothic" charset="0"/>
              </a:rPr>
              <a:t>Nov </a:t>
            </a:r>
            <a:r>
              <a:rPr lang="en-US" sz="2400" dirty="0" smtClean="0">
                <a:latin typeface="+mj-lt"/>
                <a:ea typeface="MS PGothic" charset="0"/>
              </a:rPr>
              <a:t>2017</a:t>
            </a:r>
            <a:endParaRPr lang="en-US" sz="2400" dirty="0" smtClean="0">
              <a:solidFill>
                <a:srgbClr val="000000"/>
              </a:solidFill>
              <a:latin typeface="+mj-lt"/>
              <a:ea typeface="MS PGothic" charset="0"/>
            </a:endParaRPr>
          </a:p>
          <a:p>
            <a:pPr>
              <a:lnSpc>
                <a:spcPct val="120000"/>
              </a:lnSpc>
              <a:spcBef>
                <a:spcPts val="600"/>
              </a:spcBef>
              <a:buFont typeface="Wingdings" charset="2"/>
              <a:buChar char="q"/>
              <a:defRPr/>
            </a:pPr>
            <a:r>
              <a:rPr lang="en-US" sz="2400" dirty="0" smtClean="0">
                <a:latin typeface="+mj-lt"/>
                <a:ea typeface="MS PGothic" charset="0"/>
              </a:rPr>
              <a:t>Sponsor </a:t>
            </a:r>
            <a:r>
              <a:rPr lang="en-US" sz="2400" dirty="0">
                <a:latin typeface="+mj-lt"/>
                <a:ea typeface="MS PGothic" charset="0"/>
              </a:rPr>
              <a:t>Ballot 2</a:t>
            </a:r>
            <a:r>
              <a:rPr lang="en-US" sz="2400" baseline="30000" dirty="0">
                <a:latin typeface="+mj-lt"/>
                <a:ea typeface="MS PGothic" charset="0"/>
              </a:rPr>
              <a:t>nd</a:t>
            </a:r>
            <a:r>
              <a:rPr lang="en-US" sz="2400" dirty="0">
                <a:latin typeface="+mj-lt"/>
                <a:ea typeface="MS PGothic" charset="0"/>
              </a:rPr>
              <a:t> Recirculation Closing (if necessary)	7 </a:t>
            </a:r>
            <a:r>
              <a:rPr lang="en-US" sz="2400" dirty="0" smtClean="0">
                <a:latin typeface="+mj-lt"/>
                <a:ea typeface="MS PGothic" charset="0"/>
              </a:rPr>
              <a:t> Dec 2017</a:t>
            </a:r>
          </a:p>
          <a:p>
            <a:pPr>
              <a:lnSpc>
                <a:spcPct val="120000"/>
              </a:lnSpc>
              <a:spcBef>
                <a:spcPts val="600"/>
              </a:spcBef>
              <a:buFont typeface="Wingdings" charset="2"/>
              <a:buChar char="q"/>
              <a:defRPr/>
            </a:pPr>
            <a:r>
              <a:rPr lang="en-US" sz="2400" dirty="0" smtClean="0">
                <a:latin typeface="+mj-lt"/>
                <a:ea typeface="MS PGothic" charset="0"/>
              </a:rPr>
              <a:t>RevCom Teleconference submission deadline</a:t>
            </a:r>
            <a:r>
              <a:rPr lang="en-US" sz="2400" dirty="0">
                <a:latin typeface="+mj-lt"/>
                <a:ea typeface="MS PGothic" charset="0"/>
              </a:rPr>
              <a:t>	</a:t>
            </a:r>
            <a:r>
              <a:rPr lang="en-US" sz="2400" dirty="0" smtClean="0">
                <a:latin typeface="+mj-lt"/>
                <a:ea typeface="MS PGothic" charset="0"/>
              </a:rPr>
              <a:t>	20 Dec 2017</a:t>
            </a:r>
            <a:r>
              <a:rPr lang="en-US" sz="2400" dirty="0" smtClean="0">
                <a:ea typeface="MS PGothic" charset="0"/>
              </a:rPr>
              <a:t> </a:t>
            </a:r>
            <a:endParaRPr lang="en-US" sz="2400" dirty="0" smtClean="0">
              <a:latin typeface="+mj-lt"/>
              <a:ea typeface="MS PGothic" charset="0"/>
            </a:endParaRPr>
          </a:p>
          <a:p>
            <a:pPr>
              <a:lnSpc>
                <a:spcPct val="120000"/>
              </a:lnSpc>
              <a:spcBef>
                <a:spcPts val="600"/>
              </a:spcBef>
              <a:buFont typeface="Wingdings" charset="2"/>
              <a:buChar char="q"/>
              <a:defRPr/>
            </a:pPr>
            <a:r>
              <a:rPr lang="en-US" sz="2400" dirty="0" smtClean="0">
                <a:latin typeface="+mj-lt"/>
                <a:ea typeface="MS PGothic" charset="0"/>
              </a:rPr>
              <a:t>RevCom Teleconference 				30 Jan 2018</a:t>
            </a:r>
            <a:r>
              <a:rPr lang="en-US" sz="2400" dirty="0" smtClean="0">
                <a:ea typeface="MS PGothic" charset="0"/>
              </a:rPr>
              <a:t> </a:t>
            </a:r>
            <a:endParaRPr lang="en-US" sz="2400" dirty="0" smtClean="0">
              <a:latin typeface="+mj-lt"/>
              <a:ea typeface="MS PGothic" charset="0"/>
            </a:endParaRPr>
          </a:p>
        </p:txBody>
      </p:sp>
      <p:sp>
        <p:nvSpPr>
          <p:cNvPr id="18435" name="Footer Placeholder 4"/>
          <p:cNvSpPr>
            <a:spLocks noGrp="1"/>
          </p:cNvSpPr>
          <p:nvPr>
            <p:ph type="ftr" sz="quarter" idx="10"/>
          </p:nvPr>
        </p:nvSpPr>
        <p:spPr>
          <a:xfrm>
            <a:off x="6084888" y="6486525"/>
            <a:ext cx="2895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1200">
                <a:solidFill>
                  <a:schemeClr val="tx1"/>
                </a:solidFill>
                <a:latin typeface="Times New Roman" charset="0"/>
                <a:ea typeface="MS PGothic" charset="0"/>
                <a:cs typeface="MS PGothic" charset="0"/>
              </a:defRPr>
            </a:lvl1pPr>
            <a:lvl2pPr marL="742950" indent="-285750" eaLnBrk="0" hangingPunct="0">
              <a:defRPr sz="1200">
                <a:solidFill>
                  <a:schemeClr val="tx1"/>
                </a:solidFill>
                <a:latin typeface="Times New Roman" charset="0"/>
                <a:ea typeface="MS PGothic" charset="0"/>
                <a:cs typeface="MS PGothic" charset="0"/>
              </a:defRPr>
            </a:lvl2pPr>
            <a:lvl3pPr marL="1143000" indent="-228600" eaLnBrk="0" hangingPunct="0">
              <a:defRPr sz="1200">
                <a:solidFill>
                  <a:schemeClr val="tx1"/>
                </a:solidFill>
                <a:latin typeface="Times New Roman" charset="0"/>
                <a:ea typeface="MS PGothic" charset="0"/>
                <a:cs typeface="MS PGothic" charset="0"/>
              </a:defRPr>
            </a:lvl3pPr>
            <a:lvl4pPr marL="1600200" indent="-228600" eaLnBrk="0" hangingPunct="0">
              <a:defRPr sz="1200">
                <a:solidFill>
                  <a:schemeClr val="tx1"/>
                </a:solidFill>
                <a:latin typeface="Times New Roman" charset="0"/>
                <a:ea typeface="MS PGothic" charset="0"/>
                <a:cs typeface="MS PGothic" charset="0"/>
              </a:defRPr>
            </a:lvl4pPr>
            <a:lvl5pPr marL="2057400" indent="-228600" eaLnBrk="0" hangingPunct="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ctr"/>
            <a:r>
              <a:rPr lang="en-US" smtClean="0"/>
              <a:t>Bob Heile, Wi-SUN Alliance</a:t>
            </a:r>
            <a:endParaRPr lang="en-US"/>
          </a:p>
        </p:txBody>
      </p:sp>
      <p:sp>
        <p:nvSpPr>
          <p:cNvPr id="1843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MS PGothic" charset="0"/>
                <a:cs typeface="MS PGothic" charset="0"/>
              </a:defRPr>
            </a:lvl1pPr>
            <a:lvl2pPr marL="742950" indent="-285750" eaLnBrk="0" hangingPunct="0">
              <a:defRPr sz="1200">
                <a:solidFill>
                  <a:schemeClr val="tx1"/>
                </a:solidFill>
                <a:latin typeface="Times New Roman" charset="0"/>
                <a:ea typeface="MS PGothic" charset="0"/>
                <a:cs typeface="MS PGothic" charset="0"/>
              </a:defRPr>
            </a:lvl2pPr>
            <a:lvl3pPr marL="1143000" indent="-228600" eaLnBrk="0" hangingPunct="0">
              <a:defRPr sz="1200">
                <a:solidFill>
                  <a:schemeClr val="tx1"/>
                </a:solidFill>
                <a:latin typeface="Times New Roman" charset="0"/>
                <a:ea typeface="MS PGothic" charset="0"/>
                <a:cs typeface="MS PGothic" charset="0"/>
              </a:defRPr>
            </a:lvl3pPr>
            <a:lvl4pPr marL="1600200" indent="-228600" eaLnBrk="0" hangingPunct="0">
              <a:defRPr sz="1200">
                <a:solidFill>
                  <a:schemeClr val="tx1"/>
                </a:solidFill>
                <a:latin typeface="Times New Roman" charset="0"/>
                <a:ea typeface="MS PGothic" charset="0"/>
                <a:cs typeface="MS PGothic" charset="0"/>
              </a:defRPr>
            </a:lvl4pPr>
            <a:lvl5pPr marL="2057400" indent="-228600" eaLnBrk="0" hangingPunct="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t>Slide </a:t>
            </a:r>
            <a:fld id="{A6B8760A-154E-6247-9B83-0A89D25AAF79}" type="slidenum">
              <a:rPr lang="en-US"/>
              <a:pPr/>
              <a:t>28</a:t>
            </a:fld>
            <a:endParaRPr lang="en-US"/>
          </a:p>
        </p:txBody>
      </p:sp>
      <p:sp>
        <p:nvSpPr>
          <p:cNvPr id="3" name="Date Placeholder 2"/>
          <p:cNvSpPr>
            <a:spLocks noGrp="1"/>
          </p:cNvSpPr>
          <p:nvPr>
            <p:ph type="dt" sz="quarter" idx="12"/>
          </p:nvPr>
        </p:nvSpPr>
        <p:spPr>
          <a:xfrm>
            <a:off x="685800" y="344350"/>
            <a:ext cx="1600200" cy="212725"/>
          </a:xfrm>
        </p:spPr>
        <p:txBody>
          <a:bodyPr/>
          <a:lstStyle/>
          <a:p>
            <a:pPr>
              <a:defRPr/>
            </a:pPr>
            <a:r>
              <a:rPr lang="en-US" sz="1400" smtClean="0"/>
              <a:t>November 2017</a:t>
            </a:r>
            <a:endParaRPr lang="en-US" sz="1400" dirty="0"/>
          </a:p>
        </p:txBody>
      </p:sp>
      <p:sp>
        <p:nvSpPr>
          <p:cNvPr id="2" name="TextBox 1"/>
          <p:cNvSpPr txBox="1"/>
          <p:nvPr/>
        </p:nvSpPr>
        <p:spPr>
          <a:xfrm>
            <a:off x="-2109957" y="819477"/>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0302051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r>
              <a:rPr lang="en-US" smtClean="0"/>
              <a:t>EC motion for 802.15.4-2015/Cor 1 </a:t>
            </a:r>
          </a:p>
        </p:txBody>
      </p:sp>
      <p:sp>
        <p:nvSpPr>
          <p:cNvPr id="19458" name="Rectangle 3"/>
          <p:cNvSpPr>
            <a:spLocks noGrp="1" noChangeArrowheads="1"/>
          </p:cNvSpPr>
          <p:nvPr>
            <p:ph type="body" idx="1"/>
          </p:nvPr>
        </p:nvSpPr>
        <p:spPr>
          <a:xfrm>
            <a:off x="762000" y="1752600"/>
            <a:ext cx="8045450" cy="4114800"/>
          </a:xfrm>
        </p:spPr>
        <p:txBody>
          <a:bodyPr/>
          <a:lstStyle/>
          <a:p>
            <a:pPr marL="0" indent="0">
              <a:buFontTx/>
              <a:buNone/>
            </a:pPr>
            <a:r>
              <a:rPr lang="en-US" dirty="0" smtClean="0"/>
              <a:t>Motion: Conditionally approve sending d3p802.15.4-2015-Cor-1-2017draft (or latest revision) to </a:t>
            </a:r>
            <a:r>
              <a:rPr lang="en-US" dirty="0" err="1" smtClean="0"/>
              <a:t>RevCom</a:t>
            </a:r>
            <a:r>
              <a:rPr lang="en-US" dirty="0" smtClean="0"/>
              <a:t>.</a:t>
            </a:r>
          </a:p>
          <a:p>
            <a:pPr marL="0" indent="0">
              <a:buFontTx/>
              <a:buNone/>
            </a:pPr>
            <a:r>
              <a:rPr lang="en-US" sz="2000" dirty="0" smtClean="0"/>
              <a:t>(WG: 19, 0, 0)</a:t>
            </a:r>
          </a:p>
          <a:p>
            <a:pPr marL="0" indent="0">
              <a:buFontTx/>
              <a:buNone/>
            </a:pPr>
            <a:endParaRPr lang="en-US" sz="2000" dirty="0" smtClean="0"/>
          </a:p>
          <a:p>
            <a:pPr marL="0" lvl="1" indent="0">
              <a:buNone/>
            </a:pPr>
            <a:r>
              <a:rPr lang="en-US" sz="2400" dirty="0" smtClean="0"/>
              <a:t>Moved: </a:t>
            </a:r>
            <a:r>
              <a:rPr lang="en-US" sz="2400" dirty="0" err="1" smtClean="0"/>
              <a:t>Heile</a:t>
            </a:r>
            <a:r>
              <a:rPr lang="en-US" sz="2400" dirty="0" smtClean="0"/>
              <a:t>, </a:t>
            </a:r>
            <a:r>
              <a:rPr lang="en-US" sz="2400" dirty="0" smtClean="0"/>
              <a:t>Second: </a:t>
            </a:r>
            <a:r>
              <a:rPr lang="en-US" sz="2400" dirty="0" err="1" smtClean="0"/>
              <a:t>Gilb</a:t>
            </a:r>
            <a:endParaRPr lang="en-US" sz="2400" dirty="0"/>
          </a:p>
          <a:p>
            <a:pPr lvl="1"/>
            <a:endParaRPr lang="en-US" dirty="0" smtClean="0"/>
          </a:p>
          <a:p>
            <a:pPr marL="0" indent="0">
              <a:buNone/>
            </a:pPr>
            <a:r>
              <a:rPr lang="en-US" sz="1600" dirty="0" smtClean="0"/>
              <a:t>Note: No CSD since this is a Corrigendum</a:t>
            </a:r>
            <a:endParaRPr lang="en-US" sz="1600" dirty="0"/>
          </a:p>
          <a:p>
            <a:pPr marL="457200" lvl="1" indent="0">
              <a:buNone/>
            </a:pPr>
            <a:endParaRPr lang="en-US" dirty="0" smtClean="0"/>
          </a:p>
        </p:txBody>
      </p:sp>
      <p:sp>
        <p:nvSpPr>
          <p:cNvPr id="19459" name="Slide Number Placeholder 1"/>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solidFill>
                  <a:srgbClr val="000000"/>
                </a:solidFill>
              </a:rPr>
              <a:t>Slide </a:t>
            </a:r>
            <a:fld id="{D912C2E3-0FE3-4D89-87D7-03B709F21751}" type="slidenum">
              <a:rPr lang="en-US">
                <a:solidFill>
                  <a:srgbClr val="000000"/>
                </a:solidFill>
              </a:rPr>
              <a:pPr/>
              <a:t>29</a:t>
            </a:fld>
            <a:endParaRPr lang="en-US">
              <a:solidFill>
                <a:srgbClr val="000000"/>
              </a:solidFill>
            </a:endParaRPr>
          </a:p>
        </p:txBody>
      </p:sp>
      <p:sp>
        <p:nvSpPr>
          <p:cNvPr id="9" name="Footer Placeholder 3"/>
          <p:cNvSpPr>
            <a:spLocks noGrp="1"/>
          </p:cNvSpPr>
          <p:nvPr>
            <p:ph type="ftr" sz="quarter" idx="10"/>
          </p:nvPr>
        </p:nvSpPr>
        <p:spPr/>
        <p:txBody>
          <a:bodyPr/>
          <a:lstStyle/>
          <a:p>
            <a:pPr>
              <a:defRPr/>
            </a:pPr>
            <a:r>
              <a:rPr lang="en-US" smtClean="0">
                <a:solidFill>
                  <a:srgbClr val="000000"/>
                </a:solidFill>
              </a:rPr>
              <a:t>Bob Heile, Wi-SUN Alliance</a:t>
            </a:r>
            <a:endParaRPr lang="en-US" dirty="0">
              <a:solidFill>
                <a:srgbClr val="000000"/>
              </a:solidFill>
            </a:endParaRPr>
          </a:p>
        </p:txBody>
      </p:sp>
      <p:sp>
        <p:nvSpPr>
          <p:cNvPr id="2" name="Date Placeholder 1"/>
          <p:cNvSpPr>
            <a:spLocks noGrp="1"/>
          </p:cNvSpPr>
          <p:nvPr>
            <p:ph type="dt" sz="quarter" idx="12"/>
          </p:nvPr>
        </p:nvSpPr>
        <p:spPr/>
        <p:txBody>
          <a:bodyPr/>
          <a:lstStyle/>
          <a:p>
            <a:pPr>
              <a:defRPr/>
            </a:pPr>
            <a:r>
              <a:rPr lang="en-US" b="1" smtClean="0">
                <a:solidFill>
                  <a:srgbClr val="000000"/>
                </a:solidFill>
              </a:rPr>
              <a:t>November 2017</a:t>
            </a:r>
            <a:endParaRPr lang="en-US" b="1" dirty="0">
              <a:solidFill>
                <a:srgbClr val="000000"/>
              </a:solidFill>
            </a:endParaRPr>
          </a:p>
        </p:txBody>
      </p:sp>
    </p:spTree>
    <p:extLst>
      <p:ext uri="{BB962C8B-B14F-4D97-AF65-F5344CB8AC3E}">
        <p14:creationId xmlns:p14="http://schemas.microsoft.com/office/powerpoint/2010/main" val="3090505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46"/>
            <a:ext cx="7772400" cy="1066800"/>
          </a:xfrm>
        </p:spPr>
        <p:txBody>
          <a:bodyPr/>
          <a:lstStyle/>
          <a:p>
            <a:r>
              <a:rPr lang="en-US" dirty="0" smtClean="0"/>
              <a:t>New 802.15 Study Group</a:t>
            </a:r>
            <a:br>
              <a:rPr lang="en-US" dirty="0" smtClean="0"/>
            </a:br>
            <a:r>
              <a:rPr lang="en-US" dirty="0" smtClean="0"/>
              <a:t>on</a:t>
            </a:r>
            <a:br>
              <a:rPr lang="en-US" dirty="0" smtClean="0"/>
            </a:br>
            <a:r>
              <a:rPr lang="en-US" dirty="0" smtClean="0"/>
              <a:t>Security Next Generation (SECN)</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3</a:t>
            </a:fld>
            <a:endParaRPr lang="en-US" altLang="en-US">
              <a:solidFill>
                <a:srgbClr val="000000"/>
              </a:solidFill>
            </a:endParaRPr>
          </a:p>
        </p:txBody>
      </p:sp>
    </p:spTree>
    <p:extLst>
      <p:ext uri="{BB962C8B-B14F-4D97-AF65-F5344CB8AC3E}">
        <p14:creationId xmlns:p14="http://schemas.microsoft.com/office/powerpoint/2010/main" val="8645656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title"/>
          </p:nvPr>
        </p:nvSpPr>
        <p:spPr>
          <a:xfrm>
            <a:off x="304800" y="2286000"/>
            <a:ext cx="8458200" cy="1905000"/>
          </a:xfrm>
        </p:spPr>
        <p:txBody>
          <a:bodyPr/>
          <a:lstStyle/>
          <a:p>
            <a:pPr>
              <a:defRPr/>
            </a:pPr>
            <a:r>
              <a:rPr lang="en-US" altLang="en-US" sz="3200" b="1" dirty="0" smtClean="0"/>
              <a:t>802.15.8 Peer Aware Communications </a:t>
            </a:r>
            <a:r>
              <a:rPr lang="en-US" altLang="en-US" sz="3200" b="1" dirty="0"/>
              <a:t/>
            </a:r>
            <a:br>
              <a:rPr lang="en-US" altLang="en-US" sz="3200" b="1" dirty="0"/>
            </a:br>
            <a:r>
              <a:rPr lang="en-US" altLang="en-US" sz="3200" b="1" dirty="0" smtClean="0"/>
              <a:t>to </a:t>
            </a:r>
            <a:r>
              <a:rPr lang="en-US" altLang="en-US" sz="3200" b="1" dirty="0" err="1" smtClean="0"/>
              <a:t>RevCom</a:t>
            </a:r>
            <a:endParaRPr lang="en-US" altLang="en-US" sz="3200" b="1" dirty="0"/>
          </a:p>
        </p:txBody>
      </p:sp>
      <p:sp>
        <p:nvSpPr>
          <p:cNvPr id="6" name="Rectangle 4"/>
          <p:cNvSpPr>
            <a:spLocks noGrp="1" noChangeArrowheads="1"/>
          </p:cNvSpPr>
          <p:nvPr>
            <p:ph type="dt" sz="quarter" idx="10"/>
          </p:nvPr>
        </p:nvSpPr>
        <p:spPr>
          <a:xfrm>
            <a:off x="685800" y="378281"/>
            <a:ext cx="1600200" cy="215444"/>
          </a:xfrm>
        </p:spPr>
        <p:txBody>
          <a:bodyPr/>
          <a:lstStyle>
            <a:lvl1pPr>
              <a:defRPr sz="1400" b="1" smtClean="0">
                <a:latin typeface="Times New Roman" charset="0"/>
                <a:ea typeface="ＭＳ Ｐゴシック" charset="0"/>
                <a:cs typeface="+mn-cs"/>
              </a:defRPr>
            </a:lvl1pPr>
          </a:lstStyle>
          <a:p>
            <a:pPr>
              <a:defRPr/>
            </a:pPr>
            <a:r>
              <a:rPr lang="en-US" smtClean="0"/>
              <a:t>November 2017</a:t>
            </a:r>
            <a:endParaRPr lang="en-US" dirty="0"/>
          </a:p>
        </p:txBody>
      </p:sp>
      <p:sp>
        <p:nvSpPr>
          <p:cNvPr id="7" name="Rectangle 5"/>
          <p:cNvSpPr>
            <a:spLocks noGrp="1" noChangeArrowheads="1"/>
          </p:cNvSpPr>
          <p:nvPr>
            <p:ph type="ftr" sz="quarter" idx="11"/>
          </p:nvPr>
        </p:nvSpPr>
        <p:spPr>
          <a:xfrm>
            <a:off x="6683829" y="6475413"/>
            <a:ext cx="1926771" cy="19753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Bob Heile, Wi-SUN Alliance</a:t>
            </a:r>
            <a:endParaRPr lang="en-US" altLang="en-US" sz="1200" dirty="0">
              <a:latin typeface="Times New Roman" pitchFamily="18" charset="0"/>
            </a:endParaRPr>
          </a:p>
        </p:txBody>
      </p:sp>
      <p:sp>
        <p:nvSpPr>
          <p:cNvPr id="8" name="Slide Number Placeholder 2"/>
          <p:cNvSpPr>
            <a:spLocks noGrp="1"/>
          </p:cNvSpPr>
          <p:nvPr>
            <p:ph type="sldNum" sz="quarter" idx="12"/>
          </p:nvPr>
        </p:nvSpPr>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Slide </a:t>
            </a:r>
            <a:fld id="{9E278964-4845-4775-B761-8CA86621FCDF}" type="slidenum">
              <a:rPr lang="en-US" altLang="en-US" smtClean="0"/>
              <a:pPr>
                <a:defRPr/>
              </a:pPr>
              <a:t>30</a:t>
            </a:fld>
            <a:endParaRPr lang="en-US" altLang="en-US"/>
          </a:p>
        </p:txBody>
      </p:sp>
    </p:spTree>
    <p:extLst>
      <p:ext uri="{BB962C8B-B14F-4D97-AF65-F5344CB8AC3E}">
        <p14:creationId xmlns:p14="http://schemas.microsoft.com/office/powerpoint/2010/main" val="720869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105748" cy="1066800"/>
          </a:xfrm>
        </p:spPr>
        <p:txBody>
          <a:bodyPr/>
          <a:lstStyle/>
          <a:p>
            <a:r>
              <a:rPr lang="en-US" dirty="0" smtClean="0"/>
              <a:t>802.15.8 Sponsor Ballot History</a:t>
            </a:r>
            <a:endParaRPr lang="en-US" dirty="0"/>
          </a:p>
        </p:txBody>
      </p:sp>
      <p:sp>
        <p:nvSpPr>
          <p:cNvPr id="3" name="Content Placeholder 2"/>
          <p:cNvSpPr>
            <a:spLocks noGrp="1"/>
          </p:cNvSpPr>
          <p:nvPr>
            <p:ph idx="1"/>
          </p:nvPr>
        </p:nvSpPr>
        <p:spPr>
          <a:xfrm>
            <a:off x="650507" y="1603375"/>
            <a:ext cx="7772400" cy="4724400"/>
          </a:xfrm>
        </p:spPr>
        <p:txBody>
          <a:bodyPr/>
          <a:lstStyle/>
          <a:p>
            <a:r>
              <a:rPr lang="en-US" sz="2400" dirty="0" smtClean="0"/>
              <a:t>1</a:t>
            </a:r>
            <a:r>
              <a:rPr lang="en-US" sz="2400" baseline="30000" dirty="0" smtClean="0"/>
              <a:t>st</a:t>
            </a:r>
            <a:r>
              <a:rPr lang="en-US" sz="2400" dirty="0"/>
              <a:t> </a:t>
            </a:r>
            <a:r>
              <a:rPr lang="en-US" sz="2400" dirty="0" smtClean="0"/>
              <a:t>Sponsor Ballot (P802.15.4-D04)</a:t>
            </a:r>
          </a:p>
          <a:p>
            <a:pPr lvl="1"/>
            <a:r>
              <a:rPr lang="en-US" sz="2400" dirty="0" smtClean="0"/>
              <a:t>Open April 10, End May 10, 2017 (EDT)</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400" dirty="0" smtClean="0"/>
              <a:t>Ballot </a:t>
            </a:r>
            <a:r>
              <a:rPr lang="en-US" altLang="en-US" sz="2400" dirty="0"/>
              <a:t>results (pool of </a:t>
            </a:r>
            <a:r>
              <a:rPr lang="en-US" altLang="en-US" sz="2400" dirty="0" smtClean="0"/>
              <a:t>83 </a:t>
            </a:r>
            <a:r>
              <a:rPr lang="en-US" altLang="en-US" sz="2400" dirty="0"/>
              <a:t>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400" dirty="0" smtClean="0"/>
              <a:t>71 </a:t>
            </a:r>
            <a:r>
              <a:rPr lang="en-US" altLang="en-US" sz="2400" dirty="0"/>
              <a:t>responses </a:t>
            </a:r>
            <a:r>
              <a:rPr lang="en-US" altLang="en-US" sz="2400" dirty="0" smtClean="0"/>
              <a:t>(85% </a:t>
            </a:r>
            <a:r>
              <a:rPr lang="en-US" altLang="en-US" sz="2400" dirty="0"/>
              <a:t>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a:t>60 yes, </a:t>
            </a:r>
            <a:r>
              <a:rPr lang="en-US" altLang="en-US" dirty="0" smtClean="0"/>
              <a:t>6 </a:t>
            </a:r>
            <a:r>
              <a:rPr lang="en-US" altLang="en-US" dirty="0"/>
              <a:t>no </a:t>
            </a:r>
            <a:r>
              <a:rPr lang="en-US" altLang="en-US" dirty="0" smtClean="0"/>
              <a:t>(91% </a:t>
            </a:r>
            <a:r>
              <a:rPr lang="en-US" altLang="en-US" dirty="0"/>
              <a:t>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a:t>5 abstain </a:t>
            </a:r>
            <a:r>
              <a:rPr lang="en-US" altLang="en-US" dirty="0" smtClean="0"/>
              <a:t>(</a:t>
            </a:r>
            <a:r>
              <a:rPr lang="en-US" altLang="en-US" dirty="0"/>
              <a:t>6</a:t>
            </a:r>
            <a:r>
              <a:rPr lang="en-US" altLang="en-US" dirty="0" smtClean="0"/>
              <a:t>% </a:t>
            </a:r>
            <a:r>
              <a:rPr lang="en-US" altLang="en-US" dirty="0"/>
              <a:t>abstain ratio)</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smtClean="0"/>
              <a:t>708 </a:t>
            </a:r>
            <a:r>
              <a:rPr lang="en-US" altLang="en-US" sz="2000" dirty="0"/>
              <a:t>comments (401 Accepted, 236 Revised, 71 Rejected)</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smtClean="0"/>
              <a:t>594 MBS comments (385 Accepted, 123 Revised, 86 Rejected)</a:t>
            </a:r>
            <a:endParaRPr lang="en-US" altLang="en-US" sz="2000" dirty="0" smtClean="0">
              <a:latin typeface="Times New Roman" panose="02020603050405020304" pitchFamily="18" charset="0"/>
              <a:cs typeface="Times New Roman" panose="02020603050405020304" pitchFamily="18" charset="0"/>
            </a:endParaRP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400" dirty="0" smtClean="0">
                <a:latin typeface="Times New Roman" panose="02020603050405020304" pitchFamily="18" charset="0"/>
                <a:cs typeface="Times New Roman" panose="02020603050405020304" pitchFamily="18" charset="0"/>
              </a:rPr>
              <a:t>Comment resolution database worksheet:</a:t>
            </a:r>
          </a:p>
          <a:p>
            <a:pPr marL="790575" lvl="1"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a:latin typeface="Times New Roman" panose="02020603050405020304" pitchFamily="18" charset="0"/>
                <a:cs typeface="Times New Roman" panose="02020603050405020304" pitchFamily="18" charset="0"/>
              </a:rPr>
              <a:t>https://mentor.ieee.org/802.15/dcn/17/15-17-0655-00-0008-consolidated-1st-sponsor-ballot-recirculation-comments.csv</a:t>
            </a:r>
            <a:endParaRPr lang="en-US" altLang="en-US" sz="2000" dirty="0" smtClean="0">
              <a:latin typeface="Times New Roman" panose="02020603050405020304" pitchFamily="18" charset="0"/>
              <a:cs typeface="Times New Roman" panose="02020603050405020304" pitchFamily="18" charset="0"/>
            </a:endParaRPr>
          </a:p>
          <a:p>
            <a:pPr marL="496887" lvl="1" indent="0">
              <a:buSzPct val="45000"/>
              <a:buNone/>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endParaRPr lang="en-US" altLang="en-US" sz="2000" dirty="0">
              <a:latin typeface="Times New Roman" panose="02020603050405020304" pitchFamily="18" charset="0"/>
              <a:cs typeface="Times New Roman" panose="02020603050405020304" pitchFamily="18" charset="0"/>
            </a:endParaRPr>
          </a:p>
          <a:p>
            <a:pPr marL="457200" lvl="1" indent="0">
              <a:buNone/>
            </a:pPr>
            <a:endParaRPr lang="en-US" dirty="0" smtClean="0"/>
          </a:p>
          <a:p>
            <a:pPr marL="457200" lvl="1" indent="0">
              <a:buNone/>
            </a:pPr>
            <a:endParaRPr lang="en-US" dirty="0"/>
          </a:p>
          <a:p>
            <a:pPr marL="0" indent="0">
              <a:buNone/>
            </a:pPr>
            <a:endParaRPr lang="en-US" sz="2800" dirty="0" smtClean="0"/>
          </a:p>
          <a:p>
            <a:pPr marL="0" indent="0">
              <a:buNone/>
            </a:pPr>
            <a:endParaRPr lang="en-US" sz="2800"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31</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November 2017</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Bob Heile, Wi-SUN Alliance</a:t>
            </a:r>
            <a:endParaRPr lang="en-US" altLang="ko-KR" dirty="0"/>
          </a:p>
        </p:txBody>
      </p:sp>
    </p:spTree>
    <p:extLst>
      <p:ext uri="{BB962C8B-B14F-4D97-AF65-F5344CB8AC3E}">
        <p14:creationId xmlns:p14="http://schemas.microsoft.com/office/powerpoint/2010/main" val="13107564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1035" y="1676400"/>
            <a:ext cx="7772400" cy="4114800"/>
          </a:xfrm>
        </p:spPr>
        <p:txBody>
          <a:bodyPr/>
          <a:lstStyle/>
          <a:p>
            <a:r>
              <a:rPr lang="en-US" sz="2400" dirty="0" smtClean="0"/>
              <a:t>1</a:t>
            </a:r>
            <a:r>
              <a:rPr lang="en-US" sz="2400" baseline="30000" dirty="0" smtClean="0"/>
              <a:t>st</a:t>
            </a:r>
            <a:r>
              <a:rPr lang="en-US" sz="2400" dirty="0" smtClean="0"/>
              <a:t> Recirculation (P802.15.8 –D05)</a:t>
            </a:r>
          </a:p>
          <a:p>
            <a:pPr lvl="1"/>
            <a:r>
              <a:rPr lang="en-US" sz="2000" dirty="0" smtClean="0"/>
              <a:t>Open September 5, 2017</a:t>
            </a:r>
          </a:p>
          <a:p>
            <a:pPr lvl="1"/>
            <a:r>
              <a:rPr lang="en-US" sz="2000" dirty="0" smtClean="0"/>
              <a:t>Close September 15, 2017</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smtClean="0"/>
              <a:t>Ballot results (pool of 83 voters)</a:t>
            </a:r>
            <a:endParaRPr lang="en-US" altLang="en-US" sz="20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smtClean="0"/>
              <a:t>71 </a:t>
            </a:r>
            <a:r>
              <a:rPr lang="en-US" altLang="en-US" sz="2000" dirty="0"/>
              <a:t>responses </a:t>
            </a:r>
            <a:r>
              <a:rPr lang="en-US" altLang="en-US" sz="2000" dirty="0" smtClean="0"/>
              <a:t>(85% </a:t>
            </a:r>
            <a:r>
              <a:rPr lang="en-US" altLang="en-US" sz="2000" dirty="0"/>
              <a:t>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smtClean="0"/>
              <a:t>61 </a:t>
            </a:r>
            <a:r>
              <a:rPr lang="en-US" altLang="en-US" sz="2000" dirty="0"/>
              <a:t>yes, 5</a:t>
            </a:r>
            <a:r>
              <a:rPr lang="en-US" altLang="en-US" sz="2000" dirty="0" smtClean="0"/>
              <a:t> </a:t>
            </a:r>
            <a:r>
              <a:rPr lang="en-US" altLang="en-US" sz="2000" dirty="0"/>
              <a:t>no </a:t>
            </a:r>
            <a:r>
              <a:rPr lang="en-US" altLang="en-US" sz="2000" dirty="0" smtClean="0"/>
              <a:t>(92% </a:t>
            </a:r>
            <a:r>
              <a:rPr lang="en-US" altLang="en-US" sz="2000" dirty="0"/>
              <a:t>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a:t>5 abstain </a:t>
            </a:r>
            <a:r>
              <a:rPr lang="en-US" altLang="en-US" sz="2000" dirty="0" smtClean="0"/>
              <a:t>(</a:t>
            </a:r>
            <a:r>
              <a:rPr lang="en-US" altLang="en-US" sz="2000" dirty="0"/>
              <a:t>6</a:t>
            </a:r>
            <a:r>
              <a:rPr lang="en-US" altLang="en-US" sz="2000" dirty="0" smtClean="0"/>
              <a:t>% </a:t>
            </a:r>
            <a:r>
              <a:rPr lang="en-US" altLang="en-US" sz="2000" dirty="0"/>
              <a:t>abstain ratio)</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smtClean="0"/>
              <a:t>89 comments (62 Accepted, 25 Revised, 2 Rejected)</a:t>
            </a:r>
            <a:endParaRPr lang="en-US" altLang="en-US" sz="20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smtClean="0"/>
              <a:t>3 new </a:t>
            </a:r>
            <a:r>
              <a:rPr lang="en-US" altLang="en-US" sz="2000" dirty="0" smtClean="0"/>
              <a:t>MBS comments (2 Revised, 1 Accepted</a:t>
            </a:r>
            <a:r>
              <a:rPr lang="en-US" altLang="en-US" sz="2000" dirty="0" smtClean="0"/>
              <a:t>)</a:t>
            </a:r>
            <a:endParaRPr lang="en-US" altLang="en-US" sz="2000" dirty="0" smtClean="0"/>
          </a:p>
          <a:p>
            <a:pPr marL="431800">
              <a:buSzPct val="75000"/>
              <a:buFont typeface="Arial" panose="020B0604020202020204" pitchFamily="34" charset="0"/>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smtClean="0"/>
              <a:t>Comment resolution database worksheet</a:t>
            </a:r>
          </a:p>
          <a:p>
            <a:pPr lvl="1"/>
            <a:r>
              <a:rPr lang="en-US" sz="1600" dirty="0" smtClean="0"/>
              <a:t>https://mentor.ieee.org/802.15/dcn/17/15-17-0656-00-0008-consolidated-2nd-sponsor-ballot-recirculation-comments.csv</a:t>
            </a:r>
          </a:p>
          <a:p>
            <a:pPr marL="431800">
              <a:buSzPct val="75000"/>
              <a:buFont typeface="Arial" panose="020B0604020202020204" pitchFamily="34" charset="0"/>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endParaRPr lang="en-US" altLang="en-US" sz="2200" dirty="0"/>
          </a:p>
          <a:p>
            <a:pPr marL="457200" lvl="1" indent="0">
              <a:buNone/>
            </a:pPr>
            <a:endParaRPr lang="en-US" sz="1600" dirty="0" smtClean="0"/>
          </a:p>
          <a:p>
            <a:pPr marL="457200" lvl="1" indent="0">
              <a:buNone/>
            </a:pPr>
            <a:endParaRPr lang="en-US" sz="1600" dirty="0"/>
          </a:p>
          <a:p>
            <a:pPr marL="0" indent="0">
              <a:buNone/>
            </a:pPr>
            <a:endParaRPr lang="en-US" sz="2000" dirty="0" smtClean="0"/>
          </a:p>
          <a:p>
            <a:pPr marL="0" indent="0">
              <a:buNone/>
            </a:pPr>
            <a:endParaRPr lang="en-US" sz="2000"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32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November 2017</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Bob Heile, Wi-SUN Alliance</a:t>
            </a:r>
            <a:endParaRPr lang="en-US" altLang="ko-KR" dirty="0"/>
          </a:p>
        </p:txBody>
      </p:sp>
      <p:sp>
        <p:nvSpPr>
          <p:cNvPr id="9" name="Title 1"/>
          <p:cNvSpPr txBox="1">
            <a:spLocks/>
          </p:cNvSpPr>
          <p:nvPr/>
        </p:nvSpPr>
        <p:spPr bwMode="auto">
          <a:xfrm>
            <a:off x="292114" y="609600"/>
            <a:ext cx="8105748"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a:lstStyle>
          <a:p>
            <a:r>
              <a:rPr lang="en-US" kern="0" dirty="0" smtClean="0"/>
              <a:t>802.15.8 Sponsor Ballot History</a:t>
            </a:r>
            <a:endParaRPr lang="en-US" kern="0" dirty="0"/>
          </a:p>
        </p:txBody>
      </p:sp>
    </p:spTree>
    <p:extLst>
      <p:ext uri="{BB962C8B-B14F-4D97-AF65-F5344CB8AC3E}">
        <p14:creationId xmlns:p14="http://schemas.microsoft.com/office/powerpoint/2010/main" val="3197481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33</a:t>
            </a:fld>
            <a:endParaRPr lang="en-US" altLang="ko-KR" dirty="0"/>
          </a:p>
        </p:txBody>
      </p:sp>
      <p:sp>
        <p:nvSpPr>
          <p:cNvPr id="3" name="Content Placeholder 2"/>
          <p:cNvSpPr>
            <a:spLocks noGrp="1"/>
          </p:cNvSpPr>
          <p:nvPr>
            <p:ph idx="1"/>
          </p:nvPr>
        </p:nvSpPr>
        <p:spPr>
          <a:xfrm>
            <a:off x="723900" y="1389285"/>
            <a:ext cx="7772400" cy="4114800"/>
          </a:xfrm>
        </p:spPr>
        <p:txBody>
          <a:bodyPr/>
          <a:lstStyle/>
          <a:p>
            <a:r>
              <a:rPr lang="en-US" sz="2000" dirty="0" smtClean="0"/>
              <a:t>2</a:t>
            </a:r>
            <a:r>
              <a:rPr lang="en-US" sz="2000" baseline="30000" dirty="0" smtClean="0"/>
              <a:t>nd</a:t>
            </a:r>
            <a:r>
              <a:rPr lang="en-US" sz="2000" dirty="0" smtClean="0"/>
              <a:t> Recirculation Sponsor Ballot (P802.15.8-D06)</a:t>
            </a:r>
          </a:p>
          <a:p>
            <a:pPr lvl="1"/>
            <a:r>
              <a:rPr lang="en-US" sz="2000" dirty="0" smtClean="0"/>
              <a:t>Open Sept 22, </a:t>
            </a:r>
            <a:r>
              <a:rPr lang="en-US" sz="2000" dirty="0" smtClean="0"/>
              <a:t>2017, Close </a:t>
            </a:r>
            <a:r>
              <a:rPr lang="en-US" sz="2000" dirty="0" smtClean="0"/>
              <a:t>Oct 2, 2017</a:t>
            </a:r>
          </a:p>
          <a:p>
            <a:r>
              <a:rPr lang="en-US" sz="2000" dirty="0" smtClean="0"/>
              <a:t>Ballot Result</a:t>
            </a:r>
          </a:p>
          <a:p>
            <a:pPr lvl="1"/>
            <a:r>
              <a:rPr lang="en-US" sz="2000" dirty="0" smtClean="0"/>
              <a:t>Total 83 voters</a:t>
            </a:r>
          </a:p>
          <a:p>
            <a:pPr lvl="1"/>
            <a:r>
              <a:rPr lang="en-US" sz="2000" dirty="0" smtClean="0"/>
              <a:t>73 responses (87% response ratio)</a:t>
            </a:r>
          </a:p>
          <a:p>
            <a:pPr lvl="1"/>
            <a:r>
              <a:rPr lang="en-US" sz="2000" dirty="0" smtClean="0"/>
              <a:t>64 Yes, 3 No, 6 Abstain</a:t>
            </a:r>
          </a:p>
          <a:p>
            <a:pPr lvl="1"/>
            <a:r>
              <a:rPr lang="en-US" sz="2000" dirty="0" smtClean="0"/>
              <a:t>95% approval </a:t>
            </a:r>
          </a:p>
          <a:p>
            <a:pPr lvl="1"/>
            <a:r>
              <a:rPr lang="en-US" sz="2000" b="1" dirty="0" smtClean="0"/>
              <a:t>No </a:t>
            </a:r>
            <a:r>
              <a:rPr lang="en-US" sz="2000" b="1" dirty="0" smtClean="0"/>
              <a:t>comments of any kind </a:t>
            </a:r>
            <a:r>
              <a:rPr lang="en-US" sz="2000" b="1" dirty="0" smtClean="0"/>
              <a:t>submitted</a:t>
            </a:r>
          </a:p>
          <a:p>
            <a:r>
              <a:rPr lang="en-US" sz="2000" dirty="0" smtClean="0"/>
              <a:t>29 MBS comments remaining </a:t>
            </a:r>
            <a:r>
              <a:rPr lang="en-US" sz="2000" dirty="0" smtClean="0"/>
              <a:t>from initial sponsor </a:t>
            </a:r>
            <a:r>
              <a:rPr lang="en-US" sz="2000" dirty="0" smtClean="0"/>
              <a:t>ballot</a:t>
            </a:r>
          </a:p>
          <a:p>
            <a:r>
              <a:rPr lang="en-US" sz="2000" dirty="0" smtClean="0"/>
              <a:t>All MBS comments have been </a:t>
            </a:r>
            <a:r>
              <a:rPr lang="en-US" sz="2000" dirty="0" err="1" smtClean="0"/>
              <a:t>recirculated</a:t>
            </a:r>
            <a:endParaRPr lang="en-US" sz="2000" dirty="0" smtClean="0"/>
          </a:p>
          <a:p>
            <a:r>
              <a:rPr lang="en-US" altLang="en-US" sz="2000" dirty="0"/>
              <a:t>IEEE staff </a:t>
            </a:r>
            <a:r>
              <a:rPr lang="en-US" sz="2000" dirty="0"/>
              <a:t>all editorial requirements had been </a:t>
            </a:r>
            <a:r>
              <a:rPr lang="en-US" sz="2000" dirty="0" smtClean="0"/>
              <a:t>met</a:t>
            </a:r>
          </a:p>
          <a:p>
            <a:pPr marL="344488">
              <a:buSzPct val="75000"/>
              <a:buFont typeface="Arial" panose="020B0604020202020204" pitchFamily="34" charset="0"/>
              <a:buChar char="•"/>
              <a:tabLst>
                <a:tab pos="282575"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a:t>Comment resolution database worksheet</a:t>
            </a:r>
          </a:p>
          <a:p>
            <a:pPr lvl="1"/>
            <a:r>
              <a:rPr lang="en-US" sz="1600" dirty="0"/>
              <a:t>https://mentor.ieee.org/802.15/dcn/17/15-17-0656-00-0008-consolidated-2nd-sponsor-ballot-recirculation-comments.csv</a:t>
            </a:r>
          </a:p>
          <a:p>
            <a:endParaRPr lang="en-US" sz="2000" b="1" dirty="0" smtClean="0"/>
          </a:p>
          <a:p>
            <a:endParaRPr lang="en-US" sz="2000" dirty="0" smtClean="0"/>
          </a:p>
          <a:p>
            <a:pPr marL="0" indent="0">
              <a:buNone/>
            </a:pPr>
            <a:endParaRPr lang="en-US" sz="2000" dirty="0" smtClean="0"/>
          </a:p>
          <a:p>
            <a:pPr marL="457200" lvl="1" indent="0">
              <a:buNone/>
            </a:pPr>
            <a:endParaRPr lang="en-US" sz="2000" dirty="0" smtClean="0"/>
          </a:p>
          <a:p>
            <a:pPr marL="0" indent="0">
              <a:buNone/>
            </a:pPr>
            <a:endParaRPr lang="en-US" altLang="en-US" sz="2000" dirty="0" smtClean="0"/>
          </a:p>
          <a:p>
            <a:pPr marL="457200" lvl="1" indent="0">
              <a:buNone/>
            </a:pPr>
            <a:endParaRPr lang="en-US" sz="2000" dirty="0" smtClean="0"/>
          </a:p>
          <a:p>
            <a:pPr marL="457200" lvl="1" indent="0">
              <a:buNone/>
            </a:pPr>
            <a:endParaRPr lang="en-US" sz="2000" dirty="0"/>
          </a:p>
          <a:p>
            <a:pPr marL="0" indent="0">
              <a:buNone/>
            </a:pPr>
            <a:endParaRPr lang="en-US" sz="2000" dirty="0" smtClean="0"/>
          </a:p>
          <a:p>
            <a:pPr marL="0" indent="0">
              <a:buNone/>
            </a:pPr>
            <a:endParaRPr lang="en-US" sz="2000"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November 2017</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Bob Heile, Wi-SUN Alliance</a:t>
            </a:r>
            <a:endParaRPr lang="en-US" altLang="ko-KR" dirty="0"/>
          </a:p>
        </p:txBody>
      </p:sp>
      <p:pic>
        <p:nvPicPr>
          <p:cNvPr id="1025" name="Picture 1"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sp>
        <p:nvSpPr>
          <p:cNvPr id="13" name="Title 1"/>
          <p:cNvSpPr txBox="1">
            <a:spLocks/>
          </p:cNvSpPr>
          <p:nvPr/>
        </p:nvSpPr>
        <p:spPr bwMode="auto">
          <a:xfrm>
            <a:off x="-76200" y="485775"/>
            <a:ext cx="8105748"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a:lstStyle>
          <a:p>
            <a:r>
              <a:rPr lang="en-US" kern="0" dirty="0" smtClean="0">
                <a:solidFill>
                  <a:schemeClr val="tx1"/>
                </a:solidFill>
              </a:rPr>
              <a:t>802.15.8 Sponsor Ballot History</a:t>
            </a:r>
            <a:endParaRPr lang="en-US" kern="0" dirty="0">
              <a:solidFill>
                <a:schemeClr val="tx1"/>
              </a:solidFill>
            </a:endParaRPr>
          </a:p>
        </p:txBody>
      </p:sp>
    </p:spTree>
    <p:extLst>
      <p:ext uri="{BB962C8B-B14F-4D97-AF65-F5344CB8AC3E}">
        <p14:creationId xmlns:p14="http://schemas.microsoft.com/office/powerpoint/2010/main" val="7984432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solidFill>
                  <a:srgbClr val="000000"/>
                </a:solidFill>
              </a:rPr>
              <a:t>November 2017</a:t>
            </a:r>
            <a:endParaRPr lang="en-US" kern="0" dirty="0">
              <a:solidFill>
                <a:srgbClr val="000000"/>
              </a:solidFill>
            </a:endParaRPr>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solidFill>
                  <a:srgbClr val="000000"/>
                </a:solidFill>
                <a:latin typeface="Times New Roman" pitchFamily="18" charset="0"/>
              </a:rPr>
              <a:t>Bob Heile, Wi-SUN Alliance</a:t>
            </a:r>
            <a:endParaRPr lang="en-US" altLang="en-US" sz="1200" dirty="0">
              <a:solidFill>
                <a:srgbClr val="000000"/>
              </a:solidFill>
              <a:latin typeface="Times New Roman" pitchFamily="18" charset="0"/>
            </a:endParaRPr>
          </a:p>
        </p:txBody>
      </p:sp>
      <p:sp>
        <p:nvSpPr>
          <p:cNvPr id="7172" name="Rectangle 2"/>
          <p:cNvSpPr txBox="1">
            <a:spLocks noChangeArrowheads="1"/>
          </p:cNvSpPr>
          <p:nvPr/>
        </p:nvSpPr>
        <p:spPr bwMode="auto">
          <a:xfrm>
            <a:off x="857250" y="685800"/>
            <a:ext cx="77724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a:solidFill>
                  <a:srgbClr val="000000"/>
                </a:solidFill>
              </a:rPr>
              <a:t>Summary of the remaining </a:t>
            </a:r>
            <a:r>
              <a:rPr lang="en-US" altLang="en-US" sz="3200" b="1" dirty="0" smtClean="0">
                <a:solidFill>
                  <a:srgbClr val="000000"/>
                </a:solidFill>
              </a:rPr>
              <a:t>MBS</a:t>
            </a:r>
            <a:r>
              <a:rPr lang="en-US" altLang="en-US" sz="3200" b="1" dirty="0">
                <a:solidFill>
                  <a:srgbClr val="000000"/>
                </a:solidFill>
              </a:rPr>
              <a:t/>
            </a:r>
            <a:br>
              <a:rPr lang="en-US" altLang="en-US" sz="3200" b="1" dirty="0">
                <a:solidFill>
                  <a:srgbClr val="000000"/>
                </a:solidFill>
              </a:rPr>
            </a:br>
            <a:r>
              <a:rPr lang="en-US" altLang="en-US" sz="3200" b="1" dirty="0">
                <a:solidFill>
                  <a:srgbClr val="000000"/>
                </a:solidFill>
              </a:rPr>
              <a:t>comments </a:t>
            </a:r>
            <a:r>
              <a:rPr lang="en-US" altLang="en-US" sz="3200" b="1" dirty="0" smtClean="0">
                <a:solidFill>
                  <a:srgbClr val="000000"/>
                </a:solidFill>
              </a:rPr>
              <a:t>from 3 NO voters</a:t>
            </a:r>
            <a:endParaRPr lang="en-US" altLang="en-US" sz="3200" b="1" dirty="0">
              <a:solidFill>
                <a:srgbClr val="000000"/>
              </a:solidFill>
            </a:endParaRPr>
          </a:p>
        </p:txBody>
      </p:sp>
      <p:sp>
        <p:nvSpPr>
          <p:cNvPr id="8" name="Rectangle 3"/>
          <p:cNvSpPr>
            <a:spLocks noGrp="1" noChangeArrowheads="1"/>
          </p:cNvSpPr>
          <p:nvPr>
            <p:ph type="body" idx="4294967295"/>
          </p:nvPr>
        </p:nvSpPr>
        <p:spPr>
          <a:xfrm>
            <a:off x="533400" y="1905000"/>
            <a:ext cx="8007350" cy="4127500"/>
          </a:xfrm>
        </p:spPr>
        <p:txBody>
          <a:bodyPr/>
          <a:lstStyle/>
          <a:p>
            <a:pPr marL="0" indent="0">
              <a:lnSpc>
                <a:spcPct val="80000"/>
              </a:lnSpc>
              <a:spcAft>
                <a:spcPts val="600"/>
              </a:spcAft>
              <a:buNone/>
              <a:defRPr/>
            </a:pPr>
            <a:r>
              <a:rPr lang="en-US" sz="2400" b="1" dirty="0" smtClean="0">
                <a:ea typeface="MS PGothic" pitchFamily="34" charset="-128"/>
              </a:rPr>
              <a:t>Voter 1:</a:t>
            </a:r>
            <a:r>
              <a:rPr lang="en-US" sz="2400" dirty="0" smtClean="0">
                <a:ea typeface="MS PGothic" pitchFamily="34" charset="-128"/>
              </a:rPr>
              <a:t> </a:t>
            </a:r>
            <a:endParaRPr lang="en-US" sz="2400" dirty="0" smtClean="0">
              <a:ea typeface="MS PGothic" pitchFamily="34" charset="-128"/>
            </a:endParaRPr>
          </a:p>
          <a:p>
            <a:pPr>
              <a:lnSpc>
                <a:spcPct val="80000"/>
              </a:lnSpc>
              <a:spcAft>
                <a:spcPts val="600"/>
              </a:spcAft>
              <a:defRPr/>
            </a:pPr>
            <a:r>
              <a:rPr lang="en-US" sz="2400" dirty="0" smtClean="0">
                <a:ea typeface="MS PGothic" pitchFamily="34" charset="-128"/>
              </a:rPr>
              <a:t>2 </a:t>
            </a:r>
            <a:r>
              <a:rPr lang="en-US" sz="2400" dirty="0" smtClean="0">
                <a:ea typeface="MS PGothic" pitchFamily="34" charset="-128"/>
              </a:rPr>
              <a:t>editorial (1 rejected, 1 revised)</a:t>
            </a:r>
          </a:p>
          <a:p>
            <a:pPr lvl="1">
              <a:lnSpc>
                <a:spcPct val="80000"/>
              </a:lnSpc>
              <a:spcAft>
                <a:spcPts val="600"/>
              </a:spcAft>
              <a:defRPr/>
            </a:pPr>
            <a:r>
              <a:rPr lang="en-US" sz="2000" dirty="0" smtClean="0"/>
              <a:t>Disposition: Suggested missing references are already in clause 2, plus one more reference is added in clause 2.</a:t>
            </a:r>
            <a:endParaRPr lang="en-US" sz="2000" dirty="0" smtClean="0">
              <a:ea typeface="MS PGothic" pitchFamily="34" charset="-128"/>
            </a:endParaRPr>
          </a:p>
          <a:p>
            <a:pPr>
              <a:lnSpc>
                <a:spcPct val="80000"/>
              </a:lnSpc>
              <a:spcAft>
                <a:spcPts val="600"/>
              </a:spcAft>
              <a:defRPr/>
            </a:pPr>
            <a:r>
              <a:rPr lang="en-US" sz="2400" dirty="0" smtClean="0"/>
              <a:t>2 Technical ( both rejected)</a:t>
            </a:r>
          </a:p>
          <a:p>
            <a:pPr lvl="1">
              <a:lnSpc>
                <a:spcPct val="80000"/>
              </a:lnSpc>
              <a:spcAft>
                <a:spcPts val="600"/>
              </a:spcAft>
              <a:defRPr/>
            </a:pPr>
            <a:r>
              <a:rPr lang="en-US" sz="2000" dirty="0" smtClean="0">
                <a:ea typeface="MS PGothic" pitchFamily="34" charset="-128"/>
              </a:rPr>
              <a:t>Disposition: Key management for PAC networks cannot use 802.15.9, because it relies on the access to infrastructure and the use of a central controller. </a:t>
            </a:r>
          </a:p>
          <a:p>
            <a:pPr lvl="1">
              <a:lnSpc>
                <a:spcPct val="80000"/>
              </a:lnSpc>
              <a:spcAft>
                <a:spcPts val="600"/>
              </a:spcAft>
              <a:defRPr/>
            </a:pPr>
            <a:r>
              <a:rPr lang="en-US" sz="2000" dirty="0" smtClean="0"/>
              <a:t>Disposition: the same comment submitted to letter ballot. We introduced a RSC to prevent man in the middle attack by resending old public key commands.</a:t>
            </a:r>
            <a:endParaRPr lang="en-US" sz="2000" dirty="0" smtClean="0">
              <a:ea typeface="MS PGothic" pitchFamily="34" charset="-128"/>
            </a:endParaRPr>
          </a:p>
          <a:p>
            <a:pPr>
              <a:lnSpc>
                <a:spcPct val="80000"/>
              </a:lnSpc>
              <a:spcAft>
                <a:spcPts val="600"/>
              </a:spcAft>
              <a:defRPr/>
            </a:pPr>
            <a:endParaRPr lang="en-US" sz="2400" dirty="0">
              <a:ea typeface="MS PGothic" pitchFamily="34" charset="-128"/>
            </a:endParaRPr>
          </a:p>
          <a:p>
            <a:pPr marL="400050" lvl="1" indent="0">
              <a:lnSpc>
                <a:spcPct val="80000"/>
              </a:lnSpc>
              <a:spcAft>
                <a:spcPts val="600"/>
              </a:spcAft>
              <a:buFontTx/>
              <a:buNone/>
              <a:defRPr/>
            </a:pPr>
            <a:r>
              <a:rPr lang="en-US" sz="1000" dirty="0" smtClean="0">
                <a:ea typeface="MS PGothic" pitchFamily="34" charset="-128"/>
              </a:rPr>
              <a:t> </a:t>
            </a: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solidFill>
                  <a:srgbClr val="000000"/>
                </a:solidFill>
                <a:latin typeface="Times New Roman" pitchFamily="18" charset="0"/>
              </a:rPr>
              <a:t>Slide </a:t>
            </a:r>
            <a:fld id="{765DDA6B-4B5F-4213-B24A-9C50F23EF913}" type="slidenum">
              <a:rPr lang="en-US" altLang="en-US" sz="1200" smtClean="0">
                <a:solidFill>
                  <a:srgbClr val="000000"/>
                </a:solidFill>
                <a:latin typeface="Times New Roman" pitchFamily="18" charset="0"/>
              </a:rPr>
              <a:pPr>
                <a:defRPr/>
              </a:pPr>
              <a:t>34</a:t>
            </a:fld>
            <a:endParaRPr lang="en-US" altLang="en-US" sz="1200" smtClean="0">
              <a:solidFill>
                <a:srgbClr val="000000"/>
              </a:solidFill>
              <a:latin typeface="Times New Roman" pitchFamily="18" charset="0"/>
            </a:endParaRPr>
          </a:p>
        </p:txBody>
      </p:sp>
    </p:spTree>
    <p:extLst>
      <p:ext uri="{BB962C8B-B14F-4D97-AF65-F5344CB8AC3E}">
        <p14:creationId xmlns:p14="http://schemas.microsoft.com/office/powerpoint/2010/main" val="37249239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solidFill>
                  <a:srgbClr val="000000"/>
                </a:solidFill>
              </a:rPr>
              <a:t>November 2017</a:t>
            </a:r>
            <a:endParaRPr lang="en-US" kern="0" dirty="0">
              <a:solidFill>
                <a:srgbClr val="000000"/>
              </a:solidFill>
            </a:endParaRPr>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solidFill>
                  <a:srgbClr val="000000"/>
                </a:solidFill>
                <a:latin typeface="Times New Roman" pitchFamily="18" charset="0"/>
              </a:rPr>
              <a:t>Bob Heile, Wi-SUN Alliance</a:t>
            </a:r>
            <a:endParaRPr lang="en-US" altLang="en-US" sz="1200" dirty="0">
              <a:solidFill>
                <a:srgbClr val="000000"/>
              </a:solidFill>
              <a:latin typeface="Times New Roman" pitchFamily="18" charset="0"/>
            </a:endParaRPr>
          </a:p>
        </p:txBody>
      </p:sp>
      <p:sp>
        <p:nvSpPr>
          <p:cNvPr id="7172" name="Rectangle 2"/>
          <p:cNvSpPr txBox="1">
            <a:spLocks noChangeArrowheads="1"/>
          </p:cNvSpPr>
          <p:nvPr/>
        </p:nvSpPr>
        <p:spPr bwMode="auto">
          <a:xfrm>
            <a:off x="857250" y="685800"/>
            <a:ext cx="77724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a:solidFill>
                  <a:srgbClr val="000000"/>
                </a:solidFill>
              </a:rPr>
              <a:t>Summary of the remaining </a:t>
            </a:r>
            <a:r>
              <a:rPr lang="en-US" altLang="en-US" sz="3200" b="1" dirty="0" smtClean="0">
                <a:solidFill>
                  <a:srgbClr val="000000"/>
                </a:solidFill>
              </a:rPr>
              <a:t>MBS</a:t>
            </a:r>
            <a:r>
              <a:rPr lang="en-US" altLang="en-US" sz="3200" b="1" dirty="0">
                <a:solidFill>
                  <a:srgbClr val="000000"/>
                </a:solidFill>
              </a:rPr>
              <a:t/>
            </a:r>
            <a:br>
              <a:rPr lang="en-US" altLang="en-US" sz="3200" b="1" dirty="0">
                <a:solidFill>
                  <a:srgbClr val="000000"/>
                </a:solidFill>
              </a:rPr>
            </a:br>
            <a:r>
              <a:rPr lang="en-US" altLang="en-US" sz="3200" b="1" dirty="0">
                <a:solidFill>
                  <a:srgbClr val="000000"/>
                </a:solidFill>
              </a:rPr>
              <a:t>comments </a:t>
            </a:r>
            <a:r>
              <a:rPr lang="en-US" altLang="en-US" sz="3200" b="1" dirty="0" smtClean="0">
                <a:solidFill>
                  <a:srgbClr val="000000"/>
                </a:solidFill>
              </a:rPr>
              <a:t>from 3 NO voters</a:t>
            </a:r>
            <a:endParaRPr lang="en-US" altLang="en-US" sz="3200" b="1" dirty="0">
              <a:solidFill>
                <a:srgbClr val="000000"/>
              </a:solidFill>
            </a:endParaRPr>
          </a:p>
        </p:txBody>
      </p:sp>
      <p:sp>
        <p:nvSpPr>
          <p:cNvPr id="8" name="Rectangle 3"/>
          <p:cNvSpPr>
            <a:spLocks noGrp="1" noChangeArrowheads="1"/>
          </p:cNvSpPr>
          <p:nvPr>
            <p:ph type="body" idx="4294967295"/>
          </p:nvPr>
        </p:nvSpPr>
        <p:spPr>
          <a:xfrm>
            <a:off x="533400" y="1447800"/>
            <a:ext cx="8007350" cy="4127500"/>
          </a:xfrm>
        </p:spPr>
        <p:txBody>
          <a:bodyPr/>
          <a:lstStyle/>
          <a:p>
            <a:pPr marL="0" indent="0">
              <a:lnSpc>
                <a:spcPct val="80000"/>
              </a:lnSpc>
              <a:spcAft>
                <a:spcPts val="600"/>
              </a:spcAft>
              <a:buNone/>
              <a:defRPr/>
            </a:pPr>
            <a:r>
              <a:rPr lang="en-US" sz="2400" b="1" dirty="0" smtClean="0">
                <a:ea typeface="MS PGothic" pitchFamily="34" charset="-128"/>
              </a:rPr>
              <a:t>Voter 2 :</a:t>
            </a:r>
            <a:r>
              <a:rPr lang="en-US" sz="2400" dirty="0" smtClean="0">
                <a:ea typeface="MS PGothic" pitchFamily="34" charset="-128"/>
              </a:rPr>
              <a:t> </a:t>
            </a:r>
            <a:endParaRPr lang="en-US" sz="2400" dirty="0" smtClean="0">
              <a:ea typeface="MS PGothic" pitchFamily="34" charset="-128"/>
            </a:endParaRPr>
          </a:p>
          <a:p>
            <a:pPr>
              <a:lnSpc>
                <a:spcPct val="80000"/>
              </a:lnSpc>
              <a:spcAft>
                <a:spcPts val="600"/>
              </a:spcAft>
              <a:defRPr/>
            </a:pPr>
            <a:r>
              <a:rPr lang="en-US" sz="2400" dirty="0" smtClean="0">
                <a:ea typeface="MS PGothic" pitchFamily="34" charset="-128"/>
              </a:rPr>
              <a:t>9 </a:t>
            </a:r>
            <a:r>
              <a:rPr lang="en-US" sz="2400" dirty="0" smtClean="0">
                <a:ea typeface="MS PGothic" pitchFamily="34" charset="-128"/>
              </a:rPr>
              <a:t>editorial (9 Accepted/Revised) and 16 technical (4 </a:t>
            </a:r>
            <a:r>
              <a:rPr lang="en-US" sz="2400" dirty="0"/>
              <a:t>R</a:t>
            </a:r>
            <a:r>
              <a:rPr lang="en-US" sz="2400" dirty="0" smtClean="0">
                <a:ea typeface="MS PGothic" pitchFamily="34" charset="-128"/>
              </a:rPr>
              <a:t>ejected, 12 Accepted/Revised)</a:t>
            </a:r>
          </a:p>
          <a:p>
            <a:pPr lvl="1">
              <a:lnSpc>
                <a:spcPct val="80000"/>
              </a:lnSpc>
              <a:spcAft>
                <a:spcPts val="600"/>
              </a:spcAft>
              <a:defRPr/>
            </a:pPr>
            <a:r>
              <a:rPr lang="en-US" sz="2000" dirty="0" smtClean="0"/>
              <a:t>Disposition: </a:t>
            </a:r>
            <a:r>
              <a:rPr lang="en-US" sz="2000" dirty="0"/>
              <a:t>Key management for PAC networks cannot use </a:t>
            </a:r>
            <a:r>
              <a:rPr lang="en-US" sz="2000" dirty="0" smtClean="0"/>
              <a:t>IKEv2 (part of IPSEC protocol), </a:t>
            </a:r>
            <a:r>
              <a:rPr lang="en-US" sz="2000" dirty="0"/>
              <a:t>because it relies on the access to </a:t>
            </a:r>
            <a:r>
              <a:rPr lang="en-US" sz="2000" dirty="0" smtClean="0"/>
              <a:t>infrastructure. </a:t>
            </a:r>
            <a:endParaRPr lang="en-US" sz="2400" dirty="0" smtClean="0"/>
          </a:p>
          <a:p>
            <a:pPr lvl="1">
              <a:lnSpc>
                <a:spcPct val="80000"/>
              </a:lnSpc>
              <a:spcAft>
                <a:spcPts val="600"/>
              </a:spcAft>
              <a:defRPr/>
            </a:pPr>
            <a:r>
              <a:rPr lang="en-US" sz="2000" dirty="0" smtClean="0">
                <a:ea typeface="MS PGothic" pitchFamily="34" charset="-128"/>
              </a:rPr>
              <a:t>Disposition: The use of GCM-128 and GCM-256 is described in the peering procedure clause.</a:t>
            </a:r>
          </a:p>
          <a:p>
            <a:pPr lvl="1">
              <a:lnSpc>
                <a:spcPct val="80000"/>
              </a:lnSpc>
              <a:spcAft>
                <a:spcPts val="600"/>
              </a:spcAft>
              <a:defRPr/>
            </a:pPr>
            <a:r>
              <a:rPr lang="en-US" sz="2000" dirty="0" smtClean="0"/>
              <a:t>Disposition: As a result of a comment during letter ballot, we specify the use of one packet number counter, incremented by 1 per secured frame.</a:t>
            </a:r>
          </a:p>
          <a:p>
            <a:pPr lvl="1">
              <a:lnSpc>
                <a:spcPct val="80000"/>
              </a:lnSpc>
              <a:spcAft>
                <a:spcPts val="600"/>
              </a:spcAft>
              <a:defRPr/>
            </a:pPr>
            <a:r>
              <a:rPr lang="en-US" sz="2000" dirty="0" smtClean="0"/>
              <a:t>The BRC reached the consensus that the key </a:t>
            </a:r>
            <a:r>
              <a:rPr lang="en-US" sz="2000" dirty="0"/>
              <a:t>management </a:t>
            </a:r>
            <a:r>
              <a:rPr lang="en-US" sz="2000" dirty="0" smtClean="0"/>
              <a:t>clause is the best option for </a:t>
            </a:r>
            <a:r>
              <a:rPr lang="en-US" sz="2000" dirty="0"/>
              <a:t>PAC </a:t>
            </a:r>
            <a:r>
              <a:rPr lang="en-US" sz="2000" dirty="0" smtClean="0"/>
              <a:t>networks with distributed control.</a:t>
            </a:r>
            <a:endParaRPr lang="en-US" sz="2000" dirty="0" smtClean="0">
              <a:ea typeface="MS PGothic" pitchFamily="34" charset="-128"/>
            </a:endParaRPr>
          </a:p>
          <a:p>
            <a:pPr marL="0" indent="0">
              <a:lnSpc>
                <a:spcPct val="80000"/>
              </a:lnSpc>
              <a:spcAft>
                <a:spcPts val="600"/>
              </a:spcAft>
              <a:buNone/>
              <a:defRPr/>
            </a:pPr>
            <a:r>
              <a:rPr lang="en-US" sz="2400" b="1" dirty="0"/>
              <a:t>Voter 3:</a:t>
            </a:r>
            <a:r>
              <a:rPr lang="en-US" sz="2400" dirty="0"/>
              <a:t> 2 Technical,1 General (3 Accepted/Revised)</a:t>
            </a:r>
          </a:p>
          <a:p>
            <a:pPr>
              <a:lnSpc>
                <a:spcPct val="80000"/>
              </a:lnSpc>
              <a:spcAft>
                <a:spcPts val="600"/>
              </a:spcAft>
              <a:defRPr/>
            </a:pPr>
            <a:endParaRPr lang="en-US" sz="2400" dirty="0">
              <a:ea typeface="MS PGothic" pitchFamily="34" charset="-128"/>
            </a:endParaRPr>
          </a:p>
          <a:p>
            <a:pPr marL="400050" lvl="1" indent="0">
              <a:lnSpc>
                <a:spcPct val="80000"/>
              </a:lnSpc>
              <a:spcAft>
                <a:spcPts val="600"/>
              </a:spcAft>
              <a:buFontTx/>
              <a:buNone/>
              <a:defRPr/>
            </a:pPr>
            <a:r>
              <a:rPr lang="en-US" sz="1000" dirty="0" smtClean="0">
                <a:ea typeface="MS PGothic" pitchFamily="34" charset="-128"/>
              </a:rPr>
              <a:t> </a:t>
            </a: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solidFill>
                  <a:srgbClr val="000000"/>
                </a:solidFill>
                <a:latin typeface="Times New Roman" pitchFamily="18" charset="0"/>
              </a:rPr>
              <a:t>Slide </a:t>
            </a:r>
            <a:fld id="{765DDA6B-4B5F-4213-B24A-9C50F23EF913}" type="slidenum">
              <a:rPr lang="en-US" altLang="en-US" sz="1200" smtClean="0">
                <a:solidFill>
                  <a:srgbClr val="000000"/>
                </a:solidFill>
                <a:latin typeface="Times New Roman" pitchFamily="18" charset="0"/>
              </a:rPr>
              <a:pPr>
                <a:defRPr/>
              </a:pPr>
              <a:t>35</a:t>
            </a:fld>
            <a:endParaRPr lang="en-US" altLang="en-US" sz="1200" smtClean="0">
              <a:solidFill>
                <a:srgbClr val="000000"/>
              </a:solidFill>
              <a:latin typeface="Times New Roman" pitchFamily="18" charset="0"/>
            </a:endParaRPr>
          </a:p>
        </p:txBody>
      </p:sp>
    </p:spTree>
    <p:extLst>
      <p:ext uri="{BB962C8B-B14F-4D97-AF65-F5344CB8AC3E}">
        <p14:creationId xmlns:p14="http://schemas.microsoft.com/office/powerpoint/2010/main" val="33807488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7772400" cy="4648200"/>
          </a:xfrm>
        </p:spPr>
        <p:txBody>
          <a:bodyPr/>
          <a:lstStyle/>
          <a:p>
            <a:pPr marL="0" indent="0">
              <a:buFontTx/>
              <a:buNone/>
              <a:defRPr/>
            </a:pPr>
            <a:r>
              <a:rPr lang="en-US" sz="2800" dirty="0"/>
              <a:t>Motion: Move that the 802 EC  </a:t>
            </a:r>
          </a:p>
          <a:p>
            <a:pPr marL="400050" lvl="1" indent="0">
              <a:defRPr/>
            </a:pPr>
            <a:r>
              <a:rPr lang="en-US" sz="2400" dirty="0"/>
              <a:t>Approves submitting </a:t>
            </a:r>
            <a:r>
              <a:rPr lang="en-US" sz="2400" dirty="0" smtClean="0"/>
              <a:t>P802.15.8/D06 </a:t>
            </a:r>
            <a:r>
              <a:rPr lang="en-US" sz="2400" dirty="0"/>
              <a:t>to </a:t>
            </a:r>
            <a:r>
              <a:rPr lang="en-US" sz="2400" dirty="0" err="1"/>
              <a:t>RevCom</a:t>
            </a:r>
            <a:r>
              <a:rPr lang="en-US" sz="2400" dirty="0"/>
              <a:t>.</a:t>
            </a:r>
          </a:p>
          <a:p>
            <a:pPr marL="631825" lvl="1" indent="-231775">
              <a:defRPr/>
            </a:pPr>
            <a:r>
              <a:rPr lang="en-US" sz="2400" dirty="0"/>
              <a:t>Confirms the </a:t>
            </a:r>
            <a:r>
              <a:rPr lang="en-US" sz="2400" dirty="0" smtClean="0"/>
              <a:t>5C</a:t>
            </a:r>
            <a:r>
              <a:rPr lang="en-US" sz="2400" dirty="0"/>
              <a:t>: https://mentor.ieee.org/802.15/dcn/12/15-12-0158-00-0pac-draft-pac-five-criteria.rtf</a:t>
            </a:r>
            <a:endParaRPr lang="en-US" sz="2000" dirty="0" smtClean="0">
              <a:ea typeface="ＭＳ Ｐゴシック" pitchFamily="34" charset="-128"/>
            </a:endParaRPr>
          </a:p>
          <a:p>
            <a:pPr marL="0" indent="0">
              <a:buFontTx/>
              <a:buNone/>
              <a:defRPr/>
            </a:pPr>
            <a:r>
              <a:rPr lang="en-US" sz="2400" dirty="0" smtClean="0">
                <a:ea typeface="ＭＳ Ｐゴシック" pitchFamily="34" charset="-128"/>
              </a:rPr>
              <a:t>(WG 18-0-2)</a:t>
            </a:r>
          </a:p>
          <a:p>
            <a:pPr marL="0" indent="0">
              <a:buFontTx/>
              <a:buNone/>
              <a:defRPr/>
            </a:pPr>
            <a:endParaRPr lang="en-US" sz="2400" dirty="0">
              <a:ea typeface="ＭＳ Ｐゴシック" pitchFamily="34" charset="-128"/>
            </a:endParaRPr>
          </a:p>
          <a:p>
            <a:pPr marL="0" indent="0">
              <a:buFontTx/>
              <a:buNone/>
              <a:defRPr/>
            </a:pPr>
            <a:r>
              <a:rPr lang="en-US" sz="2400" dirty="0" smtClean="0">
                <a:ea typeface="ＭＳ Ｐゴシック" pitchFamily="34" charset="-128"/>
              </a:rPr>
              <a:t>Moved: </a:t>
            </a:r>
            <a:r>
              <a:rPr lang="en-US" sz="2400" dirty="0" err="1" smtClean="0">
                <a:ea typeface="ＭＳ Ｐゴシック" pitchFamily="34" charset="-128"/>
              </a:rPr>
              <a:t>Heile</a:t>
            </a:r>
            <a:r>
              <a:rPr lang="en-US" sz="2400" dirty="0" smtClean="0">
                <a:ea typeface="ＭＳ Ｐゴシック" pitchFamily="34" charset="-128"/>
              </a:rPr>
              <a:t>  Second: </a:t>
            </a:r>
            <a:r>
              <a:rPr lang="en-US" sz="2400" dirty="0" err="1" smtClean="0">
                <a:ea typeface="ＭＳ Ｐゴシック" pitchFamily="34" charset="-128"/>
              </a:rPr>
              <a:t>Gilb</a:t>
            </a:r>
            <a:endParaRPr lang="en-US" sz="2400" dirty="0">
              <a:ea typeface="ＭＳ Ｐゴシック" pitchFamily="34" charset="-128"/>
            </a:endParaRPr>
          </a:p>
          <a:p>
            <a:pPr marL="0" indent="0">
              <a:buFontTx/>
              <a:buNone/>
              <a:defRPr/>
            </a:pPr>
            <a:endParaRPr lang="en-US" sz="2000" dirty="0">
              <a:ea typeface="ＭＳ Ｐゴシック" pitchFamily="34" charset="-128"/>
            </a:endParaRPr>
          </a:p>
        </p:txBody>
      </p:sp>
      <p:sp>
        <p:nvSpPr>
          <p:cNvPr id="7"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Bob Heile, Wi-SUN Alliance</a:t>
            </a:r>
            <a:endParaRPr lang="en-US" altLang="en-US" sz="1200" dirty="0">
              <a:latin typeface="Times New Roman" pitchFamily="18" charset="0"/>
            </a:endParaRPr>
          </a:p>
        </p:txBody>
      </p:sp>
      <p:sp>
        <p:nvSpPr>
          <p:cNvPr id="8" name="Slide Number Placeholder 2"/>
          <p:cNvSpPr>
            <a:spLocks noGrp="1"/>
          </p:cNvSpPr>
          <p:nvPr>
            <p:ph type="sldNum" sz="quarter" idx="12"/>
          </p:nvPr>
        </p:nvSpPr>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Slide </a:t>
            </a:r>
            <a:fld id="{6E51CA5B-8EA2-4258-BF31-3A060EE8B848}" type="slidenum">
              <a:rPr lang="en-US" altLang="en-US" smtClean="0"/>
              <a:pPr>
                <a:defRPr/>
              </a:pPr>
              <a:t>36</a:t>
            </a:fld>
            <a:endParaRPr lang="en-US" altLang="en-US"/>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t>November 2017</a:t>
            </a:r>
            <a:endParaRPr lang="en-US" kern="0" dirty="0"/>
          </a:p>
        </p:txBody>
      </p:sp>
      <p:sp>
        <p:nvSpPr>
          <p:cNvPr id="21510" name="Rectangle 2"/>
          <p:cNvSpPr txBox="1">
            <a:spLocks noChangeArrowheads="1"/>
          </p:cNvSpPr>
          <p:nvPr/>
        </p:nvSpPr>
        <p:spPr bwMode="auto">
          <a:xfrm>
            <a:off x="600075" y="792162"/>
            <a:ext cx="79438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en-US" altLang="en-US" b="1" dirty="0" smtClean="0">
                <a:latin typeface="Times New Roman" panose="02020603050405020304" pitchFamily="18" charset="0"/>
              </a:rPr>
              <a:t>TG8 BRC </a:t>
            </a:r>
            <a:r>
              <a:rPr lang="en-US" altLang="en-US" b="1" dirty="0">
                <a:latin typeface="Times New Roman" panose="02020603050405020304" pitchFamily="18" charset="0"/>
              </a:rPr>
              <a:t>to Forward </a:t>
            </a:r>
            <a:r>
              <a:rPr lang="en-US" altLang="en-US" b="1" dirty="0" smtClean="0">
                <a:latin typeface="Times New Roman" panose="02020603050405020304" pitchFamily="18" charset="0"/>
              </a:rPr>
              <a:t>802.15.8 </a:t>
            </a:r>
            <a:r>
              <a:rPr lang="en-US" altLang="en-US" b="1" dirty="0">
                <a:latin typeface="Times New Roman" panose="02020603050405020304" pitchFamily="18" charset="0"/>
              </a:rPr>
              <a:t>to </a:t>
            </a:r>
            <a:r>
              <a:rPr lang="en-US" altLang="en-US" b="1" dirty="0" smtClean="0">
                <a:latin typeface="Times New Roman" panose="02020603050405020304" pitchFamily="18" charset="0"/>
              </a:rPr>
              <a:t> </a:t>
            </a:r>
            <a:r>
              <a:rPr lang="en-US" altLang="en-US" b="1" dirty="0" err="1" smtClean="0">
                <a:latin typeface="Times New Roman" panose="02020603050405020304" pitchFamily="18" charset="0"/>
              </a:rPr>
              <a:t>RevCom</a:t>
            </a:r>
            <a:endParaRPr lang="en-US" altLang="en-US" b="1" dirty="0">
              <a:latin typeface="Times New Roman" panose="02020603050405020304" pitchFamily="18" charset="0"/>
            </a:endParaRPr>
          </a:p>
        </p:txBody>
      </p:sp>
    </p:spTree>
    <p:extLst>
      <p:ext uri="{BB962C8B-B14F-4D97-AF65-F5344CB8AC3E}">
        <p14:creationId xmlns:p14="http://schemas.microsoft.com/office/powerpoint/2010/main" val="1335602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Response to FCC NOI</a:t>
            </a:r>
            <a:endParaRPr lang="en-US" dirty="0"/>
          </a:p>
        </p:txBody>
      </p:sp>
      <p:sp>
        <p:nvSpPr>
          <p:cNvPr id="3" name="Content Placeholder 2"/>
          <p:cNvSpPr>
            <a:spLocks noGrp="1"/>
          </p:cNvSpPr>
          <p:nvPr>
            <p:ph idx="1"/>
          </p:nvPr>
        </p:nvSpPr>
        <p:spPr>
          <a:xfrm>
            <a:off x="685800" y="1730822"/>
            <a:ext cx="7772400" cy="4114800"/>
          </a:xfrm>
        </p:spPr>
        <p:txBody>
          <a:bodyPr/>
          <a:lstStyle/>
          <a:p>
            <a:pPr marL="0" indent="0">
              <a:buNone/>
            </a:pPr>
            <a:r>
              <a:rPr lang="en-US" sz="2400" dirty="0"/>
              <a:t>Motion:  Approve sending IEEE 802.15 Working Group Reply Comments to FCC 17-183, November 2017, contained in </a:t>
            </a:r>
            <a:r>
              <a:rPr lang="en-US" sz="2400" dirty="0">
                <a:hlinkClick r:id="rId2"/>
              </a:rPr>
              <a:t>https://mentor.ieee.org/802.15/dcn/17/15-17-0660-01-0000-802-15-fcc-noi-reply-comments-2017-11-09.docx</a:t>
            </a:r>
            <a:r>
              <a:rPr lang="en-US" sz="2400" dirty="0"/>
              <a:t> to the FCC and authorize the 802.15 Working Group Chair to make additional modifications to the document as needed to ensure proper form and format</a:t>
            </a:r>
            <a:r>
              <a:rPr lang="en-US" sz="2400" dirty="0" smtClean="0"/>
              <a:t>.</a:t>
            </a:r>
          </a:p>
          <a:p>
            <a:pPr marL="0" indent="0">
              <a:buNone/>
            </a:pPr>
            <a:r>
              <a:rPr lang="en-US" sz="2400" dirty="0" smtClean="0"/>
              <a:t>(WG 16-0-3)</a:t>
            </a:r>
          </a:p>
          <a:p>
            <a:pPr marL="0" indent="0">
              <a:buNone/>
            </a:pPr>
            <a:endParaRPr lang="en-US" sz="2400" dirty="0"/>
          </a:p>
          <a:p>
            <a:pPr marL="0" indent="0">
              <a:buNone/>
            </a:pPr>
            <a:r>
              <a:rPr lang="en-US" sz="2400" dirty="0" smtClean="0"/>
              <a:t>Moved: </a:t>
            </a:r>
            <a:r>
              <a:rPr lang="en-US" sz="2400" dirty="0" err="1" smtClean="0"/>
              <a:t>Heile</a:t>
            </a:r>
            <a:r>
              <a:rPr lang="en-US" sz="2400" dirty="0" smtClean="0"/>
              <a:t>  Second: </a:t>
            </a:r>
            <a:r>
              <a:rPr lang="en-US" sz="2400" dirty="0" err="1" smtClean="0"/>
              <a:t>Gilb</a:t>
            </a:r>
            <a:r>
              <a:rPr lang="en-US" sz="2400" dirty="0"/>
              <a:t/>
            </a:r>
            <a:br>
              <a:rPr lang="en-US" sz="2400" dirty="0"/>
            </a:br>
            <a:r>
              <a:rPr lang="en-US" sz="2400" dirty="0"/>
              <a:t/>
            </a:r>
            <a:br>
              <a:rPr lang="en-US" sz="2400" dirty="0"/>
            </a:br>
            <a:endParaRPr lang="en-US" sz="2400"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37</a:t>
            </a:fld>
            <a:endParaRPr lang="en-US" altLang="en-US">
              <a:solidFill>
                <a:srgbClr val="000000"/>
              </a:solidFill>
            </a:endParaRPr>
          </a:p>
        </p:txBody>
      </p:sp>
    </p:spTree>
    <p:extLst>
      <p:ext uri="{BB962C8B-B14F-4D97-AF65-F5344CB8AC3E}">
        <p14:creationId xmlns:p14="http://schemas.microsoft.com/office/powerpoint/2010/main" val="2612358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Next Gen Study Group</a:t>
            </a:r>
            <a:endParaRPr lang="en-US" dirty="0"/>
          </a:p>
        </p:txBody>
      </p:sp>
      <p:sp>
        <p:nvSpPr>
          <p:cNvPr id="3" name="Content Placeholder 2"/>
          <p:cNvSpPr>
            <a:spLocks noGrp="1"/>
          </p:cNvSpPr>
          <p:nvPr>
            <p:ph idx="1"/>
          </p:nvPr>
        </p:nvSpPr>
        <p:spPr>
          <a:xfrm>
            <a:off x="685800" y="1709050"/>
            <a:ext cx="7772400" cy="4114800"/>
          </a:xfrm>
        </p:spPr>
        <p:txBody>
          <a:bodyPr/>
          <a:lstStyle/>
          <a:p>
            <a:r>
              <a:rPr lang="en-US" sz="2400" dirty="0" smtClean="0"/>
              <a:t>Anticipating continuing future security requirements for 802.15.4, the 802.15 WG wishes to form a Study Group for the purposes of developing a PAR and CSD to address:</a:t>
            </a:r>
          </a:p>
          <a:p>
            <a:pPr lvl="1"/>
            <a:r>
              <a:rPr lang="en-US" sz="2400" dirty="0" smtClean="0"/>
              <a:t>adding </a:t>
            </a:r>
            <a:r>
              <a:rPr lang="en-US" sz="2400" dirty="0"/>
              <a:t>AES-256 support (minimally) to IEEE </a:t>
            </a:r>
            <a:r>
              <a:rPr lang="en-US" sz="2400" dirty="0" smtClean="0"/>
              <a:t>802.15.4-2015</a:t>
            </a:r>
            <a:r>
              <a:rPr lang="en-US" sz="2400" dirty="0"/>
              <a:t> </a:t>
            </a:r>
            <a:r>
              <a:rPr lang="en-US" sz="2400" dirty="0" smtClean="0"/>
              <a:t>(or current revision) or</a:t>
            </a:r>
          </a:p>
          <a:p>
            <a:pPr lvl="1"/>
            <a:r>
              <a:rPr lang="en-US" sz="2400" dirty="0" smtClean="0"/>
              <a:t>create </a:t>
            </a:r>
            <a:r>
              <a:rPr lang="en-US" sz="2400" dirty="0"/>
              <a:t>an alternative means, likely via the addition of Information Elements, to provide the ability to add </a:t>
            </a:r>
            <a:r>
              <a:rPr lang="en-US" sz="2400" dirty="0" smtClean="0"/>
              <a:t>AES-256, and </a:t>
            </a:r>
          </a:p>
          <a:p>
            <a:pPr lvl="1"/>
            <a:r>
              <a:rPr lang="en-US" sz="2400" dirty="0" smtClean="0"/>
              <a:t>add </a:t>
            </a:r>
            <a:r>
              <a:rPr lang="en-US" sz="2400" dirty="0"/>
              <a:t>the ability to negotiate the use of other security cipher suites and key lengths</a:t>
            </a:r>
            <a:r>
              <a:rPr lang="en-US" sz="2400" dirty="0" smtClean="0"/>
              <a:t>.</a:t>
            </a:r>
            <a:endParaRPr lang="en-US" sz="2400"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4</a:t>
            </a:fld>
            <a:endParaRPr lang="en-US" altLang="en-US">
              <a:solidFill>
                <a:srgbClr val="000000"/>
              </a:solidFill>
            </a:endParaRPr>
          </a:p>
        </p:txBody>
      </p:sp>
    </p:spTree>
    <p:extLst>
      <p:ext uri="{BB962C8B-B14F-4D97-AF65-F5344CB8AC3E}">
        <p14:creationId xmlns:p14="http://schemas.microsoft.com/office/powerpoint/2010/main" val="2165333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Next Gen Study Group</a:t>
            </a:r>
          </a:p>
        </p:txBody>
      </p:sp>
      <p:sp>
        <p:nvSpPr>
          <p:cNvPr id="3" name="Content Placeholder 2"/>
          <p:cNvSpPr>
            <a:spLocks noGrp="1"/>
          </p:cNvSpPr>
          <p:nvPr>
            <p:ph idx="1"/>
          </p:nvPr>
        </p:nvSpPr>
        <p:spPr>
          <a:xfrm>
            <a:off x="685800" y="1665506"/>
            <a:ext cx="7772400" cy="4114800"/>
          </a:xfrm>
        </p:spPr>
        <p:txBody>
          <a:bodyPr/>
          <a:lstStyle/>
          <a:p>
            <a:r>
              <a:rPr lang="en-US" sz="2000" dirty="0" smtClean="0"/>
              <a:t>MOTION: Approve </a:t>
            </a:r>
            <a:r>
              <a:rPr lang="en-US" sz="2000" dirty="0"/>
              <a:t>the formation of </a:t>
            </a:r>
            <a:r>
              <a:rPr lang="en-US" sz="2000" dirty="0" smtClean="0"/>
              <a:t>an 802.15, Security Next Generation (SECN), study group  </a:t>
            </a:r>
            <a:r>
              <a:rPr lang="en-US" sz="2000" dirty="0"/>
              <a:t>to consider development of a Project Authorization Request (PAR) and Criteria for Standards Development (CSD) </a:t>
            </a:r>
            <a:r>
              <a:rPr lang="en-US" sz="2000" dirty="0" smtClean="0"/>
              <a:t>responses for adding </a:t>
            </a:r>
            <a:r>
              <a:rPr lang="en-US" sz="2000" dirty="0"/>
              <a:t>AES-256 support (minimally) to IEEE </a:t>
            </a:r>
            <a:r>
              <a:rPr lang="en-US" sz="2000" dirty="0" smtClean="0"/>
              <a:t>802.15.4-2015</a:t>
            </a:r>
            <a:r>
              <a:rPr lang="en-US" sz="2000" dirty="0"/>
              <a:t> </a:t>
            </a:r>
            <a:r>
              <a:rPr lang="en-US" sz="2000" dirty="0" smtClean="0"/>
              <a:t>and, if </a:t>
            </a:r>
            <a:r>
              <a:rPr lang="en-US" sz="2000" dirty="0"/>
              <a:t>the existing Auxiliary Security Header cannot easily be modified to support the addition of AES-256, the Study Group will create an alternative means, likely via the addition of Information Elements, to provide the ability to add AES-256 plus add the ability to negotiate the use of other security cipher suites and key lengths.</a:t>
            </a:r>
            <a:endParaRPr lang="en-US" sz="2000" dirty="0"/>
          </a:p>
          <a:p>
            <a:pPr marL="0" indent="0">
              <a:buNone/>
            </a:pPr>
            <a:r>
              <a:rPr lang="en-US" sz="2000" dirty="0" smtClean="0"/>
              <a:t>(</a:t>
            </a:r>
            <a:r>
              <a:rPr lang="en-US" sz="2000" dirty="0" err="1" smtClean="0"/>
              <a:t>wg</a:t>
            </a:r>
            <a:r>
              <a:rPr lang="en-US" sz="2000" dirty="0" smtClean="0"/>
              <a:t> 20-0-1)</a:t>
            </a:r>
          </a:p>
          <a:p>
            <a:endParaRPr lang="en-US" sz="2000" dirty="0" smtClean="0"/>
          </a:p>
          <a:p>
            <a:pPr marL="0" indent="0">
              <a:buNone/>
            </a:pPr>
            <a:r>
              <a:rPr lang="en-US" sz="2000" dirty="0" smtClean="0"/>
              <a:t>Moved: </a:t>
            </a:r>
            <a:r>
              <a:rPr lang="en-US" sz="2000" dirty="0" err="1" smtClean="0"/>
              <a:t>Heile</a:t>
            </a:r>
            <a:r>
              <a:rPr lang="en-US" sz="2000" dirty="0" smtClean="0"/>
              <a:t>  Second: </a:t>
            </a:r>
            <a:r>
              <a:rPr lang="en-US" sz="2000" dirty="0" err="1" smtClean="0"/>
              <a:t>Gilb</a:t>
            </a:r>
            <a:r>
              <a:rPr lang="en-US" sz="2000" dirty="0" smtClean="0"/>
              <a:t>. </a:t>
            </a:r>
            <a:endParaRPr lang="en-US" sz="2000" dirty="0"/>
          </a:p>
          <a:p>
            <a:endParaRPr lang="en-US" sz="2000"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5</a:t>
            </a:fld>
            <a:endParaRPr lang="en-US" altLang="en-US">
              <a:solidFill>
                <a:srgbClr val="000000"/>
              </a:solidFill>
            </a:endParaRPr>
          </a:p>
        </p:txBody>
      </p:sp>
    </p:spTree>
    <p:extLst>
      <p:ext uri="{BB962C8B-B14F-4D97-AF65-F5344CB8AC3E}">
        <p14:creationId xmlns:p14="http://schemas.microsoft.com/office/powerpoint/2010/main" val="449618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46"/>
            <a:ext cx="7772400" cy="1066800"/>
          </a:xfrm>
        </p:spPr>
        <p:txBody>
          <a:bodyPr/>
          <a:lstStyle/>
          <a:p>
            <a:r>
              <a:rPr lang="en-US" dirty="0" smtClean="0"/>
              <a:t>New 802.15 Study Group</a:t>
            </a:r>
            <a:br>
              <a:rPr lang="en-US" dirty="0" smtClean="0"/>
            </a:br>
            <a:r>
              <a:rPr lang="en-US" dirty="0" smtClean="0"/>
              <a:t>on</a:t>
            </a:r>
            <a:br>
              <a:rPr lang="en-US" dirty="0" smtClean="0"/>
            </a:br>
            <a:r>
              <a:rPr lang="en-US" dirty="0" smtClean="0"/>
              <a:t>Low Power Wide Area (LPWA)</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6</a:t>
            </a:fld>
            <a:endParaRPr lang="en-US" altLang="en-US">
              <a:solidFill>
                <a:srgbClr val="000000"/>
              </a:solidFill>
            </a:endParaRPr>
          </a:p>
        </p:txBody>
      </p:sp>
    </p:spTree>
    <p:extLst>
      <p:ext uri="{BB962C8B-B14F-4D97-AF65-F5344CB8AC3E}">
        <p14:creationId xmlns:p14="http://schemas.microsoft.com/office/powerpoint/2010/main" val="1059214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Power Wide Area (LPWA)</a:t>
            </a:r>
            <a:br>
              <a:rPr lang="en-US" dirty="0" smtClean="0"/>
            </a:br>
            <a:r>
              <a:rPr lang="en-US" dirty="0" smtClean="0"/>
              <a:t>Study Group</a:t>
            </a:r>
            <a:endParaRPr lang="en-US" dirty="0"/>
          </a:p>
        </p:txBody>
      </p:sp>
      <p:sp>
        <p:nvSpPr>
          <p:cNvPr id="3" name="Content Placeholder 2"/>
          <p:cNvSpPr>
            <a:spLocks noGrp="1"/>
          </p:cNvSpPr>
          <p:nvPr>
            <p:ph idx="1"/>
          </p:nvPr>
        </p:nvSpPr>
        <p:spPr/>
        <p:txBody>
          <a:bodyPr/>
          <a:lstStyle/>
          <a:p>
            <a:pPr marL="0" indent="0">
              <a:buNone/>
            </a:pPr>
            <a:r>
              <a:rPr lang="en-US" sz="2400" dirty="0" smtClean="0"/>
              <a:t>The mission of </a:t>
            </a:r>
            <a:r>
              <a:rPr lang="en-US" sz="2400" dirty="0"/>
              <a:t>the SG LPWA is </a:t>
            </a:r>
            <a:r>
              <a:rPr lang="en-US" sz="2400" dirty="0" smtClean="0"/>
              <a:t>the development </a:t>
            </a:r>
            <a:r>
              <a:rPr lang="en-US" sz="2400" dirty="0"/>
              <a:t>of a PAR and CSD for a potential IEEEE 802.15.4 amendment focusing on very low payload bit-rates (e.g. &lt;30kBit/s) in license exempt frequency </a:t>
            </a:r>
            <a:r>
              <a:rPr lang="en-US" sz="2400" dirty="0" smtClean="0"/>
              <a:t>bands and able to operate with </a:t>
            </a:r>
            <a:r>
              <a:rPr lang="en-US" sz="2400" dirty="0"/>
              <a:t>significantly increased robustness in </a:t>
            </a:r>
            <a:r>
              <a:rPr lang="en-US" sz="2400" dirty="0" smtClean="0"/>
              <a:t>presence </a:t>
            </a:r>
            <a:r>
              <a:rPr lang="en-US" sz="2400" dirty="0"/>
              <a:t>of interference from other users in </a:t>
            </a:r>
            <a:r>
              <a:rPr lang="en-US" sz="2400" dirty="0" smtClean="0"/>
              <a:t>these bands</a:t>
            </a:r>
            <a:r>
              <a:rPr lang="en-US" sz="2400" dirty="0"/>
              <a:t>. Analyses presented in the </a:t>
            </a:r>
            <a:r>
              <a:rPr lang="en-US" sz="2400" dirty="0" smtClean="0"/>
              <a:t>LPWA Interest Group have </a:t>
            </a:r>
            <a:r>
              <a:rPr lang="en-US" sz="2400" dirty="0"/>
              <a:t>shown </a:t>
            </a:r>
            <a:r>
              <a:rPr lang="en-US" sz="2400" dirty="0" smtClean="0"/>
              <a:t>that significant performance gains are possible.</a:t>
            </a:r>
            <a:endParaRPr lang="en-US" sz="2400" dirty="0"/>
          </a:p>
          <a:p>
            <a:pPr marL="0" indent="0">
              <a:buNone/>
            </a:pPr>
            <a:endParaRPr lang="en-US" sz="2400"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7</a:t>
            </a:fld>
            <a:endParaRPr lang="en-US" altLang="en-US">
              <a:solidFill>
                <a:srgbClr val="000000"/>
              </a:solidFill>
            </a:endParaRPr>
          </a:p>
        </p:txBody>
      </p:sp>
    </p:spTree>
    <p:extLst>
      <p:ext uri="{BB962C8B-B14F-4D97-AF65-F5344CB8AC3E}">
        <p14:creationId xmlns:p14="http://schemas.microsoft.com/office/powerpoint/2010/main" val="305670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Low Power Wide Area Study Group</a:t>
            </a:r>
          </a:p>
        </p:txBody>
      </p:sp>
      <p:sp>
        <p:nvSpPr>
          <p:cNvPr id="3" name="Content Placeholder 2"/>
          <p:cNvSpPr>
            <a:spLocks noGrp="1"/>
          </p:cNvSpPr>
          <p:nvPr>
            <p:ph idx="1"/>
          </p:nvPr>
        </p:nvSpPr>
        <p:spPr>
          <a:xfrm>
            <a:off x="685800" y="1665506"/>
            <a:ext cx="7772400" cy="4114800"/>
          </a:xfrm>
        </p:spPr>
        <p:txBody>
          <a:bodyPr/>
          <a:lstStyle/>
          <a:p>
            <a:pPr marL="0" indent="0">
              <a:buNone/>
            </a:pPr>
            <a:r>
              <a:rPr lang="en-US" sz="2000" dirty="0" smtClean="0"/>
              <a:t>MOTION: Approve </a:t>
            </a:r>
            <a:r>
              <a:rPr lang="en-US" sz="2000" dirty="0"/>
              <a:t>the formation of </a:t>
            </a:r>
            <a:r>
              <a:rPr lang="en-US" sz="2000" dirty="0" smtClean="0"/>
              <a:t>an 802.15, Low Power Wide Area (LPWA), study group  </a:t>
            </a:r>
            <a:r>
              <a:rPr lang="en-US" sz="2000" dirty="0"/>
              <a:t>to consider development of a Project Authorization Request (PAR) and Criteria for Standards Development (CSD) </a:t>
            </a:r>
            <a:r>
              <a:rPr lang="en-US" sz="2000" dirty="0" smtClean="0"/>
              <a:t>responses for a very </a:t>
            </a:r>
            <a:r>
              <a:rPr lang="en-US" sz="2000" dirty="0"/>
              <a:t>low payload </a:t>
            </a:r>
            <a:r>
              <a:rPr lang="en-US" sz="2000" dirty="0" smtClean="0"/>
              <a:t>bit-rate </a:t>
            </a:r>
            <a:r>
              <a:rPr lang="en-US" sz="2000" dirty="0"/>
              <a:t>(e.g. &lt;30kBit/s</a:t>
            </a:r>
            <a:r>
              <a:rPr lang="en-US" sz="2000" dirty="0" smtClean="0"/>
              <a:t>) amendment to 15.4 </a:t>
            </a:r>
            <a:r>
              <a:rPr lang="en-US" sz="2000" dirty="0"/>
              <a:t>in license exempt frequency bands and able to operate with significantly increased robustness in presence of interference from other users in these bands. Analyses presented in the LPWA Interest Group have shown that significant performance gains are possible.</a:t>
            </a:r>
          </a:p>
          <a:p>
            <a:pPr marL="0" indent="0">
              <a:buNone/>
            </a:pPr>
            <a:r>
              <a:rPr lang="en-US" sz="2000" dirty="0" smtClean="0"/>
              <a:t>(</a:t>
            </a:r>
            <a:r>
              <a:rPr lang="en-US" sz="2000" dirty="0" err="1" smtClean="0"/>
              <a:t>wg</a:t>
            </a:r>
            <a:r>
              <a:rPr lang="en-US" sz="2000" dirty="0" smtClean="0"/>
              <a:t> 15-2-3)</a:t>
            </a:r>
          </a:p>
          <a:p>
            <a:endParaRPr lang="en-US" sz="2000" dirty="0" smtClean="0"/>
          </a:p>
          <a:p>
            <a:pPr marL="0" indent="0">
              <a:buNone/>
            </a:pPr>
            <a:r>
              <a:rPr lang="en-US" sz="2000" dirty="0" smtClean="0"/>
              <a:t>Moved: </a:t>
            </a:r>
            <a:r>
              <a:rPr lang="en-US" sz="2000" dirty="0" err="1" smtClean="0"/>
              <a:t>Heile</a:t>
            </a:r>
            <a:r>
              <a:rPr lang="en-US" sz="2000" dirty="0" smtClean="0"/>
              <a:t>  Second: </a:t>
            </a:r>
            <a:r>
              <a:rPr lang="en-US" sz="2000" dirty="0" err="1" smtClean="0"/>
              <a:t>Gilb</a:t>
            </a:r>
            <a:r>
              <a:rPr lang="en-US" sz="2000" dirty="0" smtClean="0"/>
              <a:t>. </a:t>
            </a:r>
            <a:endParaRPr lang="en-US" sz="2000" dirty="0"/>
          </a:p>
          <a:p>
            <a:endParaRPr lang="en-US" sz="2000"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8</a:t>
            </a:fld>
            <a:endParaRPr lang="en-US" altLang="en-US">
              <a:solidFill>
                <a:srgbClr val="000000"/>
              </a:solidFill>
            </a:endParaRPr>
          </a:p>
        </p:txBody>
      </p:sp>
    </p:spTree>
    <p:extLst>
      <p:ext uri="{BB962C8B-B14F-4D97-AF65-F5344CB8AC3E}">
        <p14:creationId xmlns:p14="http://schemas.microsoft.com/office/powerpoint/2010/main" val="3277571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55410"/>
            <a:ext cx="7772400" cy="522105"/>
          </a:xfrm>
        </p:spPr>
        <p:txBody>
          <a:bodyPr/>
          <a:lstStyle/>
          <a:p>
            <a:r>
              <a:rPr lang="en-US" dirty="0" smtClean="0"/>
              <a:t>Withdrawal of Outdated Standards</a:t>
            </a:r>
            <a:endParaRPr lang="en-US" dirty="0"/>
          </a:p>
        </p:txBody>
      </p:sp>
      <p:sp>
        <p:nvSpPr>
          <p:cNvPr id="3" name="Content Placeholder 2"/>
          <p:cNvSpPr>
            <a:spLocks noGrp="1"/>
          </p:cNvSpPr>
          <p:nvPr>
            <p:ph idx="1"/>
          </p:nvPr>
        </p:nvSpPr>
        <p:spPr>
          <a:xfrm>
            <a:off x="685800" y="2862966"/>
            <a:ext cx="7772400" cy="2013834"/>
          </a:xfrm>
        </p:spPr>
        <p:txBody>
          <a:bodyPr/>
          <a:lstStyle/>
          <a:p>
            <a:pPr algn="ctr"/>
            <a:r>
              <a:rPr lang="en-US" dirty="0" smtClean="0"/>
              <a:t>802.15.1 Current Revision</a:t>
            </a:r>
          </a:p>
          <a:p>
            <a:pPr algn="ctr"/>
            <a:r>
              <a:rPr lang="en-US" dirty="0" smtClean="0"/>
              <a:t>802.15.2 Current Revision</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9</a:t>
            </a:fld>
            <a:endParaRPr lang="en-US" altLang="en-US">
              <a:solidFill>
                <a:srgbClr val="000000"/>
              </a:solidFill>
            </a:endParaRPr>
          </a:p>
        </p:txBody>
      </p:sp>
    </p:spTree>
    <p:extLst>
      <p:ext uri="{BB962C8B-B14F-4D97-AF65-F5344CB8AC3E}">
        <p14:creationId xmlns:p14="http://schemas.microsoft.com/office/powerpoint/2010/main" val="418606223"/>
      </p:ext>
    </p:extLst>
  </p:cSld>
  <p:clrMapOvr>
    <a:masterClrMapping/>
  </p:clrMapOvr>
</p:sld>
</file>

<file path=ppt/theme/theme1.xml><?xml version="1.0" encoding="utf-8"?>
<a:theme xmlns:a="http://schemas.openxmlformats.org/drawingml/2006/main" name="802.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802.15">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P802_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9072</TotalTime>
  <Words>2273</Words>
  <Application>Microsoft Office PowerPoint</Application>
  <PresentationFormat>On-screen Show (4:3)</PresentationFormat>
  <Paragraphs>390</Paragraphs>
  <Slides>37</Slides>
  <Notes>4</Notes>
  <HiddenSlides>0</HiddenSlides>
  <MMClips>0</MMClips>
  <ScaleCrop>false</ScaleCrop>
  <HeadingPairs>
    <vt:vector size="4" baseType="variant">
      <vt:variant>
        <vt:lpstr>Theme</vt:lpstr>
      </vt:variant>
      <vt:variant>
        <vt:i4>2</vt:i4>
      </vt:variant>
      <vt:variant>
        <vt:lpstr>Slide Titles</vt:lpstr>
      </vt:variant>
      <vt:variant>
        <vt:i4>37</vt:i4>
      </vt:variant>
    </vt:vector>
  </HeadingPairs>
  <TitlesOfParts>
    <vt:vector size="39" baseType="lpstr">
      <vt:lpstr>802.15</vt:lpstr>
      <vt:lpstr>IEEE-P802_15</vt:lpstr>
      <vt:lpstr>Motions and Supporting Material for 802.15 EC Meeting Agenda Items</vt:lpstr>
      <vt:lpstr>Contents</vt:lpstr>
      <vt:lpstr>New 802.15 Study Group on Security Next Generation (SECN)</vt:lpstr>
      <vt:lpstr>Security Next Gen Study Group</vt:lpstr>
      <vt:lpstr>Security Next Gen Study Group</vt:lpstr>
      <vt:lpstr>New 802.15 Study Group on Low Power Wide Area (LPWA)</vt:lpstr>
      <vt:lpstr>Low Power Wide Area (LPWA) Study Group</vt:lpstr>
      <vt:lpstr>Low Power Wide Area Study Group</vt:lpstr>
      <vt:lpstr>Withdrawal of Outdated Standards</vt:lpstr>
      <vt:lpstr>Withdrawal of 802.15.1 Current Revision</vt:lpstr>
      <vt:lpstr>Withdrawal of 802.15.2 Current Revision</vt:lpstr>
      <vt:lpstr>802.15.10a PAR/CSD for an amendment fully defining the use of addressing and route information currently in the standard</vt:lpstr>
      <vt:lpstr>802.15.10a PAR to NesCom</vt:lpstr>
      <vt:lpstr>802.15.10a PAR to NesCom</vt:lpstr>
      <vt:lpstr>PowerPoint Presentation</vt:lpstr>
      <vt:lpstr>PowerPoint Presentation</vt:lpstr>
      <vt:lpstr>PowerPoint Presentation</vt:lpstr>
      <vt:lpstr>PowerPoint Presentation</vt:lpstr>
      <vt:lpstr>PowerPoint Presentation</vt:lpstr>
      <vt:lpstr>802.15.4s Spectrum Resource  Measurement to RevCom (unconditional)</vt:lpstr>
      <vt:lpstr>PowerPoint Presentation</vt:lpstr>
      <vt:lpstr>PowerPoint Presentation</vt:lpstr>
      <vt:lpstr>PowerPoint Presentation</vt:lpstr>
      <vt:lpstr>PowerPoint Presentation</vt:lpstr>
      <vt:lpstr>802.15.4-2015/Cor 1 Conditional Approval to Forward Draft to RevCom</vt:lpstr>
      <vt:lpstr>802.15.4-2015/Cor 1  Ballot History</vt:lpstr>
      <vt:lpstr>802.15.4-2015/Cor 1  MBS Comments</vt:lpstr>
      <vt:lpstr>802.15.4-2015/Cor 1  Schedule</vt:lpstr>
      <vt:lpstr>EC motion for 802.15.4-2015/Cor 1 </vt:lpstr>
      <vt:lpstr>802.15.8 Peer Aware Communications  to RevCom</vt:lpstr>
      <vt:lpstr>802.15.8 Sponsor Ballot History</vt:lpstr>
      <vt:lpstr>PowerPoint Presentation</vt:lpstr>
      <vt:lpstr>PowerPoint Presentation</vt:lpstr>
      <vt:lpstr>PowerPoint Presentation</vt:lpstr>
      <vt:lpstr>PowerPoint Presentation</vt:lpstr>
      <vt:lpstr>PowerPoint Presentation</vt:lpstr>
      <vt:lpstr>802.15 Response to FCC NOI</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802.15.4 Corr request to go to Sponsor Ballot</dc:title>
  <dc:creator>Pat Kinney</dc:creator>
  <cp:lastModifiedBy>bheile</cp:lastModifiedBy>
  <cp:revision>359</cp:revision>
  <dcterms:created xsi:type="dcterms:W3CDTF">2009-03-12T22:43:48Z</dcterms:created>
  <dcterms:modified xsi:type="dcterms:W3CDTF">2017-11-10T03:12:39Z</dcterms:modified>
</cp:coreProperties>
</file>