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335" r:id="rId2"/>
    <p:sldId id="412" r:id="rId3"/>
    <p:sldId id="420" r:id="rId4"/>
    <p:sldId id="419" r:id="rId5"/>
    <p:sldId id="418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128" autoAdjust="0"/>
    <p:restoredTop sz="98195" autoAdjust="0"/>
  </p:normalViewPr>
  <p:slideViewPr>
    <p:cSldViewPr snapToGrid="0">
      <p:cViewPr varScale="1">
        <p:scale>
          <a:sx n="127" d="100"/>
          <a:sy n="127" d="100"/>
        </p:scale>
        <p:origin x="-18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  <a:cs typeface="MS PGothic" charset="0"/>
              </a:defRPr>
            </a:lvl1pPr>
          </a:lstStyle>
          <a:p>
            <a:pPr>
              <a:defRPr/>
            </a:pPr>
            <a:fld id="{D8AC3E13-A91D-CA4A-BD94-083F36F11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8919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  <a:cs typeface="MS PGothic" charset="0"/>
              </a:defRPr>
            </a:lvl1pPr>
          </a:lstStyle>
          <a:p>
            <a:pPr>
              <a:defRPr/>
            </a:pPr>
            <a:fld id="{D454B875-2E99-5A49-9958-C5A5FD610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0587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74BE2D-8FF2-7046-AFA1-44980BA65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388938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131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B873B2-A112-B641-80A0-829154C8B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3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CEEF864-473B-CB4D-8C8F-7A8E570E1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31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8C8E021-4C45-464E-80CD-3BA9E6155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016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5800" y="7239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25B6010-FC71-DB4F-898C-890C2021FB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140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ADB99E0-3835-454C-B102-E520D6B3A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388938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049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D1CE71-30FA-3449-BEF6-FFEA39B1BA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264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609600"/>
            <a:ext cx="8229600" cy="8461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CEABBE-DA7F-9B4F-8D71-2BA7664A27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39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5353C7-4A2E-5B4D-A2C5-6DE37BCFB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160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E530C48-FF77-3F4A-8BFA-E4B6097C7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014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369BD00-4476-CB48-B8FD-4D26FC708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281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82E6C6-DE58-3748-94F5-24A566F35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>
          <a:xfrm>
            <a:off x="685800" y="400050"/>
            <a:ext cx="1600200" cy="212725"/>
          </a:xfr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839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MS PGothic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F04DD42D-E7B7-E54F-9F3A-0706588CB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3810000" y="393700"/>
            <a:ext cx="4648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lvl="4" algn="r" eaLnBrk="0" hangingPunct="0"/>
            <a:r>
              <a:rPr lang="en-US" sz="1400" b="1" dirty="0"/>
              <a:t>doc.: IEEE 802.15-17-</a:t>
            </a:r>
            <a:r>
              <a:rPr lang="en-US" sz="1400" b="1" dirty="0" smtClean="0"/>
              <a:t>0652-</a:t>
            </a:r>
            <a:r>
              <a:rPr lang="en-US" sz="1400" b="1" dirty="0"/>
              <a:t>00-0000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2"/>
          </p:nvPr>
        </p:nvSpPr>
        <p:spPr>
          <a:xfrm>
            <a:off x="698130" y="303851"/>
            <a:ext cx="1600200" cy="212725"/>
          </a:xfrm>
          <a:prstGeom prst="rect">
            <a:avLst/>
          </a:prstGeom>
        </p:spPr>
        <p:txBody>
          <a:bodyPr/>
          <a:lstStyle>
            <a:lvl1pPr eaLnBrk="0" hangingPunct="0">
              <a:defRPr sz="1400" dirty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  <p:sldLayoutId id="214748405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Times New Roman" charset="0"/>
                <a:ea typeface="MS PGothic" charset="0"/>
              </a:rPr>
              <a:t>802.15.4-2015/</a:t>
            </a:r>
            <a:r>
              <a:rPr lang="en-US" b="1" dirty="0" err="1">
                <a:latin typeface="Times New Roman" charset="0"/>
                <a:ea typeface="MS PGothic" charset="0"/>
              </a:rPr>
              <a:t>Cor</a:t>
            </a:r>
            <a:r>
              <a:rPr lang="en-US" b="1" dirty="0">
                <a:latin typeface="Times New Roman" charset="0"/>
                <a:ea typeface="MS PGothic" charset="0"/>
              </a:rPr>
              <a:t> 1 Conditional Approval to Forward Draft to RevCom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2"/>
          </p:nvPr>
        </p:nvSpPr>
        <p:spPr>
          <a:xfrm>
            <a:off x="587375" y="377825"/>
            <a:ext cx="1600200" cy="212725"/>
          </a:xfrm>
        </p:spPr>
        <p:txBody>
          <a:bodyPr/>
          <a:lstStyle/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68E57A81-97F0-F44C-B7A5-A78B921B3C0C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33413" y="320675"/>
            <a:ext cx="7772400" cy="1066800"/>
          </a:xfrm>
        </p:spPr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802.15.4-2015/Cor 1  Ballot History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1176338"/>
            <a:ext cx="8648700" cy="51435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dirty="0">
                <a:latin typeface="+mj-lt"/>
                <a:ea typeface="MS PGothic" charset="0"/>
              </a:rPr>
              <a:t>Initial Sponsor Ballot </a:t>
            </a:r>
            <a:r>
              <a:rPr lang="en-US" dirty="0" smtClean="0">
                <a:latin typeface="+mj-lt"/>
                <a:ea typeface="MS PGothic" charset="0"/>
              </a:rPr>
              <a:t>of </a:t>
            </a:r>
            <a:r>
              <a:rPr lang="en-US" dirty="0">
                <a:latin typeface="+mj-lt"/>
                <a:ea typeface="MS PGothic" charset="0"/>
              </a:rPr>
              <a:t>d2p802.15.4-2015-Corri-1-</a:t>
            </a:r>
            <a:r>
              <a:rPr lang="en-US" dirty="0" smtClean="0">
                <a:latin typeface="+mj-lt"/>
                <a:ea typeface="MS PGothic" charset="0"/>
              </a:rPr>
              <a:t>2017 closed </a:t>
            </a:r>
            <a:r>
              <a:rPr lang="en-US" dirty="0">
                <a:latin typeface="+mj-lt"/>
                <a:ea typeface="MS PGothic" charset="0"/>
              </a:rPr>
              <a:t>28-Oct-2017</a:t>
            </a:r>
          </a:p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dirty="0" smtClean="0">
                <a:latin typeface="+mj-lt"/>
                <a:ea typeface="MS PGothic" charset="0"/>
              </a:rPr>
              <a:t>Vote results (pool of 88 voters)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900" dirty="0" smtClean="0">
                <a:latin typeface="+mj-lt"/>
                <a:ea typeface="MS PGothic" charset="0"/>
              </a:rPr>
              <a:t>75 responses (85% response ratio)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900" dirty="0" smtClean="0">
                <a:latin typeface="+mj-lt"/>
                <a:ea typeface="MS PGothic" charset="0"/>
              </a:rPr>
              <a:t>71 yes, 3 no (95% approval ratio)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900" dirty="0" smtClean="0">
                <a:latin typeface="+mj-lt"/>
                <a:ea typeface="MS PGothic" charset="0"/>
              </a:rPr>
              <a:t>1 abstain (1% abstain ratio)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900" dirty="0" smtClean="0">
                <a:latin typeface="+mj-lt"/>
                <a:ea typeface="MS PGothic" charset="0"/>
              </a:rPr>
              <a:t>Ballot passes</a:t>
            </a:r>
          </a:p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dirty="0" smtClean="0">
                <a:latin typeface="+mj-lt"/>
                <a:ea typeface="MS PGothic" charset="0"/>
              </a:rPr>
              <a:t>30 comments from 8 commenters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900" dirty="0" smtClean="0">
                <a:latin typeface="+mj-lt"/>
                <a:ea typeface="MS PGothic" charset="0"/>
              </a:rPr>
              <a:t>6 marked as Must be Satisfied</a:t>
            </a:r>
            <a:r>
              <a:rPr lang="en-US" sz="2900" dirty="0" smtClean="0">
                <a:latin typeface="+mj-lt"/>
              </a:rPr>
              <a:t> (MBS) Comments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900" dirty="0" smtClean="0">
                <a:latin typeface="+mj-lt"/>
              </a:rPr>
              <a:t>Of the 6 MBS comments, there were 3 unique comments resulting in 3 “accept” resolutions and 3 “revise” resolutions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900" dirty="0" smtClean="0">
                <a:latin typeface="+mj-lt"/>
                <a:ea typeface="ＭＳ Ｐゴシック" charset="0"/>
                <a:cs typeface="Times New Roman" charset="0"/>
              </a:rPr>
              <a:t>Comment resolution database worksheet: </a:t>
            </a:r>
          </a:p>
          <a:p>
            <a:pPr lvl="2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600" dirty="0" smtClean="0">
                <a:latin typeface="+mj-lt"/>
                <a:ea typeface="MS PGothic" charset="0"/>
              </a:rPr>
              <a:t>https://</a:t>
            </a:r>
            <a:r>
              <a:rPr lang="en-US" sz="2600" dirty="0" err="1" smtClean="0">
                <a:latin typeface="+mj-lt"/>
                <a:ea typeface="MS PGothic" charset="0"/>
              </a:rPr>
              <a:t>mentor.ieee.org</a:t>
            </a:r>
            <a:r>
              <a:rPr lang="en-US" sz="2600" dirty="0" smtClean="0">
                <a:latin typeface="+mj-lt"/>
                <a:ea typeface="MS PGothic" charset="0"/>
              </a:rPr>
              <a:t>/802.15/</a:t>
            </a:r>
            <a:r>
              <a:rPr lang="en-US" sz="2600" dirty="0" err="1" smtClean="0">
                <a:latin typeface="+mj-lt"/>
                <a:ea typeface="MS PGothic" charset="0"/>
              </a:rPr>
              <a:t>dcn</a:t>
            </a:r>
            <a:r>
              <a:rPr lang="en-US" sz="2600" dirty="0" smtClean="0">
                <a:latin typeface="+mj-lt"/>
                <a:ea typeface="MS PGothic" charset="0"/>
              </a:rPr>
              <a:t>/15/15-17-0602-01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84888" y="648652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algn="ctr"/>
            <a:r>
              <a:rPr lang="en-US"/>
              <a:t>Pat Kinney (Kinney Consulting)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24B91E49-AC14-064B-B6C0-282F3158753B}" type="slidenum">
              <a:rPr lang="en-US"/>
              <a:pPr/>
              <a:t>2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33413" y="320675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MS PGothic" charset="0"/>
              </a:rPr>
              <a:t>802.15.4-2015/</a:t>
            </a:r>
            <a:r>
              <a:rPr lang="en-US" dirty="0" err="1">
                <a:latin typeface="Times New Roman" charset="0"/>
                <a:ea typeface="MS PGothic" charset="0"/>
              </a:rPr>
              <a:t>Cor</a:t>
            </a:r>
            <a:r>
              <a:rPr lang="en-US" dirty="0">
                <a:latin typeface="Times New Roman" charset="0"/>
                <a:ea typeface="MS PGothic" charset="0"/>
              </a:rPr>
              <a:t> 1  </a:t>
            </a:r>
            <a:r>
              <a:rPr lang="en-US" dirty="0" smtClean="0">
                <a:latin typeface="Times New Roman" charset="0"/>
                <a:ea typeface="MS PGothic" charset="0"/>
              </a:rPr>
              <a:t>MBS Comments</a:t>
            </a: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1176338"/>
            <a:ext cx="8648700" cy="51435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800" dirty="0" smtClean="0">
                <a:latin typeface="+mj-lt"/>
                <a:ea typeface="MS PGothic" charset="0"/>
              </a:rPr>
              <a:t>6 comments marked </a:t>
            </a:r>
            <a:r>
              <a:rPr lang="en-US" sz="2800" dirty="0" smtClean="0">
                <a:latin typeface="+mj-lt"/>
                <a:ea typeface="MS PGothic" charset="0"/>
              </a:rPr>
              <a:t>as Must be Satisfied</a:t>
            </a:r>
            <a:r>
              <a:rPr lang="en-US" sz="2800" dirty="0" smtClean="0">
                <a:latin typeface="+mj-lt"/>
              </a:rPr>
              <a:t> (MBS) Comments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dirty="0" smtClean="0">
                <a:latin typeface="+mj-lt"/>
              </a:rPr>
              <a:t>3 </a:t>
            </a:r>
            <a:r>
              <a:rPr lang="en-US" dirty="0" smtClean="0">
                <a:latin typeface="+mj-lt"/>
              </a:rPr>
              <a:t>unique </a:t>
            </a:r>
            <a:r>
              <a:rPr lang="en-US" dirty="0" smtClean="0">
                <a:latin typeface="+mj-lt"/>
              </a:rPr>
              <a:t>comments</a:t>
            </a:r>
          </a:p>
          <a:p>
            <a:pPr lvl="2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000" dirty="0" smtClean="0">
                <a:latin typeface="+mj-lt"/>
              </a:rPr>
              <a:t>f</a:t>
            </a:r>
            <a:r>
              <a:rPr lang="en-US" sz="20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ormat </a:t>
            </a:r>
            <a:r>
              <a:rPr lang="en-US" sz="2000" dirty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for </a:t>
            </a:r>
            <a:r>
              <a:rPr lang="en-US" sz="20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IEEE 802.15 CID is improperly presented</a:t>
            </a:r>
          </a:p>
          <a:p>
            <a:pPr lvl="2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0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 add text to the added clause to </a:t>
            </a:r>
            <a:r>
              <a:rPr lang="en-US" sz="2000" dirty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describe the order of transmission </a:t>
            </a:r>
            <a:r>
              <a:rPr lang="en-US" sz="20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is </a:t>
            </a:r>
            <a:r>
              <a:rPr lang="en-US" sz="2000" dirty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only </a:t>
            </a:r>
            <a:r>
              <a:rPr lang="en-US" sz="20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for extended </a:t>
            </a:r>
            <a:r>
              <a:rPr lang="en-US" sz="2000" dirty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address </a:t>
            </a:r>
            <a:r>
              <a:rPr lang="en-US" sz="20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fields</a:t>
            </a:r>
          </a:p>
          <a:p>
            <a:pPr lvl="2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2000" dirty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Title of </a:t>
            </a:r>
            <a:r>
              <a:rPr lang="en-US" sz="20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added clause </a:t>
            </a:r>
            <a:r>
              <a:rPr lang="en-US" sz="2000" dirty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is </a:t>
            </a:r>
            <a:r>
              <a:rPr lang="en-US" sz="20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incorrect, needs to state for extended </a:t>
            </a:r>
            <a:r>
              <a:rPr lang="en-US" sz="2000" dirty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address field </a:t>
            </a:r>
            <a:r>
              <a:rPr lang="en-US" sz="20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transmission order.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dirty="0" smtClean="0">
                <a:latin typeface="+mj-lt"/>
              </a:rPr>
              <a:t>The resolutions to 3 comments were “</a:t>
            </a:r>
            <a:r>
              <a:rPr lang="en-US" dirty="0" smtClean="0">
                <a:latin typeface="+mj-lt"/>
              </a:rPr>
              <a:t>accept” </a:t>
            </a:r>
            <a:r>
              <a:rPr lang="en-US" dirty="0" smtClean="0">
                <a:latin typeface="+mj-lt"/>
              </a:rPr>
              <a:t>and “</a:t>
            </a:r>
            <a:r>
              <a:rPr lang="en-US" dirty="0" smtClean="0">
                <a:latin typeface="+mj-lt"/>
              </a:rPr>
              <a:t>revise</a:t>
            </a:r>
            <a:r>
              <a:rPr lang="en-US" dirty="0" smtClean="0">
                <a:latin typeface="+mj-lt"/>
              </a:rPr>
              <a:t>” to the other three comments</a:t>
            </a:r>
            <a:endParaRPr lang="en-US" dirty="0" smtClean="0">
              <a:latin typeface="+mj-lt"/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84888" y="648652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algn="ctr"/>
            <a:r>
              <a:rPr lang="en-US"/>
              <a:t>Pat Kinney (Kinney Consulting)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24B91E49-AC14-064B-B6C0-282F3158753B}" type="slidenum">
              <a:rPr lang="en-US"/>
              <a:pPr/>
              <a:t>3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098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33413" y="320675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MS PGothic" charset="0"/>
              </a:rPr>
              <a:t>802.15.4-2015/</a:t>
            </a:r>
            <a:r>
              <a:rPr lang="en-US" dirty="0" err="1">
                <a:latin typeface="Times New Roman" charset="0"/>
                <a:ea typeface="MS PGothic" charset="0"/>
              </a:rPr>
              <a:t>Cor</a:t>
            </a:r>
            <a:r>
              <a:rPr lang="en-US" dirty="0">
                <a:latin typeface="Times New Roman" charset="0"/>
                <a:ea typeface="MS PGothic" charset="0"/>
              </a:rPr>
              <a:t> 1  Schedule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475" y="1725613"/>
            <a:ext cx="8648700" cy="43053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Font typeface="Wingdings" charset="2"/>
              <a:buChar char="ü"/>
              <a:defRPr/>
            </a:pPr>
            <a:r>
              <a:rPr lang="en-US" sz="2400" dirty="0" smtClean="0">
                <a:latin typeface="+mj-lt"/>
                <a:ea typeface="MS PGothic" charset="0"/>
              </a:rPr>
              <a:t>Initial Sponsor Ballot Closing				28 Oct 2017</a:t>
            </a:r>
            <a:endParaRPr lang="en-US" sz="2400" dirty="0">
              <a:latin typeface="+mj-lt"/>
              <a:ea typeface="MS PGothic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charset="2"/>
              <a:buChar char="ü"/>
              <a:defRPr/>
            </a:pPr>
            <a:r>
              <a:rPr lang="en-US" sz="2400" dirty="0" smtClean="0">
                <a:latin typeface="+mj-lt"/>
                <a:ea typeface="MS PGothic" charset="0"/>
              </a:rPr>
              <a:t>Comment Resolution Complete				8  Nov 2017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charset="2"/>
              <a:buChar char="ü"/>
              <a:defRPr/>
            </a:pPr>
            <a:r>
              <a:rPr lang="en-US" sz="2400" dirty="0" smtClean="0">
                <a:latin typeface="+mj-lt"/>
                <a:ea typeface="MS PGothic" charset="0"/>
              </a:rPr>
              <a:t>d3p802.15.4</a:t>
            </a:r>
            <a:r>
              <a:rPr lang="en-US" sz="2400" dirty="0">
                <a:latin typeface="+mj-lt"/>
                <a:ea typeface="MS PGothic" charset="0"/>
              </a:rPr>
              <a:t>-2015-Corri-1-</a:t>
            </a:r>
            <a:r>
              <a:rPr lang="en-US" sz="2400" dirty="0" smtClean="0">
                <a:latin typeface="+mj-lt"/>
                <a:ea typeface="MS PGothic" charset="0"/>
              </a:rPr>
              <a:t>2017 Edits Complete		10 Nov 2017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charset="2"/>
              <a:buChar char="q"/>
              <a:defRPr/>
            </a:pPr>
            <a:r>
              <a:rPr lang="en-US" sz="2400" dirty="0" smtClean="0">
                <a:latin typeface="+mj-lt"/>
                <a:ea typeface="MS PGothic" charset="0"/>
              </a:rPr>
              <a:t>Sponsor Ballot 1</a:t>
            </a:r>
            <a:r>
              <a:rPr lang="en-US" sz="2400" baseline="30000" dirty="0" smtClean="0">
                <a:latin typeface="+mj-lt"/>
                <a:ea typeface="MS PGothic" charset="0"/>
              </a:rPr>
              <a:t>st</a:t>
            </a:r>
            <a:r>
              <a:rPr lang="en-US" sz="2400" dirty="0" smtClean="0">
                <a:latin typeface="+mj-lt"/>
                <a:ea typeface="MS PGothic" charset="0"/>
              </a:rPr>
              <a:t> Recirculation Start			14 Nov 2017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charset="2"/>
              <a:buChar char="q"/>
              <a:defRPr/>
            </a:pPr>
            <a:r>
              <a:rPr lang="en-US" sz="2400" dirty="0" smtClean="0">
                <a:latin typeface="+mj-lt"/>
                <a:ea typeface="MS PGothic" charset="0"/>
              </a:rPr>
              <a:t>Sponsor </a:t>
            </a:r>
            <a:r>
              <a:rPr lang="en-US" sz="2400" dirty="0">
                <a:latin typeface="+mj-lt"/>
                <a:ea typeface="MS PGothic" charset="0"/>
              </a:rPr>
              <a:t>Ballot </a:t>
            </a:r>
            <a:r>
              <a:rPr lang="en-US" sz="2400" dirty="0" smtClean="0">
                <a:latin typeface="+mj-lt"/>
                <a:ea typeface="MS PGothic" charset="0"/>
              </a:rPr>
              <a:t>1</a:t>
            </a:r>
            <a:r>
              <a:rPr lang="en-US" sz="2400" baseline="30000" dirty="0" smtClean="0">
                <a:latin typeface="+mj-lt"/>
                <a:ea typeface="MS PGothic" charset="0"/>
              </a:rPr>
              <a:t>st</a:t>
            </a:r>
            <a:r>
              <a:rPr lang="en-US" sz="2400" dirty="0" smtClean="0">
                <a:latin typeface="+mj-lt"/>
                <a:ea typeface="MS PGothic" charset="0"/>
              </a:rPr>
              <a:t> Recirculation Closing</a:t>
            </a:r>
            <a:r>
              <a:rPr lang="en-US" sz="2400" dirty="0">
                <a:latin typeface="+mj-lt"/>
                <a:ea typeface="MS PGothic" charset="0"/>
              </a:rPr>
              <a:t>	</a:t>
            </a:r>
            <a:r>
              <a:rPr lang="en-US" sz="2400" dirty="0" smtClean="0">
                <a:latin typeface="+mj-lt"/>
                <a:ea typeface="MS PGothic" charset="0"/>
              </a:rPr>
              <a:t>		24 </a:t>
            </a:r>
            <a:r>
              <a:rPr lang="en-US" sz="2400" dirty="0">
                <a:latin typeface="+mj-lt"/>
                <a:ea typeface="MS PGothic" charset="0"/>
              </a:rPr>
              <a:t>Nov </a:t>
            </a:r>
            <a:r>
              <a:rPr lang="en-US" sz="2400" dirty="0" smtClean="0">
                <a:latin typeface="+mj-lt"/>
                <a:ea typeface="MS PGothic" charset="0"/>
              </a:rPr>
              <a:t>2017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charset="2"/>
              <a:buChar char="q"/>
              <a:defRPr/>
            </a:pPr>
            <a:r>
              <a:rPr lang="en-US" sz="2400" dirty="0" smtClean="0">
                <a:latin typeface="+mj-lt"/>
                <a:ea typeface="MS PGothic" charset="0"/>
              </a:rPr>
              <a:t>Comment Resolution Complete (if necessary)		29 Nov 2017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charset="2"/>
              <a:buChar char="q"/>
              <a:defRPr/>
            </a:pPr>
            <a:r>
              <a:rPr lang="en-US" sz="2400" dirty="0" smtClean="0">
                <a:latin typeface="+mj-lt"/>
                <a:ea typeface="MS PGothic" charset="0"/>
              </a:rPr>
              <a:t>d4p802.15.4</a:t>
            </a:r>
            <a:r>
              <a:rPr lang="en-US" sz="2400" dirty="0">
                <a:latin typeface="+mj-lt"/>
                <a:ea typeface="MS PGothic" charset="0"/>
              </a:rPr>
              <a:t>-2015-Corri-1-2017 Edits Complete		</a:t>
            </a:r>
            <a:r>
              <a:rPr lang="en-US" sz="2400" dirty="0" smtClean="0">
                <a:latin typeface="+mj-lt"/>
                <a:ea typeface="MS PGothic" charset="0"/>
              </a:rPr>
              <a:t>30 </a:t>
            </a:r>
            <a:r>
              <a:rPr lang="en-US" sz="2400" dirty="0">
                <a:latin typeface="+mj-lt"/>
                <a:ea typeface="MS PGothic" charset="0"/>
              </a:rPr>
              <a:t>Nov 2017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charset="2"/>
              <a:buChar char="q"/>
              <a:defRPr/>
            </a:pPr>
            <a:r>
              <a:rPr lang="en-US" sz="2400" dirty="0" smtClean="0">
                <a:latin typeface="+mj-lt"/>
                <a:ea typeface="MS PGothic" charset="0"/>
              </a:rPr>
              <a:t>Sponsor </a:t>
            </a:r>
            <a:r>
              <a:rPr lang="en-US" sz="2400" dirty="0">
                <a:latin typeface="+mj-lt"/>
                <a:ea typeface="MS PGothic" charset="0"/>
              </a:rPr>
              <a:t>Ballot </a:t>
            </a:r>
            <a:r>
              <a:rPr lang="en-US" sz="2400" dirty="0" smtClean="0">
                <a:latin typeface="+mj-lt"/>
                <a:ea typeface="MS PGothic" charset="0"/>
              </a:rPr>
              <a:t>2</a:t>
            </a:r>
            <a:r>
              <a:rPr lang="en-US" sz="2400" baseline="30000" dirty="0" smtClean="0">
                <a:latin typeface="+mj-lt"/>
                <a:ea typeface="MS PGothic" charset="0"/>
              </a:rPr>
              <a:t>nd</a:t>
            </a:r>
            <a:r>
              <a:rPr lang="en-US" sz="2400" dirty="0" smtClean="0">
                <a:latin typeface="+mj-lt"/>
                <a:ea typeface="MS PGothic" charset="0"/>
              </a:rPr>
              <a:t> Recirculation Start (</a:t>
            </a:r>
            <a:r>
              <a:rPr lang="en-US" sz="2400" dirty="0">
                <a:latin typeface="+mj-lt"/>
                <a:ea typeface="MS PGothic" charset="0"/>
              </a:rPr>
              <a:t>if necessary)	</a:t>
            </a:r>
            <a:r>
              <a:rPr lang="en-US" sz="2400" dirty="0" smtClean="0">
                <a:latin typeface="+mj-lt"/>
                <a:ea typeface="MS PGothic" charset="0"/>
              </a:rPr>
              <a:t>30 </a:t>
            </a:r>
            <a:r>
              <a:rPr lang="en-US" sz="2400" dirty="0">
                <a:latin typeface="+mj-lt"/>
                <a:ea typeface="MS PGothic" charset="0"/>
              </a:rPr>
              <a:t>Nov </a:t>
            </a:r>
            <a:r>
              <a:rPr lang="en-US" sz="2400" dirty="0" smtClean="0">
                <a:latin typeface="+mj-lt"/>
                <a:ea typeface="MS PGothic" charset="0"/>
              </a:rPr>
              <a:t>2017</a:t>
            </a:r>
            <a:endParaRPr lang="en-US" sz="2400" dirty="0" smtClean="0">
              <a:solidFill>
                <a:srgbClr val="000000"/>
              </a:solidFill>
              <a:latin typeface="+mj-lt"/>
              <a:ea typeface="MS PGothic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charset="2"/>
              <a:buChar char="q"/>
              <a:defRPr/>
            </a:pPr>
            <a:r>
              <a:rPr lang="en-US" sz="2400" dirty="0" smtClean="0">
                <a:solidFill>
                  <a:srgbClr val="000000"/>
                </a:solidFill>
                <a:latin typeface="+mj-lt"/>
                <a:ea typeface="MS PGothic" charset="0"/>
              </a:rPr>
              <a:t>RevCom Meeting					5  Dec 2017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charset="2"/>
              <a:buChar char="q"/>
              <a:defRPr/>
            </a:pPr>
            <a:r>
              <a:rPr lang="en-US" sz="2400" dirty="0">
                <a:latin typeface="+mj-lt"/>
                <a:ea typeface="MS PGothic" charset="0"/>
              </a:rPr>
              <a:t>Sponsor Ballot 2</a:t>
            </a:r>
            <a:r>
              <a:rPr lang="en-US" sz="2400" baseline="30000" dirty="0">
                <a:latin typeface="+mj-lt"/>
                <a:ea typeface="MS PGothic" charset="0"/>
              </a:rPr>
              <a:t>nd</a:t>
            </a:r>
            <a:r>
              <a:rPr lang="en-US" sz="2400" dirty="0">
                <a:latin typeface="+mj-lt"/>
                <a:ea typeface="MS PGothic" charset="0"/>
              </a:rPr>
              <a:t> Recirculation Closing (if necessary)	7 </a:t>
            </a:r>
            <a:r>
              <a:rPr lang="en-US" sz="2400" dirty="0" smtClean="0">
                <a:latin typeface="+mj-lt"/>
                <a:ea typeface="MS PGothic" charset="0"/>
              </a:rPr>
              <a:t> Dec 2017</a:t>
            </a:r>
            <a:r>
              <a:rPr lang="en-US" sz="2000" dirty="0" smtClean="0">
                <a:solidFill>
                  <a:srgbClr val="000000"/>
                </a:solidFill>
                <a:latin typeface="+mj-lt"/>
                <a:ea typeface="MS PGothic" charset="0"/>
              </a:rPr>
              <a:t>				</a:t>
            </a:r>
            <a:endParaRPr lang="en-US" sz="2000" dirty="0">
              <a:solidFill>
                <a:srgbClr val="000000"/>
              </a:solidFill>
              <a:latin typeface="+mj-lt"/>
              <a:ea typeface="MS PGothic" charset="0"/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84888" y="6486525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algn="ctr"/>
            <a:r>
              <a:rPr lang="en-US"/>
              <a:t>Pat Kinney (Kinney Consulting)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A6B8760A-154E-6247-9B83-0A89D25AAF79}" type="slidenum">
              <a:rPr lang="en-US"/>
              <a:pPr/>
              <a:t>4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2"/>
          </p:nvPr>
        </p:nvSpPr>
        <p:spPr>
          <a:xfrm>
            <a:off x="685800" y="344350"/>
            <a:ext cx="1600200" cy="212725"/>
          </a:xfrm>
        </p:spPr>
        <p:txBody>
          <a:bodyPr/>
          <a:lstStyle/>
          <a:p>
            <a:pPr>
              <a:defRPr/>
            </a:pPr>
            <a:r>
              <a:rPr lang="en-US" sz="1400" dirty="0"/>
              <a:t>November 2015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2109957" y="819477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EC motion for 802.15.4-2015/Cor 1 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8045450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>
                <a:latin typeface="Arial" charset="0"/>
                <a:ea typeface="MS PGothic" charset="0"/>
              </a:rPr>
              <a:t>802.15 requests conditional approval from the EC to submit the d3p802.15.4-2015-Corri-1-</a:t>
            </a:r>
            <a:r>
              <a:rPr lang="en-US" dirty="0" smtClean="0">
                <a:latin typeface="Arial" charset="0"/>
                <a:ea typeface="MS PGothic" charset="0"/>
              </a:rPr>
              <a:t>2017 (or </a:t>
            </a:r>
            <a:r>
              <a:rPr lang="en-US" smtClean="0">
                <a:latin typeface="Arial" charset="0"/>
                <a:ea typeface="MS PGothic" charset="0"/>
              </a:rPr>
              <a:t>latest rev) draft </a:t>
            </a:r>
            <a:r>
              <a:rPr lang="en-US" dirty="0">
                <a:latin typeface="Arial" charset="0"/>
                <a:ea typeface="MS PGothic" charset="0"/>
              </a:rPr>
              <a:t>to RevCom.</a:t>
            </a:r>
          </a:p>
          <a:p>
            <a:pPr lvl="1"/>
            <a:r>
              <a:rPr lang="en-US" dirty="0">
                <a:latin typeface="Arial" charset="0"/>
                <a:ea typeface="MS PGothic" charset="0"/>
              </a:rPr>
              <a:t>Moved: Heile, Seconded: Gilb</a:t>
            </a:r>
          </a:p>
        </p:txBody>
      </p:sp>
      <p:sp>
        <p:nvSpPr>
          <p:cNvPr id="19459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37449CE8-5DE3-0C49-B075-8995B7346EB0}" type="slidenum">
              <a:rPr lang="en-US"/>
              <a:pPr/>
              <a:t>5</a:t>
            </a:fld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Pat Kinney (Kinney Consulting)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November 2015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IEEE-P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P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P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9397</TotalTime>
  <Words>329</Words>
  <Application>Microsoft Macintosh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IEEE-P802_15</vt:lpstr>
      <vt:lpstr>802.15.4-2015/Cor 1 Conditional Approval to Forward Draft to RevCom</vt:lpstr>
      <vt:lpstr>802.15.4-2015/Cor 1  Ballot History</vt:lpstr>
      <vt:lpstr>802.15.4-2015/Cor 1  MBS Comments</vt:lpstr>
      <vt:lpstr>802.15.4-2015/Cor 1  Schedule</vt:lpstr>
      <vt:lpstr>EC motion for 802.15.4-2015/Cor 1 </vt:lpstr>
    </vt:vector>
  </TitlesOfParts>
  <Company>IEEE 802.15.4f Active RFID Task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 McInnis</dc:creator>
  <cp:lastModifiedBy>Pat Kinney</cp:lastModifiedBy>
  <cp:revision>468</cp:revision>
  <dcterms:created xsi:type="dcterms:W3CDTF">2009-03-12T22:43:48Z</dcterms:created>
  <dcterms:modified xsi:type="dcterms:W3CDTF">2017-11-09T17:41:57Z</dcterms:modified>
</cp:coreProperties>
</file>