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handoutMasterIdLst>
    <p:handoutMasterId r:id="rId10"/>
  </p:handoutMasterIdLst>
  <p:sldIdLst>
    <p:sldId id="323" r:id="rId2"/>
    <p:sldId id="316" r:id="rId3"/>
    <p:sldId id="317" r:id="rId4"/>
    <p:sldId id="318" r:id="rId5"/>
    <p:sldId id="320" r:id="rId6"/>
    <p:sldId id="321" r:id="rId7"/>
    <p:sldId id="32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5902" autoAdjust="0"/>
    <p:restoredTop sz="94676" autoAdjust="0"/>
  </p:normalViewPr>
  <p:slideViewPr>
    <p:cSldViewPr>
      <p:cViewPr varScale="1">
        <p:scale>
          <a:sx n="84" d="100"/>
          <a:sy n="84" d="100"/>
        </p:scale>
        <p:origin x="869"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lgn="r" defTabSz="933450">
              <a:defRPr sz="1400" b="1">
                <a:latin typeface="Times New Roman" charset="0"/>
                <a:ea typeface="ＭＳ Ｐゴシック" charset="0"/>
                <a:cs typeface="+mn-cs"/>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defTabSz="933450">
              <a:defRPr sz="1400" b="1">
                <a:latin typeface="Times New Roman" charset="0"/>
                <a:ea typeface="ＭＳ Ｐゴシック" charset="0"/>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defTabSz="933450">
              <a:defRPr sz="1000">
                <a:latin typeface="Times New Roman" charset="0"/>
                <a:ea typeface="ＭＳ Ｐゴシック" charset="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092842DF-A427-4C48-9C85-8B754EBE6835}"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6718353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lgn="r" defTabSz="933450">
              <a:defRPr sz="1400" b="1">
                <a:latin typeface="Times New Roman" charset="0"/>
                <a:ea typeface="ＭＳ Ｐゴシック" charset="0"/>
                <a:cs typeface="+mn-cs"/>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defTabSz="933450">
              <a:defRPr sz="1400" b="1">
                <a:latin typeface="Times New Roman" charset="0"/>
                <a:ea typeface="ＭＳ Ｐゴシック" charset="0"/>
                <a:cs typeface="+mn-cs"/>
              </a:defRPr>
            </a:lvl1pPr>
          </a:lstStyle>
          <a:p>
            <a:pPr>
              <a:defRPr/>
            </a:pPr>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5pPr marL="457200" lvl="4" algn="r" defTabSz="933450">
              <a:defRPr>
                <a:latin typeface="Times New Roman" charset="0"/>
                <a:ea typeface="ＭＳ Ｐゴシック" charset="0"/>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90B8650-9BCE-4C54-BBAE-E4A151CED3A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59030253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smtClean="0">
                <a:ea typeface="Arial Unicode MS" panose="020B0604020202020204" pitchFamily="34" charset="-128"/>
                <a:cs typeface="Arial Unicode MS" panose="020B0604020202020204"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smtClean="0"/>
              <a:t>Page </a:t>
            </a:r>
            <a:fld id="{D811D112-0278-419E-8E82-C66125D23A86}" type="slidenum">
              <a:rPr lang="en-US" altLang="en-US" sz="2400" smtClean="0"/>
              <a:pPr>
                <a:spcBef>
                  <a:spcPct val="0"/>
                </a:spcBef>
                <a:buClrTx/>
                <a:buFontTx/>
                <a:buNone/>
              </a:pPr>
              <a:t>1</a:t>
            </a:fld>
            <a:endParaRPr lang="en-US" altLang="en-US" sz="2400" smtClean="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8401EF7D-F462-45B3-8C61-E84544A7B4A8}"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361517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C697FA3C-586C-4376-AF6D-EC101320FCFC}"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C01382AC-6DD9-4219-9913-BFED82F36405}"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53E9C05C-1059-409F-9C65-54E9A93471B2}"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D2F6307B-59BF-4764-B4F7-F72FC8920E2C}"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dirty="0"/>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0F19A0C3-3AEB-44F2-8B17-98B81B35C075}"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38AE5E68-4B20-4747-92C8-6A7E300B01AB}"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7EE007DC-520A-49F7-AB29-BC07B6E12FC0}"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ED99F4A5-09A0-4BED-9A05-DE14AC1E0421}"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E52F96BB-5AFC-414C-85F0-B04708DD4BA4}" type="slidenum">
              <a:rPr lang="en-US" altLang="en-US"/>
              <a:pPr/>
              <a:t>‹#›</a:t>
            </a:fld>
            <a:endParaRPr lang="en-US" altLang="en-US"/>
          </a:p>
        </p:txBody>
      </p:sp>
      <p:pic>
        <p:nvPicPr>
          <p:cNvPr id="6" name="Picture 2" descr="http://cmssmokesignal.com/wp-content/uploads/2016/02/stpat.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315200" y="685800"/>
            <a:ext cx="1644620" cy="13696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3"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4"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804D3E59-A80B-40BF-886C-2AE1FC82E00A}"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08BE954D-25D0-4F4E-9284-9CB055CC5F7D}"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November 2017</a:t>
            </a:r>
            <a:endParaRPr lang="en-US"/>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Benjamin Rolfe, Blind Creek Associates</a:t>
            </a:r>
            <a:endParaRPr lang="en-US"/>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81D8B754-B65D-4626-9379-20B82B7722FC}"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defRPr sz="1400" b="1">
                <a:latin typeface="Times New Roman" charset="0"/>
                <a:ea typeface="ＭＳ Ｐゴシック" charset="0"/>
                <a:cs typeface="+mn-cs"/>
              </a:defRPr>
            </a:lvl1pPr>
          </a:lstStyle>
          <a:p>
            <a:pPr>
              <a:defRPr/>
            </a:pPr>
            <a:r>
              <a:rPr lang="en-US" smtClean="0"/>
              <a:t>November 2017</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a:defRPr>
                <a:latin typeface="Times New Roman" charset="0"/>
                <a:ea typeface="ＭＳ Ｐゴシック" charset="0"/>
                <a:cs typeface="+mn-cs"/>
              </a:defRPr>
            </a:lvl1pPr>
          </a:lstStyle>
          <a:p>
            <a:pPr>
              <a:defRPr/>
            </a:pPr>
            <a:r>
              <a:rPr lang="en-US" dirty="0" smtClean="0"/>
              <a:t>Benjamin Rolfe, Blind Creek Associates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2E732CC7-FCB0-496F-9852-D3A2DB58CE7E}" type="slidenum">
              <a:rPr lang="en-US" altLang="en-US"/>
              <a:pPr/>
              <a:t>‹#›</a:t>
            </a:fld>
            <a:endParaRPr lang="en-US" altLang="en-US"/>
          </a:p>
        </p:txBody>
      </p:sp>
      <p:sp>
        <p:nvSpPr>
          <p:cNvPr id="1031" name="Rectangle 7"/>
          <p:cNvSpPr>
            <a:spLocks noChangeArrowheads="1"/>
          </p:cNvSpPr>
          <p:nvPr/>
        </p:nvSpPr>
        <p:spPr bwMode="auto">
          <a:xfrm>
            <a:off x="3810000" y="394156"/>
            <a:ext cx="4648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defRPr/>
            </a:pPr>
            <a:r>
              <a:rPr lang="en-US" sz="1400" b="1" dirty="0">
                <a:latin typeface="Times New Roman" charset="0"/>
                <a:ea typeface="ＭＳ Ｐゴシック" charset="0"/>
              </a:rPr>
              <a:t>doc.: IEEE </a:t>
            </a:r>
            <a:r>
              <a:rPr lang="en-US" sz="1400" b="1" dirty="0" smtClean="0">
                <a:latin typeface="Times New Roman" charset="0"/>
                <a:ea typeface="ＭＳ Ｐゴシック" charset="0"/>
              </a:rPr>
              <a:t>802.15-17-0651-00-003f</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pic>
        <p:nvPicPr>
          <p:cNvPr id="2" name="Picture 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535008" y="684837"/>
            <a:ext cx="897792" cy="1067763"/>
          </a:xfrm>
          <a:prstGeom prst="rect">
            <a:avLst/>
          </a:prstGeom>
        </p:spPr>
      </p:pic>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A37564E-F55E-427F-98E2-DB62C86A83A1}"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7FBD72D-44C1-4C14-A201-9A4FE33EC0B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smtClean="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smtClean="0">
              <a:latin typeface="Times New Roman" panose="02020603050405020304" pitchFamily="18" charset="0"/>
            </a:endParaRPr>
          </a:p>
          <a:p>
            <a:pPr eaLnBrk="1" hangingPunct="1">
              <a:spcBef>
                <a:spcPct val="0"/>
              </a:spcBef>
              <a:buClrTx/>
              <a:buFontTx/>
              <a:buNone/>
              <a:defRPr/>
            </a:pPr>
            <a:r>
              <a:rPr lang="en-US" altLang="en-US" sz="1800" b="1" dirty="0" smtClean="0">
                <a:latin typeface="Times New Roman" panose="02020603050405020304" pitchFamily="18" charset="0"/>
              </a:rPr>
              <a:t>Submission Title:</a:t>
            </a:r>
            <a:r>
              <a:rPr lang="en-US" altLang="en-US" sz="1800" dirty="0" smtClean="0">
                <a:latin typeface="Times New Roman" panose="02020603050405020304" pitchFamily="18" charset="0"/>
              </a:rPr>
              <a:t>  TG3f </a:t>
            </a:r>
            <a:r>
              <a:rPr lang="en-US" altLang="en-US" sz="1800" dirty="0" err="1" smtClean="0">
                <a:latin typeface="Times New Roman" panose="02020603050405020304" pitchFamily="18" charset="0"/>
              </a:rPr>
              <a:t>RevCom</a:t>
            </a:r>
            <a:r>
              <a:rPr lang="en-US" altLang="en-US" sz="1800" dirty="0" smtClean="0">
                <a:latin typeface="Times New Roman" panose="02020603050405020304" pitchFamily="18" charset="0"/>
              </a:rPr>
              <a:t> request support package</a:t>
            </a:r>
            <a:endParaRPr lang="en-US" altLang="en-US" sz="1800" dirty="0" smtClean="0">
              <a:latin typeface="Times New Roman" panose="02020603050405020304" pitchFamily="18" charset="0"/>
            </a:endParaRPr>
          </a:p>
          <a:p>
            <a:pPr eaLnBrk="1" hangingPunct="1">
              <a:spcBef>
                <a:spcPct val="0"/>
              </a:spcBef>
              <a:buClrTx/>
              <a:buFontTx/>
              <a:buNone/>
              <a:defRPr/>
            </a:pPr>
            <a:r>
              <a:rPr lang="en-US" altLang="en-US" sz="1800" b="1" dirty="0" smtClean="0">
                <a:latin typeface="Times New Roman" panose="02020603050405020304" pitchFamily="18" charset="0"/>
              </a:rPr>
              <a:t>Date Submitted: </a:t>
            </a:r>
            <a:r>
              <a:rPr lang="en-US" altLang="en-US" sz="1800" dirty="0" smtClean="0">
                <a:latin typeface="Times New Roman" panose="02020603050405020304" pitchFamily="18" charset="0"/>
              </a:rPr>
              <a:t>November 2017</a:t>
            </a:r>
            <a:endParaRPr lang="en-US" altLang="en-US" sz="1800" dirty="0" smtClean="0">
              <a:latin typeface="Times New Roman" panose="02020603050405020304" pitchFamily="18" charset="0"/>
            </a:endParaRPr>
          </a:p>
          <a:p>
            <a:pPr eaLnBrk="1" hangingPunct="1">
              <a:spcBef>
                <a:spcPct val="0"/>
              </a:spcBef>
              <a:buClrTx/>
              <a:buFontTx/>
              <a:buNone/>
              <a:defRPr/>
            </a:pPr>
            <a:r>
              <a:rPr lang="en-US" altLang="en-US" sz="1800" b="1" dirty="0" smtClean="0">
                <a:latin typeface="Times New Roman" panose="02020603050405020304" pitchFamily="18" charset="0"/>
              </a:rPr>
              <a:t>Source:</a:t>
            </a:r>
            <a:r>
              <a:rPr lang="en-US" altLang="en-US" sz="1800" dirty="0" smtClean="0">
                <a:latin typeface="Times New Roman" panose="02020603050405020304" pitchFamily="18" charset="0"/>
              </a:rPr>
              <a:t> 	Benjamin A. Rolfe, Blind Creek Associates</a:t>
            </a:r>
          </a:p>
          <a:p>
            <a:pPr eaLnBrk="1" hangingPunct="1">
              <a:spcBef>
                <a:spcPct val="0"/>
              </a:spcBef>
              <a:buClrTx/>
              <a:buFontTx/>
              <a:buNone/>
              <a:defRPr/>
            </a:pPr>
            <a:r>
              <a:rPr lang="en-US" altLang="en-US" sz="1800" b="1" dirty="0" smtClean="0">
                <a:latin typeface="Times New Roman" panose="02020603050405020304" pitchFamily="18" charset="0"/>
              </a:rPr>
              <a:t>Contact: </a:t>
            </a:r>
            <a:endParaRPr lang="en-US" altLang="en-US" sz="1800" dirty="0" smtClean="0">
              <a:latin typeface="Times New Roman" panose="02020603050405020304" pitchFamily="18" charset="0"/>
            </a:endParaRPr>
          </a:p>
          <a:p>
            <a:pPr eaLnBrk="1" hangingPunct="1">
              <a:spcBef>
                <a:spcPct val="0"/>
              </a:spcBef>
              <a:buClrTx/>
              <a:buFontTx/>
              <a:buNone/>
              <a:defRPr/>
            </a:pPr>
            <a:r>
              <a:rPr lang="en-US" altLang="en-US" sz="1800" b="1" dirty="0" smtClean="0">
                <a:latin typeface="Times New Roman" panose="02020603050405020304" pitchFamily="18" charset="0"/>
              </a:rPr>
              <a:t>Voice:</a:t>
            </a:r>
            <a:r>
              <a:rPr lang="en-US" altLang="en-US" sz="1800" dirty="0" smtClean="0">
                <a:latin typeface="Times New Roman" panose="02020603050405020304" pitchFamily="18" charset="0"/>
              </a:rPr>
              <a:t> 	+1 408 395 7207, E-Mail: ben.rolfe@ieee.org	</a:t>
            </a:r>
          </a:p>
          <a:p>
            <a:pPr eaLnBrk="1" hangingPunct="1">
              <a:spcBef>
                <a:spcPct val="0"/>
              </a:spcBef>
              <a:buClrTx/>
              <a:buFontTx/>
              <a:buNone/>
              <a:defRPr/>
            </a:pPr>
            <a:r>
              <a:rPr lang="en-US" altLang="en-US" sz="1800" b="1" dirty="0" smtClean="0">
                <a:latin typeface="Times New Roman" panose="02020603050405020304" pitchFamily="18" charset="0"/>
              </a:rPr>
              <a:t>Re:</a:t>
            </a:r>
            <a:r>
              <a:rPr lang="en-US" altLang="en-US" sz="1800" dirty="0" smtClean="0">
                <a:latin typeface="Times New Roman" panose="02020603050405020304" pitchFamily="18" charset="0"/>
              </a:rPr>
              <a:t> 	TG3f </a:t>
            </a:r>
            <a:r>
              <a:rPr lang="en-US" altLang="en-US" sz="1800" dirty="0" smtClean="0">
                <a:latin typeface="Times New Roman" panose="02020603050405020304" pitchFamily="18" charset="0"/>
              </a:rPr>
              <a:t>Submission to </a:t>
            </a:r>
            <a:r>
              <a:rPr lang="en-US" altLang="en-US" sz="1800" dirty="0" err="1" smtClean="0">
                <a:latin typeface="Times New Roman" panose="02020603050405020304" pitchFamily="18" charset="0"/>
              </a:rPr>
              <a:t>RevCom</a:t>
            </a:r>
            <a:endParaRPr lang="en-US" altLang="en-US" sz="1800" dirty="0" smtClean="0">
              <a:latin typeface="Times New Roman" panose="02020603050405020304" pitchFamily="18" charset="0"/>
            </a:endParaRPr>
          </a:p>
          <a:p>
            <a:pPr eaLnBrk="1" hangingPunct="1">
              <a:spcBef>
                <a:spcPct val="0"/>
              </a:spcBef>
              <a:buClrTx/>
              <a:buFontTx/>
              <a:buNone/>
              <a:defRPr/>
            </a:pPr>
            <a:r>
              <a:rPr lang="en-US" altLang="en-US" sz="1800" b="1" dirty="0" smtClean="0">
                <a:latin typeface="Times New Roman" panose="02020603050405020304" pitchFamily="18" charset="0"/>
              </a:rPr>
              <a:t>Abstract: </a:t>
            </a:r>
            <a:r>
              <a:rPr lang="en-US" altLang="en-US" sz="1800" dirty="0" smtClean="0">
                <a:latin typeface="Times New Roman" panose="02020603050405020304" pitchFamily="18" charset="0"/>
              </a:rPr>
              <a:t>Opening report for TG3f </a:t>
            </a:r>
          </a:p>
          <a:p>
            <a:pPr eaLnBrk="1" hangingPunct="1">
              <a:spcBef>
                <a:spcPct val="0"/>
              </a:spcBef>
              <a:buClrTx/>
              <a:buFontTx/>
              <a:buNone/>
              <a:defRPr/>
            </a:pPr>
            <a:r>
              <a:rPr lang="en-US" altLang="en-US" sz="1800" b="1" dirty="0" smtClean="0">
                <a:latin typeface="Times New Roman" panose="02020603050405020304" pitchFamily="18" charset="0"/>
              </a:rPr>
              <a:t>Purpose: </a:t>
            </a:r>
            <a:r>
              <a:rPr lang="en-US" altLang="en-US" sz="1800" dirty="0" smtClean="0">
                <a:latin typeface="Times New Roman" panose="02020603050405020304" pitchFamily="18" charset="0"/>
              </a:rPr>
              <a:t>Get the thing out the door.</a:t>
            </a:r>
            <a:endParaRPr lang="en-US" altLang="en-US" sz="1800" dirty="0" smtClean="0">
              <a:latin typeface="Times New Roman" panose="02020603050405020304" pitchFamily="18" charset="0"/>
            </a:endParaRPr>
          </a:p>
          <a:p>
            <a:pPr eaLnBrk="1" hangingPunct="1">
              <a:spcBef>
                <a:spcPct val="0"/>
              </a:spcBef>
              <a:buClrTx/>
              <a:buFontTx/>
              <a:buNone/>
              <a:defRPr/>
            </a:pPr>
            <a:r>
              <a:rPr lang="en-US" altLang="en-US" sz="1800" b="1" dirty="0" smtClean="0">
                <a:latin typeface="Times New Roman" panose="02020603050405020304" pitchFamily="18" charset="0"/>
              </a:rPr>
              <a:t>Notice:</a:t>
            </a:r>
            <a:r>
              <a:rPr lang="en-US" altLang="en-US" sz="1800" dirty="0" smtClean="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smtClean="0">
                <a:latin typeface="Times New Roman" panose="02020603050405020304" pitchFamily="18" charset="0"/>
              </a:rPr>
              <a:t>Release:</a:t>
            </a:r>
            <a:r>
              <a:rPr lang="en-US" altLang="en-US" sz="1800" dirty="0" smtClean="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5378523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924800" cy="4114800"/>
          </a:xfrm>
        </p:spPr>
        <p:txBody>
          <a:bodyPr/>
          <a:lstStyle/>
          <a:p>
            <a:pPr marL="0" indent="0" algn="ctr">
              <a:buNone/>
              <a:defRPr/>
            </a:pPr>
            <a:r>
              <a:rPr lang="en-US" sz="2800" dirty="0" smtClean="0"/>
              <a:t>802.15.3f </a:t>
            </a:r>
          </a:p>
          <a:p>
            <a:pPr marL="0" indent="0" algn="ctr">
              <a:buNone/>
              <a:defRPr/>
            </a:pPr>
            <a:r>
              <a:rPr lang="en-US" altLang="en-US" sz="2800" dirty="0"/>
              <a:t>Extend the RF channelization of the millimeter wave PHY to allow for use of the spectrum up to 71 GHz</a:t>
            </a:r>
            <a:endParaRPr lang="en-US" sz="2800" b="1"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Benjamin Rolfe, Blind Creek Associates</a:t>
            </a:r>
            <a:endParaRPr lang="en-US"/>
          </a:p>
        </p:txBody>
      </p:sp>
      <p:sp>
        <p:nvSpPr>
          <p:cNvPr id="7" name="Slide Number Placeholder 6"/>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657F870E-FFD2-4039-A68B-C121F5A4173E}" type="slidenum">
              <a:rPr lang="en-US" altLang="en-US" sz="1200" smtClean="0">
                <a:latin typeface="Times New Roman" pitchFamily="18" charset="0"/>
              </a:rPr>
              <a:pPr>
                <a:defRPr/>
              </a:pPr>
              <a:t>2</a:t>
            </a:fld>
            <a:endParaRPr lang="en-US" altLang="en-US" sz="1200" smtClean="0">
              <a:latin typeface="Times New Roman" pitchFamily="18" charset="0"/>
            </a:endParaRPr>
          </a:p>
        </p:txBody>
      </p:sp>
    </p:spTree>
    <p:extLst>
      <p:ext uri="{BB962C8B-B14F-4D97-AF65-F5344CB8AC3E}">
        <p14:creationId xmlns:p14="http://schemas.microsoft.com/office/powerpoint/2010/main" val="521615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802.15.3f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Initial Sponsor Ballot (</a:t>
            </a:r>
            <a:r>
              <a:rPr lang="en-US" altLang="en-US" sz="2200" dirty="0" smtClean="0"/>
              <a:t>P802.15.3f-D01)</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en-US" sz="2200" dirty="0" smtClean="0"/>
              <a:t>03-Aug-2017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a:t>
            </a:r>
            <a:r>
              <a:rPr lang="en-US" altLang="en-US" sz="2200" dirty="0" smtClean="0"/>
              <a:t>: </a:t>
            </a:r>
            <a:r>
              <a:rPr lang="en-US" altLang="en-US" sz="2200" dirty="0"/>
              <a:t>02-Sept-2017 </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a:t>
            </a:r>
            <a:r>
              <a:rPr lang="en-US" altLang="en-US" sz="2200" dirty="0" smtClean="0"/>
              <a:t>results (pool of </a:t>
            </a:r>
            <a:r>
              <a:rPr lang="en-US" altLang="en-US" sz="2400" dirty="0" smtClean="0"/>
              <a:t>78 </a:t>
            </a:r>
            <a:r>
              <a:rPr lang="en-US" altLang="en-US" sz="2200" dirty="0" smtClean="0"/>
              <a:t>voters</a:t>
            </a:r>
            <a:r>
              <a:rPr lang="en-US" altLang="en-US" sz="2200" dirty="0" smtClean="0"/>
              <a:t>)</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40 responses (83% </a:t>
            </a:r>
            <a:r>
              <a:rPr lang="en-US" altLang="en-US" sz="2200" dirty="0" smtClean="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35 </a:t>
            </a:r>
            <a:r>
              <a:rPr lang="en-US" altLang="en-US" sz="2200" dirty="0" smtClean="0"/>
              <a:t>yes, </a:t>
            </a:r>
            <a:r>
              <a:rPr lang="en-US" altLang="en-US" sz="2200" dirty="0" smtClean="0"/>
              <a:t>0 no (100% </a:t>
            </a:r>
            <a:r>
              <a:rPr lang="en-US" altLang="en-US" sz="2200" dirty="0" smtClean="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5</a:t>
            </a:r>
            <a:r>
              <a:rPr lang="en-US" altLang="en-US" sz="2200" dirty="0" smtClean="0"/>
              <a:t> </a:t>
            </a:r>
            <a:r>
              <a:rPr lang="en-US" altLang="en-US" sz="2200" dirty="0" smtClean="0"/>
              <a:t>abstain</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6 </a:t>
            </a:r>
            <a:r>
              <a:rPr lang="en-US" altLang="en-US" sz="2200" dirty="0" smtClean="0"/>
              <a:t>comments from </a:t>
            </a:r>
            <a:r>
              <a:rPr lang="en-US" altLang="en-US" sz="2200" dirty="0" smtClean="0"/>
              <a:t>2 </a:t>
            </a:r>
            <a:r>
              <a:rPr lang="en-US" altLang="en-US" sz="2200" dirty="0" smtClean="0"/>
              <a:t>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0</a:t>
            </a:r>
            <a:r>
              <a:rPr lang="en-US" altLang="en-US" sz="2200" dirty="0" smtClean="0"/>
              <a:t> </a:t>
            </a:r>
            <a:r>
              <a:rPr lang="en-US" altLang="en-US" sz="2200" dirty="0" smtClean="0"/>
              <a:t>marked as </a:t>
            </a:r>
            <a:r>
              <a:rPr lang="en-US" altLang="en-US" sz="2200" dirty="0" smtClean="0"/>
              <a:t>MBS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All editorial </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t>https://mentor.ieee.org/802.15/dcn/17/15-17-0349-03-003f-consolidated-comment-spreadheet.xlsx</a:t>
            </a:r>
            <a:endParaRPr lang="en-US" altLang="en-US" sz="1600" dirty="0" smtClean="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Benjamin Rolfe, Blind Creek Associates</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3</a:t>
            </a:fld>
            <a:endParaRPr lang="en-US" altLang="en-US" sz="1200" smtClean="0">
              <a:latin typeface="Times New Roman" pitchFamily="18" charset="0"/>
            </a:endParaRPr>
          </a:p>
        </p:txBody>
      </p:sp>
    </p:spTree>
    <p:extLst>
      <p:ext uri="{BB962C8B-B14F-4D97-AF65-F5344CB8AC3E}">
        <p14:creationId xmlns:p14="http://schemas.microsoft.com/office/powerpoint/2010/main" val="879717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802.15.3f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Sponsor Ballot </a:t>
            </a:r>
            <a:r>
              <a:rPr lang="en-US" altLang="en-US" sz="2200" dirty="0" err="1" smtClean="0"/>
              <a:t>Recirc</a:t>
            </a:r>
            <a:r>
              <a:rPr lang="en-US" altLang="en-US" sz="2200" dirty="0" smtClean="0"/>
              <a:t> 1: (</a:t>
            </a:r>
            <a:r>
              <a:rPr lang="en-US" altLang="en-US" sz="2200" dirty="0" smtClean="0"/>
              <a:t>P802.15.3f-D01)</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28-Sept-2017</a:t>
            </a:r>
            <a:endParaRPr 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Closed</a:t>
            </a:r>
            <a:r>
              <a:rPr lang="en-US" altLang="en-US" sz="2200"/>
              <a:t>: </a:t>
            </a:r>
            <a:r>
              <a:rPr lang="en-US" altLang="en-US" sz="2200" smtClean="0"/>
              <a:t>08-Oct-2017</a:t>
            </a:r>
            <a:endParaRPr lang="en-US" altLang="en-US" sz="2200" dirty="0"/>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a:t>
            </a:r>
            <a:r>
              <a:rPr lang="en-US" altLang="en-US" sz="2200" dirty="0" smtClean="0"/>
              <a:t>78</a:t>
            </a:r>
            <a:r>
              <a:rPr lang="en-US" altLang="en-US" sz="2200" dirty="0" smtClean="0"/>
              <a:t>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40 </a:t>
            </a:r>
            <a:r>
              <a:rPr lang="en-US" altLang="en-US" sz="2200" dirty="0"/>
              <a:t>responses (83%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35 yes</a:t>
            </a:r>
            <a:r>
              <a:rPr lang="en-US" altLang="en-US" dirty="0" smtClean="0"/>
              <a:t>, </a:t>
            </a:r>
            <a:r>
              <a:rPr lang="en-US" altLang="en-US" dirty="0" smtClean="0"/>
              <a:t>0 </a:t>
            </a:r>
            <a:r>
              <a:rPr lang="en-US" altLang="en-US" dirty="0" smtClean="0"/>
              <a:t>no </a:t>
            </a:r>
            <a:r>
              <a:rPr lang="en-US" altLang="en-US" dirty="0" smtClean="0"/>
              <a:t>(100% </a:t>
            </a:r>
            <a:r>
              <a:rPr lang="en-US" altLang="en-US" dirty="0" smtClean="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5 abstain</a:t>
            </a:r>
            <a:endParaRPr lang="en-US" altLang="en-US"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a:t>
            </a:r>
            <a:r>
              <a:rPr lang="en-US" altLang="en-US" sz="2200" dirty="0" smtClean="0"/>
              <a:t>1 </a:t>
            </a:r>
            <a:r>
              <a:rPr lang="en-US" altLang="en-US" sz="2200" dirty="0" smtClean="0"/>
              <a:t>comments from </a:t>
            </a:r>
            <a:r>
              <a:rPr lang="en-US" altLang="en-US" sz="2200" dirty="0" smtClean="0"/>
              <a:t>1 </a:t>
            </a:r>
            <a:r>
              <a:rPr lang="en-US" altLang="en-US" sz="2200" dirty="0" smtClean="0"/>
              <a:t>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0 marked </a:t>
            </a:r>
            <a:r>
              <a:rPr lang="en-US" altLang="en-US" sz="2200" dirty="0" smtClean="0"/>
              <a:t>as </a:t>
            </a:r>
            <a:r>
              <a:rPr lang="en-US" altLang="en-US" sz="2200" dirty="0" smtClean="0"/>
              <a:t>MBS </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IEEE Editor “draft meets all requirements”</a:t>
            </a:r>
            <a:endParaRPr lang="en-US" altLang="en-US" sz="2200" dirty="0" smtClean="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Benjamin Rolfe, Blind Creek Associates</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4</a:t>
            </a:fld>
            <a:endParaRPr lang="en-US" altLang="en-US" sz="1200" smtClean="0">
              <a:latin typeface="Times New Roman" pitchFamily="18" charset="0"/>
            </a:endParaRPr>
          </a:p>
        </p:txBody>
      </p:sp>
    </p:spTree>
    <p:extLst>
      <p:ext uri="{BB962C8B-B14F-4D97-AF65-F5344CB8AC3E}">
        <p14:creationId xmlns:p14="http://schemas.microsoft.com/office/powerpoint/2010/main" val="2400940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Benjamin Rolfe, Blind Creek Associates</a:t>
            </a:r>
            <a:endParaRPr lang="en-US" altLang="en-US" sz="1200" dirty="0">
              <a:latin typeface="Times New Roman" pitchFamily="18" charset="0"/>
            </a:endParaRPr>
          </a:p>
        </p:txBody>
      </p:sp>
      <p:sp>
        <p:nvSpPr>
          <p:cNvPr id="6148" name="Rectangle 2"/>
          <p:cNvSpPr txBox="1">
            <a:spLocks noChangeArrowheads="1"/>
          </p:cNvSpPr>
          <p:nvPr/>
        </p:nvSpPr>
        <p:spPr bwMode="auto">
          <a:xfrm>
            <a:off x="857250" y="8382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a:t>Disposition of Remaining NO Voter Comments</a:t>
            </a:r>
          </a:p>
        </p:txBody>
      </p:sp>
      <p:sp>
        <p:nvSpPr>
          <p:cNvPr id="8" name="Rectangle 3"/>
          <p:cNvSpPr>
            <a:spLocks noGrp="1" noChangeArrowheads="1"/>
          </p:cNvSpPr>
          <p:nvPr>
            <p:ph type="body" idx="4294967295"/>
          </p:nvPr>
        </p:nvSpPr>
        <p:spPr>
          <a:xfrm>
            <a:off x="450850" y="2254250"/>
            <a:ext cx="8159750" cy="3536950"/>
          </a:xfrm>
        </p:spPr>
        <p:txBody>
          <a:bodyPr/>
          <a:lstStyle/>
          <a:p>
            <a:pPr>
              <a:lnSpc>
                <a:spcPct val="80000"/>
              </a:lnSpc>
              <a:spcAft>
                <a:spcPts val="600"/>
              </a:spcAft>
              <a:defRPr/>
            </a:pPr>
            <a:r>
              <a:rPr lang="en-US" sz="2800" dirty="0" smtClean="0"/>
              <a:t>There are zero NO voters</a:t>
            </a:r>
            <a:endParaRPr lang="en-US" sz="2800" dirty="0" smtClean="0">
              <a:ea typeface="MS PGothic" pitchFamily="34" charset="-128"/>
            </a:endParaRPr>
          </a:p>
          <a:p>
            <a:pPr>
              <a:lnSpc>
                <a:spcPct val="80000"/>
              </a:lnSpc>
              <a:spcAft>
                <a:spcPts val="600"/>
              </a:spcAft>
              <a:defRPr/>
            </a:pPr>
            <a:r>
              <a:rPr lang="en-US" sz="2800" dirty="0" smtClean="0">
                <a:ea typeface="MS PGothic" pitchFamily="34" charset="-128"/>
              </a:rPr>
              <a:t>No </a:t>
            </a:r>
            <a:r>
              <a:rPr lang="en-US" sz="2800" dirty="0" smtClean="0">
                <a:ea typeface="MS PGothic" pitchFamily="34" charset="-128"/>
              </a:rPr>
              <a:t>MBS comments </a:t>
            </a:r>
            <a:r>
              <a:rPr lang="en-US" sz="2800" dirty="0">
                <a:ea typeface="MS PGothic" pitchFamily="34" charset="-128"/>
              </a:rPr>
              <a:t>were received as part of the initial </a:t>
            </a:r>
            <a:r>
              <a:rPr lang="en-US" sz="2800" dirty="0" smtClean="0">
                <a:ea typeface="MS PGothic" pitchFamily="34" charset="-128"/>
              </a:rPr>
              <a:t>ballot; no technical comments were received.  No technical changes were made to the draft.</a:t>
            </a:r>
            <a:endParaRPr lang="en-US" sz="2800" dirty="0">
              <a:ea typeface="MS PGothic" pitchFamily="34" charset="-128"/>
            </a:endParaRPr>
          </a:p>
          <a:p>
            <a:pPr>
              <a:lnSpc>
                <a:spcPct val="80000"/>
              </a:lnSpc>
              <a:spcAft>
                <a:spcPts val="600"/>
              </a:spcAft>
              <a:defRPr/>
            </a:pPr>
            <a:r>
              <a:rPr lang="en-US" sz="2800" dirty="0">
                <a:ea typeface="MS PGothic" pitchFamily="34" charset="-128"/>
              </a:rPr>
              <a:t>The </a:t>
            </a:r>
            <a:r>
              <a:rPr lang="en-US" sz="2800" dirty="0" smtClean="0">
                <a:ea typeface="MS PGothic" pitchFamily="34" charset="-128"/>
              </a:rPr>
              <a:t>first Recirculation </a:t>
            </a:r>
            <a:r>
              <a:rPr lang="en-US" sz="2800" dirty="0">
                <a:ea typeface="MS PGothic" pitchFamily="34" charset="-128"/>
              </a:rPr>
              <a:t>was on </a:t>
            </a:r>
            <a:r>
              <a:rPr lang="en-US" sz="2800" dirty="0" smtClean="0">
                <a:ea typeface="MS PGothic" pitchFamily="34" charset="-128"/>
              </a:rPr>
              <a:t>an </a:t>
            </a:r>
            <a:r>
              <a:rPr lang="en-US" sz="2800" dirty="0">
                <a:ea typeface="MS PGothic" pitchFamily="34" charset="-128"/>
              </a:rPr>
              <a:t>unchanged draft  </a:t>
            </a:r>
          </a:p>
          <a:p>
            <a:pPr>
              <a:lnSpc>
                <a:spcPct val="80000"/>
              </a:lnSpc>
              <a:spcAft>
                <a:spcPts val="600"/>
              </a:spcAft>
              <a:defRPr/>
            </a:pPr>
            <a:endParaRPr lang="en-US" sz="2800" dirty="0">
              <a:ea typeface="MS PGothic" pitchFamily="34" charset="-128"/>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9901DECD-6E81-4974-9BA5-EA292AE56A29}" type="slidenum">
              <a:rPr lang="en-US" altLang="en-US" sz="1200" smtClean="0">
                <a:latin typeface="Times New Roman" pitchFamily="18" charset="0"/>
              </a:rPr>
              <a:pPr>
                <a:defRPr/>
              </a:pPr>
              <a:t>5</a:t>
            </a:fld>
            <a:endParaRPr lang="en-US" altLang="en-US" sz="1200" smtClean="0">
              <a:latin typeface="Times New Roman" pitchFamily="18" charset="0"/>
            </a:endParaRPr>
          </a:p>
        </p:txBody>
      </p:sp>
    </p:spTree>
    <p:extLst>
      <p:ext uri="{BB962C8B-B14F-4D97-AF65-F5344CB8AC3E}">
        <p14:creationId xmlns:p14="http://schemas.microsoft.com/office/powerpoint/2010/main" val="3955518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Benjamin Rolfe, Blind Creek Associates</a:t>
            </a:r>
            <a:endParaRPr lang="en-US" altLang="en-US" sz="1200" dirty="0">
              <a:latin typeface="Times New Roman" pitchFamily="18" charset="0"/>
            </a:endParaRPr>
          </a:p>
        </p:txBody>
      </p:sp>
      <p:sp>
        <p:nvSpPr>
          <p:cNvPr id="7172" name="Rectangle 2"/>
          <p:cNvSpPr txBox="1">
            <a:spLocks noChangeArrowheads="1"/>
          </p:cNvSpPr>
          <p:nvPr/>
        </p:nvSpPr>
        <p:spPr bwMode="auto">
          <a:xfrm>
            <a:off x="857250" y="685800"/>
            <a:ext cx="7772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t>Summary of the </a:t>
            </a:r>
            <a:r>
              <a:rPr lang="en-US" altLang="en-US" sz="3200" b="1" dirty="0" smtClean="0"/>
              <a:t>editorial comments</a:t>
            </a:r>
          </a:p>
          <a:p>
            <a:pPr algn="ctr"/>
            <a:r>
              <a:rPr lang="en-US" altLang="en-US" sz="3200" b="1" dirty="0" smtClean="0"/>
              <a:t>(from affirmative voter)</a:t>
            </a:r>
            <a:endParaRPr lang="en-US" altLang="en-US" sz="3200" b="1" dirty="0"/>
          </a:p>
        </p:txBody>
      </p:sp>
      <p:sp>
        <p:nvSpPr>
          <p:cNvPr id="8" name="Rectangle 3"/>
          <p:cNvSpPr>
            <a:spLocks noGrp="1" noChangeArrowheads="1"/>
          </p:cNvSpPr>
          <p:nvPr>
            <p:ph type="body" idx="4294967295"/>
          </p:nvPr>
        </p:nvSpPr>
        <p:spPr>
          <a:xfrm>
            <a:off x="533400" y="1905000"/>
            <a:ext cx="8007350" cy="4127500"/>
          </a:xfrm>
        </p:spPr>
        <p:txBody>
          <a:bodyPr/>
          <a:lstStyle/>
          <a:p>
            <a:pPr>
              <a:lnSpc>
                <a:spcPct val="80000"/>
              </a:lnSpc>
              <a:spcAft>
                <a:spcPts val="600"/>
              </a:spcAft>
              <a:defRPr/>
            </a:pPr>
            <a:r>
              <a:rPr lang="en-US" sz="2400" dirty="0" err="1" smtClean="0">
                <a:ea typeface="MS PGothic" pitchFamily="34" charset="-128"/>
              </a:rPr>
              <a:t>Intial</a:t>
            </a:r>
            <a:r>
              <a:rPr lang="en-US" sz="2400" dirty="0" smtClean="0">
                <a:ea typeface="MS PGothic" pitchFamily="34" charset="-128"/>
              </a:rPr>
              <a:t>:</a:t>
            </a:r>
          </a:p>
          <a:p>
            <a:pPr lvl="1">
              <a:lnSpc>
                <a:spcPct val="80000"/>
              </a:lnSpc>
              <a:spcAft>
                <a:spcPts val="600"/>
              </a:spcAft>
              <a:defRPr/>
            </a:pPr>
            <a:r>
              <a:rPr lang="en-US" sz="2000" dirty="0" smtClean="0"/>
              <a:t>6 comments from 2 commenters</a:t>
            </a:r>
          </a:p>
          <a:p>
            <a:pPr>
              <a:lnSpc>
                <a:spcPct val="80000"/>
              </a:lnSpc>
              <a:spcAft>
                <a:spcPts val="600"/>
              </a:spcAft>
              <a:defRPr/>
            </a:pPr>
            <a:r>
              <a:rPr lang="en-US" sz="2400" dirty="0" smtClean="0"/>
              <a:t>Recirculation</a:t>
            </a:r>
            <a:endParaRPr lang="en-US" sz="2400" dirty="0">
              <a:ea typeface="MS PGothic" pitchFamily="34" charset="-128"/>
            </a:endParaRPr>
          </a:p>
          <a:p>
            <a:pPr lvl="1">
              <a:lnSpc>
                <a:spcPct val="80000"/>
              </a:lnSpc>
              <a:spcAft>
                <a:spcPts val="600"/>
              </a:spcAft>
              <a:defRPr/>
            </a:pPr>
            <a:r>
              <a:rPr lang="en-US" sz="2000" dirty="0" smtClean="0">
                <a:ea typeface="MS PGothic" pitchFamily="34" charset="-128"/>
              </a:rPr>
              <a:t>1 editorial comment from IEEE editor: “</a:t>
            </a:r>
            <a:r>
              <a:rPr lang="en-US" sz="2000" dirty="0"/>
              <a:t>This draft meets all editorial </a:t>
            </a:r>
            <a:r>
              <a:rPr lang="en-US" sz="2000" dirty="0" smtClean="0"/>
              <a:t>requirements”</a:t>
            </a:r>
            <a:r>
              <a:rPr lang="en-US" sz="2000" dirty="0" smtClean="0">
                <a:ea typeface="MS PGothic" pitchFamily="34" charset="-128"/>
              </a:rPr>
              <a:t> </a:t>
            </a:r>
          </a:p>
          <a:p>
            <a:pPr>
              <a:lnSpc>
                <a:spcPct val="80000"/>
              </a:lnSpc>
              <a:spcAft>
                <a:spcPts val="600"/>
              </a:spcAft>
              <a:defRPr/>
            </a:pPr>
            <a:r>
              <a:rPr lang="en-US" sz="2400" dirty="0" smtClean="0">
                <a:ea typeface="MS PGothic" pitchFamily="34" charset="-128"/>
              </a:rPr>
              <a:t>The </a:t>
            </a:r>
            <a:r>
              <a:rPr lang="en-US" sz="2400" dirty="0" smtClean="0">
                <a:ea typeface="MS PGothic" pitchFamily="34" charset="-128"/>
              </a:rPr>
              <a:t>disposition to all of them was the same: </a:t>
            </a:r>
          </a:p>
          <a:p>
            <a:pPr lvl="1">
              <a:lnSpc>
                <a:spcPct val="80000"/>
              </a:lnSpc>
              <a:spcAft>
                <a:spcPts val="600"/>
              </a:spcAft>
              <a:defRPr/>
            </a:pPr>
            <a:r>
              <a:rPr lang="en-GB" sz="2000" dirty="0" smtClean="0"/>
              <a:t>IEEE Standards are professionally edited prior to publication.</a:t>
            </a:r>
            <a:endParaRPr lang="en-US" sz="2000" dirty="0">
              <a:ea typeface="MS PGothic" pitchFamily="34" charset="-128"/>
            </a:endParaRPr>
          </a:p>
          <a:p>
            <a:pPr>
              <a:lnSpc>
                <a:spcPct val="80000"/>
              </a:lnSpc>
              <a:spcAft>
                <a:spcPts val="600"/>
              </a:spcAft>
              <a:defRPr/>
            </a:pPr>
            <a:endParaRPr lang="en-US" sz="2400" dirty="0">
              <a:ea typeface="MS PGothic" pitchFamily="34" charset="-128"/>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765DDA6B-4B5F-4213-B24A-9C50F23EF913}" type="slidenum">
              <a:rPr lang="en-US" altLang="en-US" sz="1200" smtClean="0">
                <a:latin typeface="Times New Roman" pitchFamily="18" charset="0"/>
              </a:rPr>
              <a:pPr>
                <a:defRPr/>
              </a:pPr>
              <a:t>6</a:t>
            </a:fld>
            <a:endParaRPr lang="en-US" altLang="en-US" sz="1200" smtClean="0">
              <a:latin typeface="Times New Roman" pitchFamily="18" charset="0"/>
            </a:endParaRPr>
          </a:p>
        </p:txBody>
      </p:sp>
    </p:spTree>
    <p:extLst>
      <p:ext uri="{BB962C8B-B14F-4D97-AF65-F5344CB8AC3E}">
        <p14:creationId xmlns:p14="http://schemas.microsoft.com/office/powerpoint/2010/main" val="4045250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248650" cy="4800600"/>
          </a:xfrm>
        </p:spPr>
        <p:txBody>
          <a:bodyPr/>
          <a:lstStyle/>
          <a:p>
            <a:pPr marL="0" indent="0">
              <a:buFontTx/>
              <a:buNone/>
              <a:defRPr/>
            </a:pPr>
            <a:r>
              <a:rPr lang="en-US" sz="2800" dirty="0" smtClean="0"/>
              <a:t>Motion: Move that the 802 EC  </a:t>
            </a:r>
          </a:p>
          <a:p>
            <a:pPr marL="400050" lvl="1" indent="0">
              <a:defRPr/>
            </a:pPr>
            <a:r>
              <a:rPr lang="en-US" sz="2400" dirty="0" smtClean="0"/>
              <a:t>Approves submitting </a:t>
            </a:r>
            <a:r>
              <a:rPr lang="en-US" sz="2400" dirty="0" smtClean="0"/>
              <a:t>P802.15.3f-D01 </a:t>
            </a:r>
            <a:r>
              <a:rPr lang="en-US" sz="2400" dirty="0" smtClean="0"/>
              <a:t>to </a:t>
            </a:r>
            <a:r>
              <a:rPr lang="en-US" sz="2400" dirty="0" err="1" smtClean="0"/>
              <a:t>RevCom</a:t>
            </a:r>
            <a:r>
              <a:rPr lang="en-US" sz="2400" dirty="0" smtClean="0"/>
              <a:t>.</a:t>
            </a:r>
          </a:p>
          <a:p>
            <a:pPr marL="400050" lvl="1" indent="0">
              <a:defRPr/>
            </a:pPr>
            <a:r>
              <a:rPr lang="en-US" sz="2400" dirty="0" smtClean="0"/>
              <a:t>Confirms the CSD </a:t>
            </a:r>
            <a:r>
              <a:rPr lang="en-US" sz="2400" dirty="0" smtClean="0"/>
              <a:t>[</a:t>
            </a:r>
            <a:r>
              <a:rPr lang="en-US" altLang="en-US" sz="2400" i="1" dirty="0"/>
              <a:t>15-17-0049-01-0000</a:t>
            </a:r>
            <a:r>
              <a:rPr lang="en-US" sz="2400" dirty="0" smtClean="0"/>
              <a:t>]</a:t>
            </a:r>
            <a:endParaRPr lang="en-US" sz="2400" dirty="0" smtClean="0"/>
          </a:p>
          <a:p>
            <a:pPr marL="0" indent="0">
              <a:buFontTx/>
              <a:buNone/>
              <a:defRPr/>
            </a:pPr>
            <a:r>
              <a:rPr lang="en-US" sz="2800" dirty="0" smtClean="0"/>
              <a:t>WG Vote </a:t>
            </a:r>
            <a:r>
              <a:rPr lang="en-US" sz="2800" dirty="0" smtClean="0"/>
              <a:t>(xx-x-x):</a:t>
            </a:r>
            <a:endParaRPr lang="en-US" sz="2800" dirty="0" smtClean="0"/>
          </a:p>
          <a:p>
            <a:pPr marL="0" indent="0">
              <a:buFontTx/>
              <a:buNone/>
              <a:defRPr/>
            </a:pPr>
            <a:endParaRPr lang="en-US" sz="2800" dirty="0"/>
          </a:p>
          <a:p>
            <a:pPr marL="0" indent="0">
              <a:buFontTx/>
              <a:buNone/>
              <a:defRPr/>
            </a:pPr>
            <a:r>
              <a:rPr lang="en-US" sz="2800" dirty="0" smtClean="0"/>
              <a:t>(M) </a:t>
            </a:r>
            <a:r>
              <a:rPr lang="en-US" sz="2800" dirty="0" err="1" smtClean="0"/>
              <a:t>Heile</a:t>
            </a:r>
            <a:r>
              <a:rPr lang="en-US" sz="2800" dirty="0" smtClean="0"/>
              <a:t> (S) </a:t>
            </a:r>
            <a:r>
              <a:rPr lang="en-US" sz="2800" dirty="0" err="1" smtClean="0"/>
              <a:t>Gilb</a:t>
            </a:r>
            <a:endParaRPr lang="en-US" sz="2800" dirty="0" smtClean="0"/>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Benjamin Rolfe, Blind Creek Associates</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t>Motion to Forward </a:t>
            </a:r>
            <a:r>
              <a:rPr lang="en-US" altLang="en-US" sz="3200" b="1" dirty="0" smtClean="0"/>
              <a:t>802.15.3f </a:t>
            </a:r>
            <a:r>
              <a:rPr lang="en-US" altLang="en-US" sz="3200" b="1" dirty="0"/>
              <a:t>to </a:t>
            </a:r>
            <a:r>
              <a:rPr lang="en-US" altLang="en-US" sz="3200" b="1" dirty="0" err="1"/>
              <a:t>RevCom</a:t>
            </a:r>
            <a:endParaRPr lang="en-US" altLang="en-US" sz="3200" b="1" dirty="0"/>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4453E738-F987-4F52-BC8D-86D21384E821}" type="slidenum">
              <a:rPr lang="en-US" altLang="en-US" sz="1200" smtClean="0">
                <a:latin typeface="Times New Roman" pitchFamily="18" charset="0"/>
              </a:rPr>
              <a:pPr>
                <a:defRPr/>
              </a:pPr>
              <a:t>7</a:t>
            </a:fld>
            <a:endParaRPr lang="en-US" altLang="en-US" sz="1200" smtClean="0">
              <a:latin typeface="Times New Roman" pitchFamily="18" charset="0"/>
            </a:endParaRPr>
          </a:p>
        </p:txBody>
      </p:sp>
    </p:spTree>
    <p:extLst>
      <p:ext uri="{BB962C8B-B14F-4D97-AF65-F5344CB8AC3E}">
        <p14:creationId xmlns:p14="http://schemas.microsoft.com/office/powerpoint/2010/main" val="2043710288"/>
      </p:ext>
    </p:extLst>
  </p:cSld>
  <p:clrMapOvr>
    <a:masterClrMapping/>
  </p:clrMapOvr>
</p:sld>
</file>

<file path=ppt/theme/theme1.xml><?xml version="1.0" encoding="utf-8"?>
<a:theme xmlns:a="http://schemas.openxmlformats.org/drawingml/2006/main" name="802.15">
  <a:themeElements>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5">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Office\Templates\802.15.pot</Template>
  <TotalTime>26859</TotalTime>
  <Words>388</Words>
  <Application>Microsoft Office PowerPoint</Application>
  <PresentationFormat>On-screen Show (4:3)</PresentationFormat>
  <Paragraphs>82</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 Unicode MS</vt:lpstr>
      <vt:lpstr>MS PGothic</vt:lpstr>
      <vt:lpstr>MS PGothic</vt:lpstr>
      <vt:lpstr>Arial</vt:lpstr>
      <vt:lpstr>Symbol</vt:lpstr>
      <vt:lpstr>Times New Roman</vt:lpstr>
      <vt:lpstr>Wingdings</vt:lpstr>
      <vt:lpstr>802.15</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Sponsor Ballot Packages for TG4e/f/g and TG6</dc:title>
  <dc:subject>IEEE 802.15 &lt;subject&gt;</dc:subject>
  <dc:creator>Robert F.  Heile</dc:creator>
  <dc:description>&lt;doc#&gt;</dc:description>
  <cp:lastModifiedBy>Benjamin Rolfe</cp:lastModifiedBy>
  <cp:revision>530</cp:revision>
  <cp:lastPrinted>1998-02-10T13:28:06Z</cp:lastPrinted>
  <dcterms:created xsi:type="dcterms:W3CDTF">2001-03-12T10:05:47Z</dcterms:created>
  <dcterms:modified xsi:type="dcterms:W3CDTF">2017-11-09T14:54:09Z</dcterms:modified>
</cp:coreProperties>
</file>