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46" r:id="rId3"/>
    <p:sldId id="362" r:id="rId4"/>
    <p:sldId id="363" r:id="rId5"/>
    <p:sldId id="364" r:id="rId6"/>
    <p:sldId id="359"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62"/>
            <p14:sldId id="363"/>
            <p14:sldId id="364"/>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06" autoAdjust="0"/>
    <p:restoredTop sz="98660" autoAdjust="0"/>
  </p:normalViewPr>
  <p:slideViewPr>
    <p:cSldViewPr>
      <p:cViewPr>
        <p:scale>
          <a:sx n="100" d="100"/>
          <a:sy n="100" d="100"/>
        </p:scale>
        <p:origin x="-1230"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15-17-0650-01-0012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smtClean="0"/>
              <a:t>2017</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message sequence charts for RLS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9 November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[message sequence charts for Ranging and Location Services</a:t>
            </a:r>
            <a:r>
              <a:rPr lang="en-IE" sz="1600" dirty="0" smtClean="0">
                <a:solidFill>
                  <a:schemeClr val="tx2"/>
                </a:solidFill>
                <a:latin typeface="Times New Roman" pitchFamily="18" charset="0"/>
                <a:ea typeface="ＭＳ Ｐゴシック" pitchFamily="-65" charset="-128"/>
                <a:cs typeface="+mn-cs"/>
              </a:rPr>
              <a:t> for ULI</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[Capture MSC specifying how the RLS function operates </a:t>
            </a:r>
            <a:r>
              <a:rPr lang="en-US" sz="1600" dirty="0" smtClean="0">
                <a:latin typeface="Times New Roman" pitchFamily="18" charset="0"/>
                <a:ea typeface="ＭＳ Ｐゴシック" pitchFamily="-65" charset="-128"/>
                <a:cs typeface="+mn-cs"/>
              </a:rPr>
              <a:t>in TG12 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rPr>
              <a:t>Advance the work of defining the </a:t>
            </a:r>
            <a:r>
              <a:rPr lang="en-IE" sz="1600" dirty="0" smtClean="0">
                <a:solidFill>
                  <a:schemeClr val="tx2"/>
                </a:solidFill>
                <a:latin typeface="Times New Roman" pitchFamily="18" charset="0"/>
                <a:ea typeface="ＭＳ Ｐゴシック" pitchFamily="-65" charset="-128"/>
                <a:cs typeface="+mn-cs"/>
              </a:rPr>
              <a:t>ranging </a:t>
            </a:r>
            <a:r>
              <a:rPr lang="en-IE" sz="1600" dirty="0">
                <a:solidFill>
                  <a:schemeClr val="tx2"/>
                </a:solidFill>
                <a:latin typeface="Times New Roman" pitchFamily="18" charset="0"/>
                <a:ea typeface="ＭＳ Ｐゴシック" pitchFamily="-65" charset="-128"/>
                <a:cs typeface="+mn-cs"/>
              </a:rPr>
              <a:t>and </a:t>
            </a:r>
            <a:r>
              <a:rPr lang="en-IE" sz="1600" dirty="0" smtClean="0">
                <a:solidFill>
                  <a:schemeClr val="tx2"/>
                </a:solidFill>
                <a:latin typeface="Times New Roman" pitchFamily="18" charset="0"/>
                <a:ea typeface="ＭＳ Ｐゴシック" pitchFamily="-65" charset="-128"/>
                <a:cs typeface="+mn-cs"/>
              </a:rPr>
              <a:t>localisation support (RLS) </a:t>
            </a:r>
            <a:r>
              <a:rPr lang="en-US" sz="1600" dirty="0" smtClean="0">
                <a:solidFill>
                  <a:schemeClr val="tx2"/>
                </a:solidFill>
                <a:latin typeface="Times New Roman" pitchFamily="18" charset="0"/>
                <a:ea typeface="ＭＳ Ｐゴシック" pitchFamily="-65" charset="-128"/>
              </a:rPr>
              <a:t>functionality </a:t>
            </a:r>
            <a:r>
              <a:rPr lang="en-IE" sz="1600" dirty="0" smtClean="0">
                <a:solidFill>
                  <a:schemeClr val="tx2"/>
                </a:solidFill>
                <a:latin typeface="Times New Roman" pitchFamily="18" charset="0"/>
                <a:ea typeface="ＭＳ Ｐゴシック" pitchFamily="-65" charset="-128"/>
              </a:rPr>
              <a:t>for the </a:t>
            </a:r>
            <a:r>
              <a:rPr lang="en-US" sz="1600" dirty="0" smtClean="0">
                <a:latin typeface="Times New Roman" pitchFamily="18" charset="0"/>
                <a:ea typeface="ＭＳ Ｐゴシック" pitchFamily="-65" charset="-128"/>
              </a:rPr>
              <a:t>TG12 ULI specification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600200"/>
            <a:ext cx="8610600" cy="4495800"/>
          </a:xfrm>
        </p:spPr>
        <p:txBody>
          <a:bodyPr/>
          <a:lstStyle/>
          <a:p>
            <a:r>
              <a:rPr lang="en-IE" sz="2400" dirty="0" smtClean="0">
                <a:latin typeface="Arial" charset="0"/>
              </a:rPr>
              <a:t>Using MSC to describe the operation of the Ranging </a:t>
            </a:r>
            <a:r>
              <a:rPr lang="en-IE" sz="2400" dirty="0">
                <a:latin typeface="Arial" charset="0"/>
              </a:rPr>
              <a:t>and Location Support (RLS) </a:t>
            </a:r>
            <a:r>
              <a:rPr lang="en-IE" sz="2400" dirty="0" smtClean="0">
                <a:latin typeface="Arial" charset="0"/>
              </a:rPr>
              <a:t>function</a:t>
            </a:r>
            <a:r>
              <a:rPr lang="en-IE" sz="2400" dirty="0">
                <a:latin typeface="Arial" charset="0"/>
              </a:rPr>
              <a:t> </a:t>
            </a:r>
            <a:r>
              <a:rPr lang="en-IE" sz="2400" dirty="0" smtClean="0">
                <a:latin typeface="Arial" charset="0"/>
              </a:rPr>
              <a:t>within the ULI</a:t>
            </a:r>
          </a:p>
          <a:p>
            <a:endParaRPr lang="en-IE" sz="2400" dirty="0">
              <a:latin typeface="Arial" charset="0"/>
            </a:endParaRPr>
          </a:p>
          <a:p>
            <a:r>
              <a:rPr lang="en-IE" sz="2400" dirty="0" smtClean="0">
                <a:latin typeface="Arial" charset="0"/>
              </a:rPr>
              <a:t>Stimulate discussion on the primitives and message flows to explore and ultimately specify the operation of the RLS function.</a:t>
            </a:r>
            <a:endParaRPr lang="en-IE" sz="2400" dirty="0">
              <a:latin typeface="Arial" charset="0"/>
            </a:endParaRPr>
          </a:p>
          <a:p>
            <a:pPr marL="0" indent="0">
              <a:buNone/>
            </a:pPr>
            <a:endParaRPr lang="en-IE" sz="24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Single-Sided Two-Way Ranging:</a:t>
            </a:r>
            <a:endParaRPr lang="en-US" sz="3200" dirty="0">
              <a:latin typeface="Arial" charset="0"/>
            </a:endParaRPr>
          </a:p>
        </p:txBody>
      </p:sp>
      <p:sp>
        <p:nvSpPr>
          <p:cNvPr id="10243" name="Rectangle 1027"/>
          <p:cNvSpPr>
            <a:spLocks noGrp="1" noChangeArrowheads="1"/>
          </p:cNvSpPr>
          <p:nvPr>
            <p:ph type="body" idx="1"/>
          </p:nvPr>
        </p:nvSpPr>
        <p:spPr>
          <a:xfrm>
            <a:off x="381000" y="1600200"/>
            <a:ext cx="8610600" cy="4495800"/>
          </a:xfrm>
        </p:spPr>
        <p:txBody>
          <a:bodyPr/>
          <a:lstStyle/>
          <a:p>
            <a:r>
              <a:rPr lang="en-IE" sz="2400" dirty="0" smtClean="0">
                <a:latin typeface="Arial" charset="0"/>
              </a:rPr>
              <a:t>Referring to </a:t>
            </a:r>
            <a:r>
              <a:rPr lang="en-IE" sz="2000" dirty="0" smtClean="0">
                <a:latin typeface="Arial" charset="0"/>
              </a:rPr>
              <a:t>15-17-0534-00-0012-a-model-of-ss-twr-for-the-uli</a:t>
            </a:r>
          </a:p>
          <a:p>
            <a:endParaRPr lang="en-IE" sz="2000" dirty="0" smtClean="0">
              <a:latin typeface="Arial" charset="0"/>
            </a:endParaRPr>
          </a:p>
          <a:p>
            <a:r>
              <a:rPr lang="en-IE" sz="2000" dirty="0" smtClean="0">
                <a:latin typeface="Arial" charset="0"/>
              </a:rPr>
              <a:t>We see that both direct and piggy-back methods are envisaged</a:t>
            </a:r>
          </a:p>
          <a:p>
            <a:endParaRPr lang="en-IE" sz="2000" dirty="0">
              <a:latin typeface="Arial" charset="0"/>
            </a:endParaRPr>
          </a:p>
          <a:p>
            <a:pPr lvl="1"/>
            <a:r>
              <a:rPr lang="en-IE" sz="1600" dirty="0" smtClean="0">
                <a:latin typeface="Arial" charset="0"/>
              </a:rPr>
              <a:t>Direct: the RLS is generating and consuming the ranging frames.</a:t>
            </a:r>
          </a:p>
          <a:p>
            <a:pPr lvl="1"/>
            <a:endParaRPr lang="en-IE" sz="1600" dirty="0" smtClean="0">
              <a:latin typeface="Arial" charset="0"/>
            </a:endParaRPr>
          </a:p>
          <a:p>
            <a:pPr lvl="1"/>
            <a:r>
              <a:rPr lang="en-IE" sz="1600" dirty="0" smtClean="0">
                <a:latin typeface="Arial" charset="0"/>
              </a:rPr>
              <a:t>Piggy-backed: The RLS adds </a:t>
            </a:r>
            <a:r>
              <a:rPr lang="en-IE" sz="1600" dirty="0" smtClean="0">
                <a:latin typeface="Arial" charset="0"/>
              </a:rPr>
              <a:t>IEs </a:t>
            </a:r>
            <a:r>
              <a:rPr lang="en-IE" sz="1600" dirty="0" smtClean="0">
                <a:latin typeface="Arial" charset="0"/>
              </a:rPr>
              <a:t>to data frames as they are passing into the MAC, and consumes/removes them from received frames coming from the MAC.</a:t>
            </a:r>
          </a:p>
          <a:p>
            <a:pPr lvl="1"/>
            <a:endParaRPr lang="en-IE" sz="1600" dirty="0">
              <a:latin typeface="Arial" charset="0"/>
            </a:endParaRPr>
          </a:p>
          <a:p>
            <a:r>
              <a:rPr lang="en-IE" sz="2000" dirty="0" smtClean="0">
                <a:latin typeface="Arial" charset="0"/>
              </a:rPr>
              <a:t>Next sheets examine these to methods using message sequence charts to capture a possible interaction model.</a:t>
            </a:r>
          </a:p>
          <a:p>
            <a:endParaRPr lang="en-IE" sz="2000" dirty="0" smtClean="0">
              <a:latin typeface="Arial" charset="0"/>
            </a:endParaRPr>
          </a:p>
          <a:p>
            <a:endParaRPr lang="en-IE" sz="2000" dirty="0" smtClean="0">
              <a:latin typeface="Arial" charset="0"/>
            </a:endParaRPr>
          </a:p>
          <a:p>
            <a:pPr marL="0" indent="0">
              <a:buNone/>
            </a:pPr>
            <a:endParaRPr lang="en-IE" sz="2400" dirty="0">
              <a:latin typeface="Arial" charset="0"/>
            </a:endParaRPr>
          </a:p>
          <a:p>
            <a:pPr marL="0" indent="0">
              <a:buNone/>
            </a:pPr>
            <a:endParaRPr lang="en-IE" sz="24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1008510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MSC for direct SS-TWR:</a:t>
            </a:r>
            <a:endParaRPr lang="en-US" sz="3200" kern="0" dirty="0">
              <a:latin typeface="Arial"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 y="1519238"/>
            <a:ext cx="8667750"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0410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MSC for piggy-backed SS-TWR:</a:t>
            </a:r>
            <a:endParaRPr lang="en-US" sz="3200" kern="0" dirty="0">
              <a:latin typeface="Arial" charset="0"/>
            </a:endParaRPr>
          </a:p>
        </p:txBody>
      </p:sp>
      <p:sp>
        <p:nvSpPr>
          <p:cNvPr id="2" name="TextBox 1"/>
          <p:cNvSpPr txBox="1"/>
          <p:nvPr/>
        </p:nvSpPr>
        <p:spPr>
          <a:xfrm>
            <a:off x="76200" y="6038075"/>
            <a:ext cx="8153400" cy="276999"/>
          </a:xfrm>
          <a:prstGeom prst="rect">
            <a:avLst/>
          </a:prstGeom>
          <a:noFill/>
        </p:spPr>
        <p:txBody>
          <a:bodyPr wrap="square" rtlCol="0">
            <a:spAutoFit/>
          </a:bodyPr>
          <a:lstStyle/>
          <a:p>
            <a:r>
              <a:rPr lang="en-IE" dirty="0" smtClean="0"/>
              <a:t>Note: This is 1</a:t>
            </a:r>
            <a:r>
              <a:rPr lang="en-IE" baseline="30000" dirty="0" smtClean="0"/>
              <a:t>st</a:t>
            </a:r>
            <a:r>
              <a:rPr lang="en-IE" dirty="0" smtClean="0"/>
              <a:t> half of the SS-TWR, completed by receiving a frame providing the RLS IE with </a:t>
            </a:r>
            <a:r>
              <a:rPr lang="en-IE" i="1" dirty="0" smtClean="0"/>
              <a:t>T</a:t>
            </a:r>
            <a:r>
              <a:rPr lang="en-IE" i="1" baseline="-25000" dirty="0" smtClean="0"/>
              <a:t>REPLY</a:t>
            </a:r>
            <a:r>
              <a:rPr lang="en-IE" dirty="0" smtClean="0"/>
              <a:t> and calculating the TOF</a:t>
            </a:r>
            <a:endParaRPr lang="en-IE"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12" y="1457326"/>
            <a:ext cx="8957288" cy="4486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0767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Thank you…</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58152</TotalTime>
  <Words>194</Words>
  <Application>Microsoft Office PowerPoint</Application>
  <PresentationFormat>On-screen Show (4:3)</PresentationFormat>
  <Paragraphs>37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The aim of this presentation:</vt:lpstr>
      <vt:lpstr>Single-Sided Two-Way Ranging:</vt:lpstr>
      <vt:lpstr>PowerPoint Presentation</vt:lpstr>
      <vt:lpstr>PowerPoint Presentation</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980</cp:revision>
  <cp:lastPrinted>2015-07-14T16:02:16Z</cp:lastPrinted>
  <dcterms:created xsi:type="dcterms:W3CDTF">2009-07-12T16:25:16Z</dcterms:created>
  <dcterms:modified xsi:type="dcterms:W3CDTF">2017-11-09T16:10:34Z</dcterms:modified>
</cp:coreProperties>
</file>