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8" r:id="rId2"/>
    <p:sldId id="256" r:id="rId3"/>
    <p:sldId id="259" r:id="rId4"/>
    <p:sldId id="260" r:id="rId5"/>
    <p:sldId id="261" r:id="rId6"/>
    <p:sldId id="262" r:id="rId7"/>
    <p:sldId id="263"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2806" autoAdjust="0"/>
  </p:normalViewPr>
  <p:slideViewPr>
    <p:cSldViewPr>
      <p:cViewPr varScale="1">
        <p:scale>
          <a:sx n="88" d="100"/>
          <a:sy n="88" d="100"/>
        </p:scale>
        <p:origin x="-5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7967907-70A3-41B5-A543-77B4D669E05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892902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2EEE62E2-5C11-4C91-B537-E9D4DF59E7B5}"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543644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EC2FF31-A139-4B70-87EA-6DD1D914929C}" type="slidenum">
              <a:rPr lang="en-US"/>
              <a:pPr/>
              <a:t>2</a:t>
            </a:fld>
            <a:endParaRPr lang="en-US"/>
          </a:p>
        </p:txBody>
      </p:sp>
      <p:sp>
        <p:nvSpPr>
          <p:cNvPr id="24578" name="Rectangle 2"/>
          <p:cNvSpPr>
            <a:spLocks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2017</a:t>
            </a:r>
            <a:endParaRPr lang="en-US"/>
          </a:p>
        </p:txBody>
      </p:sp>
      <p:sp>
        <p:nvSpPr>
          <p:cNvPr id="5" name="Footer Placehold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09B2421-6D81-4A8C-A999-250CCE571820}" type="slidenum">
              <a:rPr lang="en-US"/>
              <a:pPr/>
              <a:t>‹#›</a:t>
            </a:fld>
            <a:endParaRPr lang="en-US"/>
          </a:p>
        </p:txBody>
      </p:sp>
    </p:spTree>
    <p:extLst>
      <p:ext uri="{BB962C8B-B14F-4D97-AF65-F5344CB8AC3E}">
        <p14:creationId xmlns:p14="http://schemas.microsoft.com/office/powerpoint/2010/main" val="2963754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2017</a:t>
            </a:r>
            <a:endParaRPr lang="en-US"/>
          </a:p>
        </p:txBody>
      </p:sp>
      <p:sp>
        <p:nvSpPr>
          <p:cNvPr id="5" name="Footer Placehold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D246AB2-9D8F-4534-9FE2-0A2094FD757B}" type="slidenum">
              <a:rPr lang="en-US"/>
              <a:pPr/>
              <a:t>‹#›</a:t>
            </a:fld>
            <a:endParaRPr lang="en-US"/>
          </a:p>
        </p:txBody>
      </p:sp>
    </p:spTree>
    <p:extLst>
      <p:ext uri="{BB962C8B-B14F-4D97-AF65-F5344CB8AC3E}">
        <p14:creationId xmlns:p14="http://schemas.microsoft.com/office/powerpoint/2010/main" val="225740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2017</a:t>
            </a:r>
            <a:endParaRPr lang="en-US"/>
          </a:p>
        </p:txBody>
      </p:sp>
      <p:sp>
        <p:nvSpPr>
          <p:cNvPr id="5" name="Footer Placehold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C520E4C-DCC0-4646-AE9C-7DEEC454FFEB}" type="slidenum">
              <a:rPr lang="en-US"/>
              <a:pPr/>
              <a:t>‹#›</a:t>
            </a:fld>
            <a:endParaRPr lang="en-US"/>
          </a:p>
        </p:txBody>
      </p:sp>
    </p:spTree>
    <p:extLst>
      <p:ext uri="{BB962C8B-B14F-4D97-AF65-F5344CB8AC3E}">
        <p14:creationId xmlns:p14="http://schemas.microsoft.com/office/powerpoint/2010/main" val="3017169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2017</a:t>
            </a:r>
            <a:endParaRPr lang="en-US"/>
          </a:p>
        </p:txBody>
      </p:sp>
      <p:sp>
        <p:nvSpPr>
          <p:cNvPr id="5" name="Footer Placehold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0D2F2A-F67F-45A0-B1C8-26B10B5CB56A}" type="slidenum">
              <a:rPr lang="en-US"/>
              <a:pPr/>
              <a:t>‹#›</a:t>
            </a:fld>
            <a:endParaRPr lang="en-US"/>
          </a:p>
        </p:txBody>
      </p:sp>
    </p:spTree>
    <p:extLst>
      <p:ext uri="{BB962C8B-B14F-4D97-AF65-F5344CB8AC3E}">
        <p14:creationId xmlns:p14="http://schemas.microsoft.com/office/powerpoint/2010/main" val="178307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2017</a:t>
            </a:r>
            <a:endParaRPr lang="en-US"/>
          </a:p>
        </p:txBody>
      </p:sp>
      <p:sp>
        <p:nvSpPr>
          <p:cNvPr id="5" name="Footer Placeholder 4"/>
          <p:cNvSpPr>
            <a:spLocks noGrp="1"/>
          </p:cNvSpPr>
          <p:nvPr>
            <p:ph type="ftr" sz="quarter" idx="11"/>
          </p:nvPr>
        </p:nvSpPr>
        <p:spPr/>
        <p:txBody>
          <a:bodyPr/>
          <a:lstStyle>
            <a:lvl1pPr>
              <a:defRPr/>
            </a:lvl1p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EA1672D-F36F-4271-82A3-B47138D164C0}" type="slidenum">
              <a:rPr lang="en-US"/>
              <a:pPr/>
              <a:t>‹#›</a:t>
            </a:fld>
            <a:endParaRPr lang="en-US"/>
          </a:p>
        </p:txBody>
      </p:sp>
    </p:spTree>
    <p:extLst>
      <p:ext uri="{BB962C8B-B14F-4D97-AF65-F5344CB8AC3E}">
        <p14:creationId xmlns:p14="http://schemas.microsoft.com/office/powerpoint/2010/main" val="359847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2017</a:t>
            </a:r>
            <a:endParaRPr lang="en-US"/>
          </a:p>
        </p:txBody>
      </p:sp>
      <p:sp>
        <p:nvSpPr>
          <p:cNvPr id="6" name="Footer Placeholder 5"/>
          <p:cNvSpPr>
            <a:spLocks noGrp="1"/>
          </p:cNvSpPr>
          <p:nvPr>
            <p:ph type="ftr" sz="quarter" idx="11"/>
          </p:nvPr>
        </p:nvSpPr>
        <p:spPr/>
        <p:txBody>
          <a:bodyPr/>
          <a:lstStyle>
            <a:lvl1pPr>
              <a:defRPr/>
            </a:lvl1pPr>
          </a:lstStyle>
          <a:p>
            <a:r>
              <a:rPr lang="en-US" smtClean="0"/>
              <a:t>Bob Heile, Wi-SUN Alliance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2FF47B6-DAD7-4D31-BB6C-CB14E0727346}" type="slidenum">
              <a:rPr lang="en-US"/>
              <a:pPr/>
              <a:t>‹#›</a:t>
            </a:fld>
            <a:endParaRPr lang="en-US"/>
          </a:p>
        </p:txBody>
      </p:sp>
    </p:spTree>
    <p:extLst>
      <p:ext uri="{BB962C8B-B14F-4D97-AF65-F5344CB8AC3E}">
        <p14:creationId xmlns:p14="http://schemas.microsoft.com/office/powerpoint/2010/main" val="1567858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2017</a:t>
            </a:r>
            <a:endParaRPr lang="en-US"/>
          </a:p>
        </p:txBody>
      </p:sp>
      <p:sp>
        <p:nvSpPr>
          <p:cNvPr id="8" name="Footer Placeholder 7"/>
          <p:cNvSpPr>
            <a:spLocks noGrp="1"/>
          </p:cNvSpPr>
          <p:nvPr>
            <p:ph type="ftr" sz="quarter" idx="11"/>
          </p:nvPr>
        </p:nvSpPr>
        <p:spPr/>
        <p:txBody>
          <a:bodyPr/>
          <a:lstStyle>
            <a:lvl1pPr>
              <a:defRPr/>
            </a:lvl1pPr>
          </a:lstStyle>
          <a:p>
            <a:r>
              <a:rPr lang="en-US" smtClean="0"/>
              <a:t>Bob Heile, Wi-SUN Alliance</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323A0B01-BBAC-4BCC-9A94-4F902B5EEDDF}" type="slidenum">
              <a:rPr lang="en-US"/>
              <a:pPr/>
              <a:t>‹#›</a:t>
            </a:fld>
            <a:endParaRPr lang="en-US"/>
          </a:p>
        </p:txBody>
      </p:sp>
    </p:spTree>
    <p:extLst>
      <p:ext uri="{BB962C8B-B14F-4D97-AF65-F5344CB8AC3E}">
        <p14:creationId xmlns:p14="http://schemas.microsoft.com/office/powerpoint/2010/main" val="3634318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2017</a:t>
            </a:r>
            <a:endParaRPr lang="en-US"/>
          </a:p>
        </p:txBody>
      </p:sp>
      <p:sp>
        <p:nvSpPr>
          <p:cNvPr id="4" name="Footer Placeholder 3"/>
          <p:cNvSpPr>
            <a:spLocks noGrp="1"/>
          </p:cNvSpPr>
          <p:nvPr>
            <p:ph type="ftr" sz="quarter" idx="11"/>
          </p:nvPr>
        </p:nvSpPr>
        <p:spPr/>
        <p:txBody>
          <a:bodyPr/>
          <a:lstStyle>
            <a:lvl1pPr>
              <a:defRPr/>
            </a:lvl1pPr>
          </a:lstStyle>
          <a:p>
            <a:r>
              <a:rPr lang="en-US" smtClean="0"/>
              <a:t>Bob Heile, Wi-SUN Alliance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3E4FB15-A4FC-4ACD-8201-2C39CA5C0185}" type="slidenum">
              <a:rPr lang="en-US"/>
              <a:pPr/>
              <a:t>‹#›</a:t>
            </a:fld>
            <a:endParaRPr lang="en-US"/>
          </a:p>
        </p:txBody>
      </p:sp>
    </p:spTree>
    <p:extLst>
      <p:ext uri="{BB962C8B-B14F-4D97-AF65-F5344CB8AC3E}">
        <p14:creationId xmlns:p14="http://schemas.microsoft.com/office/powerpoint/2010/main" val="3414695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2017</a:t>
            </a:r>
            <a:endParaRPr lang="en-US"/>
          </a:p>
        </p:txBody>
      </p:sp>
      <p:sp>
        <p:nvSpPr>
          <p:cNvPr id="3" name="Footer Placeholder 2"/>
          <p:cNvSpPr>
            <a:spLocks noGrp="1"/>
          </p:cNvSpPr>
          <p:nvPr>
            <p:ph type="ftr" sz="quarter" idx="11"/>
          </p:nvPr>
        </p:nvSpPr>
        <p:spPr/>
        <p:txBody>
          <a:bodyPr/>
          <a:lstStyle>
            <a:lvl1pPr>
              <a:defRPr/>
            </a:lvl1pPr>
          </a:lstStyle>
          <a:p>
            <a:r>
              <a:rPr lang="en-US" smtClean="0"/>
              <a:t>Bob Heile, Wi-SUN Alliance</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867D2497-43F7-4A82-818B-874F331ED434}" type="slidenum">
              <a:rPr lang="en-US"/>
              <a:pPr/>
              <a:t>‹#›</a:t>
            </a:fld>
            <a:endParaRPr lang="en-US"/>
          </a:p>
        </p:txBody>
      </p:sp>
    </p:spTree>
    <p:extLst>
      <p:ext uri="{BB962C8B-B14F-4D97-AF65-F5344CB8AC3E}">
        <p14:creationId xmlns:p14="http://schemas.microsoft.com/office/powerpoint/2010/main" val="3550865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2017</a:t>
            </a:r>
            <a:endParaRPr lang="en-US"/>
          </a:p>
        </p:txBody>
      </p:sp>
      <p:sp>
        <p:nvSpPr>
          <p:cNvPr id="6" name="Footer Placeholder 5"/>
          <p:cNvSpPr>
            <a:spLocks noGrp="1"/>
          </p:cNvSpPr>
          <p:nvPr>
            <p:ph type="ftr" sz="quarter" idx="11"/>
          </p:nvPr>
        </p:nvSpPr>
        <p:spPr/>
        <p:txBody>
          <a:bodyPr/>
          <a:lstStyle>
            <a:lvl1pPr>
              <a:defRPr/>
            </a:lvl1pPr>
          </a:lstStyle>
          <a:p>
            <a:r>
              <a:rPr lang="en-US" smtClean="0"/>
              <a:t>Bob Heile, Wi-SUN Alliance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2831181-55A1-4D5B-B60B-EFCAC5D3906A}" type="slidenum">
              <a:rPr lang="en-US"/>
              <a:pPr/>
              <a:t>‹#›</a:t>
            </a:fld>
            <a:endParaRPr lang="en-US"/>
          </a:p>
        </p:txBody>
      </p:sp>
    </p:spTree>
    <p:extLst>
      <p:ext uri="{BB962C8B-B14F-4D97-AF65-F5344CB8AC3E}">
        <p14:creationId xmlns:p14="http://schemas.microsoft.com/office/powerpoint/2010/main" val="1902476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2017</a:t>
            </a:r>
            <a:endParaRPr lang="en-US"/>
          </a:p>
        </p:txBody>
      </p:sp>
      <p:sp>
        <p:nvSpPr>
          <p:cNvPr id="6" name="Footer Placeholder 5"/>
          <p:cNvSpPr>
            <a:spLocks noGrp="1"/>
          </p:cNvSpPr>
          <p:nvPr>
            <p:ph type="ftr" sz="quarter" idx="11"/>
          </p:nvPr>
        </p:nvSpPr>
        <p:spPr/>
        <p:txBody>
          <a:bodyPr/>
          <a:lstStyle>
            <a:lvl1pPr>
              <a:defRPr/>
            </a:lvl1pPr>
          </a:lstStyle>
          <a:p>
            <a:r>
              <a:rPr lang="en-US" smtClean="0"/>
              <a:t>Bob Heile, Wi-SUN Alliance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797C9E-8FDB-4D33-A99B-E3D1CBF8B8A5}" type="slidenum">
              <a:rPr lang="en-US"/>
              <a:pPr/>
              <a:t>‹#›</a:t>
            </a:fld>
            <a:endParaRPr lang="en-US"/>
          </a:p>
        </p:txBody>
      </p:sp>
    </p:spTree>
    <p:extLst>
      <p:ext uri="{BB962C8B-B14F-4D97-AF65-F5344CB8AC3E}">
        <p14:creationId xmlns:p14="http://schemas.microsoft.com/office/powerpoint/2010/main" val="3884540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smtClean="0"/>
              <a:t>November 2017</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smtClean="0"/>
              <a:t>Bob Heile, Wi-SUN Alliance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EEF1BDC-33E3-450E-A456-A230241CA5D4}"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sz="1400" b="1" dirty="0"/>
              <a:t>doc.: </a:t>
            </a:r>
            <a:r>
              <a:rPr lang="en-US" sz="1200" b="1" i="0" kern="1200" dirty="0" smtClean="0">
                <a:solidFill>
                  <a:schemeClr val="tx1"/>
                </a:solidFill>
                <a:effectLst/>
                <a:latin typeface="Times New Roman" pitchFamily="18" charset="0"/>
                <a:ea typeface="+mn-ea"/>
                <a:cs typeface="+mn-cs"/>
              </a:rPr>
              <a:t>15-17-0649-00-0000</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r>
              <a:rPr lang="en-US"/>
              <a:t>Slide </a:t>
            </a:r>
            <a:fld id="{91009B5B-1836-4735-BC8C-AA4933FC4189}" type="slidenum">
              <a:rPr lang="en-US"/>
              <a:pPr/>
              <a:t>1</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802.15 Response to Comments </a:t>
            </a:r>
            <a:r>
              <a:rPr lang="en-US" dirty="0"/>
              <a:t>R</a:t>
            </a:r>
            <a:r>
              <a:rPr lang="en-US" dirty="0" smtClean="0"/>
              <a:t>eceived on the 802.15.10a PAR and CSD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r>
              <a:rPr lang="en-US"/>
              <a:t>Slide </a:t>
            </a:r>
            <a:fld id="{E7D9926E-B1C7-425E-9774-69EE4B95AB25}" type="slidenum">
              <a:rPr lang="en-US"/>
              <a:pPr/>
              <a:t>2</a:t>
            </a:fld>
            <a:endParaRPr lang="en-US"/>
          </a:p>
        </p:txBody>
      </p:sp>
      <p:sp>
        <p:nvSpPr>
          <p:cNvPr id="4098" name="Rectangle 2"/>
          <p:cNvSpPr>
            <a:spLocks noGrp="1" noChangeArrowheads="1"/>
          </p:cNvSpPr>
          <p:nvPr>
            <p:ph type="title"/>
          </p:nvPr>
        </p:nvSpPr>
        <p:spPr>
          <a:xfrm>
            <a:off x="685800" y="457200"/>
            <a:ext cx="7772400" cy="1066800"/>
          </a:xfrm>
          <a:ln/>
        </p:spPr>
        <p:txBody>
          <a:bodyPr/>
          <a:lstStyle/>
          <a:p>
            <a:r>
              <a:rPr lang="en-US" sz="3200" dirty="0" smtClean="0"/>
              <a:t>Comment from RAC Chair</a:t>
            </a:r>
            <a:endParaRPr lang="en-US" sz="3200" dirty="0"/>
          </a:p>
        </p:txBody>
      </p:sp>
      <p:sp>
        <p:nvSpPr>
          <p:cNvPr id="4099" name="Rectangle 3"/>
          <p:cNvSpPr>
            <a:spLocks noGrp="1" noChangeArrowheads="1"/>
          </p:cNvSpPr>
          <p:nvPr>
            <p:ph type="body" idx="1"/>
          </p:nvPr>
        </p:nvSpPr>
        <p:spPr>
          <a:xfrm>
            <a:off x="685800" y="1295400"/>
            <a:ext cx="7772400" cy="4114800"/>
          </a:xfrm>
          <a:ln/>
        </p:spPr>
        <p:txBody>
          <a:bodyPr/>
          <a:lstStyle/>
          <a:p>
            <a:r>
              <a:rPr lang="en-US" sz="1700" b="1" dirty="0">
                <a:solidFill>
                  <a:schemeClr val="tx1"/>
                </a:solidFill>
              </a:rPr>
              <a:t>6.2.b, Registration activity</a:t>
            </a:r>
            <a:endParaRPr lang="en-US" sz="1700" dirty="0">
              <a:solidFill>
                <a:schemeClr val="tx1"/>
              </a:solidFill>
            </a:endParaRPr>
          </a:p>
          <a:p>
            <a:r>
              <a:rPr lang="en-US" sz="1700" b="1" dirty="0">
                <a:solidFill>
                  <a:schemeClr val="tx1"/>
                </a:solidFill>
              </a:rPr>
              <a:t>­Comment:  5.2.b of the PAR describes the scope as including </a:t>
            </a:r>
            <a:r>
              <a:rPr lang="en-US" sz="1700" b="1" dirty="0" smtClean="0"/>
              <a:t>“</a:t>
            </a:r>
            <a:r>
              <a:rPr lang="en-US" sz="1700" b="1" dirty="0" smtClean="0">
                <a:solidFill>
                  <a:schemeClr val="tx1"/>
                </a:solidFill>
              </a:rPr>
              <a:t>completely </a:t>
            </a:r>
            <a:r>
              <a:rPr lang="en-US" sz="1700" b="1" dirty="0">
                <a:solidFill>
                  <a:schemeClr val="tx1"/>
                </a:solidFill>
              </a:rPr>
              <a:t>define </a:t>
            </a:r>
            <a:r>
              <a:rPr lang="en-US" sz="1700" b="1" dirty="0" smtClean="0">
                <a:solidFill>
                  <a:schemeClr val="tx1"/>
                </a:solidFill>
              </a:rPr>
              <a:t>addressing”.</a:t>
            </a:r>
            <a:r>
              <a:rPr lang="en-US" sz="1700" b="1" dirty="0">
                <a:solidFill>
                  <a:schemeClr val="tx1"/>
                </a:solidFill>
              </a:rPr>
              <a:t>  The use of EUIs for addressing is registration activity.  Either the scope is imprecisely stated (e.g., the addressing mentioned is not 802-style MAC addresses contrary to the response to CSD 1.1.2.b); or there is registration activity expected in the amendment, use of MAC addresses.  Please note that engaging the RAC earlier in the process is usually better than getting surprised by RAC comments later in the process when registry content is noticed and the RAC requests coordination.</a:t>
            </a:r>
            <a:endParaRPr lang="en-US" sz="1700" dirty="0">
              <a:solidFill>
                <a:schemeClr val="tx1"/>
              </a:solidFill>
            </a:endParaRPr>
          </a:p>
          <a:p>
            <a:r>
              <a:rPr lang="en-US" sz="1700" b="1" dirty="0">
                <a:solidFill>
                  <a:schemeClr val="tx1"/>
                </a:solidFill>
              </a:rPr>
              <a:t>­Proposed remedy:  If the answer remains no, explain why the RAC should not need to do a mandatory coordination review.  In this case, the explanation would have the difficult task or reconciling the scope implying new address related specifications will be included.  If answer is changed to yes, explain the scope of registration activity.  If accurate, the response could indicate that the use of EUI MAC addresses is not changed from previously reviewed material, but that the RAC may want to review the new text completely defining addressing.</a:t>
            </a:r>
            <a:endParaRPr lang="en-US" sz="1700" dirty="0">
              <a:solidFill>
                <a:schemeClr val="tx1"/>
              </a:solidFill>
            </a:endParaRPr>
          </a:p>
          <a:p>
            <a:endParaRPr lang="en-US"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Comment from RAC Chair-Resolution</a:t>
            </a:r>
            <a:endParaRPr lang="en-US" dirty="0"/>
          </a:p>
        </p:txBody>
      </p:sp>
      <p:sp>
        <p:nvSpPr>
          <p:cNvPr id="3" name="Content Placeholder 2"/>
          <p:cNvSpPr>
            <a:spLocks noGrp="1"/>
          </p:cNvSpPr>
          <p:nvPr>
            <p:ph idx="1"/>
          </p:nvPr>
        </p:nvSpPr>
        <p:spPr>
          <a:xfrm>
            <a:off x="685800" y="1524000"/>
            <a:ext cx="7772400" cy="4114800"/>
          </a:xfrm>
        </p:spPr>
        <p:txBody>
          <a:bodyPr/>
          <a:lstStyle/>
          <a:p>
            <a:r>
              <a:rPr lang="en-US" sz="1800" dirty="0" smtClean="0"/>
              <a:t>The Scope is imprecisely stated.</a:t>
            </a:r>
            <a:r>
              <a:rPr lang="en-US" sz="1800" dirty="0">
                <a:solidFill>
                  <a:schemeClr val="tx1"/>
                </a:solidFill>
              </a:rPr>
              <a:t> The actual addressing (assigning of addresses, types of addresses </a:t>
            </a:r>
            <a:r>
              <a:rPr lang="en-US" sz="1800" dirty="0" smtClean="0">
                <a:solidFill>
                  <a:schemeClr val="tx1"/>
                </a:solidFill>
              </a:rPr>
              <a:t>used, </a:t>
            </a:r>
            <a:r>
              <a:rPr lang="en-US" sz="1800" dirty="0" err="1" smtClean="0">
                <a:solidFill>
                  <a:schemeClr val="tx1"/>
                </a:solidFill>
              </a:rPr>
              <a:t>etc</a:t>
            </a:r>
            <a:r>
              <a:rPr lang="en-US" sz="1800" dirty="0" smtClean="0">
                <a:solidFill>
                  <a:schemeClr val="tx1"/>
                </a:solidFill>
              </a:rPr>
              <a:t>) </a:t>
            </a:r>
            <a:r>
              <a:rPr lang="en-US" sz="1800" dirty="0">
                <a:solidFill>
                  <a:schemeClr val="tx1"/>
                </a:solidFill>
              </a:rPr>
              <a:t>is not changing at all. It is the use </a:t>
            </a:r>
            <a:r>
              <a:rPr lang="en-US" sz="1800" dirty="0" smtClean="0">
                <a:solidFill>
                  <a:schemeClr val="tx1"/>
                </a:solidFill>
              </a:rPr>
              <a:t>of these </a:t>
            </a:r>
            <a:r>
              <a:rPr lang="en-US" sz="1800" dirty="0">
                <a:solidFill>
                  <a:schemeClr val="tx1"/>
                </a:solidFill>
              </a:rPr>
              <a:t>addresses (how they </a:t>
            </a:r>
            <a:r>
              <a:rPr lang="en-US" sz="1800" dirty="0" smtClean="0"/>
              <a:t>are</a:t>
            </a:r>
            <a:r>
              <a:rPr lang="en-US" sz="1800" dirty="0" smtClean="0">
                <a:solidFill>
                  <a:schemeClr val="tx1"/>
                </a:solidFill>
              </a:rPr>
              <a:t> </a:t>
            </a:r>
            <a:r>
              <a:rPr lang="en-US" sz="1800" dirty="0">
                <a:solidFill>
                  <a:schemeClr val="tx1"/>
                </a:solidFill>
              </a:rPr>
              <a:t>used and conveyed) for the different modes that is being </a:t>
            </a:r>
            <a:r>
              <a:rPr lang="en-US" sz="1800" dirty="0" smtClean="0">
                <a:solidFill>
                  <a:schemeClr val="tx1"/>
                </a:solidFill>
              </a:rPr>
              <a:t>more fully defined</a:t>
            </a:r>
            <a:r>
              <a:rPr lang="en-US" sz="1800" dirty="0">
                <a:solidFill>
                  <a:schemeClr val="tx1"/>
                </a:solidFill>
              </a:rPr>
              <a:t>. </a:t>
            </a:r>
            <a:endParaRPr lang="en-US" sz="1800" dirty="0" smtClean="0">
              <a:solidFill>
                <a:schemeClr val="tx1"/>
              </a:solidFill>
            </a:endParaRPr>
          </a:p>
          <a:p>
            <a:r>
              <a:rPr lang="en-US" sz="1800" dirty="0"/>
              <a:t>C</a:t>
            </a:r>
            <a:r>
              <a:rPr lang="en-US" sz="1800" dirty="0" smtClean="0"/>
              <a:t>hanging the first sentence of the scope to: </a:t>
            </a:r>
            <a:r>
              <a:rPr lang="en-US" sz="1800" dirty="0">
                <a:solidFill>
                  <a:schemeClr val="tx1"/>
                </a:solidFill>
              </a:rPr>
              <a:t>This amendment </a:t>
            </a:r>
            <a:r>
              <a:rPr lang="en-US" sz="1800" strike="sngStrike" dirty="0">
                <a:solidFill>
                  <a:schemeClr val="tx1"/>
                </a:solidFill>
              </a:rPr>
              <a:t>adds routing modes to </a:t>
            </a:r>
            <a:r>
              <a:rPr lang="en-US" sz="1800" strike="sngStrike" dirty="0" smtClean="0">
                <a:solidFill>
                  <a:schemeClr val="tx1"/>
                </a:solidFill>
              </a:rPr>
              <a:t>completely</a:t>
            </a:r>
            <a:r>
              <a:rPr lang="en-US" sz="1800" dirty="0" smtClean="0">
                <a:solidFill>
                  <a:schemeClr val="tx1"/>
                </a:solidFill>
              </a:rPr>
              <a:t> fully defines </a:t>
            </a:r>
            <a:r>
              <a:rPr lang="en-US" sz="1800" dirty="0">
                <a:solidFill>
                  <a:schemeClr val="tx1"/>
                </a:solidFill>
              </a:rPr>
              <a:t>how </a:t>
            </a:r>
            <a:r>
              <a:rPr lang="en-US" sz="1800">
                <a:solidFill>
                  <a:schemeClr val="tx1"/>
                </a:solidFill>
              </a:rPr>
              <a:t>the </a:t>
            </a:r>
            <a:r>
              <a:rPr lang="en-US" sz="1800" smtClean="0">
                <a:solidFill>
                  <a:schemeClr val="tx1"/>
                </a:solidFill>
              </a:rPr>
              <a:t>addressing </a:t>
            </a:r>
            <a:r>
              <a:rPr lang="en-US" sz="1800" dirty="0">
                <a:solidFill>
                  <a:schemeClr val="tx1"/>
                </a:solidFill>
              </a:rPr>
              <a:t>and route information (already defined in the standard) are to be used </a:t>
            </a:r>
            <a:r>
              <a:rPr lang="en-US" sz="1800" dirty="0" smtClean="0"/>
              <a:t>by</a:t>
            </a:r>
            <a:r>
              <a:rPr lang="en-US" sz="1800" dirty="0" smtClean="0">
                <a:solidFill>
                  <a:schemeClr val="tx1"/>
                </a:solidFill>
              </a:rPr>
              <a:t> </a:t>
            </a:r>
            <a:r>
              <a:rPr lang="en-US" sz="1800" dirty="0">
                <a:solidFill>
                  <a:schemeClr val="tx1"/>
                </a:solidFill>
              </a:rPr>
              <a:t>the routing </a:t>
            </a:r>
            <a:r>
              <a:rPr lang="en-US" sz="1800" dirty="0" smtClean="0">
                <a:solidFill>
                  <a:schemeClr val="tx1"/>
                </a:solidFill>
              </a:rPr>
              <a:t>modes (also currently defined in </a:t>
            </a:r>
            <a:r>
              <a:rPr lang="en-US" sz="1800" dirty="0">
                <a:solidFill>
                  <a:schemeClr val="tx1"/>
                </a:solidFill>
              </a:rPr>
              <a:t>the </a:t>
            </a:r>
            <a:r>
              <a:rPr lang="en-US" sz="1800" dirty="0" smtClean="0">
                <a:solidFill>
                  <a:schemeClr val="tx1"/>
                </a:solidFill>
              </a:rPr>
              <a:t>standard), </a:t>
            </a:r>
            <a:r>
              <a:rPr lang="en-US" sz="1800" dirty="0">
                <a:solidFill>
                  <a:schemeClr val="tx1"/>
                </a:solidFill>
              </a:rPr>
              <a:t>including at least the </a:t>
            </a:r>
            <a:r>
              <a:rPr lang="en-US" sz="1800" dirty="0" smtClean="0">
                <a:solidFill>
                  <a:schemeClr val="tx1"/>
                </a:solidFill>
              </a:rPr>
              <a:t>following:</a:t>
            </a:r>
          </a:p>
          <a:p>
            <a:pPr lvl="0"/>
            <a:r>
              <a:rPr lang="en-US" sz="1800" dirty="0" smtClean="0">
                <a:solidFill>
                  <a:schemeClr val="tx1"/>
                </a:solidFill>
              </a:rPr>
              <a:t>Changing 1.2.1b of the CSD to: This </a:t>
            </a:r>
            <a:r>
              <a:rPr lang="en-US" sz="1800" dirty="0">
                <a:solidFill>
                  <a:schemeClr val="tx1"/>
                </a:solidFill>
              </a:rPr>
              <a:t>amendment allows for the use of the addressing and route information used in non-storing routing modes to be completely specified, permitting full support for all of the non-storing routing modes defined in the initial standard. This expands the use environment for the base standard in the very large Internet of Things (</a:t>
            </a:r>
            <a:r>
              <a:rPr lang="en-US" sz="1800" dirty="0" err="1">
                <a:solidFill>
                  <a:schemeClr val="tx1"/>
                </a:solidFill>
              </a:rPr>
              <a:t>IoT</a:t>
            </a:r>
            <a:r>
              <a:rPr lang="en-US" sz="1800" dirty="0">
                <a:solidFill>
                  <a:schemeClr val="tx1"/>
                </a:solidFill>
              </a:rPr>
              <a:t>) market</a:t>
            </a:r>
            <a:r>
              <a:rPr lang="en-US" sz="1800" dirty="0" smtClean="0">
                <a:solidFill>
                  <a:schemeClr val="tx1"/>
                </a:solidFill>
              </a:rPr>
              <a:t>.</a:t>
            </a:r>
          </a:p>
          <a:p>
            <a:pPr lvl="0"/>
            <a:r>
              <a:rPr lang="en-US" sz="1800" dirty="0" smtClean="0"/>
              <a:t>Changing PAR Title to: Amendment to fully define use of addressing and route information currently in the standard</a:t>
            </a:r>
            <a:endParaRPr lang="en-US" sz="1800" dirty="0">
              <a:solidFill>
                <a:schemeClr val="tx1"/>
              </a:solidFill>
            </a:endParaRPr>
          </a:p>
          <a:p>
            <a:endParaRPr lang="en-US" sz="1800" dirty="0">
              <a:solidFill>
                <a:schemeClr val="tx1"/>
              </a:solidFill>
            </a:endParaRPr>
          </a:p>
          <a:p>
            <a:endParaRPr lang="en-US" sz="1800" dirty="0"/>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r>
              <a:rPr lang="en-US" smtClean="0"/>
              <a:t>Slide </a:t>
            </a:r>
            <a:fld id="{700D2F2A-F67F-45A0-B1C8-26B10B5CB56A}" type="slidenum">
              <a:rPr lang="en-US" smtClean="0"/>
              <a:pPr/>
              <a:t>3</a:t>
            </a:fld>
            <a:endParaRPr lang="en-US"/>
          </a:p>
        </p:txBody>
      </p:sp>
    </p:spTree>
    <p:extLst>
      <p:ext uri="{BB962C8B-B14F-4D97-AF65-F5344CB8AC3E}">
        <p14:creationId xmlns:p14="http://schemas.microsoft.com/office/powerpoint/2010/main" val="528143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Comments from 802.11-PAR</a:t>
            </a:r>
            <a:endParaRPr lang="en-US" dirty="0"/>
          </a:p>
        </p:txBody>
      </p:sp>
      <p:sp>
        <p:nvSpPr>
          <p:cNvPr id="3" name="Content Placeholder 2"/>
          <p:cNvSpPr>
            <a:spLocks noGrp="1"/>
          </p:cNvSpPr>
          <p:nvPr>
            <p:ph idx="1"/>
          </p:nvPr>
        </p:nvSpPr>
        <p:spPr>
          <a:xfrm>
            <a:off x="685800" y="1447800"/>
            <a:ext cx="7772400" cy="4114800"/>
          </a:xfrm>
        </p:spPr>
        <p:txBody>
          <a:bodyPr/>
          <a:lstStyle/>
          <a:p>
            <a:r>
              <a:rPr lang="en-US" sz="1800" dirty="0" smtClean="0"/>
              <a:t>4.2 and 4.3 the time between dates should be at least 6 months.  Suggest going to sponsor July 2018, or to </a:t>
            </a:r>
            <a:r>
              <a:rPr lang="en-US" sz="1800" dirty="0" err="1" smtClean="0"/>
              <a:t>REVcom</a:t>
            </a:r>
            <a:r>
              <a:rPr lang="en-US" sz="1800" dirty="0" smtClean="0"/>
              <a:t> in April/May (out of March Plenary).  </a:t>
            </a:r>
            <a:r>
              <a:rPr lang="en-US" sz="1800" dirty="0" smtClean="0">
                <a:solidFill>
                  <a:srgbClr val="FF0000"/>
                </a:solidFill>
              </a:rPr>
              <a:t>Resolution: Accept. Change will be made</a:t>
            </a:r>
          </a:p>
          <a:p>
            <a:r>
              <a:rPr lang="en-US" sz="1800" dirty="0" smtClean="0"/>
              <a:t>5.2b As a recommended practice, this should recommend routing modes that exist rather than define them. </a:t>
            </a:r>
            <a:r>
              <a:rPr lang="en-US" sz="1800" dirty="0" smtClean="0">
                <a:solidFill>
                  <a:srgbClr val="FF0000"/>
                </a:solidFill>
              </a:rPr>
              <a:t>Resolution: Reject.  This is a bit of a style issue. We are really defining them for the purposes of the Recommended Practice. </a:t>
            </a:r>
            <a:r>
              <a:rPr lang="en-US" sz="1800" dirty="0" smtClean="0">
                <a:solidFill>
                  <a:srgbClr val="FF0000"/>
                </a:solidFill>
              </a:rPr>
              <a:t>It</a:t>
            </a:r>
            <a:r>
              <a:rPr lang="en-US" sz="1800" dirty="0" smtClean="0">
                <a:solidFill>
                  <a:srgbClr val="FF0000"/>
                </a:solidFill>
              </a:rPr>
              <a:t> would appear sufficient that as part of a Recommended Practice these definitions are not in the shall category.  Besides, using the word “recommending” feels awkward and redundant fo</a:t>
            </a:r>
            <a:r>
              <a:rPr lang="en-US" sz="1800" dirty="0" smtClean="0">
                <a:solidFill>
                  <a:srgbClr val="FF0000"/>
                </a:solidFill>
              </a:rPr>
              <a:t>r the above reason</a:t>
            </a:r>
            <a:endParaRPr lang="en-US" sz="1800" dirty="0" smtClean="0"/>
          </a:p>
          <a:p>
            <a:r>
              <a:rPr lang="en-US" sz="1800" dirty="0" smtClean="0"/>
              <a:t>The paragraph seems to be redundant and ambiguous as to if we are adding new modes or modifying the existing ones. One possible way to clarify the paragraph may be to make the suggested changes: </a:t>
            </a:r>
            <a:r>
              <a:rPr lang="en-US" sz="1800" b="0" dirty="0" smtClean="0"/>
              <a:t>This amendment </a:t>
            </a:r>
            <a:r>
              <a:rPr lang="en-US" sz="1800" b="0" dirty="0" smtClean="0">
                <a:solidFill>
                  <a:srgbClr val="00B0F0"/>
                </a:solidFill>
              </a:rPr>
              <a:t>adds </a:t>
            </a:r>
            <a:r>
              <a:rPr lang="en-US" sz="1800" b="0" u="sng" dirty="0" smtClean="0">
                <a:solidFill>
                  <a:srgbClr val="00B0F0"/>
                </a:solidFill>
              </a:rPr>
              <a:t>new </a:t>
            </a:r>
            <a:r>
              <a:rPr lang="en-US" sz="1800" b="0" dirty="0" smtClean="0">
                <a:solidFill>
                  <a:srgbClr val="00B0F0"/>
                </a:solidFill>
              </a:rPr>
              <a:t>routing modes </a:t>
            </a:r>
            <a:r>
              <a:rPr lang="en-US" sz="1800" b="0" strike="sngStrike" dirty="0" smtClean="0">
                <a:solidFill>
                  <a:srgbClr val="00B0F0"/>
                </a:solidFill>
              </a:rPr>
              <a:t>to completely define addressing for the routing modes currently defined </a:t>
            </a:r>
            <a:r>
              <a:rPr lang="en-US" sz="1800" b="0" dirty="0" smtClean="0">
                <a:solidFill>
                  <a:schemeClr val="tx1"/>
                </a:solidFill>
              </a:rPr>
              <a:t>in</a:t>
            </a:r>
            <a:r>
              <a:rPr lang="en-US" sz="1800" b="0" dirty="0" smtClean="0"/>
              <a:t> the standard, including at least the following: </a:t>
            </a:r>
            <a:r>
              <a:rPr lang="en-US" sz="1800" b="0" dirty="0" smtClean="0">
                <a:solidFill>
                  <a:srgbClr val="FF0000"/>
                </a:solidFill>
              </a:rPr>
              <a:t>Resolution: Revised.  Change proposed to address the RAC Chair comment appears sufficient to address this comment</a:t>
            </a:r>
            <a:endParaRPr lang="en-US" sz="1800" dirty="0"/>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r>
              <a:rPr lang="en-US" smtClean="0"/>
              <a:t>Slide </a:t>
            </a:r>
            <a:fld id="{700D2F2A-F67F-45A0-B1C8-26B10B5CB56A}" type="slidenum">
              <a:rPr lang="en-US" smtClean="0"/>
              <a:pPr/>
              <a:t>4</a:t>
            </a:fld>
            <a:endParaRPr lang="en-US"/>
          </a:p>
        </p:txBody>
      </p:sp>
    </p:spTree>
    <p:extLst>
      <p:ext uri="{BB962C8B-B14F-4D97-AF65-F5344CB8AC3E}">
        <p14:creationId xmlns:p14="http://schemas.microsoft.com/office/powerpoint/2010/main" val="2837327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from 802.11-CSD</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400" dirty="0" smtClean="0"/>
              <a:t>1.2.1a: Change “</a:t>
            </a:r>
            <a:r>
              <a:rPr lang="en-US" sz="2400" dirty="0" err="1" smtClean="0"/>
              <a:t>capabity</a:t>
            </a:r>
            <a:r>
              <a:rPr lang="en-US" sz="2400" dirty="0" smtClean="0"/>
              <a:t>” to “capability” and “</a:t>
            </a:r>
            <a:r>
              <a:rPr lang="en-US" sz="2400" dirty="0" err="1" smtClean="0"/>
              <a:t>Interenet</a:t>
            </a:r>
            <a:r>
              <a:rPr lang="en-US" sz="2400" dirty="0" smtClean="0"/>
              <a:t>” to “Internet” </a:t>
            </a:r>
            <a:r>
              <a:rPr lang="en-US" sz="2400" dirty="0" smtClean="0">
                <a:solidFill>
                  <a:srgbClr val="FF0000"/>
                </a:solidFill>
              </a:rPr>
              <a:t>Resolution: Accept. Corrections made</a:t>
            </a:r>
            <a:endParaRPr lang="en-US" sz="2400" dirty="0" smtClean="0"/>
          </a:p>
          <a:p>
            <a:r>
              <a:rPr lang="en-US" sz="2400" dirty="0" smtClean="0"/>
              <a:t>1.2.3: Change “801.15.10” to “IEEE </a:t>
            </a:r>
            <a:r>
              <a:rPr lang="en-US" sz="2400" dirty="0" err="1" smtClean="0"/>
              <a:t>Std</a:t>
            </a:r>
            <a:r>
              <a:rPr lang="en-US" sz="2400" dirty="0" smtClean="0"/>
              <a:t> 802.15.10” </a:t>
            </a:r>
            <a:r>
              <a:rPr lang="en-US" sz="2400" dirty="0" smtClean="0">
                <a:solidFill>
                  <a:srgbClr val="FF0000"/>
                </a:solidFill>
              </a:rPr>
              <a:t>Resolution: Accept. All instances changed</a:t>
            </a:r>
            <a:endParaRPr lang="en-US" sz="2400" dirty="0" smtClean="0"/>
          </a:p>
          <a:p>
            <a:r>
              <a:rPr lang="en-US" sz="2400" dirty="0" smtClean="0"/>
              <a:t>1.2.4a: Change the sentence to “Route handling of dynamically changing networks are being implemented today using the IEEE STD 802.15.10-2017 Recommended Practice.” </a:t>
            </a:r>
            <a:r>
              <a:rPr lang="en-US" sz="2400" dirty="0" smtClean="0">
                <a:solidFill>
                  <a:srgbClr val="FF0000"/>
                </a:solidFill>
              </a:rPr>
              <a:t>Resolution: Accept.  Sentence replaced with the above.</a:t>
            </a:r>
            <a:endParaRPr lang="en-US" sz="2400" dirty="0" smtClean="0"/>
          </a:p>
          <a:p>
            <a:endParaRPr lang="en-US" sz="2400" dirty="0"/>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r>
              <a:rPr lang="en-US" smtClean="0"/>
              <a:t>Slide </a:t>
            </a:r>
            <a:fld id="{700D2F2A-F67F-45A0-B1C8-26B10B5CB56A}" type="slidenum">
              <a:rPr lang="en-US" smtClean="0"/>
              <a:pPr/>
              <a:t>5</a:t>
            </a:fld>
            <a:endParaRPr lang="en-US"/>
          </a:p>
        </p:txBody>
      </p:sp>
    </p:spTree>
    <p:extLst>
      <p:ext uri="{BB962C8B-B14F-4D97-AF65-F5344CB8AC3E}">
        <p14:creationId xmlns:p14="http://schemas.microsoft.com/office/powerpoint/2010/main" val="1982228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Comments from 802.3-PAR</a:t>
            </a:r>
            <a:endParaRPr lang="en-US" dirty="0"/>
          </a:p>
        </p:txBody>
      </p:sp>
      <p:sp>
        <p:nvSpPr>
          <p:cNvPr id="3" name="Content Placeholder 2"/>
          <p:cNvSpPr>
            <a:spLocks noGrp="1"/>
          </p:cNvSpPr>
          <p:nvPr>
            <p:ph idx="1"/>
          </p:nvPr>
        </p:nvSpPr>
        <p:spPr>
          <a:xfrm>
            <a:off x="685800" y="1447800"/>
            <a:ext cx="7772400" cy="4114800"/>
          </a:xfrm>
        </p:spPr>
        <p:txBody>
          <a:bodyPr/>
          <a:lstStyle/>
          <a:p>
            <a:r>
              <a:rPr lang="en-US" sz="1800" dirty="0" smtClean="0"/>
              <a:t>2.1, Title</a:t>
            </a:r>
          </a:p>
          <a:p>
            <a:pPr lvl="1"/>
            <a:r>
              <a:rPr lang="en-US" sz="1800" dirty="0" smtClean="0"/>
              <a:t>Comment:  PAR does not appear to be output from </a:t>
            </a:r>
            <a:r>
              <a:rPr lang="en-US" sz="1800" dirty="0" err="1" smtClean="0"/>
              <a:t>myProject</a:t>
            </a:r>
            <a:r>
              <a:rPr lang="en-US" sz="1800" dirty="0" smtClean="0"/>
              <a:t> because of formatting of: Amendment adding additional routing modes, plus amendment title should start with a capital letter.</a:t>
            </a:r>
          </a:p>
          <a:p>
            <a:pPr lvl="1"/>
            <a:r>
              <a:rPr lang="en-US" sz="1800" dirty="0" smtClean="0"/>
              <a:t>Proposed remedy:  Amendment: Adding additional routing modes  (the colon should be fixed by </a:t>
            </a:r>
            <a:r>
              <a:rPr lang="en-US" sz="1800" dirty="0" err="1" smtClean="0"/>
              <a:t>myProject</a:t>
            </a:r>
            <a:r>
              <a:rPr lang="en-US" sz="1800" dirty="0" smtClean="0"/>
              <a:t>, capitalization should be corrected when entered into </a:t>
            </a:r>
            <a:r>
              <a:rPr lang="en-US" sz="1800" dirty="0" err="1" smtClean="0"/>
              <a:t>myProject</a:t>
            </a:r>
            <a:r>
              <a:rPr lang="en-US" sz="1800" dirty="0" smtClean="0"/>
              <a:t>).</a:t>
            </a:r>
          </a:p>
          <a:p>
            <a:pPr lvl="1"/>
            <a:r>
              <a:rPr lang="en-US" sz="1800" dirty="0" smtClean="0">
                <a:solidFill>
                  <a:srgbClr val="FF0000"/>
                </a:solidFill>
              </a:rPr>
              <a:t>Resolution: Accept. Actually title was generated by </a:t>
            </a:r>
            <a:r>
              <a:rPr lang="en-US" sz="1800" dirty="0" err="1" smtClean="0">
                <a:solidFill>
                  <a:srgbClr val="FF0000"/>
                </a:solidFill>
              </a:rPr>
              <a:t>myProject</a:t>
            </a:r>
            <a:r>
              <a:rPr lang="en-US" sz="1800" dirty="0" smtClean="0">
                <a:solidFill>
                  <a:srgbClr val="FF0000"/>
                </a:solidFill>
              </a:rPr>
              <a:t>. Will work with the </a:t>
            </a:r>
            <a:r>
              <a:rPr lang="en-US" sz="1800" dirty="0" err="1" smtClean="0">
                <a:solidFill>
                  <a:srgbClr val="FF0000"/>
                </a:solidFill>
              </a:rPr>
              <a:t>NesCon</a:t>
            </a:r>
            <a:r>
              <a:rPr lang="en-US" sz="1800" dirty="0" smtClean="0">
                <a:solidFill>
                  <a:srgbClr val="FF0000"/>
                </a:solidFill>
              </a:rPr>
              <a:t> Admin to put it into the correct format at the same time as updating the PAR title to be consistent with the scope (see response to comments from RAC Chair).</a:t>
            </a:r>
            <a:endParaRPr lang="en-US" sz="1800" dirty="0" smtClean="0">
              <a:solidFill>
                <a:srgbClr val="FF0000"/>
              </a:solidFill>
            </a:endParaRPr>
          </a:p>
          <a:p>
            <a:r>
              <a:rPr lang="en-US" sz="1800" dirty="0" smtClean="0"/>
              <a:t>5.2.b, Project scope</a:t>
            </a:r>
          </a:p>
          <a:p>
            <a:pPr lvl="1"/>
            <a:r>
              <a:rPr lang="en-US" sz="1800" dirty="0" smtClean="0"/>
              <a:t>Comment:  </a:t>
            </a:r>
            <a:r>
              <a:rPr lang="en-US" sz="1800" dirty="0" err="1" smtClean="0"/>
              <a:t>NesCom</a:t>
            </a:r>
            <a:r>
              <a:rPr lang="en-US" sz="1800" dirty="0" smtClean="0"/>
              <a:t> conventions require expansion of acronyms.</a:t>
            </a:r>
          </a:p>
          <a:p>
            <a:pPr lvl="1"/>
            <a:r>
              <a:rPr lang="en-US" sz="1800" dirty="0" smtClean="0"/>
              <a:t>Proposed remedy:  Expand E2E and P2P in this PAR item.</a:t>
            </a:r>
          </a:p>
          <a:p>
            <a:pPr lvl="1"/>
            <a:r>
              <a:rPr lang="en-US" sz="1800" dirty="0" smtClean="0">
                <a:solidFill>
                  <a:srgbClr val="FF0000"/>
                </a:solidFill>
              </a:rPr>
              <a:t>Resolution: Accept.  Acronyms will be expanded. (end-to-end and peer-to-peer)</a:t>
            </a:r>
            <a:endParaRPr lang="en-US" sz="1800" dirty="0" smtClean="0">
              <a:solidFill>
                <a:srgbClr val="FF0000"/>
              </a:solidFill>
            </a:endParaRPr>
          </a:p>
          <a:p>
            <a:endParaRPr lang="en-US" sz="1800" dirty="0"/>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r>
              <a:rPr lang="en-US" smtClean="0"/>
              <a:t>Slide </a:t>
            </a:r>
            <a:fld id="{700D2F2A-F67F-45A0-B1C8-26B10B5CB56A}" type="slidenum">
              <a:rPr lang="en-US" smtClean="0"/>
              <a:pPr/>
              <a:t>6</a:t>
            </a:fld>
            <a:endParaRPr lang="en-US"/>
          </a:p>
        </p:txBody>
      </p:sp>
    </p:spTree>
    <p:extLst>
      <p:ext uri="{BB962C8B-B14F-4D97-AF65-F5344CB8AC3E}">
        <p14:creationId xmlns:p14="http://schemas.microsoft.com/office/powerpoint/2010/main" val="4035550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from 802.3-CSD</a:t>
            </a:r>
            <a:endParaRPr lang="en-US" dirty="0"/>
          </a:p>
        </p:txBody>
      </p:sp>
      <p:sp>
        <p:nvSpPr>
          <p:cNvPr id="3" name="Content Placeholder 2"/>
          <p:cNvSpPr>
            <a:spLocks noGrp="1"/>
          </p:cNvSpPr>
          <p:nvPr>
            <p:ph idx="1"/>
          </p:nvPr>
        </p:nvSpPr>
        <p:spPr/>
        <p:txBody>
          <a:bodyPr/>
          <a:lstStyle/>
          <a:p>
            <a:pPr eaLnBrk="1" hangingPunct="1"/>
            <a:r>
              <a:rPr lang="en-US" kern="1200" dirty="0"/>
              <a:t>Comment:  The amendment title on the CSD does not agree with the title on the PAR</a:t>
            </a:r>
            <a:endParaRPr lang="en-US" dirty="0"/>
          </a:p>
          <a:p>
            <a:pPr eaLnBrk="1" hangingPunct="1"/>
            <a:r>
              <a:rPr lang="en-US" kern="1200" dirty="0"/>
              <a:t>Proposed remedy:  Reconcile the two.</a:t>
            </a:r>
            <a:endParaRPr lang="en-US" dirty="0" smtClean="0">
              <a:effectLst/>
            </a:endParaRPr>
          </a:p>
          <a:p>
            <a:r>
              <a:rPr lang="en-US" dirty="0" smtClean="0">
                <a:solidFill>
                  <a:srgbClr val="FF0000"/>
                </a:solidFill>
              </a:rPr>
              <a:t>Resolution: Accept.  Titles will be reconciled</a:t>
            </a:r>
            <a:endParaRPr lang="en-US" dirty="0">
              <a:solidFill>
                <a:srgbClr val="FF0000"/>
              </a:solidFill>
            </a:endParaRPr>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Bob Heile, Wi-SUN Alliance</a:t>
            </a:r>
            <a:endParaRPr lang="en-US"/>
          </a:p>
        </p:txBody>
      </p:sp>
      <p:sp>
        <p:nvSpPr>
          <p:cNvPr id="6" name="Slide Number Placeholder 5"/>
          <p:cNvSpPr>
            <a:spLocks noGrp="1"/>
          </p:cNvSpPr>
          <p:nvPr>
            <p:ph type="sldNum" sz="quarter" idx="12"/>
          </p:nvPr>
        </p:nvSpPr>
        <p:spPr/>
        <p:txBody>
          <a:bodyPr/>
          <a:lstStyle/>
          <a:p>
            <a:r>
              <a:rPr lang="en-US" smtClean="0"/>
              <a:t>Slide </a:t>
            </a:r>
            <a:fld id="{700D2F2A-F67F-45A0-B1C8-26B10B5CB56A}" type="slidenum">
              <a:rPr lang="en-US" smtClean="0"/>
              <a:pPr/>
              <a:t>7</a:t>
            </a:fld>
            <a:endParaRPr lang="en-US"/>
          </a:p>
        </p:txBody>
      </p:sp>
    </p:spTree>
    <p:extLst>
      <p:ext uri="{BB962C8B-B14F-4D97-AF65-F5344CB8AC3E}">
        <p14:creationId xmlns:p14="http://schemas.microsoft.com/office/powerpoint/2010/main" val="416797216"/>
      </p:ext>
    </p:extLst>
  </p:cSld>
  <p:clrMapOvr>
    <a:masterClrMapping/>
  </p:clrMapOvr>
</p:sld>
</file>

<file path=ppt/theme/theme1.xml><?xml version="1.0" encoding="utf-8"?>
<a:theme xmlns:a="http://schemas.openxmlformats.org/drawingml/2006/main" name="IEEE-P802_15-r1">
  <a:themeElements>
    <a:clrScheme name="IEEE-P802_15-r1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r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r1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r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r1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r1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r1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r1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r1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C:\Eudora\Attach\IEEE-P802_15-r1.pot</Template>
  <TotalTime>158</TotalTime>
  <Words>771</Words>
  <Application>Microsoft Office PowerPoint</Application>
  <PresentationFormat>On-screen Show (4:3)</PresentationFormat>
  <Paragraphs>56</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Times New Roman</vt:lpstr>
      <vt:lpstr>Arial</vt:lpstr>
      <vt:lpstr>IEEE-P802_15-r1</vt:lpstr>
      <vt:lpstr>802.15 Response to Comments Received on the 802.15.10a PAR and CSD</vt:lpstr>
      <vt:lpstr>Comment from RAC Chair</vt:lpstr>
      <vt:lpstr>Comment from RAC Chair-Resolution</vt:lpstr>
      <vt:lpstr>Comments from 802.11-PAR</vt:lpstr>
      <vt:lpstr>Comments from 802.11-CSD</vt:lpstr>
      <vt:lpstr>Comments from 802.3-PAR</vt:lpstr>
      <vt:lpstr>Comments from 802.3-CSD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Bridget Labrode</dc:creator>
  <dc:description>&lt;doc#&gt;</dc:description>
  <cp:lastModifiedBy>bheile</cp:lastModifiedBy>
  <cp:revision>20</cp:revision>
  <cp:lastPrinted>1998-02-10T13:28:06Z</cp:lastPrinted>
  <dcterms:created xsi:type="dcterms:W3CDTF">1999-09-10T15:25:12Z</dcterms:created>
  <dcterms:modified xsi:type="dcterms:W3CDTF">2017-11-08T22:13:25Z</dcterms:modified>
</cp:coreProperties>
</file>