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59" r:id="rId3"/>
    <p:sldId id="258" r:id="rId4"/>
    <p:sldId id="281" r:id="rId5"/>
    <p:sldId id="264" r:id="rId6"/>
    <p:sldId id="260" r:id="rId7"/>
    <p:sldId id="286" r:id="rId8"/>
    <p:sldId id="270" r:id="rId9"/>
    <p:sldId id="274" r:id="rId10"/>
    <p:sldId id="289" r:id="rId11"/>
    <p:sldId id="288" r:id="rId12"/>
    <p:sldId id="287" r:id="rId13"/>
    <p:sldId id="290" r:id="rId14"/>
    <p:sldId id="282" r:id="rId15"/>
    <p:sldId id="26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62" d="100"/>
          <a:sy n="62" d="100"/>
        </p:scale>
        <p:origin x="1796" y="2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2738"/>
    </p:cViewPr>
  </p:sorterViewPr>
  <p:notesViewPr>
    <p:cSldViewPr>
      <p:cViewPr varScale="1">
        <p:scale>
          <a:sx n="49" d="100"/>
          <a:sy n="49" d="100"/>
        </p:scale>
        <p:origin x="2720" y="3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802.15-17-0648-00-0000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November 2017</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802.15-17-0648-00-0000</a:t>
            </a:r>
            <a:endParaRPr lang="en-US" alt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November 2017</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dirty="0"/>
              <a:t>doc.: IEEE 802.15-17-0648-00-0000</a:t>
            </a:r>
          </a:p>
        </p:txBody>
      </p:sp>
      <p:sp>
        <p:nvSpPr>
          <p:cNvPr id="5" name="Date Placeholder 4"/>
          <p:cNvSpPr>
            <a:spLocks noGrp="1"/>
          </p:cNvSpPr>
          <p:nvPr>
            <p:ph type="dt" idx="11"/>
          </p:nvPr>
        </p:nvSpPr>
        <p:spPr>
          <a:xfrm>
            <a:off x="654050" y="95706"/>
            <a:ext cx="2736850" cy="215444"/>
          </a:xfrm>
        </p:spPr>
        <p:txBody>
          <a:bodyPr/>
          <a:lstStyle/>
          <a:p>
            <a:r>
              <a:rPr lang="en-US" altLang="en-US"/>
              <a:t>November 2017</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802.15-17-0648-00-0000</a:t>
            </a:r>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1886492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802.15-17-0648-00-0000</a:t>
            </a:r>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11</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November 2017</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13</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802.15-17-0648-00-0000</a:t>
            </a:r>
            <a:endParaRPr lang="en-US" altLang="en-US" dirty="0"/>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802.11-11/0648r0</a:t>
            </a:r>
          </a:p>
        </p:txBody>
      </p:sp>
      <p:sp>
        <p:nvSpPr>
          <p:cNvPr id="31746" name="Rectangle 3"/>
          <p:cNvSpPr txBox="1">
            <a:spLocks noGrp="1" noChangeArrowheads="1"/>
          </p:cNvSpPr>
          <p:nvPr/>
        </p:nvSpPr>
        <p:spPr bwMode="auto">
          <a:xfrm>
            <a:off x="419100" y="68262"/>
            <a:ext cx="144874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November 2017</a:t>
            </a:r>
          </a:p>
        </p:txBody>
      </p:sp>
      <p:sp>
        <p:nvSpPr>
          <p:cNvPr id="31747" name="Rectangle 6"/>
          <p:cNvSpPr txBox="1">
            <a:spLocks noGrp="1" noChangeArrowheads="1"/>
          </p:cNvSpPr>
          <p:nvPr/>
        </p:nvSpPr>
        <p:spPr bwMode="auto">
          <a:xfrm>
            <a:off x="3319827" y="8857085"/>
            <a:ext cx="28929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Al Petrick Jones-Petrick </a:t>
            </a:r>
            <a:r>
              <a:rPr lang="en-US" sz="1200" dirty="0" err="1"/>
              <a:t>ans</a:t>
            </a:r>
            <a:r>
              <a:rPr lang="en-US" sz="1200" dirty="0"/>
              <a:t> Associates</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046163" y="754063"/>
            <a:ext cx="4568825" cy="3427412"/>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802.15-17-0648-00-0000</a:t>
            </a:r>
            <a:endParaRPr lang="en-US" altLang="en-US" dirty="0"/>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802.15-17-0648-00-0000</a:t>
            </a:r>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dirty="0"/>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802.15-17-0648-00-0000</a:t>
            </a:r>
          </a:p>
        </p:txBody>
      </p:sp>
      <p:sp>
        <p:nvSpPr>
          <p:cNvPr id="5" name="Date Placeholder 4"/>
          <p:cNvSpPr>
            <a:spLocks noGrp="1"/>
          </p:cNvSpPr>
          <p:nvPr>
            <p:ph type="dt" idx="11"/>
          </p:nvPr>
        </p:nvSpPr>
        <p:spPr/>
        <p:txBody>
          <a:bodyPr/>
          <a:lstStyle/>
          <a:p>
            <a:pPr>
              <a:defRPr/>
            </a:pPr>
            <a:r>
              <a:rPr lang="en-US"/>
              <a:t>November 2017</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6</a:t>
            </a:fld>
            <a:endParaRPr lang="en-US"/>
          </a:p>
        </p:txBody>
      </p:sp>
      <p:sp>
        <p:nvSpPr>
          <p:cNvPr id="8" name="Footer Placeholder 5">
            <a:extLst>
              <a:ext uri="{FF2B5EF4-FFF2-40B4-BE49-F238E27FC236}">
                <a16:creationId xmlns:a16="http://schemas.microsoft.com/office/drawing/2014/main" id="{C646857D-9872-494F-B9EA-2DDC969F3704}"/>
              </a:ext>
            </a:extLst>
          </p:cNvPr>
          <p:cNvSpPr txBox="1">
            <a:spLocks/>
          </p:cNvSpPr>
          <p:nvPr/>
        </p:nvSpPr>
        <p:spPr bwMode="auto">
          <a:xfrm>
            <a:off x="3924300" y="91376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457200" lvl="4" algn="r" defTabSz="933450" rtl="0" eaLnBrk="0" fontAlgn="base" hangingPunct="0">
              <a:spcBef>
                <a:spcPct val="0"/>
              </a:spcBef>
              <a:spcAft>
                <a:spcPct val="0"/>
              </a:spcAft>
              <a:defRPr sz="900" kern="1200" baseline="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4"/>
            <a:r>
              <a:rPr lang="en-US" altLang="en-US"/>
              <a:t>Al Petrick, Jones-Petrick and Associates</a:t>
            </a:r>
            <a:endParaRPr lang="en-US" altLang="en-US" dirty="0"/>
          </a:p>
        </p:txBody>
      </p:sp>
    </p:spTree>
    <p:extLst>
      <p:ext uri="{BB962C8B-B14F-4D97-AF65-F5344CB8AC3E}">
        <p14:creationId xmlns:p14="http://schemas.microsoft.com/office/powerpoint/2010/main" val="3600753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802.15-17-0648-00-0000</a:t>
            </a:r>
            <a:endParaRPr lang="en-US" altLang="en-US" dirty="0"/>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2046211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802.15-17-0648-00-0000</a:t>
            </a:r>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802.15-17-0648-00-0000</a:t>
            </a:r>
          </a:p>
        </p:txBody>
      </p:sp>
      <p:sp>
        <p:nvSpPr>
          <p:cNvPr id="5" name="Date Placeholder 4"/>
          <p:cNvSpPr>
            <a:spLocks noGrp="1"/>
          </p:cNvSpPr>
          <p:nvPr>
            <p:ph type="dt" idx="11"/>
          </p:nvPr>
        </p:nvSpPr>
        <p:spPr/>
        <p:txBody>
          <a:bodyPr/>
          <a:lstStyle/>
          <a:p>
            <a:r>
              <a:rPr lang="en-US" altLang="en-US"/>
              <a:t>November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742955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a:t>November 2017</a:t>
            </a:r>
            <a:endParaRPr lang="en-US" altLang="en-US" dirty="0"/>
          </a:p>
        </p:txBody>
      </p:sp>
      <p:sp>
        <p:nvSpPr>
          <p:cNvPr id="8" name="Footer Placeholder 7"/>
          <p:cNvSpPr>
            <a:spLocks noGrp="1"/>
          </p:cNvSpPr>
          <p:nvPr>
            <p:ph type="ftr" sz="quarter" idx="11"/>
          </p:nvPr>
        </p:nvSpPr>
        <p:spPr/>
        <p:txBody>
          <a:bodyPr/>
          <a:lstStyle/>
          <a:p>
            <a:r>
              <a:rPr lang="en-US" altLang="en-US"/>
              <a:t>Al Petrick, Jones-Petrick and Associates</a:t>
            </a:r>
          </a:p>
        </p:txBody>
      </p:sp>
      <p:sp>
        <p:nvSpPr>
          <p:cNvPr id="9" name="Slide Number Placeholder 8"/>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November 2017</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November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November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November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November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November 2017</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November 2017</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November 2017</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November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November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November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November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November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November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November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November 2017</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November 2017</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a:t>November 2017</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15-17-0648-00-0000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2017</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November 2017</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November 2017</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9, November 2017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November, 2017</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November, 2017</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802.11aq</a:t>
            </a:r>
            <a:br>
              <a:rPr lang="en-US" b="1" dirty="0"/>
            </a:br>
            <a:r>
              <a:rPr lang="en-US" b="1" dirty="0"/>
              <a:t>(Pre- Association Discovery ) </a:t>
            </a:r>
          </a:p>
        </p:txBody>
      </p:sp>
      <p:sp>
        <p:nvSpPr>
          <p:cNvPr id="3" name="Content Placeholder 2"/>
          <p:cNvSpPr>
            <a:spLocks noGrp="1"/>
          </p:cNvSpPr>
          <p:nvPr>
            <p:ph idx="1"/>
          </p:nvPr>
        </p:nvSpPr>
        <p:spPr>
          <a:xfrm>
            <a:off x="1143000" y="2039974"/>
            <a:ext cx="7467600" cy="3733800"/>
          </a:xfrm>
        </p:spPr>
        <p:txBody>
          <a:bodyPr/>
          <a:lstStyle/>
          <a:p>
            <a:r>
              <a:rPr lang="en-US" altLang="en-US" sz="2400" dirty="0"/>
              <a:t>Complete SP#6 </a:t>
            </a:r>
            <a:r>
              <a:rPr lang="en-US" altLang="en-US" sz="2400" dirty="0" err="1"/>
              <a:t>recirc</a:t>
            </a:r>
            <a:r>
              <a:rPr lang="en-US" altLang="en-US" sz="2400" dirty="0"/>
              <a:t> comment resolution</a:t>
            </a:r>
          </a:p>
          <a:p>
            <a:r>
              <a:rPr lang="en-US" altLang="en-US" sz="2400" dirty="0"/>
              <a:t>Resolved 15 comments resolved </a:t>
            </a:r>
          </a:p>
          <a:p>
            <a:pPr marL="685800" lvl="2" indent="-342900"/>
            <a:r>
              <a:rPr lang="en-US" altLang="en-US" sz="2000" dirty="0">
                <a:ea typeface="+mn-ea"/>
                <a:cs typeface="+mn-cs"/>
              </a:rPr>
              <a:t>Discussions with 802.1, </a:t>
            </a:r>
            <a:r>
              <a:rPr lang="en-GB" altLang="en-US" sz="2000" dirty="0"/>
              <a:t>and 802c</a:t>
            </a:r>
            <a:endParaRPr lang="en-US" altLang="en-US" sz="2000" dirty="0">
              <a:ea typeface="+mn-ea"/>
              <a:cs typeface="+mn-cs"/>
            </a:endParaRPr>
          </a:p>
          <a:p>
            <a:pPr marL="685800" lvl="2" indent="-342900"/>
            <a:r>
              <a:rPr lang="en-US" altLang="en-US" sz="2000" dirty="0">
                <a:ea typeface="+mn-ea"/>
                <a:cs typeface="+mn-cs"/>
              </a:rPr>
              <a:t>Draft amendment – MAC, Beamforming, Usage Models</a:t>
            </a:r>
          </a:p>
          <a:p>
            <a:r>
              <a:rPr lang="en-US" altLang="en-US" sz="2400" dirty="0"/>
              <a:t>Agreed to issue SB#7 on D14.0</a:t>
            </a:r>
          </a:p>
          <a:p>
            <a:r>
              <a:rPr lang="en-US" altLang="en-US" sz="2400" dirty="0"/>
              <a:t>Waiver Request</a:t>
            </a:r>
          </a:p>
          <a:p>
            <a:pPr lvl="1"/>
            <a:r>
              <a:rPr lang="en-US" altLang="en-US" sz="1600" dirty="0"/>
              <a:t>Received </a:t>
            </a:r>
            <a:r>
              <a:rPr lang="en-GB" altLang="en-US" sz="1600" dirty="0"/>
              <a:t>9 mandatory coordination comments </a:t>
            </a:r>
            <a:br>
              <a:rPr lang="en-GB" altLang="en-US" sz="1600" dirty="0"/>
            </a:br>
            <a:r>
              <a:rPr lang="en-GB" altLang="en-US" sz="1600" dirty="0"/>
              <a:t>from IEEE RAC </a:t>
            </a:r>
          </a:p>
          <a:p>
            <a:pPr lvl="1"/>
            <a:r>
              <a:rPr lang="en-GB" altLang="en-US" sz="1600" dirty="0"/>
              <a:t>Not all comments resolved</a:t>
            </a:r>
          </a:p>
          <a:p>
            <a:pPr lvl="1"/>
            <a:r>
              <a:rPr lang="en-GB" altLang="en-US" sz="1600" i="1" dirty="0"/>
              <a:t>Waiver required to move forward with </a:t>
            </a:r>
            <a:r>
              <a:rPr lang="en-GB" altLang="en-US" sz="1600" i="1" dirty="0" err="1"/>
              <a:t>RevCom</a:t>
            </a:r>
            <a:endParaRPr lang="en-GB" altLang="en-US" sz="1600" i="1" dirty="0"/>
          </a:p>
          <a:p>
            <a:r>
              <a:rPr lang="en-AU" sz="2400" dirty="0"/>
              <a:t>Closing report: 17/1779r0</a:t>
            </a:r>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November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2409123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Light Communications - SG</a:t>
            </a:r>
          </a:p>
        </p:txBody>
      </p:sp>
      <p:sp>
        <p:nvSpPr>
          <p:cNvPr id="3" name="Content Placeholder 2"/>
          <p:cNvSpPr>
            <a:spLocks noGrp="1"/>
          </p:cNvSpPr>
          <p:nvPr>
            <p:ph idx="1"/>
          </p:nvPr>
        </p:nvSpPr>
        <p:spPr>
          <a:xfrm>
            <a:off x="1008390" y="1524000"/>
            <a:ext cx="7830809" cy="4495800"/>
          </a:xfrm>
        </p:spPr>
        <p:txBody>
          <a:bodyPr/>
          <a:lstStyle/>
          <a:p>
            <a:r>
              <a:rPr lang="en-AU" sz="2400" dirty="0"/>
              <a:t>Develop PAR and CSD for TG</a:t>
            </a:r>
          </a:p>
          <a:p>
            <a:pPr lvl="1">
              <a:defRPr/>
            </a:pPr>
            <a:r>
              <a:rPr lang="en-GB" altLang="en-US" sz="1600" dirty="0"/>
              <a:t>Discussed multiple use-case consideration documents</a:t>
            </a:r>
          </a:p>
          <a:p>
            <a:pPr lvl="1">
              <a:defRPr/>
            </a:pPr>
            <a:r>
              <a:rPr lang="en-GB" altLang="en-US" sz="1600" dirty="0"/>
              <a:t>Discussed the initial draft of the usage document (</a:t>
            </a:r>
            <a:r>
              <a:rPr lang="en-GB" altLang="en-US" sz="1600" b="1" dirty="0"/>
              <a:t>doc. 11-17/1743r0</a:t>
            </a:r>
            <a:r>
              <a:rPr lang="en-GB" altLang="en-US" sz="1600" dirty="0"/>
              <a:t>)</a:t>
            </a:r>
          </a:p>
          <a:p>
            <a:pPr lvl="1">
              <a:defRPr/>
            </a:pPr>
            <a:r>
              <a:rPr lang="en-GB" altLang="en-US" sz="1600" dirty="0"/>
              <a:t>Created a consolidate document to summarise the relevant key performance indicators based on the submitted use-cases (</a:t>
            </a:r>
            <a:r>
              <a:rPr lang="en-GB" altLang="en-US" sz="1600" b="1" dirty="0"/>
              <a:t>doc. 11-17/1778r1</a:t>
            </a:r>
            <a:r>
              <a:rPr lang="en-GB" altLang="en-US" sz="1600" dirty="0"/>
              <a:t>). </a:t>
            </a:r>
          </a:p>
          <a:p>
            <a:pPr lvl="1">
              <a:defRPr/>
            </a:pPr>
            <a:r>
              <a:rPr lang="en-GB" altLang="en-US" sz="1600" dirty="0"/>
              <a:t>Proposed draft text for the PAR and CSD were discussed and submitted for comment collection (</a:t>
            </a:r>
            <a:r>
              <a:rPr lang="en-GB" altLang="en-US" sz="1600" b="1" dirty="0"/>
              <a:t>doc. 11-17/1603r3 and doc. 11-17/1604r3</a:t>
            </a:r>
            <a:r>
              <a:rPr lang="en-GB" altLang="en-US" sz="1600" dirty="0"/>
              <a:t>)</a:t>
            </a:r>
          </a:p>
          <a:p>
            <a:pPr>
              <a:defRPr/>
            </a:pPr>
            <a:r>
              <a:rPr lang="en-GB" altLang="en-US" sz="2400" dirty="0"/>
              <a:t>Final Report (</a:t>
            </a:r>
            <a:r>
              <a:rPr lang="en-GB" altLang="en-US" sz="2400" b="1" dirty="0"/>
              <a:t>doc. 11-17/1048r4</a:t>
            </a:r>
            <a:r>
              <a:rPr lang="en-GB" altLang="en-US" sz="2400" dirty="0"/>
              <a:t>)</a:t>
            </a:r>
          </a:p>
          <a:p>
            <a:pPr>
              <a:defRPr/>
            </a:pPr>
            <a:r>
              <a:rPr lang="en-GB" altLang="en-US" sz="2400" dirty="0"/>
              <a:t>LC TIC concluded its work at the July 2017 meeting</a:t>
            </a:r>
          </a:p>
          <a:p>
            <a:pPr>
              <a:defRPr/>
            </a:pPr>
            <a:r>
              <a:rPr lang="en-GB" altLang="en-US" sz="2400" dirty="0"/>
              <a:t>Closing report: 17/1791r1</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November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11</a:t>
            </a:fld>
            <a:endParaRPr lang="en-US" altLang="en-US"/>
          </a:p>
        </p:txBody>
      </p:sp>
    </p:spTree>
    <p:extLst>
      <p:ext uri="{BB962C8B-B14F-4D97-AF65-F5344CB8AC3E}">
        <p14:creationId xmlns:p14="http://schemas.microsoft.com/office/powerpoint/2010/main" val="3594311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p:txBody>
          <a:bodyPr/>
          <a:lstStyle/>
          <a:p>
            <a:r>
              <a:rPr lang="en-US" b="1" dirty="0" err="1"/>
              <a:t>TGmd</a:t>
            </a:r>
            <a:r>
              <a:rPr lang="en-US" b="1" dirty="0"/>
              <a:t> – Maintenance </a:t>
            </a:r>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685800" y="2286000"/>
            <a:ext cx="7772400" cy="2743200"/>
          </a:xfrm>
        </p:spPr>
        <p:txBody>
          <a:bodyPr/>
          <a:lstStyle/>
          <a:p>
            <a:pPr>
              <a:defRPr/>
            </a:pPr>
            <a:r>
              <a:rPr lang="en-US" altLang="ja-JP" sz="2000" dirty="0"/>
              <a:t>IEEE 802.11-2016 </a:t>
            </a:r>
          </a:p>
          <a:p>
            <a:pPr>
              <a:defRPr/>
            </a:pPr>
            <a:r>
              <a:rPr lang="en-US" altLang="ja-JP" sz="2000" dirty="0"/>
              <a:t>Continued Comment resolution (368 total)</a:t>
            </a:r>
          </a:p>
          <a:p>
            <a:pPr lvl="1">
              <a:defRPr/>
            </a:pPr>
            <a:r>
              <a:rPr lang="en-US" altLang="ja-JP" sz="1800" dirty="0"/>
              <a:t>Approximately 30 CIDs resolved this week; another 20 discussed</a:t>
            </a:r>
          </a:p>
          <a:p>
            <a:pPr lvl="1">
              <a:defRPr/>
            </a:pPr>
            <a:r>
              <a:rPr lang="en-US" altLang="ja-JP" sz="1800" dirty="0"/>
              <a:t>Approximately 140 CIDs remain</a:t>
            </a:r>
          </a:p>
          <a:p>
            <a:pPr marL="457200" lvl="1" indent="0">
              <a:buNone/>
              <a:defRPr/>
            </a:pPr>
            <a:endParaRPr lang="en-US" altLang="ja-JP" sz="1800" dirty="0"/>
          </a:p>
          <a:p>
            <a:pPr>
              <a:defRPr/>
            </a:pPr>
            <a:r>
              <a:rPr lang="en-US" altLang="ja-JP" sz="2200" dirty="0"/>
              <a:t>Contribution on Nonce Reuse Prevention </a:t>
            </a:r>
          </a:p>
          <a:p>
            <a:pPr lvl="1">
              <a:defRPr/>
            </a:pPr>
            <a:r>
              <a:rPr lang="en-US" altLang="ja-JP" sz="1800" dirty="0"/>
              <a:t>11-17-1602-03-000m-nonce-reuse-prevention</a:t>
            </a:r>
          </a:p>
          <a:p>
            <a:pPr lvl="1">
              <a:defRPr/>
            </a:pPr>
            <a:endParaRPr lang="en-US" altLang="ja-JP" sz="1800" dirty="0"/>
          </a:p>
          <a:p>
            <a:pPr>
              <a:defRPr/>
            </a:pPr>
            <a:r>
              <a:rPr lang="en-US" altLang="ja-JP" sz="2200" dirty="0"/>
              <a:t>Closing report 17/1794r0</a:t>
            </a:r>
          </a:p>
          <a:p>
            <a:pPr>
              <a:defRPr/>
            </a:pPr>
            <a:endParaRPr lang="en-US" altLang="ja-JP" sz="2200" dirty="0"/>
          </a:p>
          <a:p>
            <a:endParaRPr lang="en-US"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November 2017</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1054272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13</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November 2017</a:t>
            </a:r>
          </a:p>
        </p:txBody>
      </p:sp>
      <p:sp>
        <p:nvSpPr>
          <p:cNvPr id="9" name="Right Arrow 7"/>
          <p:cNvSpPr/>
          <p:nvPr/>
        </p:nvSpPr>
        <p:spPr bwMode="auto">
          <a:xfrm>
            <a:off x="591152" y="4648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Rectangle 1">
            <a:extLst>
              <a:ext uri="{FF2B5EF4-FFF2-40B4-BE49-F238E27FC236}">
                <a16:creationId xmlns:a16="http://schemas.microsoft.com/office/drawing/2014/main" id="{DBCE2A97-AE70-415C-BC2E-5838A4FBEC76}"/>
              </a:ext>
            </a:extLst>
          </p:cNvPr>
          <p:cNvSpPr/>
          <p:nvPr/>
        </p:nvSpPr>
        <p:spPr bwMode="auto">
          <a:xfrm>
            <a:off x="3810000" y="5905500"/>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087157" cy="276999"/>
          </a:xfrm>
          <a:prstGeom prst="rect">
            <a:avLst/>
          </a:prstGeom>
          <a:noFill/>
        </p:spPr>
        <p:txBody>
          <a:bodyPr wrap="none" rtlCol="0">
            <a:spAutoFit/>
          </a:bodyPr>
          <a:lstStyle/>
          <a:p>
            <a:r>
              <a:rPr lang="en-US"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6096000" y="58674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071127" cy="276999"/>
          </a:xfrm>
          <a:prstGeom prst="rect">
            <a:avLst/>
          </a:prstGeom>
          <a:noFill/>
        </p:spPr>
        <p:txBody>
          <a:bodyPr wrap="none" rtlCol="0">
            <a:spAutoFit/>
          </a:bodyPr>
          <a:lstStyle/>
          <a:p>
            <a:r>
              <a:rPr lang="en-US" dirty="0"/>
              <a:t>Revised Dates</a:t>
            </a:r>
          </a:p>
        </p:txBody>
      </p:sp>
      <p:pic>
        <p:nvPicPr>
          <p:cNvPr id="5" name="Picture 4">
            <a:extLst>
              <a:ext uri="{FF2B5EF4-FFF2-40B4-BE49-F238E27FC236}">
                <a16:creationId xmlns:a16="http://schemas.microsoft.com/office/drawing/2014/main" id="{0EF7CAC2-23FA-49D4-BAD6-F5752917C40F}"/>
              </a:ext>
            </a:extLst>
          </p:cNvPr>
          <p:cNvPicPr>
            <a:picLocks noChangeAspect="1"/>
          </p:cNvPicPr>
          <p:nvPr/>
        </p:nvPicPr>
        <p:blipFill>
          <a:blip r:embed="rId3"/>
          <a:stretch>
            <a:fillRect/>
          </a:stretch>
        </p:blipFill>
        <p:spPr>
          <a:xfrm>
            <a:off x="972152" y="2302156"/>
            <a:ext cx="7161076" cy="3471300"/>
          </a:xfrm>
          <a:prstGeom prst="rect">
            <a:avLst/>
          </a:prstGeom>
        </p:spPr>
      </p:pic>
    </p:spTree>
    <p:extLst>
      <p:ext uri="{BB962C8B-B14F-4D97-AF65-F5344CB8AC3E}">
        <p14:creationId xmlns:p14="http://schemas.microsoft.com/office/powerpoint/2010/main" val="1524552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November 2017</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14</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November 2017</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US" altLang="en-US" sz="2800" b="1" dirty="0"/>
              <a:t>Doc:15-17-0648</a:t>
            </a:r>
            <a:br>
              <a:rPr lang="en-US" altLang="en-US" sz="3600" b="1" dirty="0"/>
            </a:br>
            <a:endParaRPr lang="en-US" altLang="en-US" sz="3600" b="1" dirty="0"/>
          </a:p>
          <a:p>
            <a:r>
              <a:rPr lang="en-GB" sz="2800" dirty="0"/>
              <a:t>Caribe Royale</a:t>
            </a:r>
          </a:p>
          <a:p>
            <a:r>
              <a:rPr lang="en-GB" sz="2800" dirty="0"/>
              <a:t>Orlando, Florida</a:t>
            </a:r>
            <a:br>
              <a:rPr lang="en-GB" sz="2800" dirty="0"/>
            </a:br>
            <a:r>
              <a:rPr lang="en-US" sz="2800" dirty="0"/>
              <a:t>November 5-10, </a:t>
            </a:r>
            <a:r>
              <a:rPr lang="en-US" altLang="en-US" sz="2800" dirty="0"/>
              <a:t>2017</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November 2017</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grpSp>
        <p:nvGrpSpPr>
          <p:cNvPr id="96" name="Group 95">
            <a:extLst>
              <a:ext uri="{FF2B5EF4-FFF2-40B4-BE49-F238E27FC236}">
                <a16:creationId xmlns:a16="http://schemas.microsoft.com/office/drawing/2014/main" id="{6E3A9866-DBA5-44AC-B086-6DDC57454F89}"/>
              </a:ext>
            </a:extLst>
          </p:cNvPr>
          <p:cNvGrpSpPr/>
          <p:nvPr/>
        </p:nvGrpSpPr>
        <p:grpSpPr>
          <a:xfrm>
            <a:off x="655253" y="1755006"/>
            <a:ext cx="8077200" cy="4269606"/>
            <a:chOff x="1536700" y="1436915"/>
            <a:chExt cx="9131301" cy="4990332"/>
          </a:xfrm>
        </p:grpSpPr>
        <p:sp>
          <p:nvSpPr>
            <p:cNvPr id="97" name="Text Box 4">
              <a:extLst>
                <a:ext uri="{FF2B5EF4-FFF2-40B4-BE49-F238E27FC236}">
                  <a16:creationId xmlns:a16="http://schemas.microsoft.com/office/drawing/2014/main" id="{D8C4131F-B75D-434D-B187-D89C87561B74}"/>
                </a:ext>
              </a:extLst>
            </p:cNvPr>
            <p:cNvSpPr txBox="1">
              <a:spLocks noChangeArrowheads="1"/>
            </p:cNvSpPr>
            <p:nvPr/>
          </p:nvSpPr>
          <p:spPr bwMode="auto">
            <a:xfrm>
              <a:off x="6669491" y="5965582"/>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98" name="Text Box 26">
              <a:extLst>
                <a:ext uri="{FF2B5EF4-FFF2-40B4-BE49-F238E27FC236}">
                  <a16:creationId xmlns:a16="http://schemas.microsoft.com/office/drawing/2014/main" id="{F0B20879-0C01-4C28-973D-5EBE5D304AE1}"/>
                </a:ext>
              </a:extLst>
            </p:cNvPr>
            <p:cNvSpPr txBox="1">
              <a:spLocks noChangeArrowheads="1"/>
            </p:cNvSpPr>
            <p:nvPr/>
          </p:nvSpPr>
          <p:spPr bwMode="auto">
            <a:xfrm>
              <a:off x="5332136"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99" name="Text Box 38">
              <a:extLst>
                <a:ext uri="{FF2B5EF4-FFF2-40B4-BE49-F238E27FC236}">
                  <a16:creationId xmlns:a16="http://schemas.microsoft.com/office/drawing/2014/main" id="{BC3423F1-66A6-47F0-A738-250FC62F99D7}"/>
                </a:ext>
              </a:extLst>
            </p:cNvPr>
            <p:cNvSpPr txBox="1">
              <a:spLocks noChangeArrowheads="1"/>
            </p:cNvSpPr>
            <p:nvPr/>
          </p:nvSpPr>
          <p:spPr bwMode="auto">
            <a:xfrm>
              <a:off x="7759303" y="5957523"/>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grpSp>
          <p:nvGrpSpPr>
            <p:cNvPr id="100" name="Group 99">
              <a:extLst>
                <a:ext uri="{FF2B5EF4-FFF2-40B4-BE49-F238E27FC236}">
                  <a16:creationId xmlns:a16="http://schemas.microsoft.com/office/drawing/2014/main" id="{F627E503-5388-466C-8B5D-33B7DF777445}"/>
                </a:ext>
              </a:extLst>
            </p:cNvPr>
            <p:cNvGrpSpPr/>
            <p:nvPr/>
          </p:nvGrpSpPr>
          <p:grpSpPr>
            <a:xfrm>
              <a:off x="1536700" y="1436915"/>
              <a:ext cx="9131301" cy="4970683"/>
              <a:chOff x="1536700" y="1436915"/>
              <a:chExt cx="9131301" cy="4970683"/>
            </a:xfrm>
          </p:grpSpPr>
          <p:sp>
            <p:nvSpPr>
              <p:cNvPr id="101" name="Text Box 3">
                <a:extLst>
                  <a:ext uri="{FF2B5EF4-FFF2-40B4-BE49-F238E27FC236}">
                    <a16:creationId xmlns:a16="http://schemas.microsoft.com/office/drawing/2014/main" id="{9CF2B29D-2A28-458F-8C42-C9DAEEBC785F}"/>
                  </a:ext>
                </a:extLst>
              </p:cNvPr>
              <p:cNvSpPr txBox="1">
                <a:spLocks noChangeArrowheads="1"/>
              </p:cNvSpPr>
              <p:nvPr/>
            </p:nvSpPr>
            <p:spPr bwMode="auto">
              <a:xfrm>
                <a:off x="1625261" y="518274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102" name="AutoShape 5">
                <a:extLst>
                  <a:ext uri="{FF2B5EF4-FFF2-40B4-BE49-F238E27FC236}">
                    <a16:creationId xmlns:a16="http://schemas.microsoft.com/office/drawing/2014/main" id="{54C648DB-BB3F-4BB2-9DA2-56B8C5C4B1EB}"/>
                  </a:ext>
                </a:extLst>
              </p:cNvPr>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3" name="Text Box 6">
                <a:extLst>
                  <a:ext uri="{FF2B5EF4-FFF2-40B4-BE49-F238E27FC236}">
                    <a16:creationId xmlns:a16="http://schemas.microsoft.com/office/drawing/2014/main" id="{C59CD74A-C956-4145-AE23-5497E373F9DE}"/>
                  </a:ext>
                </a:extLst>
              </p:cNvPr>
              <p:cNvSpPr txBox="1">
                <a:spLocks noChangeArrowheads="1"/>
              </p:cNvSpPr>
              <p:nvPr/>
            </p:nvSpPr>
            <p:spPr bwMode="auto">
              <a:xfrm>
                <a:off x="1990725" y="152603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104" name="Text Box 7">
                <a:extLst>
                  <a:ext uri="{FF2B5EF4-FFF2-40B4-BE49-F238E27FC236}">
                    <a16:creationId xmlns:a16="http://schemas.microsoft.com/office/drawing/2014/main" id="{92B143EF-2613-4E07-B606-67035A71D186}"/>
                  </a:ext>
                </a:extLst>
              </p:cNvPr>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05" name="AutoShape 8">
                <a:extLst>
                  <a:ext uri="{FF2B5EF4-FFF2-40B4-BE49-F238E27FC236}">
                    <a16:creationId xmlns:a16="http://schemas.microsoft.com/office/drawing/2014/main" id="{1DE1F7FB-309F-46F6-817F-F1B862B3FDCB}"/>
                  </a:ext>
                </a:extLst>
              </p:cNvPr>
              <p:cNvSpPr>
                <a:spLocks/>
              </p:cNvSpPr>
              <p:nvPr/>
            </p:nvSpPr>
            <p:spPr bwMode="auto">
              <a:xfrm rot="-5400000">
                <a:off x="3411538"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6" name="Text Box 13">
                <a:extLst>
                  <a:ext uri="{FF2B5EF4-FFF2-40B4-BE49-F238E27FC236}">
                    <a16:creationId xmlns:a16="http://schemas.microsoft.com/office/drawing/2014/main" id="{9C4A65CB-ECCB-4CFE-8E93-C99D13BDDBF9}"/>
                  </a:ext>
                </a:extLst>
              </p:cNvPr>
              <p:cNvSpPr txBox="1">
                <a:spLocks noChangeArrowheads="1"/>
              </p:cNvSpPr>
              <p:nvPr/>
            </p:nvSpPr>
            <p:spPr bwMode="auto">
              <a:xfrm>
                <a:off x="9294617" y="5939136"/>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107" name="AutoShape 27">
                <a:extLst>
                  <a:ext uri="{FF2B5EF4-FFF2-40B4-BE49-F238E27FC236}">
                    <a16:creationId xmlns:a16="http://schemas.microsoft.com/office/drawing/2014/main" id="{F9873622-2510-40CA-B2D2-530E7F334526}"/>
                  </a:ext>
                </a:extLst>
              </p:cNvPr>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08" name="Line 29">
                <a:extLst>
                  <a:ext uri="{FF2B5EF4-FFF2-40B4-BE49-F238E27FC236}">
                    <a16:creationId xmlns:a16="http://schemas.microsoft.com/office/drawing/2014/main" id="{9D2DBA14-81DE-4E4B-827F-60AC0B78301A}"/>
                  </a:ext>
                </a:extLst>
              </p:cNvPr>
              <p:cNvSpPr>
                <a:spLocks noChangeShapeType="1"/>
              </p:cNvSpPr>
              <p:nvPr/>
            </p:nvSpPr>
            <p:spPr bwMode="auto">
              <a:xfrm>
                <a:off x="2798764"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9" name="AutoShape 34">
                <a:extLst>
                  <a:ext uri="{FF2B5EF4-FFF2-40B4-BE49-F238E27FC236}">
                    <a16:creationId xmlns:a16="http://schemas.microsoft.com/office/drawing/2014/main" id="{D57997B4-846F-4BAF-B7C9-0B430272E2E2}"/>
                  </a:ext>
                </a:extLst>
              </p:cNvPr>
              <p:cNvSpPr>
                <a:spLocks/>
              </p:cNvSpPr>
              <p:nvPr/>
            </p:nvSpPr>
            <p:spPr bwMode="auto">
              <a:xfrm rot="-5400000">
                <a:off x="4541839"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10" name="Text Box 35">
                <a:extLst>
                  <a:ext uri="{FF2B5EF4-FFF2-40B4-BE49-F238E27FC236}">
                    <a16:creationId xmlns:a16="http://schemas.microsoft.com/office/drawing/2014/main" id="{57BF811F-8D3B-48FF-83A4-47154BD6930D}"/>
                  </a:ext>
                </a:extLst>
              </p:cNvPr>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11" name="Text Box 36">
                <a:extLst>
                  <a:ext uri="{FF2B5EF4-FFF2-40B4-BE49-F238E27FC236}">
                    <a16:creationId xmlns:a16="http://schemas.microsoft.com/office/drawing/2014/main" id="{F074C52A-F21C-43C2-9825-E6716F9A6380}"/>
                  </a:ext>
                </a:extLst>
              </p:cNvPr>
              <p:cNvSpPr txBox="1">
                <a:spLocks noChangeArrowheads="1"/>
              </p:cNvSpPr>
              <p:nvPr/>
            </p:nvSpPr>
            <p:spPr bwMode="auto">
              <a:xfrm>
                <a:off x="1708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12" name="AutoShape 37">
                <a:extLst>
                  <a:ext uri="{FF2B5EF4-FFF2-40B4-BE49-F238E27FC236}">
                    <a16:creationId xmlns:a16="http://schemas.microsoft.com/office/drawing/2014/main" id="{797548F4-D466-4AB6-98A3-E5297DBBDFD1}"/>
                  </a:ext>
                </a:extLst>
              </p:cNvPr>
              <p:cNvSpPr>
                <a:spLocks/>
              </p:cNvSpPr>
              <p:nvPr/>
            </p:nvSpPr>
            <p:spPr bwMode="auto">
              <a:xfrm rot="-5400000">
                <a:off x="2169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13" name="AutoShape 47">
                <a:extLst>
                  <a:ext uri="{FF2B5EF4-FFF2-40B4-BE49-F238E27FC236}">
                    <a16:creationId xmlns:a16="http://schemas.microsoft.com/office/drawing/2014/main" id="{549B95E3-75E9-4554-958B-4817E1F53F07}"/>
                  </a:ext>
                </a:extLst>
              </p:cNvPr>
              <p:cNvSpPr>
                <a:spLocks noChangeArrowheads="1"/>
              </p:cNvSpPr>
              <p:nvPr/>
            </p:nvSpPr>
            <p:spPr bwMode="auto">
              <a:xfrm>
                <a:off x="7832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802.11ai</a:t>
                </a:r>
              </a:p>
              <a:p>
                <a:pPr algn="ctr">
                  <a:defRPr/>
                </a:pPr>
                <a:r>
                  <a:rPr lang="en-US" sz="1200" dirty="0">
                    <a:latin typeface="Tahoma" pitchFamily="34" charset="0"/>
                    <a:ea typeface="ＭＳ Ｐゴシック" charset="-128"/>
                    <a:cs typeface="Arial" charset="0"/>
                  </a:rPr>
                  <a:t>FILS</a:t>
                </a:r>
              </a:p>
            </p:txBody>
          </p:sp>
          <p:sp>
            <p:nvSpPr>
              <p:cNvPr id="114" name="Cloud">
                <a:extLst>
                  <a:ext uri="{FF2B5EF4-FFF2-40B4-BE49-F238E27FC236}">
                    <a16:creationId xmlns:a16="http://schemas.microsoft.com/office/drawing/2014/main" id="{04B1BA0E-C1ED-487E-98D6-CB757AAEB118}"/>
                  </a:ext>
                </a:extLst>
              </p:cNvPr>
              <p:cNvSpPr>
                <a:spLocks noChangeAspect="1" noEditPoints="1" noChangeArrowheads="1"/>
              </p:cNvSpPr>
              <p:nvPr/>
            </p:nvSpPr>
            <p:spPr bwMode="auto">
              <a:xfrm>
                <a:off x="1536700" y="2184401"/>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115" name="AutoShape 46">
                <a:extLst>
                  <a:ext uri="{FF2B5EF4-FFF2-40B4-BE49-F238E27FC236}">
                    <a16:creationId xmlns:a16="http://schemas.microsoft.com/office/drawing/2014/main" id="{DB085FF6-04A6-43CC-A42A-CE99E806DDAD}"/>
                  </a:ext>
                </a:extLst>
              </p:cNvPr>
              <p:cNvSpPr>
                <a:spLocks noChangeArrowheads="1"/>
              </p:cNvSpPr>
              <p:nvPr/>
            </p:nvSpPr>
            <p:spPr bwMode="auto">
              <a:xfrm>
                <a:off x="1802606" y="333216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a:latin typeface="Tahoma" pitchFamily="34" charset="0"/>
                    <a:ea typeface="ＭＳ Ｐゴシック" charset="-128"/>
                    <a:cs typeface="Arial" pitchFamily="34" charset="0"/>
                  </a:rPr>
                  <a:t>WNG</a:t>
                </a:r>
              </a:p>
            </p:txBody>
          </p:sp>
          <p:sp>
            <p:nvSpPr>
              <p:cNvPr id="116" name="AutoShape 46">
                <a:extLst>
                  <a:ext uri="{FF2B5EF4-FFF2-40B4-BE49-F238E27FC236}">
                    <a16:creationId xmlns:a16="http://schemas.microsoft.com/office/drawing/2014/main" id="{EC5A76D1-D3F8-425E-B9B5-845A80844BE0}"/>
                  </a:ext>
                </a:extLst>
              </p:cNvPr>
              <p:cNvSpPr>
                <a:spLocks noChangeArrowheads="1"/>
              </p:cNvSpPr>
              <p:nvPr/>
            </p:nvSpPr>
            <p:spPr bwMode="auto">
              <a:xfrm>
                <a:off x="6479271"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802.11aq</a:t>
                </a:r>
              </a:p>
              <a:p>
                <a:pPr algn="ctr"/>
                <a:r>
                  <a:rPr lang="en-US" sz="1200" dirty="0">
                    <a:latin typeface="Tahoma" pitchFamily="34" charset="0"/>
                    <a:ea typeface="ＭＳ Ｐゴシック" charset="-128"/>
                    <a:cs typeface="Arial" pitchFamily="34" charset="0"/>
                  </a:rPr>
                  <a:t>PAD</a:t>
                </a:r>
              </a:p>
            </p:txBody>
          </p:sp>
          <p:sp>
            <p:nvSpPr>
              <p:cNvPr id="117" name="AutoShape 46">
                <a:extLst>
                  <a:ext uri="{FF2B5EF4-FFF2-40B4-BE49-F238E27FC236}">
                    <a16:creationId xmlns:a16="http://schemas.microsoft.com/office/drawing/2014/main" id="{FA7882F9-B821-4139-8AFA-8AF0C4C1E49A}"/>
                  </a:ext>
                </a:extLst>
              </p:cNvPr>
              <p:cNvSpPr>
                <a:spLocks noChangeArrowheads="1"/>
              </p:cNvSpPr>
              <p:nvPr/>
            </p:nvSpPr>
            <p:spPr bwMode="auto">
              <a:xfrm>
                <a:off x="6529407"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802.11aj</a:t>
                </a:r>
              </a:p>
              <a:p>
                <a:pPr algn="ctr"/>
                <a:r>
                  <a:rPr lang="en-US" sz="1200" dirty="0">
                    <a:latin typeface="Tahoma" pitchFamily="34" charset="0"/>
                    <a:ea typeface="ＭＳ Ｐゴシック" charset="-128"/>
                    <a:cs typeface="Arial" pitchFamily="34" charset="0"/>
                  </a:rPr>
                  <a:t>CMMW</a:t>
                </a:r>
              </a:p>
              <a:p>
                <a:pPr algn="ctr"/>
                <a:endParaRPr lang="en-US" sz="1200" dirty="0">
                  <a:latin typeface="Tahoma" pitchFamily="34" charset="0"/>
                  <a:ea typeface="ＭＳ Ｐゴシック" charset="-128"/>
                  <a:cs typeface="Arial" pitchFamily="34" charset="0"/>
                </a:endParaRPr>
              </a:p>
            </p:txBody>
          </p:sp>
          <p:sp>
            <p:nvSpPr>
              <p:cNvPr id="118" name="AutoShape 46">
                <a:extLst>
                  <a:ext uri="{FF2B5EF4-FFF2-40B4-BE49-F238E27FC236}">
                    <a16:creationId xmlns:a16="http://schemas.microsoft.com/office/drawing/2014/main" id="{18D9BF64-6807-4344-A33B-6BDA4D5AEFB3}"/>
                  </a:ext>
                </a:extLst>
              </p:cNvPr>
              <p:cNvSpPr>
                <a:spLocks noChangeArrowheads="1"/>
              </p:cNvSpPr>
              <p:nvPr/>
            </p:nvSpPr>
            <p:spPr bwMode="auto">
              <a:xfrm>
                <a:off x="6470575" y="2914423"/>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802.11ak</a:t>
                </a:r>
              </a:p>
              <a:p>
                <a:pPr algn="ctr"/>
                <a:r>
                  <a:rPr lang="en-US" sz="1200" dirty="0">
                    <a:latin typeface="Tahoma" pitchFamily="34" charset="0"/>
                    <a:ea typeface="ＭＳ Ｐゴシック" charset="-128"/>
                    <a:cs typeface="Arial" pitchFamily="34" charset="0"/>
                  </a:rPr>
                  <a:t>GLK</a:t>
                </a:r>
              </a:p>
            </p:txBody>
          </p:sp>
          <p:sp>
            <p:nvSpPr>
              <p:cNvPr id="119" name="AutoShape 46">
                <a:extLst>
                  <a:ext uri="{FF2B5EF4-FFF2-40B4-BE49-F238E27FC236}">
                    <a16:creationId xmlns:a16="http://schemas.microsoft.com/office/drawing/2014/main" id="{87BB16E0-0016-4158-AB7C-208EF1DB75E5}"/>
                  </a:ext>
                </a:extLst>
              </p:cNvPr>
              <p:cNvSpPr>
                <a:spLocks noChangeArrowheads="1"/>
              </p:cNvSpPr>
              <p:nvPr/>
            </p:nvSpPr>
            <p:spPr bwMode="auto">
              <a:xfrm>
                <a:off x="4204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120" name="AutoShape 46">
                <a:extLst>
                  <a:ext uri="{FF2B5EF4-FFF2-40B4-BE49-F238E27FC236}">
                    <a16:creationId xmlns:a16="http://schemas.microsoft.com/office/drawing/2014/main" id="{9DEAD3CD-326B-4579-A62F-A17F992BE47D}"/>
                  </a:ext>
                </a:extLst>
              </p:cNvPr>
              <p:cNvSpPr>
                <a:spLocks noChangeArrowheads="1"/>
              </p:cNvSpPr>
              <p:nvPr/>
            </p:nvSpPr>
            <p:spPr bwMode="auto">
              <a:xfrm>
                <a:off x="4204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121" name="AutoShape 11">
                <a:extLst>
                  <a:ext uri="{FF2B5EF4-FFF2-40B4-BE49-F238E27FC236}">
                    <a16:creationId xmlns:a16="http://schemas.microsoft.com/office/drawing/2014/main" id="{ECD7ED98-BA8C-499E-A59F-462B230F6B57}"/>
                  </a:ext>
                </a:extLst>
              </p:cNvPr>
              <p:cNvSpPr>
                <a:spLocks noChangeArrowheads="1"/>
              </p:cNvSpPr>
              <p:nvPr/>
            </p:nvSpPr>
            <p:spPr bwMode="auto">
              <a:xfrm>
                <a:off x="9294616" y="1436915"/>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122" name="AutoShape 46">
                <a:extLst>
                  <a:ext uri="{FF2B5EF4-FFF2-40B4-BE49-F238E27FC236}">
                    <a16:creationId xmlns:a16="http://schemas.microsoft.com/office/drawing/2014/main" id="{45AE3657-5318-40D6-9F27-1A30D58C552C}"/>
                  </a:ext>
                </a:extLst>
              </p:cNvPr>
              <p:cNvSpPr>
                <a:spLocks noChangeArrowheads="1"/>
              </p:cNvSpPr>
              <p:nvPr/>
            </p:nvSpPr>
            <p:spPr bwMode="auto">
              <a:xfrm>
                <a:off x="4195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123" name="AutoShape 46">
                <a:extLst>
                  <a:ext uri="{FF2B5EF4-FFF2-40B4-BE49-F238E27FC236}">
                    <a16:creationId xmlns:a16="http://schemas.microsoft.com/office/drawing/2014/main" id="{1E0329A8-0BD1-4568-A946-7ACC01876600}"/>
                  </a:ext>
                </a:extLst>
              </p:cNvPr>
              <p:cNvSpPr>
                <a:spLocks noChangeArrowheads="1"/>
              </p:cNvSpPr>
              <p:nvPr/>
            </p:nvSpPr>
            <p:spPr bwMode="auto">
              <a:xfrm>
                <a:off x="4181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dirty="0">
                    <a:latin typeface="Tahoma" pitchFamily="34" charset="0"/>
                    <a:ea typeface="ＭＳ Ｐゴシック" charset="-128"/>
                    <a:cs typeface="Arial" pitchFamily="34" charset="0"/>
                  </a:rPr>
                  <a:t>WUR</a:t>
                </a:r>
              </a:p>
            </p:txBody>
          </p:sp>
          <p:sp>
            <p:nvSpPr>
              <p:cNvPr id="124" name="AutoShape 49">
                <a:extLst>
                  <a:ext uri="{FF2B5EF4-FFF2-40B4-BE49-F238E27FC236}">
                    <a16:creationId xmlns:a16="http://schemas.microsoft.com/office/drawing/2014/main" id="{2D08AE4E-EC86-4444-AF1D-CBC0E1557E2B}"/>
                  </a:ext>
                </a:extLst>
              </p:cNvPr>
              <p:cNvSpPr>
                <a:spLocks noChangeArrowheads="1"/>
              </p:cNvSpPr>
              <p:nvPr/>
            </p:nvSpPr>
            <p:spPr bwMode="auto">
              <a:xfrm>
                <a:off x="7823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802.11ah</a:t>
                </a:r>
              </a:p>
              <a:p>
                <a:pPr algn="ctr">
                  <a:defRPr/>
                </a:pPr>
                <a:r>
                  <a:rPr lang="en-US" sz="1200" dirty="0">
                    <a:latin typeface="Tahoma" pitchFamily="34" charset="0"/>
                    <a:ea typeface="ＭＳ Ｐゴシック" charset="-128"/>
                    <a:cs typeface="Arial" charset="0"/>
                  </a:rPr>
                  <a:t>&lt; 1Ghz</a:t>
                </a:r>
              </a:p>
            </p:txBody>
          </p:sp>
          <p:sp>
            <p:nvSpPr>
              <p:cNvPr id="125" name="AutoShape 46">
                <a:extLst>
                  <a:ext uri="{FF2B5EF4-FFF2-40B4-BE49-F238E27FC236}">
                    <a16:creationId xmlns:a16="http://schemas.microsoft.com/office/drawing/2014/main" id="{23F59CEE-86D3-4283-BD1A-2E33B1A8C94F}"/>
                  </a:ext>
                </a:extLst>
              </p:cNvPr>
              <p:cNvSpPr>
                <a:spLocks noChangeArrowheads="1"/>
              </p:cNvSpPr>
              <p:nvPr/>
            </p:nvSpPr>
            <p:spPr bwMode="auto">
              <a:xfrm>
                <a:off x="3078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Light </a:t>
                </a:r>
                <a:r>
                  <a:rPr lang="en-US" sz="1100" dirty="0" err="1">
                    <a:latin typeface="Tahoma" pitchFamily="34" charset="0"/>
                    <a:ea typeface="ＭＳ Ｐゴシック" charset="-128"/>
                    <a:cs typeface="Arial" pitchFamily="34" charset="0"/>
                  </a:rPr>
                  <a:t>Comms</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 (LC</a:t>
                </a:r>
                <a:r>
                  <a:rPr lang="en-US" sz="1100">
                    <a:latin typeface="Tahoma" pitchFamily="34" charset="0"/>
                    <a:ea typeface="ＭＳ Ｐゴシック" charset="-128"/>
                    <a:cs typeface="Arial" pitchFamily="34" charset="0"/>
                  </a:rPr>
                  <a:t>) SG</a:t>
                </a:r>
                <a:endParaRPr lang="en-US" sz="1100" dirty="0">
                  <a:latin typeface="Tahoma" pitchFamily="34" charset="0"/>
                  <a:ea typeface="ＭＳ Ｐゴシック" charset="-128"/>
                  <a:cs typeface="Arial" pitchFamily="34" charset="0"/>
                </a:endParaRPr>
              </a:p>
            </p:txBody>
          </p:sp>
          <p:sp>
            <p:nvSpPr>
              <p:cNvPr id="126" name="AutoShape 27">
                <a:extLst>
                  <a:ext uri="{FF2B5EF4-FFF2-40B4-BE49-F238E27FC236}">
                    <a16:creationId xmlns:a16="http://schemas.microsoft.com/office/drawing/2014/main" id="{15E735E5-DCE9-41CD-8292-B186D5F05EDA}"/>
                  </a:ext>
                </a:extLst>
              </p:cNvPr>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27" name="AutoShape 46">
                <a:extLst>
                  <a:ext uri="{FF2B5EF4-FFF2-40B4-BE49-F238E27FC236}">
                    <a16:creationId xmlns:a16="http://schemas.microsoft.com/office/drawing/2014/main" id="{2EDF5568-D210-416C-84CE-D6C921345BBD}"/>
                  </a:ext>
                </a:extLst>
              </p:cNvPr>
              <p:cNvSpPr>
                <a:spLocks noChangeArrowheads="1"/>
              </p:cNvSpPr>
              <p:nvPr/>
            </p:nvSpPr>
            <p:spPr bwMode="auto">
              <a:xfrm>
                <a:off x="4204912" y="1708168"/>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REVmd</a:t>
                </a:r>
                <a:endParaRPr lang="en-US" sz="1400" dirty="0">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November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810197323"/>
              </p:ext>
            </p:extLst>
          </p:nvPr>
        </p:nvGraphicFramePr>
        <p:xfrm>
          <a:off x="838201" y="2057400"/>
          <a:ext cx="8077199" cy="3296920"/>
        </p:xfrm>
        <a:graphic>
          <a:graphicData uri="http://schemas.openxmlformats.org/drawingml/2006/table">
            <a:tbl>
              <a:tblPr firstRow="1" bandRow="1">
                <a:tableStyleId>{5C22544A-7EE6-4342-B048-85BDC9FD1C3A}</a:tableStyleId>
              </a:tblPr>
              <a:tblGrid>
                <a:gridCol w="717973">
                  <a:extLst>
                    <a:ext uri="{9D8B030D-6E8A-4147-A177-3AD203B41FA5}">
                      <a16:colId xmlns:a16="http://schemas.microsoft.com/office/drawing/2014/main" val="20000"/>
                    </a:ext>
                  </a:extLst>
                </a:gridCol>
                <a:gridCol w="837636">
                  <a:extLst>
                    <a:ext uri="{9D8B030D-6E8A-4147-A177-3AD203B41FA5}">
                      <a16:colId xmlns:a16="http://schemas.microsoft.com/office/drawing/2014/main" val="20001"/>
                    </a:ext>
                  </a:extLst>
                </a:gridCol>
                <a:gridCol w="658142">
                  <a:extLst>
                    <a:ext uri="{9D8B030D-6E8A-4147-A177-3AD203B41FA5}">
                      <a16:colId xmlns:a16="http://schemas.microsoft.com/office/drawing/2014/main" val="20002"/>
                    </a:ext>
                  </a:extLst>
                </a:gridCol>
                <a:gridCol w="1139048">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4384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46228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 January 2018</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370840">
                <a:tc>
                  <a:txBody>
                    <a:bodyPr/>
                    <a:lstStyle/>
                    <a:p>
                      <a:r>
                        <a:rPr lang="en-US" sz="1400" dirty="0" err="1"/>
                        <a:t>TGax</a:t>
                      </a:r>
                      <a:endParaRPr lang="en-US" sz="1400" dirty="0"/>
                    </a:p>
                  </a:txBody>
                  <a:tcPr/>
                </a:tc>
                <a:tc>
                  <a:txBody>
                    <a:bodyPr/>
                    <a:lstStyle/>
                    <a:p>
                      <a:r>
                        <a:rPr lang="en-US" sz="1400" dirty="0"/>
                        <a:t>LB230</a:t>
                      </a:r>
                    </a:p>
                  </a:txBody>
                  <a:tcPr/>
                </a:tc>
                <a:tc>
                  <a:txBody>
                    <a:bodyPr/>
                    <a:lstStyle/>
                    <a:p>
                      <a:r>
                        <a:rPr lang="en-US" sz="1400" dirty="0"/>
                        <a:t>D2.0</a:t>
                      </a:r>
                    </a:p>
                  </a:txBody>
                  <a:tcPr/>
                </a:tc>
                <a:tc>
                  <a:txBody>
                    <a:bodyPr/>
                    <a:lstStyle/>
                    <a:p>
                      <a:pPr algn="ctr"/>
                      <a:r>
                        <a:rPr lang="en-US" sz="1400" dirty="0"/>
                        <a:t>~3400 </a:t>
                      </a:r>
                    </a:p>
                  </a:txBody>
                  <a:tcPr/>
                </a:tc>
                <a:tc>
                  <a:txBody>
                    <a:bodyPr/>
                    <a:lstStyle/>
                    <a:p>
                      <a:pPr algn="ctr"/>
                      <a:r>
                        <a:rPr lang="en-US" sz="1400" baseline="0" dirty="0"/>
                        <a:t>36 </a:t>
                      </a:r>
                      <a:endParaRPr lang="en-US" sz="1400" dirty="0"/>
                    </a:p>
                  </a:txBody>
                  <a:tcPr/>
                </a:tc>
                <a:tc>
                  <a:txBody>
                    <a:bodyPr/>
                    <a:lstStyle/>
                    <a:p>
                      <a:pPr marL="285750" indent="-285750">
                        <a:buFontTx/>
                        <a:buChar char="-"/>
                      </a:pPr>
                      <a:r>
                        <a:rPr lang="en-US" sz="1400" baseline="0" dirty="0"/>
                        <a:t>Continue resolving comments</a:t>
                      </a:r>
                    </a:p>
                    <a:p>
                      <a:pPr marL="285750" indent="-285750">
                        <a:buFontTx/>
                        <a:buChar char="-"/>
                      </a:pPr>
                      <a:r>
                        <a:rPr lang="en-US" sz="1400" baseline="0" dirty="0"/>
                        <a:t>D3.0 in May 2018</a:t>
                      </a:r>
                      <a:endParaRPr lang="en-US" sz="1400" dirty="0"/>
                    </a:p>
                  </a:txBody>
                  <a:tcPr/>
                </a:tc>
                <a:tc>
                  <a:txBody>
                    <a:bodyPr/>
                    <a:lstStyle/>
                    <a:p>
                      <a:pPr algn="ctr"/>
                      <a:r>
                        <a:rPr lang="en-US" sz="1400" dirty="0"/>
                        <a:t>17/1789r0</a:t>
                      </a:r>
                    </a:p>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err="1"/>
                        <a:t>TGaq</a:t>
                      </a:r>
                      <a:endParaRPr lang="en-US" sz="1400" dirty="0"/>
                    </a:p>
                  </a:txBody>
                  <a:tcPr/>
                </a:tc>
                <a:tc>
                  <a:txBody>
                    <a:bodyPr/>
                    <a:lstStyle/>
                    <a:p>
                      <a:r>
                        <a:rPr lang="en-US" sz="1400" dirty="0"/>
                        <a:t>SB</a:t>
                      </a:r>
                      <a:r>
                        <a:rPr lang="en-US" sz="1400" baseline="0" dirty="0"/>
                        <a:t> #6</a:t>
                      </a:r>
                      <a:br>
                        <a:rPr lang="en-US" sz="1400" baseline="0" dirty="0"/>
                      </a:br>
                      <a:r>
                        <a:rPr lang="en-US" sz="1400" baseline="0" dirty="0"/>
                        <a:t>Re-</a:t>
                      </a:r>
                      <a:r>
                        <a:rPr lang="en-US" sz="1400" baseline="0" dirty="0" err="1"/>
                        <a:t>circ</a:t>
                      </a:r>
                      <a:endParaRPr lang="en-US" sz="1400" dirty="0"/>
                    </a:p>
                  </a:txBody>
                  <a:tcPr/>
                </a:tc>
                <a:tc>
                  <a:txBody>
                    <a:bodyPr/>
                    <a:lstStyle/>
                    <a:p>
                      <a:r>
                        <a:rPr lang="en-US" sz="1400" dirty="0"/>
                        <a:t>D13.0</a:t>
                      </a:r>
                    </a:p>
                  </a:txBody>
                  <a:tcPr/>
                </a:tc>
                <a:tc>
                  <a:txBody>
                    <a:bodyPr/>
                    <a:lstStyle/>
                    <a:p>
                      <a:pPr algn="ctr"/>
                      <a:r>
                        <a:rPr lang="en-US" sz="1400" dirty="0"/>
                        <a:t>75</a:t>
                      </a:r>
                    </a:p>
                  </a:txBody>
                  <a:tcPr/>
                </a:tc>
                <a:tc>
                  <a:txBody>
                    <a:bodyPr/>
                    <a:lstStyle/>
                    <a:p>
                      <a:pPr algn="ctr"/>
                      <a:r>
                        <a:rPr lang="en-US" sz="1400" dirty="0"/>
                        <a:t>All</a:t>
                      </a:r>
                    </a:p>
                    <a:p>
                      <a:pPr algn="ctr"/>
                      <a:endParaRPr lang="en-US" sz="1400" dirty="0"/>
                    </a:p>
                  </a:txBody>
                  <a:tcPr/>
                </a:tc>
                <a:tc>
                  <a:txBody>
                    <a:bodyPr/>
                    <a:lstStyle/>
                    <a:p>
                      <a:r>
                        <a:rPr lang="en-US" sz="1400" dirty="0"/>
                        <a:t>- Issue 6</a:t>
                      </a:r>
                      <a:r>
                        <a:rPr lang="en-US" sz="1400" baseline="30000" dirty="0"/>
                        <a:t>th</a:t>
                      </a:r>
                      <a:r>
                        <a:rPr lang="en-US" sz="1400" dirty="0"/>
                        <a:t>  SB </a:t>
                      </a:r>
                      <a:r>
                        <a:rPr lang="en-US" sz="1400" dirty="0" err="1"/>
                        <a:t>recir</a:t>
                      </a:r>
                      <a:r>
                        <a:rPr lang="en-US" sz="1400" dirty="0"/>
                        <a:t> – D14.0</a:t>
                      </a:r>
                    </a:p>
                    <a:p>
                      <a:endParaRPr lang="en-US" sz="1400" dirty="0"/>
                    </a:p>
                  </a:txBody>
                  <a:tcPr/>
                </a:tc>
                <a:tc>
                  <a:txBody>
                    <a:bodyPr/>
                    <a:lstStyle/>
                    <a:p>
                      <a:pPr algn="ctr"/>
                      <a:r>
                        <a:rPr lang="en-US" sz="1400"/>
                        <a:t>17/1779r0</a:t>
                      </a:r>
                      <a:endParaRPr lang="en-US" sz="1400" dirty="0"/>
                    </a:p>
                  </a:txBody>
                  <a:tcPr/>
                </a:tc>
                <a:extLst>
                  <a:ext uri="{0D108BD9-81ED-4DB2-BD59-A6C34878D82A}">
                    <a16:rowId xmlns:a16="http://schemas.microsoft.com/office/drawing/2014/main" val="10002"/>
                  </a:ext>
                </a:extLst>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sz="1400" dirty="0"/>
                    </a:p>
                  </a:txBody>
                  <a:tcPr/>
                </a:tc>
                <a:tc>
                  <a:txBody>
                    <a:bodyPr/>
                    <a:lstStyle/>
                    <a:p>
                      <a:pPr algn="ctr"/>
                      <a:endParaRPr lang="en-US" sz="1400" dirty="0"/>
                    </a:p>
                  </a:txBody>
                  <a:tcPr/>
                </a:tc>
                <a:extLst>
                  <a:ext uri="{0D108BD9-81ED-4DB2-BD59-A6C34878D82A}">
                    <a16:rowId xmlns:a16="http://schemas.microsoft.com/office/drawing/2014/main" val="10003"/>
                  </a:ext>
                </a:extLst>
              </a:tr>
              <a:tr h="370840">
                <a:tc>
                  <a:txBody>
                    <a:bodyPr/>
                    <a:lstStyle/>
                    <a:p>
                      <a:r>
                        <a:rPr lang="en-US" sz="1400" dirty="0" err="1"/>
                        <a:t>TGak</a:t>
                      </a:r>
                      <a:endParaRPr lang="en-US" sz="1400" dirty="0"/>
                    </a:p>
                  </a:txBody>
                  <a:tcPr/>
                </a:tc>
                <a:tc>
                  <a:txBody>
                    <a:bodyPr/>
                    <a:lstStyle/>
                    <a:p>
                      <a:r>
                        <a:rPr lang="en-US" sz="1400" dirty="0"/>
                        <a:t> SB#3</a:t>
                      </a:r>
                      <a:br>
                        <a:rPr lang="en-US" sz="1400" dirty="0"/>
                      </a:br>
                      <a:r>
                        <a:rPr lang="en-US" sz="1400" dirty="0"/>
                        <a:t>Re-circ.</a:t>
                      </a:r>
                    </a:p>
                  </a:txBody>
                  <a:tcPr/>
                </a:tc>
                <a:tc>
                  <a:txBody>
                    <a:bodyPr/>
                    <a:lstStyle/>
                    <a:p>
                      <a:r>
                        <a:rPr lang="en-US" sz="1400" dirty="0"/>
                        <a:t>D7.0</a:t>
                      </a:r>
                    </a:p>
                  </a:txBody>
                  <a:tcPr/>
                </a:tc>
                <a:tc>
                  <a:txBody>
                    <a:bodyPr/>
                    <a:lstStyle/>
                    <a:p>
                      <a:pPr algn="ctr"/>
                      <a:r>
                        <a:rPr lang="en-US" sz="1400" dirty="0"/>
                        <a:t> TBD</a:t>
                      </a:r>
                    </a:p>
                  </a:txBody>
                  <a:tcPr/>
                </a:tc>
                <a:tc>
                  <a:txBody>
                    <a:bodyPr/>
                    <a:lstStyle/>
                    <a:p>
                      <a:pPr algn="ctr"/>
                      <a:r>
                        <a:rPr lang="en-US" sz="1400" dirty="0"/>
                        <a:t>14</a:t>
                      </a:r>
                    </a:p>
                  </a:txBody>
                  <a:tcPr/>
                </a:tc>
                <a:tc>
                  <a:txBody>
                    <a:bodyPr/>
                    <a:lstStyle/>
                    <a:p>
                      <a:pPr marL="285750" indent="-285750">
                        <a:buFontTx/>
                        <a:buChar char="-"/>
                      </a:pPr>
                      <a:r>
                        <a:rPr lang="en-US" sz="1400" dirty="0"/>
                        <a:t>Resolved 1</a:t>
                      </a:r>
                      <a:r>
                        <a:rPr lang="en-US" sz="1400" baseline="30000" dirty="0"/>
                        <a:t>st</a:t>
                      </a:r>
                      <a:r>
                        <a:rPr lang="en-US" sz="1400" dirty="0"/>
                        <a:t> set of  comments prior to close 11/9/2017</a:t>
                      </a:r>
                    </a:p>
                    <a:p>
                      <a:pPr marL="285750" indent="-285750">
                        <a:buFontTx/>
                        <a:buChar char="-"/>
                      </a:pPr>
                      <a:r>
                        <a:rPr lang="en-US" sz="1400" dirty="0"/>
                        <a:t>Resolve remaining </a:t>
                      </a:r>
                      <a:br>
                        <a:rPr lang="en-US" sz="1400" dirty="0"/>
                      </a:br>
                      <a:r>
                        <a:rPr lang="en-US" sz="1400" dirty="0"/>
                        <a:t>SB-re-</a:t>
                      </a:r>
                      <a:r>
                        <a:rPr lang="en-US" sz="1400" dirty="0" err="1"/>
                        <a:t>circ</a:t>
                      </a:r>
                      <a:r>
                        <a:rPr lang="en-US" sz="1400" dirty="0"/>
                        <a:t> comments</a:t>
                      </a:r>
                    </a:p>
                  </a:txBody>
                  <a:tcPr/>
                </a:tc>
                <a:tc>
                  <a:txBody>
                    <a:bodyPr/>
                    <a:lstStyle/>
                    <a:p>
                      <a:pPr algn="ctr"/>
                      <a:r>
                        <a:rPr lang="en-US" sz="1400" dirty="0"/>
                        <a:t>17/1784r0</a:t>
                      </a:r>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228600" y="2514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71" y="522928"/>
            <a:ext cx="7772400" cy="762000"/>
          </a:xfrm>
        </p:spPr>
        <p:txBody>
          <a:bodyPr/>
          <a:lstStyle/>
          <a:p>
            <a:r>
              <a:rPr lang="en-US" sz="2800" b="1" dirty="0"/>
              <a:t>802.11WNG  (Wireless Next Generation)</a:t>
            </a:r>
          </a:p>
        </p:txBody>
      </p:sp>
      <p:sp>
        <p:nvSpPr>
          <p:cNvPr id="3" name="Content Placeholder 2"/>
          <p:cNvSpPr>
            <a:spLocks noGrp="1"/>
          </p:cNvSpPr>
          <p:nvPr>
            <p:ph idx="1"/>
          </p:nvPr>
        </p:nvSpPr>
        <p:spPr>
          <a:xfrm>
            <a:off x="228600" y="1371600"/>
            <a:ext cx="8610600" cy="3048000"/>
          </a:xfrm>
        </p:spPr>
        <p:txBody>
          <a:bodyPr/>
          <a:lstStyle/>
          <a:p>
            <a:pPr marL="0" indent="0">
              <a:spcBef>
                <a:spcPts val="0"/>
              </a:spcBef>
              <a:buNone/>
            </a:pPr>
            <a:br>
              <a:rPr lang="en-US" altLang="en-US" sz="1100" b="1" dirty="0"/>
            </a:br>
            <a:endParaRPr lang="en-US" altLang="en-US" sz="1100" b="1" dirty="0"/>
          </a:p>
          <a:p>
            <a:pPr marL="0" indent="0">
              <a:spcBef>
                <a:spcPts val="0"/>
              </a:spcBef>
              <a:buNone/>
            </a:pPr>
            <a:r>
              <a:rPr lang="en-US" altLang="en-US" sz="2000" b="1" dirty="0"/>
              <a:t>Presentations</a:t>
            </a:r>
          </a:p>
          <a:p>
            <a:pPr marL="0" indent="0">
              <a:spcBef>
                <a:spcPts val="0"/>
              </a:spcBef>
              <a:buNone/>
            </a:pPr>
            <a:endParaRPr lang="en-GB" altLang="en-US" sz="1400" dirty="0"/>
          </a:p>
          <a:p>
            <a:pPr marL="857250" lvl="1" indent="-457200">
              <a:spcBef>
                <a:spcPct val="0"/>
              </a:spcBef>
              <a:defRPr/>
            </a:pPr>
            <a:r>
              <a:rPr lang="en-US" sz="1800" dirty="0"/>
              <a:t>"Broadcast Service on WLAN“ - Hitoshi Morioka (SRC Software)</a:t>
            </a:r>
          </a:p>
          <a:p>
            <a:pPr marL="1200150" lvl="2" indent="-457200">
              <a:spcBef>
                <a:spcPct val="0"/>
              </a:spcBef>
              <a:defRPr/>
            </a:pPr>
            <a:r>
              <a:rPr lang="en-US" sz="1600" dirty="0"/>
              <a:t>https://mentor.ieee.org/802.11/dcn/17/11-17-1736-02-0wng-broadcast-service-on-wlan.pptx </a:t>
            </a:r>
          </a:p>
          <a:p>
            <a:pPr marL="1200150" lvl="2" indent="-457200">
              <a:spcBef>
                <a:spcPct val="0"/>
              </a:spcBef>
              <a:defRPr/>
            </a:pPr>
            <a:r>
              <a:rPr lang="en-US" sz="1600" dirty="0"/>
              <a:t>Two straw polls, no motions</a:t>
            </a:r>
          </a:p>
          <a:p>
            <a:pPr marL="742950" lvl="2" indent="0">
              <a:spcBef>
                <a:spcPct val="0"/>
              </a:spcBef>
              <a:buNone/>
              <a:defRPr/>
            </a:pPr>
            <a:endParaRPr lang="en-US" sz="1600" dirty="0"/>
          </a:p>
          <a:p>
            <a:pPr marL="857250" lvl="1" indent="-457200">
              <a:spcBef>
                <a:spcPct val="0"/>
              </a:spcBef>
              <a:defRPr/>
            </a:pPr>
            <a:r>
              <a:rPr lang="en-US" altLang="en-US" sz="1800" dirty="0"/>
              <a:t>“Wi-Fi Time Sensitive Networking” – </a:t>
            </a:r>
            <a:r>
              <a:rPr lang="en-US" altLang="en-US" sz="1800" dirty="0" err="1"/>
              <a:t>Evgeny</a:t>
            </a:r>
            <a:r>
              <a:rPr lang="en-US" altLang="en-US" sz="1800" dirty="0"/>
              <a:t> </a:t>
            </a:r>
            <a:r>
              <a:rPr lang="en-US" altLang="en-US" sz="1800" dirty="0" err="1"/>
              <a:t>Khorov</a:t>
            </a:r>
            <a:r>
              <a:rPr lang="en-US" altLang="en-US" sz="1800" dirty="0"/>
              <a:t> (NRU HSE; IITP RAS)</a:t>
            </a:r>
          </a:p>
          <a:p>
            <a:pPr marL="1200150" lvl="2" indent="-457200">
              <a:spcBef>
                <a:spcPct val="0"/>
              </a:spcBef>
              <a:defRPr/>
            </a:pPr>
            <a:r>
              <a:rPr lang="en-US" altLang="en-US" sz="1600" dirty="0"/>
              <a:t>https://mentor.ieee.org/802.11/dcn/17/11-17-1734-01-0wng-wtsn.pptx</a:t>
            </a:r>
          </a:p>
          <a:p>
            <a:pPr marL="1200150" lvl="2" indent="-457200">
              <a:spcBef>
                <a:spcPct val="0"/>
              </a:spcBef>
              <a:defRPr/>
            </a:pPr>
            <a:r>
              <a:rPr lang="en-US" altLang="en-US" sz="1600" dirty="0"/>
              <a:t>One straw poll, no motions</a:t>
            </a:r>
          </a:p>
          <a:p>
            <a:pPr marL="457200" indent="-457200">
              <a:spcBef>
                <a:spcPts val="0"/>
              </a:spcBef>
            </a:pPr>
            <a:endParaRPr lang="en-GB" altLang="en-US" sz="2000" dirty="0"/>
          </a:p>
          <a:p>
            <a:pPr marL="457200" indent="-457200">
              <a:spcBef>
                <a:spcPts val="0"/>
              </a:spcBef>
            </a:pPr>
            <a:r>
              <a:rPr lang="en-GB" altLang="en-US" sz="2000" dirty="0"/>
              <a:t>Minutes</a:t>
            </a:r>
          </a:p>
          <a:p>
            <a:pPr lvl="1">
              <a:spcBef>
                <a:spcPts val="0"/>
              </a:spcBef>
            </a:pPr>
            <a:r>
              <a:rPr lang="en-GB" altLang="en-US" sz="1200" dirty="0"/>
              <a:t>  </a:t>
            </a:r>
            <a:r>
              <a:rPr lang="en-GB" altLang="en-US" sz="1600" dirty="0"/>
              <a:t>https://mentor.ieee.org/802.11/dcn/17/11-17-1762-00-0wng-wng-meeting-minutes-of-2017-november-orlando-meeting.docx </a:t>
            </a:r>
          </a:p>
          <a:p>
            <a:pPr marL="457200" lvl="1" indent="0">
              <a:spcBef>
                <a:spcPts val="0"/>
              </a:spcBef>
              <a:buNone/>
            </a:pPr>
            <a:endParaRPr lang="en-GB" altLang="en-US" sz="1600" dirty="0"/>
          </a:p>
          <a:p>
            <a:pPr>
              <a:spcBef>
                <a:spcPts val="0"/>
              </a:spcBef>
            </a:pPr>
            <a:r>
              <a:rPr lang="en-US" altLang="en-US" sz="2000" dirty="0"/>
              <a:t>Closing report:17/1788r0</a:t>
            </a:r>
          </a:p>
          <a:p>
            <a:pPr>
              <a:spcBef>
                <a:spcPts val="0"/>
              </a:spcBef>
            </a:pPr>
            <a:endParaRPr lang="en-US" altLang="en-US" sz="1100" dirty="0"/>
          </a:p>
        </p:txBody>
      </p:sp>
      <p:sp>
        <p:nvSpPr>
          <p:cNvPr id="4" name="Date Placeholder 3"/>
          <p:cNvSpPr>
            <a:spLocks noGrp="1"/>
          </p:cNvSpPr>
          <p:nvPr>
            <p:ph type="dt" sz="half" idx="10"/>
          </p:nvPr>
        </p:nvSpPr>
        <p:spPr/>
        <p:txBody>
          <a:bodyPr/>
          <a:lstStyle/>
          <a:p>
            <a:r>
              <a:rPr lang="en-US" altLang="en-US"/>
              <a:t>November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5</a:t>
            </a:fld>
            <a:endParaRPr lang="en-US" altLang="en-US"/>
          </a:p>
        </p:txBody>
      </p:sp>
    </p:spTree>
    <p:extLst>
      <p:ext uri="{BB962C8B-B14F-4D97-AF65-F5344CB8AC3E}">
        <p14:creationId xmlns:p14="http://schemas.microsoft.com/office/powerpoint/2010/main" val="1544979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802.11ax  (HEW) </a:t>
            </a:r>
            <a:endParaRPr lang="en-CA" dirty="0"/>
          </a:p>
        </p:txBody>
      </p:sp>
      <p:sp>
        <p:nvSpPr>
          <p:cNvPr id="3" name="Content Placeholder 2"/>
          <p:cNvSpPr>
            <a:spLocks noGrp="1"/>
          </p:cNvSpPr>
          <p:nvPr>
            <p:ph idx="1"/>
          </p:nvPr>
        </p:nvSpPr>
        <p:spPr>
          <a:xfrm>
            <a:off x="838200" y="1752600"/>
            <a:ext cx="7848600" cy="3515811"/>
          </a:xfrm>
        </p:spPr>
        <p:txBody>
          <a:bodyPr/>
          <a:lstStyle/>
          <a:p>
            <a:r>
              <a:rPr lang="en-CA" sz="2400" dirty="0"/>
              <a:t>LB 230 D2.0 failed ~3400 comments  Nov 4, 2017</a:t>
            </a:r>
          </a:p>
          <a:p>
            <a:r>
              <a:rPr lang="en-CA" sz="2400" dirty="0"/>
              <a:t>Started comment resolution on draft D2.0.</a:t>
            </a:r>
          </a:p>
          <a:p>
            <a:pPr lvl="1"/>
            <a:r>
              <a:rPr lang="en-CA" sz="2000" i="1" dirty="0">
                <a:ea typeface="+mn-ea"/>
                <a:cs typeface="+mn-cs"/>
              </a:rPr>
              <a:t>Resolved and approved  ~36 CIDs</a:t>
            </a:r>
          </a:p>
          <a:p>
            <a:pPr lvl="1"/>
            <a:r>
              <a:rPr lang="en-CA" sz="2000" i="1" dirty="0">
                <a:ea typeface="+mn-ea"/>
                <a:cs typeface="+mn-cs"/>
              </a:rPr>
              <a:t>LB on D3.0 planned for May 2018</a:t>
            </a:r>
            <a:endParaRPr lang="en-CA" sz="2000" dirty="0">
              <a:ea typeface="+mn-ea"/>
              <a:cs typeface="+mn-cs"/>
            </a:endParaRPr>
          </a:p>
          <a:p>
            <a:r>
              <a:rPr lang="en-CA" sz="2400" dirty="0"/>
              <a:t>Plans for January 2018</a:t>
            </a:r>
          </a:p>
          <a:p>
            <a:pPr lvl="1"/>
            <a:r>
              <a:rPr lang="en-CA" sz="1800" dirty="0"/>
              <a:t>Hold several teleconference calls for comment resolution in </a:t>
            </a:r>
            <a:br>
              <a:rPr lang="en-CA" sz="1800" dirty="0"/>
            </a:br>
            <a:r>
              <a:rPr lang="en-CA" sz="1800" dirty="0"/>
              <a:t>November, December</a:t>
            </a:r>
          </a:p>
          <a:p>
            <a:pPr lvl="1"/>
            <a:r>
              <a:rPr lang="en-CA" sz="1800" dirty="0"/>
              <a:t>Hold Ad-Hoc comment resolution meeting in San Diego, CA. </a:t>
            </a:r>
          </a:p>
          <a:p>
            <a:r>
              <a:rPr lang="en-AU" sz="2400" dirty="0"/>
              <a:t>Closing report: 17/1789r0</a:t>
            </a:r>
          </a:p>
          <a:p>
            <a:endParaRPr lang="en-CA" sz="2400" dirty="0"/>
          </a:p>
        </p:txBody>
      </p:sp>
      <p:sp>
        <p:nvSpPr>
          <p:cNvPr id="4" name="Date Placeholder 3"/>
          <p:cNvSpPr>
            <a:spLocks noGrp="1"/>
          </p:cNvSpPr>
          <p:nvPr>
            <p:ph type="dt" sz="half" idx="10"/>
          </p:nvPr>
        </p:nvSpPr>
        <p:spPr/>
        <p:txBody>
          <a:bodyPr/>
          <a:lstStyle/>
          <a:p>
            <a:pPr>
              <a:defRPr/>
            </a:pPr>
            <a:r>
              <a:rPr lang="en-US" altLang="zh-CN"/>
              <a:t>November 2017</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6</a:t>
            </a:fld>
            <a:endParaRPr lang="en-US"/>
          </a:p>
        </p:txBody>
      </p:sp>
    </p:spTree>
    <p:extLst>
      <p:ext uri="{BB962C8B-B14F-4D97-AF65-F5344CB8AC3E}">
        <p14:creationId xmlns:p14="http://schemas.microsoft.com/office/powerpoint/2010/main" val="3343872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802.11ba [WUR –(Wake-Up Radio)]</a:t>
            </a:r>
          </a:p>
        </p:txBody>
      </p:sp>
      <p:sp>
        <p:nvSpPr>
          <p:cNvPr id="3" name="Content Placeholder 2"/>
          <p:cNvSpPr>
            <a:spLocks noGrp="1"/>
          </p:cNvSpPr>
          <p:nvPr>
            <p:ph idx="1"/>
          </p:nvPr>
        </p:nvSpPr>
        <p:spPr>
          <a:xfrm>
            <a:off x="914400" y="1812546"/>
            <a:ext cx="7848600" cy="3124200"/>
          </a:xfrm>
        </p:spPr>
        <p:txBody>
          <a:bodyPr/>
          <a:lstStyle/>
          <a:p>
            <a:r>
              <a:rPr lang="en-US" altLang="en-US" sz="2000" dirty="0"/>
              <a:t>Reviewed technical presentations</a:t>
            </a:r>
          </a:p>
          <a:p>
            <a:pPr lvl="1"/>
            <a:r>
              <a:rPr lang="en-US" altLang="en-US" sz="1600" dirty="0"/>
              <a:t>WUR control frames (fields and sub-fields)   </a:t>
            </a:r>
          </a:p>
          <a:p>
            <a:pPr lvl="1"/>
            <a:r>
              <a:rPr lang="en-US" altLang="en-US" sz="1600" dirty="0"/>
              <a:t>Sync frames</a:t>
            </a:r>
          </a:p>
          <a:p>
            <a:pPr lvl="1"/>
            <a:r>
              <a:rPr lang="en-US" altLang="en-US" sz="1600" dirty="0"/>
              <a:t>Timing</a:t>
            </a:r>
          </a:p>
          <a:p>
            <a:pPr lvl="1"/>
            <a:r>
              <a:rPr lang="en-US" altLang="en-US" sz="1600" dirty="0"/>
              <a:t>Smart scanning – discovery</a:t>
            </a:r>
          </a:p>
          <a:p>
            <a:r>
              <a:rPr lang="en-US" altLang="en-US" sz="2000" dirty="0"/>
              <a:t>Updated and approved </a:t>
            </a:r>
            <a:r>
              <a:rPr lang="en-US" altLang="en-US" sz="2000" dirty="0" err="1"/>
              <a:t>TGba</a:t>
            </a:r>
            <a:r>
              <a:rPr lang="en-US" altLang="en-US" sz="2000" dirty="0"/>
              <a:t> Spec Framework Document (SFD) </a:t>
            </a:r>
          </a:p>
          <a:p>
            <a:pPr lvl="1"/>
            <a:r>
              <a:rPr lang="en-US" altLang="en-US" sz="2000" dirty="0"/>
              <a:t>IEEE 802.11-17/575r</a:t>
            </a:r>
            <a:r>
              <a:rPr lang="en-US" altLang="en-US" sz="2000" b="1" dirty="0"/>
              <a:t>5</a:t>
            </a:r>
          </a:p>
          <a:p>
            <a:r>
              <a:rPr lang="en-US" altLang="en-US" sz="2000" dirty="0"/>
              <a:t>Identified PHY clauses begin work creating technical </a:t>
            </a:r>
            <a:br>
              <a:rPr lang="en-US" altLang="en-US" sz="2000" dirty="0"/>
            </a:br>
            <a:r>
              <a:rPr lang="en-US" altLang="en-US" sz="2000" dirty="0"/>
              <a:t>draft D 0.0 from the SFD</a:t>
            </a:r>
          </a:p>
          <a:p>
            <a:r>
              <a:rPr lang="en-US" altLang="en-US" sz="2000" dirty="0"/>
              <a:t>Plans for  January 2018</a:t>
            </a:r>
          </a:p>
          <a:p>
            <a:pPr lvl="1"/>
            <a:r>
              <a:rPr lang="en-US" altLang="en-US" sz="1800" dirty="0"/>
              <a:t>Continue work on technical draft</a:t>
            </a:r>
          </a:p>
          <a:p>
            <a:r>
              <a:rPr lang="en-AU" sz="2000" dirty="0"/>
              <a:t>Closing Report: 17/1786r1</a:t>
            </a:r>
          </a:p>
          <a:p>
            <a:pPr lvl="1"/>
            <a:endParaRPr lang="en-AU" sz="2000" dirty="0"/>
          </a:p>
          <a:p>
            <a:endParaRPr lang="en-AU" sz="24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a:t>November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148420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802.11ay</a:t>
            </a:r>
            <a:br>
              <a:rPr lang="en-US" b="1" dirty="0"/>
            </a:br>
            <a:r>
              <a:rPr lang="en-US" b="1" dirty="0"/>
              <a:t>(Next Generation 60 GHz (20Gb/s) </a:t>
            </a:r>
          </a:p>
        </p:txBody>
      </p:sp>
      <p:sp>
        <p:nvSpPr>
          <p:cNvPr id="3" name="Content Placeholder 2"/>
          <p:cNvSpPr>
            <a:spLocks noGrp="1"/>
          </p:cNvSpPr>
          <p:nvPr>
            <p:ph idx="1"/>
          </p:nvPr>
        </p:nvSpPr>
        <p:spPr>
          <a:xfrm>
            <a:off x="1143000" y="2039974"/>
            <a:ext cx="7772400" cy="3446426"/>
          </a:xfrm>
        </p:spPr>
        <p:txBody>
          <a:bodyPr/>
          <a:lstStyle/>
          <a:p>
            <a:r>
              <a:rPr lang="en-US" altLang="en-US" sz="2400" dirty="0"/>
              <a:t>44 technical submissions reviewed</a:t>
            </a:r>
            <a:endParaRPr lang="en-US" altLang="en-US" sz="2400" dirty="0">
              <a:ea typeface="+mn-ea"/>
              <a:cs typeface="+mn-cs"/>
            </a:endParaRPr>
          </a:p>
          <a:p>
            <a:pPr marL="342900" lvl="1" indent="-342900">
              <a:buChar char="•"/>
            </a:pPr>
            <a:r>
              <a:rPr lang="en-US" altLang="en-US" sz="2400" dirty="0">
                <a:ea typeface="+mn-ea"/>
                <a:cs typeface="+mn-cs"/>
              </a:rPr>
              <a:t>Completed the majority of comments on technical draft D0.3</a:t>
            </a:r>
          </a:p>
          <a:p>
            <a:r>
              <a:rPr lang="en-US" altLang="en-US" sz="2400" dirty="0"/>
              <a:t>Agreed to prepare D1.0 for WG letter ballot 30 – day</a:t>
            </a:r>
          </a:p>
          <a:p>
            <a:r>
              <a:rPr lang="en-US" altLang="en-US" sz="2400" dirty="0"/>
              <a:t>Approved coexistence document</a:t>
            </a:r>
          </a:p>
          <a:p>
            <a:r>
              <a:rPr lang="en-US" altLang="en-US" sz="2400" dirty="0"/>
              <a:t>Plans for January 2018 </a:t>
            </a:r>
          </a:p>
          <a:p>
            <a:pPr lvl="1"/>
            <a:r>
              <a:rPr lang="en-US" altLang="en-US" sz="2000" dirty="0"/>
              <a:t>Comment resolution</a:t>
            </a:r>
          </a:p>
          <a:p>
            <a:r>
              <a:rPr lang="en-AU" sz="2400" dirty="0"/>
              <a:t>Closing report: 17/1633</a:t>
            </a: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November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3459922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802.11ay</a:t>
            </a:r>
            <a:br>
              <a:rPr lang="en-US" b="1" dirty="0"/>
            </a:br>
            <a:r>
              <a:rPr lang="en-US" b="1" dirty="0"/>
              <a:t>(Next Generation 60 GHz (20Gb/s) </a:t>
            </a:r>
          </a:p>
        </p:txBody>
      </p:sp>
      <p:sp>
        <p:nvSpPr>
          <p:cNvPr id="3" name="Content Placeholder 2"/>
          <p:cNvSpPr>
            <a:spLocks noGrp="1"/>
          </p:cNvSpPr>
          <p:nvPr>
            <p:ph idx="1"/>
          </p:nvPr>
        </p:nvSpPr>
        <p:spPr>
          <a:xfrm>
            <a:off x="1143000" y="2039974"/>
            <a:ext cx="7772400" cy="3446426"/>
          </a:xfrm>
        </p:spPr>
        <p:txBody>
          <a:bodyPr/>
          <a:lstStyle/>
          <a:p>
            <a:r>
              <a:rPr lang="en-US" altLang="en-US" sz="2400" dirty="0"/>
              <a:t>44 technical submissions reviewed</a:t>
            </a:r>
            <a:endParaRPr lang="en-US" altLang="en-US" sz="2400" dirty="0">
              <a:ea typeface="+mn-ea"/>
              <a:cs typeface="+mn-cs"/>
            </a:endParaRPr>
          </a:p>
          <a:p>
            <a:pPr marL="342900" lvl="1" indent="-342900">
              <a:buChar char="•"/>
            </a:pPr>
            <a:r>
              <a:rPr lang="en-US" altLang="en-US" sz="2400" dirty="0">
                <a:ea typeface="+mn-ea"/>
                <a:cs typeface="+mn-cs"/>
              </a:rPr>
              <a:t>Completed the majority of comments on technical draft D0.3</a:t>
            </a:r>
          </a:p>
          <a:p>
            <a:r>
              <a:rPr lang="en-US" altLang="en-US" sz="2400" dirty="0"/>
              <a:t>Agreed to prepare D1.0 for WG letter ballot 30 – day</a:t>
            </a:r>
          </a:p>
          <a:p>
            <a:r>
              <a:rPr lang="en-US" altLang="en-US" sz="2400" dirty="0"/>
              <a:t>Approved coexistence document</a:t>
            </a:r>
          </a:p>
          <a:p>
            <a:r>
              <a:rPr lang="en-US" altLang="en-US" sz="2400" dirty="0"/>
              <a:t>Plans for January 2018 </a:t>
            </a:r>
          </a:p>
          <a:p>
            <a:pPr lvl="1"/>
            <a:r>
              <a:rPr lang="en-US" altLang="en-US" sz="2000" dirty="0"/>
              <a:t>Comment resolution</a:t>
            </a:r>
          </a:p>
          <a:p>
            <a:r>
              <a:rPr lang="en-AU" sz="2400" dirty="0"/>
              <a:t>Closing report: 17/1633</a:t>
            </a: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November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Tree>
    <p:extLst>
      <p:ext uri="{BB962C8B-B14F-4D97-AF65-F5344CB8AC3E}">
        <p14:creationId xmlns:p14="http://schemas.microsoft.com/office/powerpoint/2010/main" val="106982270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1906</TotalTime>
  <Words>862</Words>
  <Application>Microsoft Office PowerPoint</Application>
  <PresentationFormat>On-screen Show (4:3)</PresentationFormat>
  <Paragraphs>274</Paragraphs>
  <Slides>14</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ＭＳ Ｐゴシック</vt:lpstr>
      <vt:lpstr>Arial</vt:lpstr>
      <vt:lpstr>Calibri</vt:lpstr>
      <vt:lpstr>Tahoma</vt:lpstr>
      <vt:lpstr>Times New Roman</vt:lpstr>
      <vt:lpstr>IEEE-P802_15</vt:lpstr>
      <vt:lpstr>Custom Design</vt:lpstr>
      <vt:lpstr>PowerPoint Presentation</vt:lpstr>
      <vt:lpstr>PowerPoint Presentation</vt:lpstr>
      <vt:lpstr>IEEE 802.11 Standards Pipeline</vt:lpstr>
      <vt:lpstr>802.11 Task Groups in Comment Resolution</vt:lpstr>
      <vt:lpstr>802.11WNG  (Wireless Next Generation)</vt:lpstr>
      <vt:lpstr>802.11ax  (HEW) </vt:lpstr>
      <vt:lpstr>802.11ba [WUR –(Wake-Up Radio)]</vt:lpstr>
      <vt:lpstr>802.11ay (Next Generation 60 GHz (20Gb/s) </vt:lpstr>
      <vt:lpstr>802.11ay (Next Generation 60 GHz (20Gb/s) </vt:lpstr>
      <vt:lpstr>802.11aq (Pre- Association Discovery ) </vt:lpstr>
      <vt:lpstr>Light Communications - SG</vt:lpstr>
      <vt:lpstr>TGmd – Maintenance </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275</cp:revision>
  <cp:lastPrinted>1998-02-10T13:28:06Z</cp:lastPrinted>
  <dcterms:created xsi:type="dcterms:W3CDTF">2016-01-21T14:33:00Z</dcterms:created>
  <dcterms:modified xsi:type="dcterms:W3CDTF">2017-11-09T23:53:27Z</dcterms:modified>
</cp:coreProperties>
</file>