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70" d="100"/>
          <a:sy n="70" d="100"/>
        </p:scale>
        <p:origin x="-1644" y="-9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November 17</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November 17</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November 17</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November 17</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November 17</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November 17</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November 2017</a:t>
            </a:r>
            <a:r>
              <a:rPr lang="en-US" altLang="ko-KR" sz="1400" b="1" baseline="0" dirty="0">
                <a:ea typeface="굴림" charset="-127"/>
              </a:rPr>
              <a:t>					    </a:t>
            </a:r>
            <a:r>
              <a:rPr lang="en-US" altLang="ko-KR" sz="1400" b="1" dirty="0">
                <a:ea typeface="굴림" charset="-127"/>
              </a:rPr>
              <a:t>doc.: IEEE </a:t>
            </a:r>
            <a:r>
              <a:rPr lang="en-US" altLang="ko-KR" b="1" dirty="0" smtClean="0">
                <a:ea typeface="굴림" charset="-127"/>
              </a:rPr>
              <a:t>15-17-0645-00-0vat</a:t>
            </a:r>
            <a:endParaRPr lang="en-US" altLang="ko-KR" dirty="0">
              <a:ea typeface="굴림" charset="-127"/>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November </a:t>
            </a:r>
            <a:r>
              <a:rPr lang="en-US" altLang="ko-KR" sz="1400" b="1" baseline="0" dirty="0">
                <a:ea typeface="굴림" charset="-127"/>
              </a:rPr>
              <a:t>2017				    </a:t>
            </a:r>
            <a:r>
              <a:rPr lang="en-US" altLang="ko-KR" sz="1400" b="1" dirty="0">
                <a:ea typeface="굴림" charset="-127"/>
              </a:rPr>
              <a:t>doc.: </a:t>
            </a:r>
            <a:r>
              <a:rPr lang="en-US" altLang="ko-KR" sz="1400" b="1" dirty="0" smtClean="0">
                <a:ea typeface="굴림" charset="-127"/>
              </a:rPr>
              <a:t>IEEE</a:t>
            </a:r>
            <a:r>
              <a:rPr lang="en-US" altLang="ko-KR" sz="1400" b="1" baseline="0" dirty="0" smtClean="0">
                <a:ea typeface="굴림" charset="-127"/>
              </a:rPr>
              <a:t> </a:t>
            </a:r>
            <a:r>
              <a:rPr lang="en-US" altLang="ko-KR" b="1" dirty="0" smtClean="0">
                <a:ea typeface="굴림" charset="-127"/>
              </a:rPr>
              <a:t>15-17-0645-00-0vat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a:t>Click to edit Master title style</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November 2017</a:t>
            </a:r>
            <a:r>
              <a:rPr lang="en-US" altLang="ko-KR" sz="1400" b="1" baseline="0" dirty="0">
                <a:ea typeface="굴림" charset="-127"/>
              </a:rPr>
              <a:t>					    </a:t>
            </a:r>
            <a:r>
              <a:rPr lang="en-US" altLang="ko-KR" sz="1400" b="1" dirty="0">
                <a:ea typeface="굴림" charset="-127"/>
              </a:rPr>
              <a:t>doc.: </a:t>
            </a:r>
            <a:r>
              <a:rPr lang="en-US" altLang="ko-KR" sz="1400" b="1" dirty="0" smtClean="0">
                <a:ea typeface="굴림" charset="-127"/>
              </a:rPr>
              <a:t>IEEE </a:t>
            </a:r>
            <a:r>
              <a:rPr lang="en-US" altLang="ko-KR" b="1" dirty="0" smtClean="0">
                <a:ea typeface="굴림" charset="-127"/>
              </a:rPr>
              <a:t>15-17-0645-00-0vat</a:t>
            </a:r>
            <a:endParaRPr lang="en-US" altLang="ko-KR" dirty="0">
              <a:ea typeface="굴림" charset="-127"/>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smtClean="0">
                <a:ea typeface="굴림" charset="-127"/>
              </a:rPr>
              <a:t>November 2017</a:t>
            </a:r>
            <a:r>
              <a:rPr lang="en-US" altLang="ko-KR" sz="1400" b="1" baseline="0" dirty="0">
                <a:ea typeface="굴림" charset="-127"/>
              </a:rPr>
              <a:t>				    </a:t>
            </a:r>
            <a:r>
              <a:rPr lang="en-US" altLang="ko-KR" sz="1400" b="1" dirty="0">
                <a:ea typeface="굴림" charset="-127"/>
              </a:rPr>
              <a:t>doc.: </a:t>
            </a:r>
            <a:r>
              <a:rPr lang="en-US" altLang="ko-KR" sz="1400" b="1" dirty="0" smtClean="0">
                <a:ea typeface="굴림" charset="-127"/>
              </a:rPr>
              <a:t>IEEE</a:t>
            </a:r>
            <a:r>
              <a:rPr lang="en-US" altLang="ko-KR" sz="1400" b="1" baseline="0" dirty="0" smtClean="0">
                <a:ea typeface="굴림" charset="-127"/>
              </a:rPr>
              <a:t> </a:t>
            </a:r>
            <a:r>
              <a:rPr lang="en-US" altLang="ko-KR" b="1" dirty="0" smtClean="0">
                <a:ea typeface="굴림" charset="-127"/>
              </a:rPr>
              <a:t>15-17-0645-00-0vat</a:t>
            </a:r>
            <a:endParaRPr lang="en-US" altLang="ko-KR" dirty="0">
              <a:ea typeface="굴림" charset="-127"/>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smtClean="0">
                <a:ea typeface="굴림" charset="-127"/>
              </a:rPr>
              <a:t>November 2017</a:t>
            </a:r>
            <a:r>
              <a:rPr lang="en-US" altLang="ko-KR" sz="1400" b="1" baseline="0" dirty="0">
                <a:ea typeface="굴림" charset="-127"/>
              </a:rPr>
              <a:t>				    </a:t>
            </a:r>
            <a:r>
              <a:rPr lang="en-US" altLang="ko-KR" sz="1400" b="1" dirty="0">
                <a:ea typeface="굴림" charset="-127"/>
              </a:rPr>
              <a:t>doc.: </a:t>
            </a:r>
            <a:r>
              <a:rPr lang="en-US" altLang="ko-KR" sz="1400" b="1" dirty="0" smtClean="0">
                <a:ea typeface="굴림" charset="-127"/>
              </a:rPr>
              <a:t>IEEE </a:t>
            </a:r>
            <a:r>
              <a:rPr lang="en-US" altLang="ko-KR" b="1" dirty="0" smtClean="0">
                <a:ea typeface="굴림" charset="-127"/>
              </a:rPr>
              <a:t>15-17-0645-00-0vat</a:t>
            </a:r>
            <a:endParaRPr lang="en-US" altLang="ko-KR" dirty="0">
              <a:ea typeface="굴림" charset="-127"/>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smtClean="0">
                <a:ea typeface="굴림" charset="-127"/>
              </a:rPr>
              <a:t>November 2017</a:t>
            </a:r>
            <a:r>
              <a:rPr lang="en-US" altLang="ko-KR" sz="1400" b="1" baseline="0" dirty="0">
                <a:ea typeface="굴림" charset="-127"/>
              </a:rPr>
              <a:t>				    </a:t>
            </a:r>
            <a:r>
              <a:rPr lang="en-US" altLang="ko-KR" sz="1400" b="1" dirty="0">
                <a:ea typeface="굴림" charset="-127"/>
              </a:rPr>
              <a:t>doc.: </a:t>
            </a:r>
            <a:r>
              <a:rPr lang="en-US" altLang="ko-KR" sz="1400" b="1" dirty="0" smtClean="0">
                <a:ea typeface="굴림" charset="-127"/>
              </a:rPr>
              <a:t>IEEE </a:t>
            </a:r>
            <a:r>
              <a:rPr lang="en-US" altLang="ko-KR" b="1" dirty="0" smtClean="0">
                <a:ea typeface="굴림" charset="-127"/>
              </a:rPr>
              <a:t>15-17-0645-00-0vat</a:t>
            </a:r>
            <a:endParaRPr lang="en-US" altLang="ko-KR" dirty="0">
              <a:ea typeface="굴림" charset="-127"/>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smtClean="0">
                <a:ea typeface="굴림" charset="-127"/>
              </a:rPr>
              <a:t>November 2017</a:t>
            </a:r>
            <a:r>
              <a:rPr lang="en-US" altLang="ko-KR" sz="1400" b="1" baseline="0" dirty="0">
                <a:ea typeface="굴림" charset="-127"/>
              </a:rPr>
              <a:t>				    </a:t>
            </a:r>
            <a:r>
              <a:rPr lang="en-US" altLang="ko-KR" sz="1400" b="1" dirty="0">
                <a:ea typeface="굴림" charset="-127"/>
              </a:rPr>
              <a:t>doc.: </a:t>
            </a:r>
            <a:r>
              <a:rPr lang="en-US" altLang="ko-KR" sz="1400" b="1" dirty="0" smtClean="0">
                <a:ea typeface="굴림" charset="-127"/>
              </a:rPr>
              <a:t>IEEE </a:t>
            </a:r>
            <a:r>
              <a:rPr lang="en-US" altLang="ko-KR" b="1" dirty="0" smtClean="0">
                <a:ea typeface="굴림" charset="-127"/>
              </a:rPr>
              <a:t>15-17-0645-00-0vat</a:t>
            </a:r>
            <a:endParaRPr lang="en-US" altLang="ko-KR" dirty="0">
              <a:ea typeface="굴림" charset="-127"/>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smtClean="0">
                <a:ea typeface="굴림" charset="-127"/>
              </a:rPr>
              <a:t>November 2017</a:t>
            </a:r>
            <a:r>
              <a:rPr lang="en-US" altLang="ko-KR" sz="1400" b="1" baseline="0" dirty="0">
                <a:ea typeface="굴림" charset="-127"/>
              </a:rPr>
              <a:t>				    </a:t>
            </a:r>
            <a:r>
              <a:rPr lang="en-US" altLang="ko-KR" sz="1400" b="1" dirty="0">
                <a:ea typeface="굴림" charset="-127"/>
              </a:rPr>
              <a:t>doc.: </a:t>
            </a:r>
            <a:r>
              <a:rPr lang="en-US" altLang="ko-KR" sz="1400" b="1" dirty="0" smtClean="0">
                <a:ea typeface="굴림" charset="-127"/>
              </a:rPr>
              <a:t>IEEE</a:t>
            </a:r>
            <a:r>
              <a:rPr lang="en-US" altLang="ko-KR" b="1" dirty="0" smtClean="0">
                <a:ea typeface="굴림" charset="-127"/>
              </a:rPr>
              <a:t> 15-17-0645-00-0vat</a:t>
            </a:r>
            <a:endParaRPr lang="en-US" altLang="ko-KR" dirty="0">
              <a:ea typeface="굴림" charset="-127"/>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November 2017</a:t>
            </a:r>
            <a:r>
              <a:rPr lang="en-US" altLang="ko-KR" sz="1400" b="1" baseline="0" dirty="0">
                <a:ea typeface="굴림" charset="-127"/>
              </a:rPr>
              <a:t>					    </a:t>
            </a:r>
            <a:r>
              <a:rPr lang="en-US" altLang="ko-KR" sz="1400" b="1" dirty="0">
                <a:ea typeface="굴림" charset="-127"/>
              </a:rPr>
              <a:t>doc.: IEEE</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timing>
    <p:tnLst>
      <p:par>
        <p:cTn id="1" dur="indefinite" restart="never" nodeType="tmRoot"/>
      </p:par>
    </p:tnLst>
  </p:timing>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a:t>
            </a:r>
            <a:r>
              <a:rPr lang="en-US" altLang="ko-KR" sz="1800" dirty="0" smtClean="0">
                <a:ea typeface="굴림" charset="-127"/>
              </a:rPr>
              <a:t>November 2017</a:t>
            </a:r>
            <a:endParaRPr lang="en-US" altLang="ko-KR" sz="1800" dirty="0">
              <a:ea typeface="굴림" charset="-127"/>
            </a:endParaRPr>
          </a:p>
          <a:p>
            <a:pPr marL="914400" indent="-914400"/>
            <a:r>
              <a:rPr lang="en-US" altLang="ko-KR" sz="1800" b="1" dirty="0">
                <a:ea typeface="굴림" charset="-127"/>
              </a:rPr>
              <a:t>Date Submitted: </a:t>
            </a:r>
            <a:r>
              <a:rPr lang="en-US" altLang="ko-KR" sz="1800" dirty="0" smtClean="0">
                <a:ea typeface="굴림" charset="-127"/>
              </a:rPr>
              <a:t>November </a:t>
            </a:r>
            <a:r>
              <a:rPr lang="en-US" altLang="ko-KR" sz="1800" dirty="0" smtClean="0">
                <a:ea typeface="굴림" charset="-127"/>
              </a:rPr>
              <a:t>2017</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a:t>
            </a:r>
            <a:r>
              <a:rPr lang="en-US" altLang="ko-KR" sz="1800" dirty="0" smtClean="0">
                <a:ea typeface="굴림" charset="-127"/>
              </a:rPr>
              <a:t>November </a:t>
            </a:r>
            <a:r>
              <a:rPr lang="en-US" altLang="ko-KR" sz="1800" dirty="0" smtClean="0">
                <a:ea typeface="굴림" charset="-127"/>
              </a:rPr>
              <a:t>2017</a:t>
            </a:r>
            <a:endParaRPr lang="en-US" altLang="ko-KR" sz="1800" dirty="0">
              <a:ea typeface="굴림" charset="-127"/>
            </a:endParaRPr>
          </a:p>
          <a:p>
            <a:pPr marL="914400" indent="-914400"/>
            <a:r>
              <a:rPr lang="en-US" altLang="ko-KR" sz="1800" b="1" dirty="0">
                <a:ea typeface="굴림" charset="-127"/>
              </a:rPr>
              <a:t>Abstract: </a:t>
            </a:r>
            <a:r>
              <a:rPr lang="en-US" altLang="ko-KR" sz="1800" dirty="0">
                <a:ea typeface="굴림" charset="-127"/>
              </a:rPr>
              <a:t>VAT IG Closing Report </a:t>
            </a:r>
            <a:r>
              <a:rPr lang="en-US" altLang="ko-KR" sz="1800" dirty="0" smtClean="0">
                <a:ea typeface="굴림" charset="-127"/>
              </a:rPr>
              <a:t>November </a:t>
            </a:r>
            <a:r>
              <a:rPr lang="en-US" altLang="ko-KR" sz="1800" dirty="0">
                <a:ea typeface="굴림" charset="-127"/>
              </a:rPr>
              <a:t>2017</a:t>
            </a:r>
            <a:endParaRPr lang="en-US" altLang="ko-KR" sz="1800" dirty="0">
              <a:ea typeface="굴림" charset="-127"/>
            </a:endParaRPr>
          </a:p>
          <a:p>
            <a:pPr marL="914400" indent="-914400"/>
            <a:r>
              <a:rPr lang="en-US" altLang="ko-KR" sz="1800" b="1" dirty="0">
                <a:ea typeface="굴림" charset="-127"/>
              </a:rPr>
              <a:t>Purpose:</a:t>
            </a:r>
            <a:r>
              <a:rPr lang="en-US" altLang="ko-KR" sz="1800" dirty="0">
                <a:ea typeface="굴림" charset="-127"/>
              </a:rPr>
              <a:t>	To investigate forming an VAT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359945" y="1905000"/>
            <a:ext cx="6430478"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a:t>
            </a:r>
            <a:r>
              <a:rPr lang="en-US" altLang="ja-JP" sz="3600" b="1" dirty="0" smtClean="0">
                <a:solidFill>
                  <a:schemeClr val="tx2"/>
                </a:solidFill>
                <a:ea typeface="ＭＳ Ｐゴシック" pitchFamily="34" charset="-128"/>
              </a:rPr>
              <a:t>Fifth </a:t>
            </a:r>
            <a:r>
              <a:rPr lang="en-US" altLang="ja-JP" sz="3600" b="1" dirty="0">
                <a:solidFill>
                  <a:schemeClr val="tx2"/>
                </a:solidFill>
                <a:ea typeface="ＭＳ Ｐゴシック" pitchFamily="34" charset="-128"/>
              </a:rPr>
              <a:t>Meeting, </a:t>
            </a:r>
            <a:r>
              <a:rPr lang="en-US" altLang="ja-JP" sz="3600" b="1" dirty="0" smtClean="0">
                <a:solidFill>
                  <a:schemeClr val="tx2"/>
                </a:solidFill>
                <a:ea typeface="ＭＳ Ｐゴシック" pitchFamily="34" charset="-128"/>
              </a:rPr>
              <a:t>Orlando</a:t>
            </a:r>
            <a:endParaRPr lang="en-US" altLang="ja-JP" sz="3600" b="1" dirty="0">
              <a:solidFill>
                <a:schemeClr val="tx2"/>
              </a:solidFill>
              <a:ea typeface="ＭＳ Ｐゴシック" pitchFamily="34" charset="-128"/>
            </a:endParaRP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
            </a:r>
            <a:br>
              <a:rPr lang="en-US" altLang="ja-JP" sz="3600" b="1" dirty="0">
                <a:solidFill>
                  <a:schemeClr val="tx2"/>
                </a:solidFill>
                <a:ea typeface="ＭＳ Ｐゴシック" pitchFamily="34" charset="-128"/>
              </a:rPr>
            </a:br>
            <a:r>
              <a:rPr lang="en-US" altLang="ja-JP" sz="3600" b="1" dirty="0" smtClean="0">
                <a:solidFill>
                  <a:schemeClr val="tx2"/>
                </a:solidFill>
                <a:ea typeface="ＭＳ Ｐゴシック" pitchFamily="34" charset="-128"/>
              </a:rPr>
              <a:t>November </a:t>
            </a:r>
            <a:r>
              <a:rPr lang="en-US" altLang="ja-JP" sz="3600" b="1" dirty="0">
                <a:solidFill>
                  <a:schemeClr val="tx2"/>
                </a:solidFill>
                <a:ea typeface="ＭＳ Ｐゴシック" pitchFamily="34" charset="-128"/>
              </a:rPr>
              <a:t>2017</a:t>
            </a:r>
            <a:endParaRPr lang="en-US" altLang="ko-KR" sz="3600" b="1" dirty="0">
              <a:solidFill>
                <a:schemeClr val="tx2"/>
              </a:solidFill>
              <a:ea typeface="굴림"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PAR and CSD issues for VAT SG</a:t>
            </a:r>
          </a:p>
          <a:p>
            <a:endParaRPr lang="en-US" altLang="ja-JP" dirty="0">
              <a:ea typeface="ＭＳ Ｐゴシック" pitchFamily="34"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5355312"/>
          </a:xfrm>
          <a:prstGeom prst="rect">
            <a:avLst/>
          </a:prstGeom>
          <a:noFill/>
          <a:ln w="12700">
            <a:noFill/>
            <a:miter lim="800000"/>
            <a:headEnd type="none" w="sm" len="sm"/>
            <a:tailEnd type="none" w="sm" len="sm"/>
          </a:ln>
        </p:spPr>
        <p:txBody>
          <a:bodyPr wrap="square">
            <a:spAutoFit/>
          </a:bodyPr>
          <a:lstStyle/>
          <a:p>
            <a:pPr marL="268288" indent="-268288">
              <a:buFontTx/>
              <a:buAutoNum type="arabicPeriod"/>
            </a:pPr>
            <a:endParaRPr lang="en-US" altLang="ja-JP" sz="2400" dirty="0">
              <a:ea typeface="ＭＳ Ｐゴシック" pitchFamily="34" charset="-128"/>
            </a:endParaRPr>
          </a:p>
          <a:p>
            <a:pPr marL="268288" indent="-268288">
              <a:buFontTx/>
              <a:buAutoNum type="arabicPeriod"/>
            </a:pPr>
            <a:r>
              <a:rPr lang="en-US" altLang="ja-JP" sz="2400" dirty="0" smtClean="0">
                <a:ea typeface="ＭＳ Ｐゴシック" pitchFamily="34" charset="-128"/>
              </a:rPr>
              <a:t>November 2017 </a:t>
            </a:r>
            <a:r>
              <a:rPr lang="en-US" altLang="ja-JP" sz="2400" dirty="0">
                <a:ea typeface="ＭＳ Ｐゴシック" pitchFamily="34" charset="-128"/>
              </a:rPr>
              <a:t>meeting: </a:t>
            </a:r>
            <a:r>
              <a:rPr lang="en-US" altLang="ja-JP" sz="2400" dirty="0">
                <a:ea typeface="ＭＳ Ｐゴシック" pitchFamily="34" charset="-128"/>
              </a:rPr>
              <a:t>3</a:t>
            </a:r>
            <a:r>
              <a:rPr lang="en-US" altLang="ja-JP" sz="2400" dirty="0" smtClean="0">
                <a:ea typeface="ＭＳ Ｐゴシック" pitchFamily="34" charset="-128"/>
              </a:rPr>
              <a:t> sessions </a:t>
            </a:r>
            <a:r>
              <a:rPr lang="en-US" altLang="ja-JP" sz="2400" dirty="0">
                <a:ea typeface="ＭＳ Ｐゴシック" pitchFamily="34" charset="-128"/>
              </a:rPr>
              <a:t>(Mon. PM2, Tues. </a:t>
            </a:r>
            <a:r>
              <a:rPr lang="en-US" altLang="ja-JP" sz="2400" dirty="0" smtClean="0">
                <a:ea typeface="ＭＳ Ｐゴシック" pitchFamily="34" charset="-128"/>
              </a:rPr>
              <a:t>PM2, Wed AM1) (Mon. PM2: Joint VAT-TG7-TG13)</a:t>
            </a:r>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Attendance: </a:t>
            </a:r>
            <a:r>
              <a:rPr lang="en-US" altLang="ja-JP" sz="2400" dirty="0" smtClean="0">
                <a:ea typeface="ＭＳ Ｐゴシック" pitchFamily="34" charset="-128"/>
              </a:rPr>
              <a:t>15 </a:t>
            </a:r>
            <a:r>
              <a:rPr lang="en-US" altLang="ja-JP" sz="2400" dirty="0">
                <a:ea typeface="ＭＳ Ｐゴシック" pitchFamily="34" charset="-128"/>
              </a:rPr>
              <a:t>attendees</a:t>
            </a:r>
          </a:p>
          <a:p>
            <a:pPr marL="268288" indent="-268288"/>
            <a:r>
              <a:rPr lang="en-US" altLang="ja-JP" sz="2400" dirty="0">
                <a:ea typeface="ＭＳ Ｐゴシック" pitchFamily="34" charset="-128"/>
              </a:rPr>
              <a:t>3. Contribution presentations:</a:t>
            </a:r>
          </a:p>
          <a:p>
            <a:pPr marL="914400" lvl="1" indent="-457200"/>
            <a:r>
              <a:rPr lang="en-US" altLang="ko-KR" sz="2400" dirty="0"/>
              <a:t>+ </a:t>
            </a:r>
            <a:r>
              <a:rPr lang="en-US" altLang="ko-KR" sz="2400" dirty="0" smtClean="0"/>
              <a:t>5 </a:t>
            </a:r>
            <a:r>
              <a:rPr lang="en-US" altLang="ko-KR" sz="2400" dirty="0"/>
              <a:t>contributions from </a:t>
            </a:r>
            <a:r>
              <a:rPr lang="en-US" altLang="ko-KR" sz="2400" dirty="0" err="1"/>
              <a:t>Kookmin</a:t>
            </a:r>
            <a:r>
              <a:rPr lang="en-US" altLang="ko-KR" sz="2400" dirty="0"/>
              <a:t> University</a:t>
            </a:r>
          </a:p>
          <a:p>
            <a:pPr marL="914400" lvl="1" indent="-457200"/>
            <a:r>
              <a:rPr lang="en-US" altLang="ko-KR" sz="2400" dirty="0"/>
              <a:t>+ </a:t>
            </a:r>
            <a:r>
              <a:rPr lang="en-US" altLang="ko-KR" sz="2400" dirty="0" smtClean="0"/>
              <a:t>3 </a:t>
            </a:r>
            <a:r>
              <a:rPr lang="en-US" altLang="ko-KR" sz="2400" dirty="0"/>
              <a:t>contributions </a:t>
            </a:r>
            <a:r>
              <a:rPr lang="en-US" altLang="ko-KR" sz="2400" dirty="0" smtClean="0"/>
              <a:t>SNUST</a:t>
            </a:r>
            <a:r>
              <a:rPr lang="en-US" altLang="ko-KR" sz="2400" dirty="0"/>
              <a:t>.</a:t>
            </a:r>
          </a:p>
          <a:p>
            <a:r>
              <a:rPr lang="en-US" altLang="ko-KR" sz="2400" dirty="0"/>
              <a:t>4. Discussions and completed</a:t>
            </a:r>
          </a:p>
          <a:p>
            <a:pPr marL="914400" lvl="1" indent="-457200"/>
            <a:r>
              <a:rPr lang="en-US" altLang="ko-KR" sz="2400" dirty="0"/>
              <a:t>- </a:t>
            </a:r>
            <a:r>
              <a:rPr lang="en-US" altLang="ko-KR" sz="2400" dirty="0">
                <a:ea typeface="ＭＳ Ｐゴシック" pitchFamily="34" charset="-128"/>
              </a:rPr>
              <a:t>P</a:t>
            </a:r>
            <a:r>
              <a:rPr lang="en-US" altLang="ja-JP" sz="2400" dirty="0">
                <a:ea typeface="ＭＳ Ｐゴシック" pitchFamily="34" charset="-128"/>
              </a:rPr>
              <a:t>ublicizing VAT IG activities</a:t>
            </a:r>
          </a:p>
          <a:p>
            <a:pPr lvl="1"/>
            <a:r>
              <a:rPr lang="en-US" altLang="ko-KR" sz="2400" dirty="0">
                <a:ea typeface="ＭＳ Ｐゴシック" pitchFamily="34" charset="-128"/>
              </a:rPr>
              <a:t>- Draft version of CSD and PAR document</a:t>
            </a:r>
          </a:p>
          <a:p>
            <a:pPr lvl="1"/>
            <a:r>
              <a:rPr lang="en-US" altLang="ko-KR" sz="2400" dirty="0">
                <a:ea typeface="ＭＳ Ｐゴシック" pitchFamily="34" charset="-128"/>
              </a:rPr>
              <a:t>- Suggested title for </a:t>
            </a:r>
            <a:r>
              <a:rPr lang="en-US" altLang="ko-KR" sz="2400" dirty="0" smtClean="0">
                <a:ea typeface="ＭＳ Ｐゴシック" pitchFamily="34" charset="-128"/>
              </a:rPr>
              <a:t>SG:</a:t>
            </a:r>
          </a:p>
          <a:p>
            <a:pPr lvl="1"/>
            <a:r>
              <a:rPr lang="en-US" altLang="ko-KR" sz="1800" dirty="0" smtClean="0">
                <a:solidFill>
                  <a:srgbClr val="FF0000"/>
                </a:solidFill>
              </a:rPr>
              <a:t>Standard for Vehicular </a:t>
            </a:r>
            <a:r>
              <a:rPr lang="en-US" altLang="ko-KR" sz="1800" dirty="0" smtClean="0">
                <a:solidFill>
                  <a:srgbClr val="FF0000"/>
                </a:solidFill>
              </a:rPr>
              <a:t>OWC Study Group</a:t>
            </a:r>
          </a:p>
          <a:p>
            <a:pPr lvl="1"/>
            <a:r>
              <a:rPr lang="en-US" altLang="ko-KR" sz="1800" dirty="0">
                <a:solidFill>
                  <a:srgbClr val="FF0000"/>
                </a:solidFill>
              </a:rPr>
              <a:t>Standard </a:t>
            </a:r>
            <a:r>
              <a:rPr lang="en-US" altLang="ko-KR" sz="1800" dirty="0" smtClean="0">
                <a:solidFill>
                  <a:srgbClr val="FF0000"/>
                </a:solidFill>
              </a:rPr>
              <a:t>for Vehicular Optical Camera Communications (VOCC) Study Group</a:t>
            </a:r>
          </a:p>
          <a:p>
            <a:pPr lvl="1"/>
            <a:r>
              <a:rPr lang="en-US" altLang="ko-KR" sz="1800" dirty="0">
                <a:solidFill>
                  <a:srgbClr val="FF0000"/>
                </a:solidFill>
              </a:rPr>
              <a:t>Standard for </a:t>
            </a:r>
            <a:r>
              <a:rPr lang="en-US" altLang="ko-KR" sz="1800" dirty="0" smtClean="0">
                <a:solidFill>
                  <a:srgbClr val="FF0000"/>
                </a:solidFill>
              </a:rPr>
              <a:t>Vehicular Camera Communications (VCC</a:t>
            </a:r>
            <a:r>
              <a:rPr lang="en-US" altLang="ko-KR" sz="1800" dirty="0">
                <a:solidFill>
                  <a:srgbClr val="FF0000"/>
                </a:solidFill>
              </a:rPr>
              <a:t>) Study </a:t>
            </a:r>
            <a:r>
              <a:rPr lang="en-US" altLang="ko-KR" sz="1800" dirty="0" smtClean="0">
                <a:solidFill>
                  <a:srgbClr val="FF0000"/>
                </a:solidFill>
              </a:rPr>
              <a:t>Group</a:t>
            </a:r>
            <a:endParaRPr lang="en-US" altLang="ko-KR" sz="2400" dirty="0" smtClean="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a:t>
            </a:r>
            <a:r>
              <a:rPr lang="en-US" altLang="ja-JP" sz="3200" b="1" dirty="0" smtClean="0">
                <a:ea typeface="ＭＳ Ｐゴシック" pitchFamily="50" charset="-128"/>
              </a:rPr>
              <a:t>November meeting</a:t>
            </a:r>
            <a:endParaRPr lang="en-US" altLang="ja-JP" sz="3200" b="1" dirty="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November Meeting</a:t>
            </a:r>
          </a:p>
        </p:txBody>
      </p:sp>
      <p:sp>
        <p:nvSpPr>
          <p:cNvPr id="11" name="TextBox 10"/>
          <p:cNvSpPr txBox="1"/>
          <p:nvPr/>
        </p:nvSpPr>
        <p:spPr>
          <a:xfrm>
            <a:off x="533400" y="1600200"/>
            <a:ext cx="8305800" cy="2677656"/>
          </a:xfrm>
          <a:prstGeom prst="rect">
            <a:avLst/>
          </a:prstGeom>
          <a:noFill/>
        </p:spPr>
        <p:txBody>
          <a:bodyPr wrap="square" rtlCol="0">
            <a:spAutoFit/>
          </a:bodyPr>
          <a:lstStyle/>
          <a:p>
            <a:pPr marL="395288" indent="-395288">
              <a:buFont typeface="Wingdings" pitchFamily="2" charset="2"/>
              <a:buChar char="§"/>
            </a:pPr>
            <a:r>
              <a:rPr lang="en-US" sz="2400" dirty="0"/>
              <a:t>Requesting 3 </a:t>
            </a:r>
            <a:r>
              <a:rPr lang="en-US" sz="2400" dirty="0" smtClean="0"/>
              <a:t>sessions.</a:t>
            </a:r>
            <a:endParaRPr lang="en-US" sz="2400" dirty="0"/>
          </a:p>
          <a:p>
            <a:pPr marL="395288" indent="-395288">
              <a:buFont typeface="Wingdings" pitchFamily="2" charset="2"/>
              <a:buChar char="§"/>
            </a:pPr>
            <a:r>
              <a:rPr lang="en-US" sz="2400" dirty="0" smtClean="0"/>
              <a:t>Generate </a:t>
            </a:r>
            <a:r>
              <a:rPr lang="en-US" sz="2400" dirty="0"/>
              <a:t>and circulate a  “VAT  Call for Applications       Presentation” paragraph</a:t>
            </a:r>
          </a:p>
          <a:p>
            <a:pPr marL="395288" indent="-395288">
              <a:buFont typeface="Wingdings" pitchFamily="2" charset="2"/>
              <a:buChar char="§"/>
            </a:pPr>
            <a:r>
              <a:rPr lang="en-US" sz="2400" dirty="0" smtClean="0"/>
              <a:t>Invite </a:t>
            </a:r>
            <a:r>
              <a:rPr lang="en-US" sz="2400" dirty="0"/>
              <a:t>interested parties: </a:t>
            </a:r>
            <a:r>
              <a:rPr lang="en-US" altLang="ko-KR" sz="2400" dirty="0"/>
              <a:t>Automotive companies, ADAS, Lighting sources and etc.</a:t>
            </a:r>
          </a:p>
          <a:p>
            <a:pPr marL="395288" indent="-395288">
              <a:buFont typeface="Wingdings" pitchFamily="2" charset="2"/>
              <a:buChar char="§"/>
            </a:pPr>
            <a:r>
              <a:rPr lang="en-US" altLang="ja-JP" sz="2400" dirty="0" smtClean="0">
                <a:ea typeface="ＭＳ Ｐゴシック" pitchFamily="34" charset="-128"/>
              </a:rPr>
              <a:t>Call </a:t>
            </a:r>
            <a:r>
              <a:rPr lang="en-US" altLang="ja-JP" sz="2400" dirty="0">
                <a:ea typeface="ＭＳ Ｐゴシック" pitchFamily="34" charset="-128"/>
              </a:rPr>
              <a:t>for presentation about VAT and some study items of VAT</a:t>
            </a:r>
          </a:p>
          <a:p>
            <a:pPr marL="395288" indent="-395288">
              <a:buFont typeface="Wingdings" pitchFamily="2" charset="2"/>
              <a:buChar char="§"/>
            </a:pPr>
            <a:r>
              <a:rPr lang="en-US" altLang="ja-JP" sz="2400" dirty="0" smtClean="0">
                <a:ea typeface="ＭＳ Ｐゴシック" pitchFamily="34" charset="-128"/>
              </a:rPr>
              <a:t>Update </a:t>
            </a:r>
            <a:r>
              <a:rPr lang="en-US" altLang="ja-JP" sz="2400" dirty="0">
                <a:ea typeface="ＭＳ Ｐゴシック" pitchFamily="34" charset="-128"/>
              </a:rPr>
              <a:t>PAR and CSD document for developing Study Group</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10070</TotalTime>
  <Words>256</Words>
  <Application>Microsoft Office PowerPoint</Application>
  <PresentationFormat>On-screen Show (4:3)</PresentationFormat>
  <Paragraphs>54</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tuan</vt:lpstr>
      <vt:lpstr>PowerPoint Presentation</vt:lpstr>
      <vt:lpstr>PowerPoint Presentation</vt:lpstr>
      <vt:lpstr>Objective of Meeting</vt:lpstr>
      <vt:lpstr>PowerPoint Presentation</vt:lpstr>
      <vt:lpstr>Plans for November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TH</cp:lastModifiedBy>
  <cp:revision>665</cp:revision>
  <cp:lastPrinted>2000-03-07T00:55:37Z</cp:lastPrinted>
  <dcterms:created xsi:type="dcterms:W3CDTF">1998-02-10T13:07:52Z</dcterms:created>
  <dcterms:modified xsi:type="dcterms:W3CDTF">2017-11-08T15:19:41Z</dcterms:modified>
  <cp:category>15-07-0nnn-00-004d</cp:category>
</cp:coreProperties>
</file>