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289" r:id="rId3"/>
    <p:sldId id="295" r:id="rId4"/>
    <p:sldId id="302" r:id="rId5"/>
    <p:sldId id="303" r:id="rId6"/>
    <p:sldId id="30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601" autoAdjust="0"/>
    <p:restoredTop sz="94660"/>
  </p:normalViewPr>
  <p:slideViewPr>
    <p:cSldViewPr>
      <p:cViewPr varScale="1">
        <p:scale>
          <a:sx n="75" d="100"/>
          <a:sy n="75"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15-17-0642-00-0vat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Unobtrusive </a:t>
            </a:r>
            <a:r>
              <a:rPr lang="en-US" sz="1600" dirty="0" smtClean="0">
                <a:latin typeface="Times New Roman" pitchFamily="18" charset="0"/>
                <a:cs typeface="Times New Roman" pitchFamily="18" charset="0"/>
              </a:rPr>
              <a:t>Interactive VAT using Vehicle See-Through-HUD </a:t>
            </a:r>
            <a:r>
              <a:rPr lang="en-US" sz="1600" dirty="0">
                <a:latin typeface="Times New Roman" pitchFamily="18" charset="0"/>
                <a:cs typeface="Times New Roman" pitchFamily="18" charset="0"/>
              </a:rPr>
              <a:t>based </a:t>
            </a:r>
            <a:r>
              <a:rPr lang="en-US" sz="1600" dirty="0" smtClean="0">
                <a:latin typeface="Times New Roman" pitchFamily="18" charset="0"/>
                <a:cs typeface="Times New Roman" pitchFamily="18" charset="0"/>
              </a:rPr>
              <a:t>CamCom Link</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a:t>
            </a:r>
            <a:r>
              <a:rPr lang="en-US" sz="1600" dirty="0" err="1">
                <a:latin typeface="Times New Roman" pitchFamily="18" charset="0"/>
                <a:cs typeface="Times New Roman" pitchFamily="18" charset="0"/>
              </a:rPr>
              <a:t>Younkwan</a:t>
            </a:r>
            <a:r>
              <a:rPr lang="en-US" sz="1600" dirty="0">
                <a:latin typeface="Times New Roman" pitchFamily="18" charset="0"/>
                <a:cs typeface="Times New Roman" pitchFamily="18" charset="0"/>
              </a:rPr>
              <a:t> Kim (The Catholic University of Korea), Mariappan Vinayagam(SNUST</a:t>
            </a:r>
            <a:r>
              <a:rPr lang="en-US" sz="1600" dirty="0" smtClean="0">
                <a:latin typeface="Times New Roman" pitchFamily="18" charset="0"/>
                <a:cs typeface="Times New Roman" pitchFamily="18" charset="0"/>
              </a:rPr>
              <a:t>) </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endParaRPr lang="en-US" sz="1600" b="1"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Vehicle </a:t>
            </a:r>
            <a:r>
              <a:rPr lang="en-US" sz="1600" dirty="0" smtClean="0">
                <a:latin typeface="Times New Roman" pitchFamily="18" charset="0"/>
                <a:cs typeface="Times New Roman" pitchFamily="18" charset="0"/>
              </a:rPr>
              <a:t>See-Through-HUD </a:t>
            </a:r>
            <a:r>
              <a:rPr lang="en-US" sz="1600" dirty="0">
                <a:latin typeface="Times New Roman" pitchFamily="18" charset="0"/>
                <a:cs typeface="Times New Roman" pitchFamily="18" charset="0"/>
              </a:rPr>
              <a:t>based CamCom application for Vehicular Assistant Technology (VAT). This </a:t>
            </a:r>
            <a:r>
              <a:rPr lang="en-US" sz="1600" dirty="0" smtClean="0">
                <a:latin typeface="Times New Roman" pitchFamily="18" charset="0"/>
                <a:cs typeface="Times New Roman" pitchFamily="18" charset="0"/>
              </a:rPr>
              <a:t>is proposed VAT  uses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ADAS, ITS, See-Through-Display Signage, HUD-Signage, IoT/IoL/</a:t>
            </a:r>
            <a:r>
              <a:rPr lang="en-US" sz="1600" dirty="0" err="1" smtClean="0">
                <a:latin typeface="Times New Roman" pitchFamily="18" charset="0"/>
                <a:cs typeface="Times New Roman" pitchFamily="18" charset="0"/>
              </a:rPr>
              <a:t>IoS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LED IT, </a:t>
            </a:r>
            <a:r>
              <a:rPr lang="en-US" sz="1600" dirty="0" smtClean="0">
                <a:latin typeface="Times New Roman" pitchFamily="18" charset="0"/>
                <a:cs typeface="Times New Roman" pitchFamily="18" charset="0"/>
              </a:rPr>
              <a:t>Smart Signage </a:t>
            </a:r>
            <a:r>
              <a:rPr lang="en-US" sz="1600" dirty="0">
                <a:latin typeface="Times New Roman" pitchFamily="18" charset="0"/>
                <a:cs typeface="Times New Roman" pitchFamily="18" charset="0"/>
              </a:rPr>
              <a:t>with Advertisement Information etc</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See-Through Display based Vehicle  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57200" y="2514600"/>
            <a:ext cx="8568267" cy="1828800"/>
          </a:xfrm>
        </p:spPr>
        <p:txBody>
          <a:bodyPr>
            <a:normAutofit fontScale="92500" lnSpcReduction="20000"/>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Elements Related to Attentional Disturbances on Drive</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Unobtrusive Interactive VAT using Vehicle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See-Through-HUD</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a:bodyPr>
          <a:lstStyle/>
          <a:p>
            <a:r>
              <a:rPr lang="en-US" sz="3000" b="1" dirty="0"/>
              <a:t>Elements Related to Attentional Disturbances on Drive</a:t>
            </a:r>
          </a:p>
        </p:txBody>
      </p:sp>
      <p:sp>
        <p:nvSpPr>
          <p:cNvPr id="11" name="Content Placeholder 2"/>
          <p:cNvSpPr>
            <a:spLocks noGrp="1"/>
          </p:cNvSpPr>
          <p:nvPr>
            <p:ph idx="1"/>
          </p:nvPr>
        </p:nvSpPr>
        <p:spPr>
          <a:xfrm>
            <a:off x="5128562" y="1730578"/>
            <a:ext cx="3801533" cy="4213022"/>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Inattention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Low Level of Attention (e.g. leisure journey)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Thoughts, Concerns</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Over-Familiarity with the road/monotony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Over-Familiarity with the maneuver</a:t>
            </a:r>
          </a:p>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Attention Competition</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Searching for a direction</a:t>
            </a:r>
            <a:endParaRPr lang="en-US" altLang="ko-KR" sz="12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Identification of s potential risk in another part of the situation ( e.g. a car / human / animals coming from the other side)</a:t>
            </a:r>
            <a:endParaRPr lang="en-US" altLang="ko-KR" sz="1200" dirty="0">
              <a:latin typeface="Times New Roman" panose="02020603050405020304" pitchFamily="18" charset="0"/>
              <a:ea typeface="굴림" panose="020B0600000101010101" pitchFamily="50" charset="-127"/>
              <a:cs typeface="Times New Roman" panose="02020603050405020304" pitchFamily="18" charset="0"/>
            </a:endParaRPr>
          </a:p>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Distraction </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External Stimulus (e.g. phone, conversation with a passenger, etc</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Secondary task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 e.g.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tuning the radio, picking up an object, etc)</a:t>
            </a:r>
          </a:p>
        </p:txBody>
      </p:sp>
      <p:sp>
        <p:nvSpPr>
          <p:cNvPr id="10" name="TextBox 53"/>
          <p:cNvSpPr txBox="1">
            <a:spLocks noChangeArrowheads="1"/>
          </p:cNvSpPr>
          <p:nvPr/>
        </p:nvSpPr>
        <p:spPr bwMode="auto">
          <a:xfrm>
            <a:off x="506565" y="5161848"/>
            <a:ext cx="4419600" cy="7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Leads to </a:t>
            </a:r>
          </a:p>
          <a:p>
            <a:pPr lvl="1" algn="just" latinLnBrk="1"/>
            <a:r>
              <a:rPr lang="en-US" altLang="ko-KR" sz="1200" dirty="0" smtClean="0">
                <a:cs typeface="Times New Roman" panose="02020603050405020304" pitchFamily="18" charset="0"/>
              </a:rPr>
              <a:t>Accidents </a:t>
            </a:r>
          </a:p>
          <a:p>
            <a:pPr lvl="1" algn="just" latinLnBrk="1"/>
            <a:r>
              <a:rPr kumimoji="0" lang="en-US" altLang="ko-KR" sz="1200" dirty="0" smtClean="0">
                <a:cs typeface="Times New Roman" panose="02020603050405020304" pitchFamily="18" charset="0"/>
              </a:rPr>
              <a:t>Causes Life </a:t>
            </a:r>
          </a:p>
        </p:txBody>
      </p:sp>
      <p:pic>
        <p:nvPicPr>
          <p:cNvPr id="3" name="Picture 2"/>
          <p:cNvPicPr>
            <a:picLocks noChangeAspect="1"/>
          </p:cNvPicPr>
          <p:nvPr/>
        </p:nvPicPr>
        <p:blipFill>
          <a:blip r:embed="rId2"/>
          <a:stretch>
            <a:fillRect/>
          </a:stretch>
        </p:blipFill>
        <p:spPr>
          <a:xfrm>
            <a:off x="506565" y="1497748"/>
            <a:ext cx="4518962" cy="3393452"/>
          </a:xfrm>
          <a:prstGeom prst="rect">
            <a:avLst/>
          </a:prstGeom>
        </p:spPr>
      </p:pic>
      <p:sp>
        <p:nvSpPr>
          <p:cNvPr id="8" name="Rectangle 7"/>
          <p:cNvSpPr/>
          <p:nvPr/>
        </p:nvSpPr>
        <p:spPr>
          <a:xfrm>
            <a:off x="4322699" y="4611026"/>
            <a:ext cx="630301" cy="276999"/>
          </a:xfrm>
          <a:prstGeom prst="rect">
            <a:avLst/>
          </a:prstGeom>
        </p:spPr>
        <p:txBody>
          <a:bodyPr wrap="none">
            <a:spAutoFit/>
          </a:bodyPr>
          <a:lstStyle/>
          <a:p>
            <a:r>
              <a:rPr lang="en-US" sz="1200" dirty="0" smtClean="0"/>
              <a:t>Google</a:t>
            </a:r>
            <a:endParaRPr lang="en-US" sz="1200" dirty="0"/>
          </a:p>
        </p:txBody>
      </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a:noAutofit/>
          </a:bodyPr>
          <a:lstStyle/>
          <a:p>
            <a:r>
              <a:rPr lang="en-US" sz="2500" b="1" dirty="0"/>
              <a:t>Unobtrusive Interactive VAT using Vehicle </a:t>
            </a:r>
            <a:r>
              <a:rPr lang="en-US" sz="2500" b="1" dirty="0" smtClean="0"/>
              <a:t>See-Through-HUD</a:t>
            </a:r>
            <a:endParaRPr lang="en-US" sz="2500" b="1" dirty="0"/>
          </a:p>
        </p:txBody>
      </p:sp>
      <p:sp>
        <p:nvSpPr>
          <p:cNvPr id="6" name="Rectangle 5"/>
          <p:cNvSpPr/>
          <p:nvPr/>
        </p:nvSpPr>
        <p:spPr>
          <a:xfrm>
            <a:off x="558800" y="1339953"/>
            <a:ext cx="4775346" cy="338554"/>
          </a:xfrm>
          <a:prstGeom prst="rect">
            <a:avLst/>
          </a:prstGeom>
        </p:spPr>
        <p:txBody>
          <a:bodyPr wrap="none">
            <a:spAutoFit/>
          </a:bodyPr>
          <a:lstStyle/>
          <a:p>
            <a:r>
              <a:rPr lang="en-US" sz="1600" dirty="0"/>
              <a:t>Vehicle </a:t>
            </a:r>
            <a:r>
              <a:rPr lang="en-US" sz="1600" dirty="0" smtClean="0"/>
              <a:t>See-Through Rear Window HUD – CamCom Link</a:t>
            </a:r>
            <a:endParaRPr lang="en-US" sz="1600" dirty="0"/>
          </a:p>
        </p:txBody>
      </p:sp>
      <p:sp>
        <p:nvSpPr>
          <p:cNvPr id="11" name="Content Placeholder 2"/>
          <p:cNvSpPr>
            <a:spLocks noGrp="1"/>
          </p:cNvSpPr>
          <p:nvPr>
            <p:ph idx="1"/>
          </p:nvPr>
        </p:nvSpPr>
        <p:spPr>
          <a:xfrm>
            <a:off x="5302250" y="1787772"/>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See – Through – HUD - Rear Window based CamCom application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Vehicle See-Through-HUD-Rear Window as a Transmitter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Front View Camera as a CAMCOM Link Receiver</a:t>
            </a:r>
          </a:p>
          <a:p>
            <a:pPr lvl="1"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U</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Display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6070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a:ea typeface="굴림" panose="020B0600000101010101" pitchFamily="50" charset="-127"/>
                <a:cs typeface="Times New Roman" panose="02020603050405020304" pitchFamily="18" charset="0"/>
              </a:rPr>
              <a:t>Unobtrusive Driving Instruction </a:t>
            </a:r>
            <a:r>
              <a:rPr lang="en-US" altLang="ko-KR" sz="1200" dirty="0" smtClean="0">
                <a:ea typeface="굴림" panose="020B0600000101010101" pitchFamily="50" charset="-127"/>
                <a:cs typeface="Times New Roman" panose="02020603050405020304" pitchFamily="18" charset="0"/>
              </a:rPr>
              <a:t>displayed on See-Through-HUD- Front Window </a:t>
            </a:r>
            <a:endParaRPr lang="en-US" altLang="ko-KR" sz="1200" dirty="0">
              <a:ea typeface="굴림" panose="020B0600000101010101" pitchFamily="50" charset="-127"/>
              <a:cs typeface="Times New Roman" panose="02020603050405020304" pitchFamily="18" charset="0"/>
            </a:endParaRP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a:t>
            </a:r>
            <a:r>
              <a:rPr lang="en-US" altLang="ko-KR" sz="1200" dirty="0" smtClean="0">
                <a:cs typeface="Times New Roman" panose="02020603050405020304" pitchFamily="18" charset="0"/>
              </a:rPr>
              <a:t>Driving </a:t>
            </a:r>
            <a:r>
              <a:rPr kumimoji="0" lang="en-US" altLang="ko-KR" sz="1200" dirty="0" smtClean="0">
                <a:cs typeface="Times New Roman" panose="02020603050405020304" pitchFamily="18" charset="0"/>
              </a:rPr>
              <a:t>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smtClean="0">
                <a:ea typeface="굴림" panose="020B0600000101010101" pitchFamily="50" charset="-127"/>
                <a:cs typeface="Times New Roman" panose="02020603050405020304" pitchFamily="18" charset="0"/>
              </a:rPr>
              <a:t>Access to </a:t>
            </a:r>
            <a:r>
              <a:rPr lang="en-US" altLang="ko-KR" sz="1200" dirty="0">
                <a:ea typeface="굴림" panose="020B0600000101010101" pitchFamily="50" charset="-127"/>
                <a:cs typeface="Times New Roman" panose="02020603050405020304" pitchFamily="18" charset="0"/>
              </a:rPr>
              <a:t>Mobile Network Connectivity </a:t>
            </a:r>
            <a:r>
              <a:rPr lang="en-US" altLang="ko-KR" sz="1200" dirty="0" smtClean="0">
                <a:ea typeface="굴림" panose="020B0600000101010101" pitchFamily="50" charset="-127"/>
                <a:cs typeface="Times New Roman" panose="02020603050405020304" pitchFamily="18" charset="0"/>
              </a:rPr>
              <a:t>Infrastructure</a:t>
            </a:r>
            <a:endParaRPr kumimoji="0" lang="en-US" altLang="ko-KR" sz="1600" dirty="0" smtClean="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558800" y="1778807"/>
            <a:ext cx="4743450" cy="3009900"/>
          </a:xfrm>
          <a:prstGeom prst="rect">
            <a:avLst/>
          </a:prstGeom>
        </p:spPr>
      </p:pic>
    </p:spTree>
    <p:extLst>
      <p:ext uri="{BB962C8B-B14F-4D97-AF65-F5344CB8AC3E}">
        <p14:creationId xmlns:p14="http://schemas.microsoft.com/office/powerpoint/2010/main" val="812735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a:noAutofit/>
          </a:bodyPr>
          <a:lstStyle/>
          <a:p>
            <a:r>
              <a:rPr lang="en-US" sz="2500" b="1" dirty="0"/>
              <a:t>Unobtrusive Interactive VAT using Vehicle </a:t>
            </a:r>
            <a:r>
              <a:rPr lang="en-US" sz="2500" b="1" dirty="0" smtClean="0"/>
              <a:t>See-Through-HUD</a:t>
            </a:r>
            <a:endParaRPr lang="en-US" sz="2500" b="1" dirty="0"/>
          </a:p>
        </p:txBody>
      </p:sp>
      <p:sp>
        <p:nvSpPr>
          <p:cNvPr id="6" name="Rectangle 5"/>
          <p:cNvSpPr/>
          <p:nvPr/>
        </p:nvSpPr>
        <p:spPr>
          <a:xfrm>
            <a:off x="558800" y="1339953"/>
            <a:ext cx="4887492" cy="338554"/>
          </a:xfrm>
          <a:prstGeom prst="rect">
            <a:avLst/>
          </a:prstGeom>
        </p:spPr>
        <p:txBody>
          <a:bodyPr wrap="none">
            <a:spAutoFit/>
          </a:bodyPr>
          <a:lstStyle/>
          <a:p>
            <a:r>
              <a:rPr lang="en-US" sz="1600" dirty="0"/>
              <a:t>Vehicle </a:t>
            </a:r>
            <a:r>
              <a:rPr lang="en-US" sz="1600" dirty="0" smtClean="0"/>
              <a:t>See-Through Front Window HUD – CamCom Link</a:t>
            </a:r>
            <a:endParaRPr lang="en-US" sz="1600" dirty="0"/>
          </a:p>
        </p:txBody>
      </p:sp>
      <p:sp>
        <p:nvSpPr>
          <p:cNvPr id="11" name="Content Placeholder 2"/>
          <p:cNvSpPr>
            <a:spLocks noGrp="1"/>
          </p:cNvSpPr>
          <p:nvPr>
            <p:ph idx="1"/>
          </p:nvPr>
        </p:nvSpPr>
        <p:spPr>
          <a:xfrm>
            <a:off x="5302250" y="1787772"/>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See – Through – HUD – Front Window based CamCom application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Vehicle See-Through-HUD-Front Window as a Transmitter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Back View / Mirrorless Cars Mirror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Camera as a CAMCOM Link Receiver</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Display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6070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a:ea typeface="굴림" panose="020B0600000101010101" pitchFamily="50" charset="-127"/>
                <a:cs typeface="Times New Roman" panose="02020603050405020304" pitchFamily="18" charset="0"/>
              </a:rPr>
              <a:t>Unobtrusive Driving Instruction </a:t>
            </a:r>
            <a:r>
              <a:rPr lang="en-US" altLang="ko-KR" sz="1200" dirty="0" smtClean="0">
                <a:ea typeface="굴림" panose="020B0600000101010101" pitchFamily="50" charset="-127"/>
                <a:cs typeface="Times New Roman" panose="02020603050405020304" pitchFamily="18" charset="0"/>
              </a:rPr>
              <a:t>displayed on See-Through-HUD- Front Window </a:t>
            </a:r>
            <a:endParaRPr lang="en-US" altLang="ko-KR" sz="1200" dirty="0">
              <a:ea typeface="굴림" panose="020B0600000101010101" pitchFamily="50" charset="-127"/>
              <a:cs typeface="Times New Roman" panose="02020603050405020304" pitchFamily="18" charset="0"/>
            </a:endParaRP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a:t>
            </a:r>
            <a:r>
              <a:rPr lang="en-US" altLang="ko-KR" sz="1200" dirty="0" smtClean="0">
                <a:cs typeface="Times New Roman" panose="02020603050405020304" pitchFamily="18" charset="0"/>
              </a:rPr>
              <a:t>Driving </a:t>
            </a:r>
            <a:r>
              <a:rPr kumimoji="0" lang="en-US" altLang="ko-KR" sz="1200" dirty="0" smtClean="0">
                <a:cs typeface="Times New Roman" panose="02020603050405020304" pitchFamily="18" charset="0"/>
              </a:rPr>
              <a:t>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smtClean="0">
                <a:ea typeface="굴림" panose="020B0600000101010101" pitchFamily="50" charset="-127"/>
                <a:cs typeface="Times New Roman" panose="02020603050405020304" pitchFamily="18" charset="0"/>
              </a:rPr>
              <a:t>Access to </a:t>
            </a:r>
            <a:r>
              <a:rPr lang="en-US" altLang="ko-KR" sz="1200" dirty="0">
                <a:ea typeface="굴림" panose="020B0600000101010101" pitchFamily="50" charset="-127"/>
                <a:cs typeface="Times New Roman" panose="02020603050405020304" pitchFamily="18" charset="0"/>
              </a:rPr>
              <a:t>Mobile Network Connectivity </a:t>
            </a:r>
            <a:r>
              <a:rPr lang="en-US" altLang="ko-KR" sz="1200" dirty="0" smtClean="0">
                <a:ea typeface="굴림" panose="020B0600000101010101" pitchFamily="50" charset="-127"/>
                <a:cs typeface="Times New Roman" panose="02020603050405020304" pitchFamily="18" charset="0"/>
              </a:rPr>
              <a:t>Infrastructure</a:t>
            </a:r>
            <a:endParaRPr kumimoji="0" lang="en-US" altLang="ko-KR" sz="1600" dirty="0" smtClean="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661614" y="1839879"/>
            <a:ext cx="4600575" cy="2962275"/>
          </a:xfrm>
          <a:prstGeom prst="rect">
            <a:avLst/>
          </a:prstGeom>
        </p:spPr>
      </p:pic>
    </p:spTree>
    <p:extLst>
      <p:ext uri="{BB962C8B-B14F-4D97-AF65-F5344CB8AC3E}">
        <p14:creationId xmlns:p14="http://schemas.microsoft.com/office/powerpoint/2010/main" val="1396899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0266" y="1570038"/>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Proposed the Vehicle </a:t>
            </a:r>
            <a:r>
              <a:rPr lang="en-US" sz="2400" dirty="0">
                <a:latin typeface="Times New Roman" panose="02020603050405020304" pitchFamily="18" charset="0"/>
                <a:cs typeface="Times New Roman" panose="02020603050405020304" pitchFamily="18" charset="0"/>
              </a:rPr>
              <a:t>See-Through-HUD based </a:t>
            </a:r>
            <a:r>
              <a:rPr lang="en-US" sz="2400" dirty="0" smtClean="0">
                <a:latin typeface="Times New Roman" panose="02020603050405020304" pitchFamily="18" charset="0"/>
                <a:cs typeface="Times New Roman" panose="02020603050405020304" pitchFamily="18" charset="0"/>
              </a:rPr>
              <a:t>VAT CamCom Link use </a:t>
            </a:r>
            <a:r>
              <a:rPr lang="en-US" sz="2400" dirty="0">
                <a:latin typeface="Times New Roman" panose="02020603050405020304" pitchFamily="18" charset="0"/>
                <a:cs typeface="Times New Roman" panose="02020603050405020304" pitchFamily="18" charset="0"/>
              </a:rPr>
              <a:t>c</a:t>
            </a:r>
            <a:r>
              <a:rPr lang="en-US" sz="2400" dirty="0" smtClean="0">
                <a:latin typeface="Times New Roman" panose="02020603050405020304" pitchFamily="18" charset="0"/>
                <a:cs typeface="Times New Roman" panose="02020603050405020304" pitchFamily="18" charset="0"/>
              </a:rPr>
              <a:t>ase model</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Explore the Interactive </a:t>
            </a:r>
            <a:r>
              <a:rPr lang="en-US" sz="2400" dirty="0">
                <a:latin typeface="Times New Roman" panose="02020603050405020304" pitchFamily="18" charset="0"/>
                <a:cs typeface="Times New Roman" panose="02020603050405020304" pitchFamily="18" charset="0"/>
              </a:rPr>
              <a:t>and Unobtrusive </a:t>
            </a:r>
            <a:r>
              <a:rPr lang="en-US" sz="2400" dirty="0" smtClean="0">
                <a:latin typeface="Times New Roman" panose="02020603050405020304" pitchFamily="18" charset="0"/>
                <a:cs typeface="Times New Roman" panose="02020603050405020304" pitchFamily="18" charset="0"/>
              </a:rPr>
              <a:t>driving assistive use of See-Through-HUD to CamCom Technology</a:t>
            </a:r>
          </a:p>
          <a:p>
            <a:pPr algn="just"/>
            <a:r>
              <a:rPr lang="en-US" sz="2400" dirty="0" smtClean="0">
                <a:latin typeface="Times New Roman" panose="02020603050405020304" pitchFamily="18" charset="0"/>
                <a:cs typeface="Times New Roman" panose="02020603050405020304" pitchFamily="18" charset="0"/>
              </a:rPr>
              <a:t>CamCom provides optical wireless communication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Mobile Infrastructure-to-Vehicle</a:t>
            </a:r>
            <a:r>
              <a:rPr lang="en-US" sz="2400" dirty="0">
                <a:latin typeface="Times New Roman" panose="02020603050405020304" pitchFamily="18" charset="0"/>
                <a:cs typeface="Times New Roman" panose="02020603050405020304" pitchFamily="18" charset="0"/>
              </a:rPr>
              <a:t>, broadcasting many </a:t>
            </a:r>
            <a:r>
              <a:rPr lang="en-US" sz="2400" dirty="0" smtClean="0">
                <a:latin typeface="Times New Roman" panose="02020603050405020304" pitchFamily="18" charset="0"/>
                <a:cs typeface="Times New Roman" panose="02020603050405020304" pitchFamily="18" charset="0"/>
              </a:rPr>
              <a:t>traveling </a:t>
            </a:r>
            <a:r>
              <a:rPr lang="en-US" sz="2400" dirty="0">
                <a:latin typeface="Times New Roman" panose="02020603050405020304" pitchFamily="18" charset="0"/>
                <a:cs typeface="Times New Roman" panose="02020603050405020304" pitchFamily="18" charset="0"/>
              </a:rPr>
              <a:t>related information, hence suitable for </a:t>
            </a:r>
            <a:r>
              <a:rPr lang="en-US" sz="2400" dirty="0" smtClean="0">
                <a:latin typeface="Times New Roman" panose="02020603050405020304" pitchFamily="18" charset="0"/>
                <a:cs typeface="Times New Roman" panose="02020603050405020304" pitchFamily="18" charset="0"/>
              </a:rPr>
              <a:t>traveler </a:t>
            </a:r>
            <a:r>
              <a:rPr lang="en-US" sz="2400" dirty="0">
                <a:latin typeface="Times New Roman" panose="02020603050405020304" pitchFamily="18" charset="0"/>
                <a:cs typeface="Times New Roman" panose="02020603050405020304" pitchFamily="18" charset="0"/>
              </a:rPr>
              <a:t>safety applications</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5699</TotalTime>
  <Words>405</Words>
  <Application>Microsoft Office PowerPoint</Application>
  <PresentationFormat>On-screen Show (4:3)</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굴림</vt:lpstr>
      <vt:lpstr>맑은 고딕</vt:lpstr>
      <vt:lpstr>Arial</vt:lpstr>
      <vt:lpstr>Calibri</vt:lpstr>
      <vt:lpstr>Times New Roman</vt:lpstr>
      <vt:lpstr>Office Theme</vt:lpstr>
      <vt:lpstr>PowerPoint Presentation</vt:lpstr>
      <vt:lpstr>Contents</vt:lpstr>
      <vt:lpstr>Elements Related to Attentional Disturbances on Drive</vt:lpstr>
      <vt:lpstr>Unobtrusive Interactive VAT using Vehicle See-Through-HUD</vt:lpstr>
      <vt:lpstr>Unobtrusive Interactive VAT using Vehicle See-Through-HUD</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234</cp:revision>
  <cp:lastPrinted>2017-05-07T15:48:38Z</cp:lastPrinted>
  <dcterms:created xsi:type="dcterms:W3CDTF">2010-05-15T17:50:32Z</dcterms:created>
  <dcterms:modified xsi:type="dcterms:W3CDTF">2017-11-08T14:06:11Z</dcterms:modified>
</cp:coreProperties>
</file>