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80" r:id="rId2"/>
    <p:sldId id="289" r:id="rId3"/>
    <p:sldId id="302" r:id="rId4"/>
    <p:sldId id="303" r:id="rId5"/>
    <p:sldId id="307" r:id="rId6"/>
    <p:sldId id="304" r:id="rId7"/>
    <p:sldId id="306" r:id="rId8"/>
    <p:sldId id="301"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1" autoAdjust="0"/>
    <p:restoredTop sz="94660"/>
  </p:normalViewPr>
  <p:slideViewPr>
    <p:cSldViewPr>
      <p:cViewPr varScale="1">
        <p:scale>
          <a:sx n="113" d="100"/>
          <a:sy n="113" d="100"/>
        </p:scale>
        <p:origin x="181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11/27/2017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11/27/2017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15-17-0641-01-0vat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828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15-17-0641-01-0vat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847755"/>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a:t>
            </a:r>
            <a:r>
              <a:rPr lang="en-US" sz="1600" b="1" dirty="0">
                <a:latin typeface="Times New Roman" pitchFamily="18" charset="0"/>
                <a:cs typeface="Times New Roman" pitchFamily="18" charset="0"/>
              </a:rPr>
              <a:t>Title: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Facility IoT Connected Lighting System Design Parameters Considerations for VAT V2I CAMCOM</a:t>
            </a: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November 2017</a:t>
            </a:r>
            <a:r>
              <a:rPr lang="en-US" sz="1600" dirty="0">
                <a:latin typeface="Times New Roman" pitchFamily="18" charset="0"/>
                <a:cs typeface="Times New Roman" pitchFamily="18" charset="0"/>
              </a:rPr>
              <a:t>	</a:t>
            </a:r>
            <a:endParaRPr lang="en-US" sz="1600" b="1"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Jaesang Cha (</a:t>
            </a:r>
            <a:r>
              <a:rPr lang="en-US" sz="1600" dirty="0">
                <a:latin typeface="Times New Roman" pitchFamily="18" charset="0"/>
                <a:cs typeface="Times New Roman" pitchFamily="18" charset="0"/>
              </a:rPr>
              <a:t>SNUST</a:t>
            </a:r>
            <a:r>
              <a:rPr lang="en-US" sz="1600" dirty="0" smtClean="0">
                <a:latin typeface="Times New Roman" pitchFamily="18" charset="0"/>
                <a:cs typeface="Times New Roman" pitchFamily="18" charset="0"/>
              </a:rPr>
              <a:t>), </a:t>
            </a:r>
            <a:r>
              <a:rPr lang="en-US" altLang="ko-KR" sz="1600" dirty="0">
                <a:latin typeface="Times New Roman" pitchFamily="18" charset="0"/>
                <a:cs typeface="Times New Roman" pitchFamily="18" charset="0"/>
              </a:rPr>
              <a:t>Mariappan Vinayagam (SNUST</a:t>
            </a:r>
            <a:r>
              <a:rPr lang="en-US" altLang="ko-KR"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Minwoo Lee (SNUST), </a:t>
            </a:r>
            <a:r>
              <a:rPr lang="en-US" sz="1600" dirty="0" smtClean="0">
                <a:latin typeface="Times New Roman" pitchFamily="18" charset="0"/>
                <a:cs typeface="Times New Roman" pitchFamily="18" charset="0"/>
              </a:rPr>
              <a:t>Minsoo </a:t>
            </a:r>
            <a:r>
              <a:rPr lang="en-US" sz="1600" dirty="0" smtClean="0">
                <a:latin typeface="Times New Roman" pitchFamily="18" charset="0"/>
                <a:cs typeface="Times New Roman" pitchFamily="18" charset="0"/>
              </a:rPr>
              <a:t>Kim (</a:t>
            </a:r>
            <a:r>
              <a:rPr lang="en-US" sz="1600" dirty="0">
                <a:latin typeface="Times New Roman" pitchFamily="18" charset="0"/>
                <a:cs typeface="Times New Roman" pitchFamily="18" charset="0"/>
              </a:rPr>
              <a:t>SRENG Co., Ltd.), Younkwan </a:t>
            </a:r>
            <a:r>
              <a:rPr lang="en-US" sz="1600" dirty="0" smtClean="0">
                <a:latin typeface="Times New Roman" pitchFamily="18" charset="0"/>
                <a:cs typeface="Times New Roman" pitchFamily="18" charset="0"/>
              </a:rPr>
              <a:t>Kim (</a:t>
            </a:r>
            <a:r>
              <a:rPr lang="en-US" sz="1600" dirty="0">
                <a:latin typeface="Times New Roman" pitchFamily="18" charset="0"/>
                <a:cs typeface="Times New Roman" pitchFamily="18" charset="0"/>
              </a:rPr>
              <a:t>The Catholic University of Korea</a:t>
            </a:r>
            <a:r>
              <a:rPr lang="en-US" sz="1600" dirty="0" smtClean="0">
                <a:latin typeface="Times New Roman" pitchFamily="18" charset="0"/>
                <a:cs typeface="Times New Roman" pitchFamily="18" charset="0"/>
              </a:rPr>
              <a:t>), </a:t>
            </a:r>
            <a:r>
              <a:rPr lang="en-US" altLang="ko-KR" sz="1600" dirty="0">
                <a:latin typeface="Times New Roman" pitchFamily="18" charset="0"/>
                <a:cs typeface="Times New Roman" pitchFamily="18" charset="0"/>
              </a:rPr>
              <a:t>Jaekwon Shin, Jintae Kim (Fivetek Co., Ltd.)</a:t>
            </a:r>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documents introduce the V2I CAMCOM Link design consideration for VAT. The proposed Lighting infrastructure system model design parameters consideration for VAT to operate on the application services like ITS, ADAS, etc on road condition, Bio-Plant / Manufacturing Industry Safety AIDS using Lighting / Display based infrastructure.  Also this can be used for IoT/IoL, LEDIT, Digital Signage with Advertisement Information etc</a:t>
            </a:r>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Vehicle  </a:t>
            </a:r>
            <a:r>
              <a:rPr lang="en-US" sz="1600" dirty="0" smtClean="0">
                <a:latin typeface="Times New Roman" pitchFamily="18" charset="0"/>
                <a:cs typeface="Times New Roman" pitchFamily="18" charset="0"/>
              </a:rPr>
              <a:t>CamCom for </a:t>
            </a:r>
            <a:r>
              <a:rPr lang="en-US" altLang="en-US" sz="1600" dirty="0" smtClean="0">
                <a:latin typeface="Times New Roman" panose="02020603050405020304" pitchFamily="18" charset="0"/>
                <a:cs typeface="Times New Roman" panose="02020603050405020304" pitchFamily="18" charset="0"/>
              </a:rPr>
              <a:t>VAT </a:t>
            </a:r>
            <a:r>
              <a:rPr lang="en-US" altLang="en-US" sz="1600" dirty="0">
                <a:latin typeface="Times New Roman" panose="02020603050405020304" pitchFamily="18" charset="0"/>
                <a:cs typeface="Times New Roman" panose="02020603050405020304" pitchFamily="18" charset="0"/>
              </a:rPr>
              <a:t>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ea typeface="굴림" panose="020B0600000101010101" pitchFamily="50" charset="-127"/>
              </a:rPr>
              <a:t>Contents</a:t>
            </a:r>
            <a:endParaRPr lang="en-US" sz="3200" b="1" dirty="0"/>
          </a:p>
        </p:txBody>
      </p:sp>
      <p:sp>
        <p:nvSpPr>
          <p:cNvPr id="3" name="Content Placeholder 2"/>
          <p:cNvSpPr>
            <a:spLocks noGrp="1"/>
          </p:cNvSpPr>
          <p:nvPr>
            <p:ph idx="1"/>
          </p:nvPr>
        </p:nvSpPr>
        <p:spPr>
          <a:xfrm>
            <a:off x="438954" y="2362200"/>
            <a:ext cx="8628845" cy="2286000"/>
          </a:xfrm>
        </p:spPr>
        <p:txBody>
          <a:bodyPr>
            <a:normAutofit/>
          </a:bodyPr>
          <a:lstStyle/>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VAT V2I CAMCOM Link</a:t>
            </a: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Infrastructure </a:t>
            </a:r>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Lighting System </a:t>
            </a:r>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Design </a:t>
            </a:r>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Parameters </a:t>
            </a:r>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Considerations</a:t>
            </a: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Conclusion</a:t>
            </a:r>
            <a:endParaRPr lang="en-US" sz="2400" dirty="0"/>
          </a:p>
        </p:txBody>
      </p:sp>
    </p:spTree>
    <p:extLst>
      <p:ext uri="{BB962C8B-B14F-4D97-AF65-F5344CB8AC3E}">
        <p14:creationId xmlns:p14="http://schemas.microsoft.com/office/powerpoint/2010/main" val="518567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833" y="685800"/>
            <a:ext cx="8229600" cy="731838"/>
          </a:xfrm>
        </p:spPr>
        <p:txBody>
          <a:bodyPr/>
          <a:lstStyle/>
          <a:p>
            <a:r>
              <a:rPr lang="en-US" sz="3200" b="1" dirty="0"/>
              <a:t>VAT </a:t>
            </a:r>
            <a:r>
              <a:rPr lang="en-US" sz="3200" b="1" dirty="0" smtClean="0"/>
              <a:t>V2I </a:t>
            </a:r>
            <a:r>
              <a:rPr lang="en-US" sz="3200" b="1" dirty="0"/>
              <a:t>CAMCOM </a:t>
            </a:r>
            <a:r>
              <a:rPr lang="en-US" sz="3200" b="1" dirty="0" smtClean="0"/>
              <a:t>Link</a:t>
            </a:r>
            <a:endParaRPr lang="en-US" sz="3200" b="1" dirty="0"/>
          </a:p>
        </p:txBody>
      </p:sp>
      <p:sp>
        <p:nvSpPr>
          <p:cNvPr id="13" name="Rectangle 12"/>
          <p:cNvSpPr/>
          <p:nvPr/>
        </p:nvSpPr>
        <p:spPr>
          <a:xfrm>
            <a:off x="5311688" y="2500482"/>
            <a:ext cx="3715689" cy="2123658"/>
          </a:xfrm>
          <a:prstGeom prst="rect">
            <a:avLst/>
          </a:prstGeom>
        </p:spPr>
        <p:txBody>
          <a:bodyPr wrap="square">
            <a:spAutoFit/>
          </a:bodyPr>
          <a:lstStyle/>
          <a:p>
            <a:pPr marL="285750" indent="-285750">
              <a:buFont typeface="Arial" panose="020B0604020202020204" pitchFamily="34" charset="0"/>
              <a:buChar char="•"/>
            </a:pPr>
            <a:r>
              <a:rPr lang="en-US" dirty="0"/>
              <a:t>Image Sensor based </a:t>
            </a:r>
            <a:r>
              <a:rPr lang="en-US" dirty="0" smtClean="0"/>
              <a:t>V2I CAMCOM Link</a:t>
            </a:r>
            <a:endParaRPr lang="en-US" dirty="0"/>
          </a:p>
          <a:p>
            <a:pPr marL="742950" lvl="1" indent="-285750">
              <a:buFont typeface="Calibri" panose="020F0502020204030204" pitchFamily="34" charset="0"/>
              <a:buChar char="-"/>
            </a:pPr>
            <a:r>
              <a:rPr lang="en-US" sz="1600" dirty="0" smtClean="0"/>
              <a:t>Tx – LED / Display </a:t>
            </a:r>
            <a:r>
              <a:rPr lang="en-US" sz="1600" dirty="0"/>
              <a:t>; Rx </a:t>
            </a:r>
            <a:r>
              <a:rPr lang="en-US" sz="1600" dirty="0" smtClean="0"/>
              <a:t>- CMOS </a:t>
            </a:r>
            <a:r>
              <a:rPr lang="en-US" sz="1600" dirty="0"/>
              <a:t>Image </a:t>
            </a:r>
            <a:r>
              <a:rPr lang="en-US" sz="1600" dirty="0" smtClean="0"/>
              <a:t>Sensor</a:t>
            </a:r>
          </a:p>
          <a:p>
            <a:pPr marL="742950" lvl="1" indent="-285750">
              <a:buFont typeface="Calibri" panose="020F0502020204030204" pitchFamily="34" charset="0"/>
              <a:buChar char="-"/>
            </a:pPr>
            <a:r>
              <a:rPr lang="en-US" sz="1600" dirty="0" smtClean="0"/>
              <a:t>Data </a:t>
            </a:r>
            <a:r>
              <a:rPr lang="en-US" sz="1600" dirty="0"/>
              <a:t>Rate : 10 </a:t>
            </a:r>
            <a:r>
              <a:rPr lang="en-US" sz="1600" dirty="0" smtClean="0"/>
              <a:t>Mb/s</a:t>
            </a:r>
          </a:p>
          <a:p>
            <a:pPr marL="742950" lvl="1" indent="-285750">
              <a:buFont typeface="Calibri" panose="020F0502020204030204" pitchFamily="34" charset="0"/>
              <a:buChar char="-"/>
            </a:pPr>
            <a:r>
              <a:rPr lang="en-US" sz="1600" dirty="0" smtClean="0"/>
              <a:t>Day-Night </a:t>
            </a:r>
            <a:r>
              <a:rPr lang="en-US" sz="1600" dirty="0"/>
              <a:t>Communication </a:t>
            </a:r>
            <a:r>
              <a:rPr lang="en-US" sz="1600" dirty="0" smtClean="0"/>
              <a:t>Mode</a:t>
            </a:r>
          </a:p>
          <a:p>
            <a:pPr marL="742950" lvl="1" indent="-285750">
              <a:buFont typeface="Calibri" panose="020F0502020204030204" pitchFamily="34" charset="0"/>
              <a:buChar char="-"/>
            </a:pPr>
            <a:r>
              <a:rPr lang="en-US" sz="1600" dirty="0" smtClean="0"/>
              <a:t>ADAS , Industrial Automation, Industrial Emergency Alert / AIDS</a:t>
            </a:r>
            <a:endParaRPr lang="en-US" sz="1600" dirty="0"/>
          </a:p>
        </p:txBody>
      </p:sp>
      <p:pic>
        <p:nvPicPr>
          <p:cNvPr id="3" name="Picture 2"/>
          <p:cNvPicPr>
            <a:picLocks noChangeAspect="1"/>
          </p:cNvPicPr>
          <p:nvPr/>
        </p:nvPicPr>
        <p:blipFill>
          <a:blip r:embed="rId2"/>
          <a:stretch>
            <a:fillRect/>
          </a:stretch>
        </p:blipFill>
        <p:spPr>
          <a:xfrm>
            <a:off x="76200" y="1752600"/>
            <a:ext cx="5198998" cy="3619423"/>
          </a:xfrm>
          <a:prstGeom prst="rect">
            <a:avLst/>
          </a:prstGeom>
        </p:spPr>
      </p:pic>
    </p:spTree>
    <p:extLst>
      <p:ext uri="{BB962C8B-B14F-4D97-AF65-F5344CB8AC3E}">
        <p14:creationId xmlns:p14="http://schemas.microsoft.com/office/powerpoint/2010/main" val="1457536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3999" cy="731838"/>
          </a:xfrm>
        </p:spPr>
        <p:txBody>
          <a:bodyPr>
            <a:normAutofit fontScale="90000"/>
          </a:bodyPr>
          <a:lstStyle/>
          <a:p>
            <a:r>
              <a:rPr lang="en-US" sz="3200" b="1" dirty="0"/>
              <a:t>Infrastructure Lighting System Design Parameters </a:t>
            </a:r>
            <a:r>
              <a:rPr lang="en-US" sz="3200" b="1" dirty="0" smtClean="0"/>
              <a:t>Considerations for VAT V2I CamCom Link  (1)</a:t>
            </a:r>
            <a:endParaRPr lang="en-US" sz="3200" b="1" dirty="0"/>
          </a:p>
        </p:txBody>
      </p:sp>
      <p:sp>
        <p:nvSpPr>
          <p:cNvPr id="3" name="Content Placeholder 2"/>
          <p:cNvSpPr>
            <a:spLocks noGrp="1"/>
          </p:cNvSpPr>
          <p:nvPr>
            <p:ph idx="1"/>
          </p:nvPr>
        </p:nvSpPr>
        <p:spPr>
          <a:xfrm>
            <a:off x="410632" y="1905000"/>
            <a:ext cx="8322734" cy="3886200"/>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V2X Noise Sources</a:t>
            </a:r>
            <a:endParaRPr lang="en-US" sz="24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CamCom system in VAT is largely affected by natural and artificial lights (noise and interference) such as Sunlight, ambient lights, road/street lights etc</a:t>
            </a:r>
            <a:r>
              <a:rPr lang="en-US" sz="2000" dirty="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Issues Needs to be address in Infrastructure Lighting System design</a:t>
            </a:r>
            <a:endParaRPr lang="en-US" sz="24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Minimizing the effect of external noise</a:t>
            </a:r>
          </a:p>
          <a:p>
            <a:pPr lvl="2" algn="just">
              <a:buFont typeface="Times New Roman" panose="02020603050405020304" pitchFamily="18" charset="0"/>
              <a:buChar char="▫"/>
            </a:pPr>
            <a:r>
              <a:rPr lang="en-US" sz="1800" dirty="0" smtClean="0">
                <a:latin typeface="Times New Roman" panose="02020603050405020304" pitchFamily="18" charset="0"/>
                <a:cs typeface="Times New Roman" panose="02020603050405020304" pitchFamily="18" charset="0"/>
              </a:rPr>
              <a:t>Artificial or Natural</a:t>
            </a:r>
            <a:endParaRPr lang="en-US" sz="18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Ambient lights effect</a:t>
            </a:r>
          </a:p>
          <a:p>
            <a:pPr lvl="1" algn="just"/>
            <a:r>
              <a:rPr lang="en-US" sz="2000" dirty="0" smtClean="0">
                <a:latin typeface="Times New Roman" panose="02020603050405020304" pitchFamily="18" charset="0"/>
                <a:cs typeface="Times New Roman" panose="02020603050405020304" pitchFamily="18" charset="0"/>
              </a:rPr>
              <a:t>Interference minimization</a:t>
            </a:r>
          </a:p>
          <a:p>
            <a:pPr lvl="1" algn="just"/>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2176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31838"/>
          </a:xfrm>
        </p:spPr>
        <p:txBody>
          <a:bodyPr>
            <a:normAutofit fontScale="90000"/>
          </a:bodyPr>
          <a:lstStyle/>
          <a:p>
            <a:r>
              <a:rPr lang="en-US" sz="3200" b="1" dirty="0"/>
              <a:t>Infrastructure Lighting System Design Parameters Considerations for VAT V2I CamCom Link  </a:t>
            </a:r>
            <a:r>
              <a:rPr lang="en-US" sz="3200" b="1" dirty="0" smtClean="0"/>
              <a:t>(2)</a:t>
            </a:r>
            <a:endParaRPr lang="en-US" sz="3200" b="1" dirty="0"/>
          </a:p>
        </p:txBody>
      </p:sp>
      <p:sp>
        <p:nvSpPr>
          <p:cNvPr id="3" name="Content Placeholder 2"/>
          <p:cNvSpPr>
            <a:spLocks noGrp="1"/>
          </p:cNvSpPr>
          <p:nvPr>
            <p:ph idx="1"/>
          </p:nvPr>
        </p:nvSpPr>
        <p:spPr>
          <a:xfrm>
            <a:off x="410633" y="1981200"/>
            <a:ext cx="8322734" cy="2438400"/>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CamCom Link Design Requires</a:t>
            </a:r>
            <a:endParaRPr lang="en-US" sz="24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Long Range Communication</a:t>
            </a:r>
            <a:endParaRPr lang="en-US" sz="20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Line-of-Sight (</a:t>
            </a:r>
            <a:r>
              <a:rPr lang="en-US" sz="2000" dirty="0" err="1" smtClean="0">
                <a:latin typeface="Times New Roman" panose="02020603050405020304" pitchFamily="18" charset="0"/>
                <a:cs typeface="Times New Roman" panose="02020603050405020304" pitchFamily="18" charset="0"/>
              </a:rPr>
              <a:t>LoS</a:t>
            </a:r>
            <a:r>
              <a:rPr lang="en-US" sz="2000" dirty="0">
                <a:latin typeface="Times New Roman" panose="02020603050405020304" pitchFamily="18" charset="0"/>
                <a:cs typeface="Times New Roman" panose="02020603050405020304" pitchFamily="18" charset="0"/>
              </a:rPr>
              <a:t>)</a:t>
            </a:r>
          </a:p>
          <a:p>
            <a:pPr lvl="1" algn="just"/>
            <a:r>
              <a:rPr lang="en-US" sz="2000" dirty="0" smtClean="0">
                <a:latin typeface="Times New Roman" panose="02020603050405020304" pitchFamily="18" charset="0"/>
                <a:cs typeface="Times New Roman" panose="02020603050405020304" pitchFamily="18" charset="0"/>
              </a:rPr>
              <a:t>Limiting Communication range and many more</a:t>
            </a:r>
            <a:r>
              <a:rPr lang="en-US" sz="2000" dirty="0">
                <a:latin typeface="Times New Roman" panose="02020603050405020304" pitchFamily="18" charset="0"/>
                <a:cs typeface="Times New Roman" panose="02020603050405020304" pitchFamily="18" charset="0"/>
              </a:rPr>
              <a:t>…</a:t>
            </a:r>
          </a:p>
          <a:p>
            <a:pPr lvl="1" algn="just"/>
            <a:r>
              <a:rPr lang="en-US" sz="2000" dirty="0" smtClean="0">
                <a:latin typeface="Times New Roman" panose="02020603050405020304" pitchFamily="18" charset="0"/>
                <a:cs typeface="Times New Roman" panose="02020603050405020304" pitchFamily="18" charset="0"/>
              </a:rPr>
              <a:t>Integration with Infrastructure</a:t>
            </a:r>
            <a:endParaRPr lang="en-US" sz="2000" dirty="0">
              <a:latin typeface="Times New Roman" panose="02020603050405020304" pitchFamily="18" charset="0"/>
              <a:cs typeface="Times New Roman" panose="02020603050405020304" pitchFamily="18" charset="0"/>
            </a:endParaRPr>
          </a:p>
          <a:p>
            <a:pPr lvl="2" algn="just">
              <a:buFont typeface="Times New Roman" panose="02020603050405020304" pitchFamily="18" charset="0"/>
              <a:buChar char="▫"/>
            </a:pPr>
            <a:r>
              <a:rPr lang="en-US" sz="1600" dirty="0" smtClean="0">
                <a:latin typeface="Times New Roman" panose="02020603050405020304" pitchFamily="18" charset="0"/>
                <a:cs typeface="Times New Roman" panose="02020603050405020304" pitchFamily="18" charset="0"/>
              </a:rPr>
              <a:t>RF/OWC Integration</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03710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31838"/>
          </a:xfrm>
        </p:spPr>
        <p:txBody>
          <a:bodyPr>
            <a:normAutofit fontScale="90000"/>
          </a:bodyPr>
          <a:lstStyle/>
          <a:p>
            <a:r>
              <a:rPr lang="en-US" sz="3200" b="1" dirty="0"/>
              <a:t>Infrastructure Lighting System Design Parameters Considerations for VAT V2I CamCom Link  </a:t>
            </a:r>
            <a:r>
              <a:rPr lang="en-US" sz="3200" b="1" dirty="0" smtClean="0"/>
              <a:t>(3)</a:t>
            </a:r>
            <a:endParaRPr lang="en-US" sz="3200" b="1" dirty="0"/>
          </a:p>
        </p:txBody>
      </p:sp>
      <p:sp>
        <p:nvSpPr>
          <p:cNvPr id="6" name="Rectangle 5"/>
          <p:cNvSpPr/>
          <p:nvPr/>
        </p:nvSpPr>
        <p:spPr>
          <a:xfrm>
            <a:off x="381000" y="5715000"/>
            <a:ext cx="8686800" cy="553998"/>
          </a:xfrm>
          <a:prstGeom prst="rect">
            <a:avLst/>
          </a:prstGeom>
        </p:spPr>
        <p:txBody>
          <a:bodyPr wrap="square">
            <a:spAutoFit/>
          </a:bodyPr>
          <a:lstStyle/>
          <a:p>
            <a:endParaRPr lang="en-US" sz="1000" dirty="0"/>
          </a:p>
          <a:p>
            <a:r>
              <a:rPr lang="en-US" sz="1000" dirty="0"/>
              <a:t>Analysis Results for Line-of-sight (LOS) case for the given two lanes road based on </a:t>
            </a:r>
            <a:r>
              <a:rPr lang="en-US" sz="1000" dirty="0" err="1"/>
              <a:t>Lambertian</a:t>
            </a:r>
            <a:r>
              <a:rPr lang="en-US" sz="1000" dirty="0"/>
              <a:t> Model from a single LED light source are presented and published in</a:t>
            </a:r>
            <a:r>
              <a:rPr lang="en-US" sz="1000" dirty="0" smtClean="0"/>
              <a:t>: “</a:t>
            </a:r>
            <a:r>
              <a:rPr lang="en-US" sz="1000" dirty="0"/>
              <a:t>Design and Analysis of the Basic Parameters for Traffic Information Transmission Using VLC”, Proceeding of IEEE </a:t>
            </a:r>
            <a:r>
              <a:rPr lang="en-US" sz="1000" dirty="0" err="1"/>
              <a:t>Int.Conf</a:t>
            </a:r>
            <a:r>
              <a:rPr lang="en-US" sz="1000" dirty="0"/>
              <a:t>. </a:t>
            </a:r>
            <a:r>
              <a:rPr lang="en-US" sz="1000" dirty="0" err="1"/>
              <a:t>WirelessVitae</a:t>
            </a:r>
            <a:r>
              <a:rPr lang="en-US" sz="1000" dirty="0"/>
              <a:t> 09, May 2009, Denmark.</a:t>
            </a:r>
          </a:p>
        </p:txBody>
      </p:sp>
      <p:pic>
        <p:nvPicPr>
          <p:cNvPr id="3" name="Picture 2"/>
          <p:cNvPicPr>
            <a:picLocks noChangeAspect="1"/>
          </p:cNvPicPr>
          <p:nvPr/>
        </p:nvPicPr>
        <p:blipFill>
          <a:blip r:embed="rId2"/>
          <a:stretch>
            <a:fillRect/>
          </a:stretch>
        </p:blipFill>
        <p:spPr>
          <a:xfrm>
            <a:off x="1524000" y="1524000"/>
            <a:ext cx="6169819" cy="4301810"/>
          </a:xfrm>
          <a:prstGeom prst="rect">
            <a:avLst/>
          </a:prstGeom>
        </p:spPr>
      </p:pic>
    </p:spTree>
    <p:extLst>
      <p:ext uri="{BB962C8B-B14F-4D97-AF65-F5344CB8AC3E}">
        <p14:creationId xmlns:p14="http://schemas.microsoft.com/office/powerpoint/2010/main" val="37899539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31838"/>
          </a:xfrm>
        </p:spPr>
        <p:txBody>
          <a:bodyPr>
            <a:normAutofit fontScale="90000"/>
          </a:bodyPr>
          <a:lstStyle/>
          <a:p>
            <a:r>
              <a:rPr lang="en-US" sz="3200" b="1" dirty="0"/>
              <a:t>Infrastructure Lighting System Design Parameters Considerations for VAT V2I CamCom Link  </a:t>
            </a:r>
            <a:r>
              <a:rPr lang="en-US" sz="3200" b="1" dirty="0" smtClean="0"/>
              <a:t>(4)</a:t>
            </a:r>
            <a:endParaRPr lang="en-US" sz="3200" b="1" dirty="0"/>
          </a:p>
        </p:txBody>
      </p:sp>
      <p:sp>
        <p:nvSpPr>
          <p:cNvPr id="3" name="Content Placeholder 2"/>
          <p:cNvSpPr>
            <a:spLocks noGrp="1"/>
          </p:cNvSpPr>
          <p:nvPr>
            <p:ph idx="1"/>
          </p:nvPr>
        </p:nvSpPr>
        <p:spPr>
          <a:xfrm>
            <a:off x="4038600" y="1676400"/>
            <a:ext cx="4902558" cy="4343400"/>
          </a:xfrm>
        </p:spPr>
        <p:txBody>
          <a:bodyPr>
            <a:noAutofit/>
          </a:bodyPr>
          <a:lstStyle/>
          <a:p>
            <a:pPr algn="just"/>
            <a:r>
              <a:rPr lang="en-US" sz="1800" dirty="0" smtClean="0">
                <a:latin typeface="Times New Roman" panose="02020603050405020304" pitchFamily="18" charset="0"/>
                <a:cs typeface="Times New Roman" panose="02020603050405020304" pitchFamily="18" charset="0"/>
              </a:rPr>
              <a:t>Important Design Parameters</a:t>
            </a:r>
            <a:endParaRPr lang="en-US" sz="1800" dirty="0">
              <a:latin typeface="Times New Roman" panose="02020603050405020304" pitchFamily="18" charset="0"/>
              <a:cs typeface="Times New Roman" panose="02020603050405020304" pitchFamily="18" charset="0"/>
            </a:endParaRPr>
          </a:p>
          <a:p>
            <a:pPr lvl="1" algn="just"/>
            <a:r>
              <a:rPr lang="en-US" sz="1400" dirty="0" smtClean="0">
                <a:latin typeface="Times New Roman" panose="02020603050405020304" pitchFamily="18" charset="0"/>
                <a:cs typeface="Times New Roman" panose="02020603050405020304" pitchFamily="18" charset="0"/>
              </a:rPr>
              <a:t>Height of Traffic Light “h”</a:t>
            </a:r>
            <a:endParaRPr lang="en-US" sz="1400" dirty="0">
              <a:latin typeface="Times New Roman" panose="02020603050405020304" pitchFamily="18" charset="0"/>
              <a:cs typeface="Times New Roman" panose="02020603050405020304" pitchFamily="18" charset="0"/>
            </a:endParaRPr>
          </a:p>
          <a:p>
            <a:pPr lvl="1" algn="just"/>
            <a:r>
              <a:rPr lang="en-US" sz="1400" dirty="0">
                <a:latin typeface="Times New Roman" panose="02020603050405020304" pitchFamily="18" charset="0"/>
                <a:cs typeface="Times New Roman" panose="02020603050405020304" pitchFamily="18" charset="0"/>
              </a:rPr>
              <a:t>Height of Traffic </a:t>
            </a:r>
            <a:r>
              <a:rPr lang="en-US" sz="1400" dirty="0" smtClean="0">
                <a:latin typeface="Times New Roman" panose="02020603050405020304" pitchFamily="18" charset="0"/>
                <a:cs typeface="Times New Roman" panose="02020603050405020304" pitchFamily="18" charset="0"/>
              </a:rPr>
              <a:t>Light from the receiver “z”</a:t>
            </a:r>
            <a:endParaRPr lang="en-US" sz="1400" dirty="0">
              <a:latin typeface="Times New Roman" panose="02020603050405020304" pitchFamily="18" charset="0"/>
              <a:cs typeface="Times New Roman" panose="02020603050405020304" pitchFamily="18" charset="0"/>
            </a:endParaRPr>
          </a:p>
          <a:p>
            <a:pPr lvl="1" algn="just"/>
            <a:r>
              <a:rPr lang="en-US" sz="1400" dirty="0" smtClean="0">
                <a:latin typeface="Times New Roman" panose="02020603050405020304" pitchFamily="18" charset="0"/>
                <a:cs typeface="Times New Roman" panose="02020603050405020304" pitchFamily="18" charset="0"/>
              </a:rPr>
              <a:t>Lane / Path Width</a:t>
            </a:r>
            <a:endParaRPr lang="en-US" sz="1400" dirty="0">
              <a:latin typeface="Times New Roman" panose="02020603050405020304" pitchFamily="18" charset="0"/>
              <a:cs typeface="Times New Roman" panose="02020603050405020304" pitchFamily="18" charset="0"/>
            </a:endParaRPr>
          </a:p>
          <a:p>
            <a:pPr lvl="1" algn="just"/>
            <a:r>
              <a:rPr lang="en-US" sz="1400" dirty="0">
                <a:latin typeface="Times New Roman" panose="02020603050405020304" pitchFamily="18" charset="0"/>
                <a:cs typeface="Times New Roman" panose="02020603050405020304" pitchFamily="18" charset="0"/>
              </a:rPr>
              <a:t>Horizontal distance (m) from traffic light to the </a:t>
            </a:r>
            <a:r>
              <a:rPr lang="en-US" sz="1400" dirty="0" smtClean="0">
                <a:latin typeface="Times New Roman" panose="02020603050405020304" pitchFamily="18" charset="0"/>
                <a:cs typeface="Times New Roman" panose="02020603050405020304" pitchFamily="18" charset="0"/>
              </a:rPr>
              <a:t>vehicle / Object </a:t>
            </a:r>
            <a:r>
              <a:rPr lang="en-US" sz="1400" dirty="0">
                <a:latin typeface="Times New Roman" panose="02020603050405020304" pitchFamily="18" charset="0"/>
                <a:cs typeface="Times New Roman" panose="02020603050405020304" pitchFamily="18" charset="0"/>
              </a:rPr>
              <a:t>in lane </a:t>
            </a:r>
            <a:r>
              <a:rPr lang="en-US" sz="1400" dirty="0" smtClean="0">
                <a:latin typeface="Times New Roman" panose="02020603050405020304" pitchFamily="18" charset="0"/>
                <a:cs typeface="Times New Roman" panose="02020603050405020304" pitchFamily="18" charset="0"/>
              </a:rPr>
              <a:t>/ path 1 “x”</a:t>
            </a:r>
            <a:endParaRPr lang="en-US" sz="1400" dirty="0">
              <a:latin typeface="Times New Roman" panose="02020603050405020304" pitchFamily="18" charset="0"/>
              <a:cs typeface="Times New Roman" panose="02020603050405020304" pitchFamily="18" charset="0"/>
            </a:endParaRPr>
          </a:p>
          <a:p>
            <a:pPr lvl="1" algn="just"/>
            <a:r>
              <a:rPr lang="en-US" sz="1400" dirty="0">
                <a:latin typeface="Times New Roman" panose="02020603050405020304" pitchFamily="18" charset="0"/>
                <a:cs typeface="Times New Roman" panose="02020603050405020304" pitchFamily="18" charset="0"/>
              </a:rPr>
              <a:t>Distance (m) from the base of </a:t>
            </a:r>
            <a:r>
              <a:rPr lang="en-US" sz="1400" dirty="0" smtClean="0">
                <a:latin typeface="Times New Roman" panose="02020603050405020304" pitchFamily="18" charset="0"/>
                <a:cs typeface="Times New Roman" panose="02020603050405020304" pitchFamily="18" charset="0"/>
              </a:rPr>
              <a:t>traffic/ sign </a:t>
            </a:r>
            <a:r>
              <a:rPr lang="en-US" sz="1400" dirty="0">
                <a:latin typeface="Times New Roman" panose="02020603050405020304" pitchFamily="18" charset="0"/>
                <a:cs typeface="Times New Roman" panose="02020603050405020304" pitchFamily="18" charset="0"/>
              </a:rPr>
              <a:t>light to the receiver on </a:t>
            </a:r>
            <a:r>
              <a:rPr lang="en-US" sz="1400" dirty="0" smtClean="0">
                <a:latin typeface="Times New Roman" panose="02020603050405020304" pitchFamily="18" charset="0"/>
                <a:cs typeface="Times New Roman" panose="02020603050405020304" pitchFamily="18" charset="0"/>
              </a:rPr>
              <a:t>vehicle/object </a:t>
            </a:r>
            <a:r>
              <a:rPr lang="en-US" sz="1400" dirty="0">
                <a:latin typeface="Times New Roman" panose="02020603050405020304" pitchFamily="18" charset="0"/>
                <a:cs typeface="Times New Roman" panose="02020603050405020304" pitchFamily="18" charset="0"/>
              </a:rPr>
              <a:t>in different </a:t>
            </a:r>
            <a:r>
              <a:rPr lang="en-US" sz="1400" dirty="0" smtClean="0">
                <a:latin typeface="Times New Roman" panose="02020603050405020304" pitchFamily="18" charset="0"/>
                <a:cs typeface="Times New Roman" panose="02020603050405020304" pitchFamily="18" charset="0"/>
              </a:rPr>
              <a:t>lane / path  “y’”</a:t>
            </a:r>
          </a:p>
          <a:p>
            <a:pPr lvl="1" algn="just"/>
            <a:r>
              <a:rPr lang="en-US" sz="1400" dirty="0">
                <a:latin typeface="Times New Roman" panose="02020603050405020304" pitchFamily="18" charset="0"/>
                <a:cs typeface="Times New Roman" panose="02020603050405020304" pitchFamily="18" charset="0"/>
              </a:rPr>
              <a:t>Direct distance (m) from emitter to the detector on </a:t>
            </a:r>
            <a:r>
              <a:rPr lang="en-US" sz="1400" dirty="0" smtClean="0">
                <a:latin typeface="Times New Roman" panose="02020603050405020304" pitchFamily="18" charset="0"/>
                <a:cs typeface="Times New Roman" panose="02020603050405020304" pitchFamily="18" charset="0"/>
              </a:rPr>
              <a:t>lane / path 1 “d”</a:t>
            </a:r>
          </a:p>
          <a:p>
            <a:pPr lvl="1" algn="just"/>
            <a:r>
              <a:rPr lang="en-US" sz="1400" dirty="0" smtClean="0">
                <a:latin typeface="Times New Roman" panose="02020603050405020304" pitchFamily="18" charset="0"/>
                <a:cs typeface="Times New Roman" panose="02020603050405020304" pitchFamily="18" charset="0"/>
              </a:rPr>
              <a:t>Direct </a:t>
            </a:r>
            <a:r>
              <a:rPr lang="en-US" sz="1400" dirty="0">
                <a:latin typeface="Times New Roman" panose="02020603050405020304" pitchFamily="18" charset="0"/>
                <a:cs typeface="Times New Roman" panose="02020603050405020304" pitchFamily="18" charset="0"/>
              </a:rPr>
              <a:t>distance (m) from emitter to the detector on lane </a:t>
            </a:r>
            <a:r>
              <a:rPr lang="en-US" sz="1400" dirty="0" smtClean="0">
                <a:latin typeface="Times New Roman" panose="02020603050405020304" pitchFamily="18" charset="0"/>
                <a:cs typeface="Times New Roman" panose="02020603050405020304" pitchFamily="18" charset="0"/>
              </a:rPr>
              <a:t>/ path 2 “d’”</a:t>
            </a:r>
          </a:p>
          <a:p>
            <a:pPr lvl="1" algn="just"/>
            <a:r>
              <a:rPr lang="en-US" sz="1400" dirty="0" smtClean="0">
                <a:latin typeface="Times New Roman" panose="02020603050405020304" pitchFamily="18" charset="0"/>
                <a:cs typeface="Times New Roman" panose="02020603050405020304" pitchFamily="18" charset="0"/>
              </a:rPr>
              <a:t>Half </a:t>
            </a:r>
            <a:r>
              <a:rPr lang="en-US" sz="1400" dirty="0">
                <a:latin typeface="Times New Roman" panose="02020603050405020304" pitchFamily="18" charset="0"/>
                <a:cs typeface="Times New Roman" panose="02020603050405020304" pitchFamily="18" charset="0"/>
              </a:rPr>
              <a:t>power semi-angle of emitter </a:t>
            </a:r>
            <a:r>
              <a:rPr lang="en-US" sz="1400" dirty="0" smtClean="0">
                <a:latin typeface="Times New Roman" panose="02020603050405020304" pitchFamily="18" charset="0"/>
                <a:cs typeface="Times New Roman" panose="02020603050405020304" pitchFamily="18" charset="0"/>
              </a:rPr>
              <a:t>“</a:t>
            </a:r>
            <a:r>
              <a:rPr lang="el-GR" sz="1400" dirty="0" smtClean="0">
                <a:latin typeface="Times New Roman" panose="02020603050405020304" pitchFamily="18" charset="0"/>
                <a:cs typeface="Times New Roman" panose="02020603050405020304" pitchFamily="18" charset="0"/>
              </a:rPr>
              <a:t>ϕ</a:t>
            </a:r>
            <a:r>
              <a:rPr lang="en-US" sz="1400" baseline="-25000" dirty="0" smtClean="0">
                <a:latin typeface="Times New Roman" panose="02020603050405020304" pitchFamily="18" charset="0"/>
                <a:cs typeface="Times New Roman" panose="02020603050405020304" pitchFamily="18" charset="0"/>
              </a:rPr>
              <a:t>1/2</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degree</a:t>
            </a:r>
            <a:r>
              <a:rPr lang="en-US" sz="1400" dirty="0" smtClean="0">
                <a:latin typeface="Times New Roman" panose="02020603050405020304" pitchFamily="18" charset="0"/>
                <a:cs typeface="Times New Roman" panose="02020603050405020304" pitchFamily="18" charset="0"/>
              </a:rPr>
              <a:t>)</a:t>
            </a:r>
          </a:p>
          <a:p>
            <a:pPr lvl="1" algn="just"/>
            <a:r>
              <a:rPr lang="en-US" sz="1400" dirty="0">
                <a:latin typeface="Times New Roman" panose="02020603050405020304" pitchFamily="18" charset="0"/>
                <a:cs typeface="Times New Roman" panose="02020603050405020304" pitchFamily="18" charset="0"/>
              </a:rPr>
              <a:t>Orientation of </a:t>
            </a:r>
            <a:r>
              <a:rPr lang="en-US" sz="1400" dirty="0" smtClean="0">
                <a:latin typeface="Times New Roman" panose="02020603050405020304" pitchFamily="18" charset="0"/>
                <a:cs typeface="Times New Roman" panose="02020603050405020304" pitchFamily="18" charset="0"/>
              </a:rPr>
              <a:t>Emitter “</a:t>
            </a:r>
            <a:r>
              <a:rPr lang="el-GR" sz="1400" dirty="0" smtClean="0">
                <a:latin typeface="Times New Roman" panose="02020603050405020304" pitchFamily="18" charset="0"/>
                <a:cs typeface="Times New Roman" panose="02020603050405020304" pitchFamily="18" charset="0"/>
              </a:rPr>
              <a:t>ϕ</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(degree</a:t>
            </a:r>
            <a:r>
              <a:rPr lang="en-US" sz="1400" dirty="0" smtClean="0">
                <a:latin typeface="Times New Roman" panose="02020603050405020304" pitchFamily="18" charset="0"/>
                <a:cs typeface="Times New Roman" panose="02020603050405020304" pitchFamily="18" charset="0"/>
              </a:rPr>
              <a:t>)</a:t>
            </a:r>
          </a:p>
          <a:p>
            <a:pPr lvl="1" algn="just"/>
            <a:r>
              <a:rPr lang="en-US" sz="1400" dirty="0">
                <a:latin typeface="Times New Roman" panose="02020603050405020304" pitchFamily="18" charset="0"/>
                <a:cs typeface="Times New Roman" panose="02020603050405020304" pitchFamily="18" charset="0"/>
              </a:rPr>
              <a:t>Angle of </a:t>
            </a:r>
            <a:r>
              <a:rPr lang="en-US" sz="1400" dirty="0" smtClean="0">
                <a:latin typeface="Times New Roman" panose="02020603050405020304" pitchFamily="18" charset="0"/>
                <a:cs typeface="Times New Roman" panose="02020603050405020304" pitchFamily="18" charset="0"/>
              </a:rPr>
              <a:t>irradiation “</a:t>
            </a:r>
            <a:r>
              <a:rPr lang="el-GR" sz="1400" dirty="0" smtClean="0">
                <a:latin typeface="Times New Roman" panose="02020603050405020304" pitchFamily="18" charset="0"/>
                <a:cs typeface="Times New Roman" panose="02020603050405020304" pitchFamily="18" charset="0"/>
              </a:rPr>
              <a:t>φ</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(degree</a:t>
            </a:r>
            <a:r>
              <a:rPr lang="en-US" sz="1400" dirty="0" smtClean="0">
                <a:latin typeface="Times New Roman" panose="02020603050405020304" pitchFamily="18" charset="0"/>
                <a:cs typeface="Times New Roman" panose="02020603050405020304" pitchFamily="18" charset="0"/>
              </a:rPr>
              <a:t>)</a:t>
            </a:r>
          </a:p>
          <a:p>
            <a:pPr lvl="1" algn="just"/>
            <a:r>
              <a:rPr lang="en-US" sz="1400" dirty="0">
                <a:latin typeface="Times New Roman" panose="02020603050405020304" pitchFamily="18" charset="0"/>
                <a:cs typeface="Times New Roman" panose="02020603050405020304" pitchFamily="18" charset="0"/>
              </a:rPr>
              <a:t>Orientation of </a:t>
            </a:r>
            <a:r>
              <a:rPr lang="en-US" sz="1400" dirty="0" smtClean="0">
                <a:latin typeface="Times New Roman" panose="02020603050405020304" pitchFamily="18" charset="0"/>
                <a:cs typeface="Times New Roman" panose="02020603050405020304" pitchFamily="18" charset="0"/>
              </a:rPr>
              <a:t>Receiver “</a:t>
            </a:r>
            <a:r>
              <a:rPr lang="el-GR" sz="1400" dirty="0" smtClean="0">
                <a:latin typeface="Yu Gothic"/>
                <a:cs typeface="Times New Roman" panose="02020603050405020304" pitchFamily="18" charset="0"/>
              </a:rPr>
              <a:t>θ</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(degree</a:t>
            </a:r>
            <a:r>
              <a:rPr lang="en-US" sz="1400" dirty="0" smtClean="0">
                <a:latin typeface="Times New Roman" panose="02020603050405020304" pitchFamily="18" charset="0"/>
                <a:cs typeface="Times New Roman" panose="02020603050405020304" pitchFamily="18" charset="0"/>
              </a:rPr>
              <a:t>)</a:t>
            </a:r>
          </a:p>
          <a:p>
            <a:pPr lvl="1" algn="just"/>
            <a:r>
              <a:rPr lang="en-US" sz="1400" dirty="0">
                <a:latin typeface="Times New Roman" panose="02020603050405020304" pitchFamily="18" charset="0"/>
                <a:cs typeface="Times New Roman" panose="02020603050405020304" pitchFamily="18" charset="0"/>
              </a:rPr>
              <a:t>Angle of incidence </a:t>
            </a:r>
            <a:r>
              <a:rPr lang="en-US" sz="1400" dirty="0" smtClean="0">
                <a:latin typeface="Times New Roman" panose="02020603050405020304" pitchFamily="18" charset="0"/>
                <a:cs typeface="Times New Roman" panose="02020603050405020304" pitchFamily="18" charset="0"/>
              </a:rPr>
              <a:t>“</a:t>
            </a:r>
            <a:r>
              <a:rPr lang="el-GR" sz="1400" dirty="0" smtClean="0">
                <a:latin typeface="Times New Roman" panose="02020603050405020304" pitchFamily="18" charset="0"/>
                <a:cs typeface="Times New Roman" panose="02020603050405020304" pitchFamily="18" charset="0"/>
              </a:rPr>
              <a:t>σ</a:t>
            </a:r>
            <a:r>
              <a:rPr lang="en-US" sz="1400" dirty="0" smtClean="0">
                <a:latin typeface="Times New Roman" panose="02020603050405020304" pitchFamily="18" charset="0"/>
                <a:cs typeface="Times New Roman" panose="02020603050405020304" pitchFamily="18" charset="0"/>
              </a:rPr>
              <a:t>” (degree)</a:t>
            </a:r>
          </a:p>
          <a:p>
            <a:pPr lvl="1" algn="just"/>
            <a:r>
              <a:rPr lang="en-US" sz="1400" dirty="0">
                <a:latin typeface="Times New Roman" panose="02020603050405020304" pitchFamily="18" charset="0"/>
                <a:cs typeface="Times New Roman" panose="02020603050405020304" pitchFamily="18" charset="0"/>
              </a:rPr>
              <a:t>Width of the vehicle </a:t>
            </a:r>
            <a:r>
              <a:rPr lang="en-US" sz="1400" dirty="0" smtClean="0">
                <a:latin typeface="Times New Roman" panose="02020603050405020304" pitchFamily="18" charset="0"/>
                <a:cs typeface="Times New Roman" panose="02020603050405020304" pitchFamily="18" charset="0"/>
              </a:rPr>
              <a:t>/ Object</a:t>
            </a:r>
            <a:endParaRPr lang="en-US" sz="1400" dirty="0">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2"/>
          <a:stretch>
            <a:fillRect/>
          </a:stretch>
        </p:blipFill>
        <p:spPr>
          <a:xfrm>
            <a:off x="142204" y="3877188"/>
            <a:ext cx="4277396" cy="930549"/>
          </a:xfrm>
          <a:prstGeom prst="rect">
            <a:avLst/>
          </a:prstGeom>
        </p:spPr>
      </p:pic>
      <p:sp>
        <p:nvSpPr>
          <p:cNvPr id="9" name="Content Placeholder 2"/>
          <p:cNvSpPr txBox="1">
            <a:spLocks/>
          </p:cNvSpPr>
          <p:nvPr/>
        </p:nvSpPr>
        <p:spPr>
          <a:xfrm>
            <a:off x="162864" y="2819585"/>
            <a:ext cx="3810000" cy="10576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sz="1800" dirty="0" smtClean="0">
                <a:latin typeface="Times New Roman" panose="02020603050405020304" pitchFamily="18" charset="0"/>
                <a:cs typeface="Times New Roman" panose="02020603050405020304" pitchFamily="18" charset="0"/>
              </a:rPr>
              <a:t>System Design Model </a:t>
            </a:r>
          </a:p>
          <a:p>
            <a:pPr lvl="1" algn="just"/>
            <a:r>
              <a:rPr lang="en-US" sz="1400" dirty="0">
                <a:latin typeface="Times New Roman" panose="02020603050405020304" pitchFamily="18" charset="0"/>
                <a:cs typeface="Times New Roman" panose="02020603050405020304" pitchFamily="18" charset="0"/>
              </a:rPr>
              <a:t>Line-of-sight (LOS) case for the given two lanes road based on </a:t>
            </a:r>
            <a:r>
              <a:rPr lang="en-US" sz="1400" dirty="0" smtClean="0">
                <a:latin typeface="Times New Roman" panose="02020603050405020304" pitchFamily="18" charset="0"/>
                <a:cs typeface="Times New Roman" panose="02020603050405020304" pitchFamily="18" charset="0"/>
              </a:rPr>
              <a:t>System Model</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0538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smtClean="0"/>
              <a:t>Conclusion</a:t>
            </a:r>
            <a:endParaRPr lang="en-US" sz="3200" b="1" dirty="0"/>
          </a:p>
        </p:txBody>
      </p:sp>
      <p:sp>
        <p:nvSpPr>
          <p:cNvPr id="3" name="Content Placeholder 2"/>
          <p:cNvSpPr>
            <a:spLocks noGrp="1"/>
          </p:cNvSpPr>
          <p:nvPr>
            <p:ph idx="1"/>
          </p:nvPr>
        </p:nvSpPr>
        <p:spPr>
          <a:xfrm>
            <a:off x="453384" y="2286000"/>
            <a:ext cx="8322734" cy="2468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Supported by existing infrastructures, a low cost CamCom can find wide range of applications, offers ubiquitous and seamless connectivity</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CamCom provide OWC from infrastructure-to-vehicle and vehicle-to vehicle, broadcasting many safety related information, hence suitable for road safety applications</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78222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6092</TotalTime>
  <Words>505</Words>
  <Application>Microsoft Office PowerPoint</Application>
  <PresentationFormat>On-screen Show (4:3)</PresentationFormat>
  <Paragraphs>63</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굴림</vt:lpstr>
      <vt:lpstr>맑은 고딕</vt:lpstr>
      <vt:lpstr>Yu Gothic</vt:lpstr>
      <vt:lpstr>Arial</vt:lpstr>
      <vt:lpstr>Calibri</vt:lpstr>
      <vt:lpstr>Times New Roman</vt:lpstr>
      <vt:lpstr>Office Theme</vt:lpstr>
      <vt:lpstr>PowerPoint Presentation</vt:lpstr>
      <vt:lpstr>Contents</vt:lpstr>
      <vt:lpstr>VAT V2I CAMCOM Link</vt:lpstr>
      <vt:lpstr>Infrastructure Lighting System Design Parameters Considerations for VAT V2I CamCom Link  (1)</vt:lpstr>
      <vt:lpstr>Infrastructure Lighting System Design Parameters Considerations for VAT V2I CamCom Link  (2)</vt:lpstr>
      <vt:lpstr>Infrastructure Lighting System Design Parameters Considerations for VAT V2I CamCom Link  (3)</vt:lpstr>
      <vt:lpstr>Infrastructure Lighting System Design Parameters Considerations for VAT V2I CamCom Link  (4)</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272</cp:revision>
  <cp:lastPrinted>2017-05-07T15:48:38Z</cp:lastPrinted>
  <dcterms:created xsi:type="dcterms:W3CDTF">2010-05-15T17:50:32Z</dcterms:created>
  <dcterms:modified xsi:type="dcterms:W3CDTF">2017-11-27T11:17:14Z</dcterms:modified>
</cp:coreProperties>
</file>