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80" r:id="rId2"/>
    <p:sldId id="289" r:id="rId3"/>
    <p:sldId id="302" r:id="rId4"/>
    <p:sldId id="307" r:id="rId5"/>
    <p:sldId id="308" r:id="rId6"/>
    <p:sldId id="310" r:id="rId7"/>
    <p:sldId id="314" r:id="rId8"/>
    <p:sldId id="311" r:id="rId9"/>
    <p:sldId id="312" r:id="rId10"/>
    <p:sldId id="313" r:id="rId11"/>
    <p:sldId id="30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113" d="100"/>
          <a:sy n="113" d="100"/>
        </p:scale>
        <p:origin x="181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11/27/2017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15-17-0640-01-0vat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15-17-0640-01-0vat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6093976"/>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DSSS SIK </a:t>
            </a:r>
            <a:r>
              <a:rPr lang="en-US" sz="1600" dirty="0" smtClean="0">
                <a:latin typeface="Times New Roman" pitchFamily="18" charset="0"/>
                <a:cs typeface="Times New Roman" pitchFamily="18" charset="0"/>
              </a:rPr>
              <a:t> Modulation for Facility IoT Connected V2X </a:t>
            </a:r>
            <a:r>
              <a:rPr lang="en-US" sz="1600" dirty="0">
                <a:latin typeface="Times New Roman" pitchFamily="18" charset="0"/>
                <a:cs typeface="Times New Roman" pitchFamily="18" charset="0"/>
              </a:rPr>
              <a:t>CAMCOM </a:t>
            </a:r>
            <a:r>
              <a:rPr lang="en-US" sz="1600" dirty="0" smtClean="0">
                <a:latin typeface="Times New Roman" pitchFamily="18" charset="0"/>
                <a:cs typeface="Times New Roman" pitchFamily="18" charset="0"/>
              </a:rPr>
              <a:t>Link</a:t>
            </a:r>
          </a:p>
          <a:p>
            <a:pPr marL="228600"/>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2017</a:t>
            </a: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Cha (SNUST), Mariappan Vinayagam (SNUST</a:t>
            </a:r>
            <a:r>
              <a:rPr lang="en-US" altLang="ko-KR" sz="1600" dirty="0" smtClean="0">
                <a:latin typeface="Times New Roman" pitchFamily="18" charset="0"/>
                <a:cs typeface="Times New Roman" pitchFamily="18" charset="0"/>
              </a:rPr>
              <a:t>), Minwoo Lee (SNUST), </a:t>
            </a:r>
            <a:r>
              <a:rPr lang="en-US" altLang="ko-KR" sz="1600" dirty="0">
                <a:latin typeface="Times New Roman" pitchFamily="18" charset="0"/>
                <a:cs typeface="Times New Roman" pitchFamily="18" charset="0"/>
              </a:rPr>
              <a:t>Minsoo Kim (SRENG Co., Ltd.), Younkwan Kim (The Catholic University of Korea), Jaekwon Shin, Jintae Kim (Fivetek Co., Ltd.)</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a:latin typeface="Times New Roman" pitchFamily="18" charset="0"/>
                <a:cs typeface="Times New Roman" pitchFamily="18" charset="0"/>
              </a:rPr>
              <a:t>This documents introduce the </a:t>
            </a:r>
            <a:r>
              <a:rPr lang="en-US" sz="1600" dirty="0" smtClean="0">
                <a:latin typeface="Times New Roman" pitchFamily="18" charset="0"/>
                <a:cs typeface="Times New Roman" pitchFamily="18" charset="0"/>
              </a:rPr>
              <a:t>DSSS SIK modulation method for  VAT V2X </a:t>
            </a:r>
            <a:r>
              <a:rPr lang="en-US" sz="1600" dirty="0">
                <a:latin typeface="Times New Roman" pitchFamily="18" charset="0"/>
                <a:cs typeface="Times New Roman" pitchFamily="18" charset="0"/>
              </a:rPr>
              <a:t>CAMCOM </a:t>
            </a:r>
            <a:r>
              <a:rPr lang="en-US" sz="1600" dirty="0" smtClean="0">
                <a:latin typeface="Times New Roman" pitchFamily="18" charset="0"/>
                <a:cs typeface="Times New Roman" pitchFamily="18" charset="0"/>
              </a:rPr>
              <a:t>Link. </a:t>
            </a:r>
            <a:r>
              <a:rPr lang="en-US" sz="1600" dirty="0">
                <a:latin typeface="Times New Roman" pitchFamily="18" charset="0"/>
                <a:cs typeface="Times New Roman" pitchFamily="18" charset="0"/>
              </a:rPr>
              <a:t>The </a:t>
            </a:r>
            <a:r>
              <a:rPr lang="en-US" sz="1600" dirty="0" smtClean="0">
                <a:latin typeface="Times New Roman" pitchFamily="18" charset="0"/>
                <a:cs typeface="Times New Roman" pitchFamily="18" charset="0"/>
              </a:rPr>
              <a:t>proposed DSSS SIK modulation method for </a:t>
            </a:r>
            <a:r>
              <a:rPr lang="en-US" sz="1600" dirty="0">
                <a:latin typeface="Times New Roman" pitchFamily="18" charset="0"/>
                <a:cs typeface="Times New Roman" pitchFamily="18" charset="0"/>
              </a:rPr>
              <a:t>VAT to operate on the application services like ITS, ADAS, etc on road condition, Bio-Plant / Manufacturing Industry Safety AIDS using Lighting / Display based infrastructure.  Also this can be used for IoT/IoL, LEDIT, Digital Signage 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smtClean="0">
                <a:latin typeface="Times New Roman" panose="02020603050405020304" pitchFamily="18" charset="0"/>
                <a:cs typeface="Times New Roman" panose="02020603050405020304" pitchFamily="18" charset="0"/>
              </a:rPr>
              <a:t>VAT </a:t>
            </a:r>
            <a:r>
              <a:rPr lang="en-US" altLang="en-US" sz="1600" dirty="0">
                <a:latin typeface="Times New Roman" panose="02020603050405020304" pitchFamily="18" charset="0"/>
                <a:cs typeface="Times New Roman" panose="02020603050405020304" pitchFamily="18" charset="0"/>
              </a:rPr>
              <a:t>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4000" cy="731838"/>
          </a:xfrm>
        </p:spPr>
        <p:txBody>
          <a:bodyPr>
            <a:normAutofit/>
          </a:bodyPr>
          <a:lstStyle/>
          <a:p>
            <a:r>
              <a:rPr lang="en-US" sz="3200" b="1" dirty="0" smtClean="0"/>
              <a:t>DSSS SIK (5)</a:t>
            </a:r>
            <a:endParaRPr lang="en-US" sz="3200" b="1" dirty="0"/>
          </a:p>
        </p:txBody>
      </p:sp>
      <p:sp>
        <p:nvSpPr>
          <p:cNvPr id="3" name="Content Placeholder 2"/>
          <p:cNvSpPr>
            <a:spLocks noGrp="1"/>
          </p:cNvSpPr>
          <p:nvPr>
            <p:ph idx="1"/>
          </p:nvPr>
        </p:nvSpPr>
        <p:spPr>
          <a:xfrm>
            <a:off x="410633" y="22098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Minimize </a:t>
            </a:r>
            <a:r>
              <a:rPr lang="en-US" sz="2400" dirty="0">
                <a:latin typeface="Times New Roman" panose="02020603050405020304" pitchFamily="18" charset="0"/>
                <a:cs typeface="Times New Roman" panose="02020603050405020304" pitchFamily="18" charset="0"/>
              </a:rPr>
              <a:t>the effect of interference according to the processing gain </a:t>
            </a:r>
            <a:r>
              <a:rPr lang="en-US" sz="2400" dirty="0" smtClean="0">
                <a:latin typeface="Times New Roman" panose="02020603050405020304" pitchFamily="18" charset="0"/>
                <a:cs typeface="Times New Roman" panose="02020603050405020304" pitchFamily="18" charset="0"/>
              </a:rPr>
              <a:t>advantage</a:t>
            </a:r>
          </a:p>
          <a:p>
            <a:pPr lvl="1" algn="just"/>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the additional bandwidth requirement of a spread-spectrum modulation scheme reduces the system bandwidth </a:t>
            </a:r>
            <a:r>
              <a:rPr lang="en-US" sz="2000" dirty="0" smtClean="0">
                <a:latin typeface="Times New Roman" panose="02020603050405020304" pitchFamily="18" charset="0"/>
                <a:cs typeface="Times New Roman" panose="02020603050405020304" pitchFamily="18" charset="0"/>
              </a:rPr>
              <a:t>efficiency</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processing gain of the spread spectrum technique helps to </a:t>
            </a:r>
            <a:endParaRPr lang="en-US"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Combat </a:t>
            </a:r>
            <a:r>
              <a:rPr lang="en-US" sz="2000" dirty="0">
                <a:latin typeface="Times New Roman" panose="02020603050405020304" pitchFamily="18" charset="0"/>
                <a:cs typeface="Times New Roman" panose="02020603050405020304" pitchFamily="18" charset="0"/>
              </a:rPr>
              <a:t>artificial light interference </a:t>
            </a:r>
            <a:r>
              <a:rPr lang="en-US" sz="2000" dirty="0" smtClean="0">
                <a:latin typeface="Times New Roman" panose="02020603050405020304" pitchFamily="18" charset="0"/>
                <a:cs typeface="Times New Roman" panose="02020603050405020304" pitchFamily="18" charset="0"/>
              </a:rPr>
              <a:t>effects</a:t>
            </a:r>
          </a:p>
          <a:p>
            <a:pPr lvl="1" algn="just"/>
            <a:r>
              <a:rPr lang="en-US" sz="2000" dirty="0" smtClean="0">
                <a:latin typeface="Times New Roman" panose="02020603050405020304" pitchFamily="18" charset="0"/>
                <a:cs typeface="Times New Roman" panose="02020603050405020304" pitchFamily="18" charset="0"/>
              </a:rPr>
              <a:t>Multipath </a:t>
            </a:r>
            <a:r>
              <a:rPr lang="en-US" sz="2000" dirty="0">
                <a:latin typeface="Times New Roman" panose="02020603050405020304" pitchFamily="18" charset="0"/>
                <a:cs typeface="Times New Roman" panose="02020603050405020304" pitchFamily="18" charset="0"/>
              </a:rPr>
              <a:t>dispersion (if any) without the need for extra circuitry such as equalizers.</a:t>
            </a:r>
            <a:endParaRPr lang="en-US" sz="1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160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53384" y="2286000"/>
            <a:ext cx="8322734" cy="2468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Introduced the Effective Modulation method called “DSSS SIK” for V2X CAMCOM Link</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V2X CAMCOM Link guarantees data communication from infrastructure-to-vehicle and vehicle-to vehicle, broadcasting many safety related information, hence suitable for road safety applications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38955" y="2362200"/>
            <a:ext cx="8382000" cy="22860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V2X CAMCOM Link System</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V2X CAMCOM Link Needs</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DSSS SIK</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85800"/>
            <a:ext cx="8229600" cy="731838"/>
          </a:xfrm>
        </p:spPr>
        <p:txBody>
          <a:bodyPr/>
          <a:lstStyle/>
          <a:p>
            <a:r>
              <a:rPr lang="en-US" sz="3200" b="1" dirty="0" smtClean="0"/>
              <a:t>V2X </a:t>
            </a:r>
            <a:r>
              <a:rPr lang="en-US" sz="3200" b="1" dirty="0"/>
              <a:t>CAMCOM </a:t>
            </a:r>
            <a:r>
              <a:rPr lang="en-US" sz="3200" b="1" dirty="0" smtClean="0"/>
              <a:t>Link System</a:t>
            </a:r>
            <a:endParaRPr lang="en-US" sz="3200" b="1" dirty="0"/>
          </a:p>
        </p:txBody>
      </p:sp>
      <p:sp>
        <p:nvSpPr>
          <p:cNvPr id="13" name="Rectangle 12"/>
          <p:cNvSpPr/>
          <p:nvPr/>
        </p:nvSpPr>
        <p:spPr>
          <a:xfrm>
            <a:off x="2505522" y="4841582"/>
            <a:ext cx="5022737" cy="1107996"/>
          </a:xfrm>
          <a:prstGeom prst="rect">
            <a:avLst/>
          </a:prstGeom>
        </p:spPr>
        <p:txBody>
          <a:bodyPr wrap="square">
            <a:spAutoFit/>
          </a:bodyPr>
          <a:lstStyle/>
          <a:p>
            <a:pPr marL="285750" indent="-285750">
              <a:buFont typeface="Arial" panose="020B0604020202020204" pitchFamily="34" charset="0"/>
              <a:buChar char="•"/>
            </a:pPr>
            <a:r>
              <a:rPr lang="en-US" dirty="0"/>
              <a:t>Image Sensor based </a:t>
            </a:r>
            <a:r>
              <a:rPr lang="en-US" dirty="0" smtClean="0"/>
              <a:t>V2X </a:t>
            </a:r>
            <a:r>
              <a:rPr lang="en-US" dirty="0"/>
              <a:t>Communication</a:t>
            </a:r>
          </a:p>
          <a:p>
            <a:pPr marL="742950" lvl="1" indent="-285750">
              <a:buFont typeface="Calibri" panose="020F0502020204030204" pitchFamily="34" charset="0"/>
              <a:buChar char="-"/>
            </a:pPr>
            <a:r>
              <a:rPr lang="en-US" sz="1600" dirty="0" smtClean="0"/>
              <a:t>Tx - LED </a:t>
            </a:r>
            <a:r>
              <a:rPr lang="en-US" sz="1600" dirty="0"/>
              <a:t>; Rx </a:t>
            </a:r>
            <a:r>
              <a:rPr lang="en-US" sz="1600" dirty="0" smtClean="0"/>
              <a:t>- CMOS </a:t>
            </a:r>
            <a:r>
              <a:rPr lang="en-US" sz="1600" dirty="0"/>
              <a:t>Image </a:t>
            </a:r>
            <a:r>
              <a:rPr lang="en-US" sz="1600" dirty="0" smtClean="0"/>
              <a:t>Sensor</a:t>
            </a:r>
          </a:p>
          <a:p>
            <a:pPr marL="742950" lvl="1" indent="-285750">
              <a:buFont typeface="Calibri" panose="020F0502020204030204" pitchFamily="34" charset="0"/>
              <a:buChar char="-"/>
            </a:pPr>
            <a:r>
              <a:rPr lang="en-US" sz="1600" dirty="0" smtClean="0"/>
              <a:t>Data </a:t>
            </a:r>
            <a:r>
              <a:rPr lang="en-US" sz="1600" dirty="0"/>
              <a:t>Rate : 10 </a:t>
            </a:r>
            <a:r>
              <a:rPr lang="en-US" sz="1600" dirty="0" smtClean="0"/>
              <a:t>Mb/s</a:t>
            </a:r>
          </a:p>
          <a:p>
            <a:pPr marL="742950" lvl="1" indent="-285750">
              <a:buFont typeface="Calibri" panose="020F0502020204030204" pitchFamily="34" charset="0"/>
              <a:buChar char="-"/>
            </a:pPr>
            <a:r>
              <a:rPr lang="en-US" sz="1600" dirty="0" smtClean="0"/>
              <a:t>Day-Night </a:t>
            </a:r>
            <a:r>
              <a:rPr lang="en-US" sz="1600" dirty="0"/>
              <a:t>Communication Mode</a:t>
            </a:r>
          </a:p>
        </p:txBody>
      </p:sp>
      <p:grpSp>
        <p:nvGrpSpPr>
          <p:cNvPr id="5" name="그룹 28"/>
          <p:cNvGrpSpPr/>
          <p:nvPr/>
        </p:nvGrpSpPr>
        <p:grpSpPr>
          <a:xfrm>
            <a:off x="697629" y="2057400"/>
            <a:ext cx="3705395" cy="2209800"/>
            <a:chOff x="5060164" y="2010737"/>
            <a:chExt cx="3628932" cy="2777624"/>
          </a:xfrm>
        </p:grpSpPr>
        <p:pic>
          <p:nvPicPr>
            <p:cNvPr id="6" name="그림 9"/>
            <p:cNvPicPr>
              <a:picLocks noChangeAspect="1"/>
            </p:cNvPicPr>
            <p:nvPr/>
          </p:nvPicPr>
          <p:blipFill>
            <a:blip r:embed="rId2" cstate="print"/>
            <a:stretch>
              <a:fillRect/>
            </a:stretch>
          </p:blipFill>
          <p:spPr>
            <a:xfrm flipH="1">
              <a:off x="5562600" y="2010737"/>
              <a:ext cx="1247787" cy="887021"/>
            </a:xfrm>
            <a:prstGeom prst="rect">
              <a:avLst/>
            </a:prstGeom>
          </p:spPr>
        </p:pic>
        <p:pic>
          <p:nvPicPr>
            <p:cNvPr id="7" name="그림 10"/>
            <p:cNvPicPr>
              <a:picLocks noChangeAspect="1"/>
            </p:cNvPicPr>
            <p:nvPr/>
          </p:nvPicPr>
          <p:blipFill>
            <a:blip r:embed="rId2" cstate="print"/>
            <a:stretch>
              <a:fillRect/>
            </a:stretch>
          </p:blipFill>
          <p:spPr>
            <a:xfrm flipH="1">
              <a:off x="6997376" y="3187831"/>
              <a:ext cx="1247787" cy="887021"/>
            </a:xfrm>
            <a:prstGeom prst="rect">
              <a:avLst/>
            </a:prstGeom>
          </p:spPr>
        </p:pic>
        <p:grpSp>
          <p:nvGrpSpPr>
            <p:cNvPr id="8" name="그룹 18"/>
            <p:cNvGrpSpPr/>
            <p:nvPr/>
          </p:nvGrpSpPr>
          <p:grpSpPr>
            <a:xfrm rot="223536">
              <a:off x="6629400" y="2822407"/>
              <a:ext cx="576280" cy="449650"/>
              <a:chOff x="6629400" y="2822407"/>
              <a:chExt cx="576280" cy="449650"/>
            </a:xfrm>
          </p:grpSpPr>
          <p:cxnSp>
            <p:nvCxnSpPr>
              <p:cNvPr id="16" name="직선 화살표 연결선 16"/>
              <p:cNvCxnSpPr/>
              <p:nvPr/>
            </p:nvCxnSpPr>
            <p:spPr bwMode="auto">
              <a:xfrm>
                <a:off x="6629400" y="2897758"/>
                <a:ext cx="457200" cy="374299"/>
              </a:xfrm>
              <a:prstGeom prst="straightConnector1">
                <a:avLst/>
              </a:prstGeom>
              <a:solidFill>
                <a:schemeClr val="accent1"/>
              </a:solidFill>
              <a:ln w="12700" cap="flat" cmpd="sng" algn="ctr">
                <a:solidFill>
                  <a:srgbClr val="CC0000"/>
                </a:solidFill>
                <a:prstDash val="solid"/>
                <a:round/>
                <a:headEnd type="none" w="sm" len="sm"/>
                <a:tailEnd type="triangle"/>
              </a:ln>
              <a:effectLst/>
            </p:spPr>
          </p:cxnSp>
          <p:cxnSp>
            <p:nvCxnSpPr>
              <p:cNvPr id="17" name="직선 화살표 연결선 22"/>
              <p:cNvCxnSpPr/>
              <p:nvPr/>
            </p:nvCxnSpPr>
            <p:spPr bwMode="auto">
              <a:xfrm>
                <a:off x="6748480" y="2822407"/>
                <a:ext cx="457200" cy="374299"/>
              </a:xfrm>
              <a:prstGeom prst="straightConnector1">
                <a:avLst/>
              </a:prstGeom>
              <a:solidFill>
                <a:schemeClr val="accent1"/>
              </a:solidFill>
              <a:ln w="12700" cap="flat" cmpd="sng" algn="ctr">
                <a:solidFill>
                  <a:srgbClr val="CC0000"/>
                </a:solidFill>
                <a:prstDash val="dash"/>
                <a:round/>
                <a:headEnd type="triangle" w="med" len="med"/>
                <a:tailEnd type="none" w="med" len="med"/>
              </a:ln>
              <a:effectLst/>
            </p:spPr>
          </p:cxnSp>
        </p:grpSp>
        <p:cxnSp>
          <p:nvCxnSpPr>
            <p:cNvPr id="9" name="직선 연결선 20"/>
            <p:cNvCxnSpPr/>
            <p:nvPr/>
          </p:nvCxnSpPr>
          <p:spPr bwMode="auto">
            <a:xfrm>
              <a:off x="5181600" y="2209800"/>
              <a:ext cx="2942168" cy="257856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5060164" y="3484744"/>
              <a:ext cx="1558463" cy="541607"/>
            </a:xfrm>
            <a:prstGeom prst="rect">
              <a:avLst/>
            </a:prstGeom>
            <a:noFill/>
          </p:spPr>
          <p:txBody>
            <a:bodyPr wrap="square" rtlCol="0">
              <a:spAutoFit/>
            </a:bodyPr>
            <a:lstStyle/>
            <a:p>
              <a:pPr algn="ctr"/>
              <a:r>
                <a:rPr lang="en-US" altLang="ko-KR" sz="1100" b="1" dirty="0" smtClean="0"/>
                <a:t>Vehicle-to-Vehicle (V2V)</a:t>
              </a:r>
            </a:p>
            <a:p>
              <a:pPr algn="ctr"/>
              <a:r>
                <a:rPr lang="en-US" altLang="ko-KR" sz="1100" b="1" dirty="0" smtClean="0"/>
                <a:t>CAMCOM Technology</a:t>
              </a:r>
              <a:endParaRPr lang="ko-KR" altLang="en-US" sz="1100" b="1" dirty="0"/>
            </a:p>
          </p:txBody>
        </p:sp>
        <p:sp>
          <p:nvSpPr>
            <p:cNvPr id="11" name="직사각형 25"/>
            <p:cNvSpPr/>
            <p:nvPr/>
          </p:nvSpPr>
          <p:spPr bwMode="auto">
            <a:xfrm rot="18731636">
              <a:off x="6845061" y="1719861"/>
              <a:ext cx="21864"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34"/>
            <p:cNvSpPr/>
            <p:nvPr/>
          </p:nvSpPr>
          <p:spPr bwMode="auto">
            <a:xfrm rot="18719647">
              <a:off x="7615205" y="2384183"/>
              <a:ext cx="21328"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36"/>
            <p:cNvSpPr/>
            <p:nvPr/>
          </p:nvSpPr>
          <p:spPr bwMode="auto">
            <a:xfrm rot="18719647">
              <a:off x="8358223" y="3092222"/>
              <a:ext cx="21328" cy="6404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18" name="Group 4"/>
          <p:cNvGrpSpPr>
            <a:grpSpLocks noChangeAspect="1"/>
          </p:cNvGrpSpPr>
          <p:nvPr/>
        </p:nvGrpSpPr>
        <p:grpSpPr bwMode="auto">
          <a:xfrm>
            <a:off x="5346443" y="1931068"/>
            <a:ext cx="2746201" cy="2281284"/>
            <a:chOff x="2544" y="1536"/>
            <a:chExt cx="2410" cy="2002"/>
          </a:xfrm>
        </p:grpSpPr>
        <p:sp>
          <p:nvSpPr>
            <p:cNvPr id="19" name="AutoShape 3"/>
            <p:cNvSpPr>
              <a:spLocks noChangeAspect="1" noTextEdit="1"/>
            </p:cNvSpPr>
            <p:nvPr/>
          </p:nvSpPr>
          <p:spPr bwMode="auto">
            <a:xfrm>
              <a:off x="2544" y="1536"/>
              <a:ext cx="2410" cy="2002"/>
            </a:xfrm>
            <a:prstGeom prst="rect">
              <a:avLst/>
            </a:prstGeom>
            <a:noFill/>
            <a:ln w="9525" cap="flat" cmpd="sng" algn="ctr">
              <a:solidFill>
                <a:srgbClr val="00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0" name="Group 205"/>
            <p:cNvGrpSpPr>
              <a:grpSpLocks/>
            </p:cNvGrpSpPr>
            <p:nvPr/>
          </p:nvGrpSpPr>
          <p:grpSpPr bwMode="auto">
            <a:xfrm>
              <a:off x="2755" y="1596"/>
              <a:ext cx="2152" cy="1883"/>
              <a:chOff x="2755" y="1596"/>
              <a:chExt cx="2152" cy="1883"/>
            </a:xfrm>
          </p:grpSpPr>
          <p:sp>
            <p:nvSpPr>
              <p:cNvPr id="1653" name="Line 5"/>
              <p:cNvSpPr>
                <a:spLocks noChangeShapeType="1"/>
              </p:cNvSpPr>
              <p:nvPr/>
            </p:nvSpPr>
            <p:spPr bwMode="auto">
              <a:xfrm flipV="1">
                <a:off x="2792" y="1596"/>
                <a:ext cx="1863" cy="15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4" name="Line 6"/>
              <p:cNvSpPr>
                <a:spLocks noChangeShapeType="1"/>
              </p:cNvSpPr>
              <p:nvPr/>
            </p:nvSpPr>
            <p:spPr bwMode="auto">
              <a:xfrm flipV="1">
                <a:off x="4146" y="2229"/>
                <a:ext cx="761" cy="6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5" name="Line 7"/>
              <p:cNvSpPr>
                <a:spLocks noChangeShapeType="1"/>
              </p:cNvSpPr>
              <p:nvPr/>
            </p:nvSpPr>
            <p:spPr bwMode="auto">
              <a:xfrm flipV="1">
                <a:off x="4144" y="2264"/>
                <a:ext cx="763" cy="6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6" name="Line 8"/>
              <p:cNvSpPr>
                <a:spLocks noChangeShapeType="1"/>
              </p:cNvSpPr>
              <p:nvPr/>
            </p:nvSpPr>
            <p:spPr bwMode="auto">
              <a:xfrm flipV="1">
                <a:off x="2769" y="1596"/>
                <a:ext cx="1971" cy="160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7" name="Line 9"/>
              <p:cNvSpPr>
                <a:spLocks noChangeShapeType="1"/>
              </p:cNvSpPr>
              <p:nvPr/>
            </p:nvSpPr>
            <p:spPr bwMode="auto">
              <a:xfrm flipV="1">
                <a:off x="2773" y="1596"/>
                <a:ext cx="2009" cy="16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8" name="Line 10"/>
              <p:cNvSpPr>
                <a:spLocks noChangeShapeType="1"/>
              </p:cNvSpPr>
              <p:nvPr/>
            </p:nvSpPr>
            <p:spPr bwMode="auto">
              <a:xfrm flipV="1">
                <a:off x="4355" y="3364"/>
                <a:ext cx="141" cy="1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9" name="Line 11"/>
              <p:cNvSpPr>
                <a:spLocks noChangeShapeType="1"/>
              </p:cNvSpPr>
              <p:nvPr/>
            </p:nvSpPr>
            <p:spPr bwMode="auto">
              <a:xfrm flipV="1">
                <a:off x="4518" y="3102"/>
                <a:ext cx="302" cy="2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0" name="Line 12"/>
              <p:cNvSpPr>
                <a:spLocks noChangeShapeType="1"/>
              </p:cNvSpPr>
              <p:nvPr/>
            </p:nvSpPr>
            <p:spPr bwMode="auto">
              <a:xfrm flipV="1">
                <a:off x="4820" y="3032"/>
                <a:ext cx="87" cy="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1" name="Line 13"/>
              <p:cNvSpPr>
                <a:spLocks noChangeShapeType="1"/>
              </p:cNvSpPr>
              <p:nvPr/>
            </p:nvSpPr>
            <p:spPr bwMode="auto">
              <a:xfrm flipV="1">
                <a:off x="4313" y="3102"/>
                <a:ext cx="465" cy="37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2" name="Line 14"/>
              <p:cNvSpPr>
                <a:spLocks noChangeShapeType="1"/>
              </p:cNvSpPr>
              <p:nvPr/>
            </p:nvSpPr>
            <p:spPr bwMode="auto">
              <a:xfrm flipV="1">
                <a:off x="4778" y="2997"/>
                <a:ext cx="129" cy="10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3" name="Line 15"/>
              <p:cNvSpPr>
                <a:spLocks noChangeShapeType="1"/>
              </p:cNvSpPr>
              <p:nvPr/>
            </p:nvSpPr>
            <p:spPr bwMode="auto">
              <a:xfrm>
                <a:off x="3222" y="293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4" name="Line 16"/>
              <p:cNvSpPr>
                <a:spLocks noChangeShapeType="1"/>
              </p:cNvSpPr>
              <p:nvPr/>
            </p:nvSpPr>
            <p:spPr bwMode="auto">
              <a:xfrm>
                <a:off x="3333" y="29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5" name="Line 17"/>
              <p:cNvSpPr>
                <a:spLocks noChangeShapeType="1"/>
              </p:cNvSpPr>
              <p:nvPr/>
            </p:nvSpPr>
            <p:spPr bwMode="auto">
              <a:xfrm>
                <a:off x="3444" y="305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6" name="Line 18"/>
              <p:cNvSpPr>
                <a:spLocks noChangeShapeType="1"/>
              </p:cNvSpPr>
              <p:nvPr/>
            </p:nvSpPr>
            <p:spPr bwMode="auto">
              <a:xfrm>
                <a:off x="3556" y="311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7" name="Line 19"/>
              <p:cNvSpPr>
                <a:spLocks noChangeShapeType="1"/>
              </p:cNvSpPr>
              <p:nvPr/>
            </p:nvSpPr>
            <p:spPr bwMode="auto">
              <a:xfrm>
                <a:off x="3667" y="3182"/>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8" name="Line 20"/>
              <p:cNvSpPr>
                <a:spLocks noChangeShapeType="1"/>
              </p:cNvSpPr>
              <p:nvPr/>
            </p:nvSpPr>
            <p:spPr bwMode="auto">
              <a:xfrm>
                <a:off x="3778" y="32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9" name="Line 21"/>
              <p:cNvSpPr>
                <a:spLocks noChangeShapeType="1"/>
              </p:cNvSpPr>
              <p:nvPr/>
            </p:nvSpPr>
            <p:spPr bwMode="auto">
              <a:xfrm>
                <a:off x="3689" y="2626"/>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0" name="Line 22"/>
              <p:cNvSpPr>
                <a:spLocks noChangeShapeType="1"/>
              </p:cNvSpPr>
              <p:nvPr/>
            </p:nvSpPr>
            <p:spPr bwMode="auto">
              <a:xfrm>
                <a:off x="3800" y="2689"/>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1" name="Line 23"/>
              <p:cNvSpPr>
                <a:spLocks noChangeShapeType="1"/>
              </p:cNvSpPr>
              <p:nvPr/>
            </p:nvSpPr>
            <p:spPr bwMode="auto">
              <a:xfrm>
                <a:off x="3912" y="2751"/>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2" name="Line 24"/>
              <p:cNvSpPr>
                <a:spLocks noChangeShapeType="1"/>
              </p:cNvSpPr>
              <p:nvPr/>
            </p:nvSpPr>
            <p:spPr bwMode="auto">
              <a:xfrm>
                <a:off x="3429" y="2764"/>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3" name="Line 25"/>
              <p:cNvSpPr>
                <a:spLocks noChangeShapeType="1"/>
              </p:cNvSpPr>
              <p:nvPr/>
            </p:nvSpPr>
            <p:spPr bwMode="auto">
              <a:xfrm>
                <a:off x="3484" y="27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4" name="Line 26"/>
              <p:cNvSpPr>
                <a:spLocks noChangeShapeType="1"/>
              </p:cNvSpPr>
              <p:nvPr/>
            </p:nvSpPr>
            <p:spPr bwMode="auto">
              <a:xfrm>
                <a:off x="3540" y="282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5" name="Line 27"/>
              <p:cNvSpPr>
                <a:spLocks noChangeShapeType="1"/>
              </p:cNvSpPr>
              <p:nvPr/>
            </p:nvSpPr>
            <p:spPr bwMode="auto">
              <a:xfrm>
                <a:off x="3596" y="2857"/>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6" name="Line 28"/>
              <p:cNvSpPr>
                <a:spLocks noChangeShapeType="1"/>
              </p:cNvSpPr>
              <p:nvPr/>
            </p:nvSpPr>
            <p:spPr bwMode="auto">
              <a:xfrm>
                <a:off x="3651" y="288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7" name="Line 29"/>
              <p:cNvSpPr>
                <a:spLocks noChangeShapeType="1"/>
              </p:cNvSpPr>
              <p:nvPr/>
            </p:nvSpPr>
            <p:spPr bwMode="auto">
              <a:xfrm>
                <a:off x="3707" y="292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8" name="Line 30"/>
              <p:cNvSpPr>
                <a:spLocks noChangeShapeType="1"/>
              </p:cNvSpPr>
              <p:nvPr/>
            </p:nvSpPr>
            <p:spPr bwMode="auto">
              <a:xfrm>
                <a:off x="3762" y="295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9" name="Line 31"/>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0" name="Line 32"/>
              <p:cNvSpPr>
                <a:spLocks noChangeShapeType="1"/>
              </p:cNvSpPr>
              <p:nvPr/>
            </p:nvSpPr>
            <p:spPr bwMode="auto">
              <a:xfrm>
                <a:off x="3874" y="3014"/>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1" name="Line 33"/>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2" name="Line 34"/>
              <p:cNvSpPr>
                <a:spLocks noChangeShapeType="1"/>
              </p:cNvSpPr>
              <p:nvPr/>
            </p:nvSpPr>
            <p:spPr bwMode="auto">
              <a:xfrm>
                <a:off x="3985" y="3077"/>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3" name="Line 35"/>
              <p:cNvSpPr>
                <a:spLocks noChangeShapeType="1"/>
              </p:cNvSpPr>
              <p:nvPr/>
            </p:nvSpPr>
            <p:spPr bwMode="auto">
              <a:xfrm>
                <a:off x="3429" y="2764"/>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4" name="Line 36"/>
              <p:cNvSpPr>
                <a:spLocks noChangeShapeType="1"/>
              </p:cNvSpPr>
              <p:nvPr/>
            </p:nvSpPr>
            <p:spPr bwMode="auto">
              <a:xfrm flipH="1">
                <a:off x="3272" y="2791"/>
                <a:ext cx="206"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5" name="Line 37"/>
              <p:cNvSpPr>
                <a:spLocks noChangeShapeType="1"/>
              </p:cNvSpPr>
              <p:nvPr/>
            </p:nvSpPr>
            <p:spPr bwMode="auto">
              <a:xfrm flipV="1">
                <a:off x="3222" y="276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6" name="Line 38"/>
              <p:cNvSpPr>
                <a:spLocks noChangeShapeType="1"/>
              </p:cNvSpPr>
              <p:nvPr/>
            </p:nvSpPr>
            <p:spPr bwMode="auto">
              <a:xfrm>
                <a:off x="3222" y="293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7" name="Line 39"/>
              <p:cNvSpPr>
                <a:spLocks noChangeShapeType="1"/>
              </p:cNvSpPr>
              <p:nvPr/>
            </p:nvSpPr>
            <p:spPr bwMode="auto">
              <a:xfrm>
                <a:off x="3689" y="2626"/>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8" name="Line 40"/>
              <p:cNvSpPr>
                <a:spLocks noChangeShapeType="1"/>
              </p:cNvSpPr>
              <p:nvPr/>
            </p:nvSpPr>
            <p:spPr bwMode="auto">
              <a:xfrm flipH="1">
                <a:off x="3534" y="2654"/>
                <a:ext cx="205"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9" name="Line 41"/>
              <p:cNvSpPr>
                <a:spLocks noChangeShapeType="1"/>
              </p:cNvSpPr>
              <p:nvPr/>
            </p:nvSpPr>
            <p:spPr bwMode="auto">
              <a:xfrm flipV="1">
                <a:off x="3484" y="2626"/>
                <a:ext cx="205"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0" name="Line 42"/>
              <p:cNvSpPr>
                <a:spLocks noChangeShapeType="1"/>
              </p:cNvSpPr>
              <p:nvPr/>
            </p:nvSpPr>
            <p:spPr bwMode="auto">
              <a:xfrm>
                <a:off x="3484" y="27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1" name="Line 43"/>
              <p:cNvSpPr>
                <a:spLocks noChangeShapeType="1"/>
              </p:cNvSpPr>
              <p:nvPr/>
            </p:nvSpPr>
            <p:spPr bwMode="auto">
              <a:xfrm>
                <a:off x="3540" y="282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2" name="Line 44"/>
              <p:cNvSpPr>
                <a:spLocks noChangeShapeType="1"/>
              </p:cNvSpPr>
              <p:nvPr/>
            </p:nvSpPr>
            <p:spPr bwMode="auto">
              <a:xfrm flipH="1">
                <a:off x="3383" y="285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3" name="Line 45"/>
              <p:cNvSpPr>
                <a:spLocks noChangeShapeType="1"/>
              </p:cNvSpPr>
              <p:nvPr/>
            </p:nvSpPr>
            <p:spPr bwMode="auto">
              <a:xfrm flipV="1">
                <a:off x="3333" y="282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4" name="Line 46"/>
              <p:cNvSpPr>
                <a:spLocks noChangeShapeType="1"/>
              </p:cNvSpPr>
              <p:nvPr/>
            </p:nvSpPr>
            <p:spPr bwMode="auto">
              <a:xfrm>
                <a:off x="3333" y="29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5" name="Line 47"/>
              <p:cNvSpPr>
                <a:spLocks noChangeShapeType="1"/>
              </p:cNvSpPr>
              <p:nvPr/>
            </p:nvSpPr>
            <p:spPr bwMode="auto">
              <a:xfrm>
                <a:off x="3800" y="2689"/>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6" name="Line 48"/>
              <p:cNvSpPr>
                <a:spLocks noChangeShapeType="1"/>
              </p:cNvSpPr>
              <p:nvPr/>
            </p:nvSpPr>
            <p:spPr bwMode="auto">
              <a:xfrm flipH="1">
                <a:off x="3645" y="2716"/>
                <a:ext cx="205" cy="17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7" name="Line 49"/>
              <p:cNvSpPr>
                <a:spLocks noChangeShapeType="1"/>
              </p:cNvSpPr>
              <p:nvPr/>
            </p:nvSpPr>
            <p:spPr bwMode="auto">
              <a:xfrm flipV="1">
                <a:off x="3596" y="2689"/>
                <a:ext cx="204"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8" name="Line 50"/>
              <p:cNvSpPr>
                <a:spLocks noChangeShapeType="1"/>
              </p:cNvSpPr>
              <p:nvPr/>
            </p:nvSpPr>
            <p:spPr bwMode="auto">
              <a:xfrm>
                <a:off x="3596" y="2857"/>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9" name="Line 51"/>
              <p:cNvSpPr>
                <a:spLocks noChangeShapeType="1"/>
              </p:cNvSpPr>
              <p:nvPr/>
            </p:nvSpPr>
            <p:spPr bwMode="auto">
              <a:xfrm>
                <a:off x="3651" y="288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0" name="Line 52"/>
              <p:cNvSpPr>
                <a:spLocks noChangeShapeType="1"/>
              </p:cNvSpPr>
              <p:nvPr/>
            </p:nvSpPr>
            <p:spPr bwMode="auto">
              <a:xfrm flipH="1">
                <a:off x="3494" y="291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1" name="Line 53"/>
              <p:cNvSpPr>
                <a:spLocks noChangeShapeType="1"/>
              </p:cNvSpPr>
              <p:nvPr/>
            </p:nvSpPr>
            <p:spPr bwMode="auto">
              <a:xfrm flipV="1">
                <a:off x="3444" y="2889"/>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2" name="Line 54"/>
              <p:cNvSpPr>
                <a:spLocks noChangeShapeType="1"/>
              </p:cNvSpPr>
              <p:nvPr/>
            </p:nvSpPr>
            <p:spPr bwMode="auto">
              <a:xfrm>
                <a:off x="3444" y="305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3" name="Line 55"/>
              <p:cNvSpPr>
                <a:spLocks noChangeShapeType="1"/>
              </p:cNvSpPr>
              <p:nvPr/>
            </p:nvSpPr>
            <p:spPr bwMode="auto">
              <a:xfrm>
                <a:off x="3912" y="2751"/>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4" name="Line 56"/>
              <p:cNvSpPr>
                <a:spLocks noChangeShapeType="1"/>
              </p:cNvSpPr>
              <p:nvPr/>
            </p:nvSpPr>
            <p:spPr bwMode="auto">
              <a:xfrm flipH="1">
                <a:off x="3927" y="2781"/>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5" name="Line 57"/>
              <p:cNvSpPr>
                <a:spLocks noChangeShapeType="1"/>
              </p:cNvSpPr>
              <p:nvPr/>
            </p:nvSpPr>
            <p:spPr bwMode="auto">
              <a:xfrm flipH="1">
                <a:off x="3757" y="2809"/>
                <a:ext cx="170"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6" name="Line 58"/>
              <p:cNvSpPr>
                <a:spLocks noChangeShapeType="1"/>
              </p:cNvSpPr>
              <p:nvPr/>
            </p:nvSpPr>
            <p:spPr bwMode="auto">
              <a:xfrm flipV="1">
                <a:off x="3707" y="2751"/>
                <a:ext cx="205" cy="17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7" name="Line 59"/>
              <p:cNvSpPr>
                <a:spLocks noChangeShapeType="1"/>
              </p:cNvSpPr>
              <p:nvPr/>
            </p:nvSpPr>
            <p:spPr bwMode="auto">
              <a:xfrm>
                <a:off x="3707" y="292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8" name="Line 60"/>
              <p:cNvSpPr>
                <a:spLocks noChangeShapeType="1"/>
              </p:cNvSpPr>
              <p:nvPr/>
            </p:nvSpPr>
            <p:spPr bwMode="auto">
              <a:xfrm>
                <a:off x="3762" y="295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9" name="Line 61"/>
              <p:cNvSpPr>
                <a:spLocks noChangeShapeType="1"/>
              </p:cNvSpPr>
              <p:nvPr/>
            </p:nvSpPr>
            <p:spPr bwMode="auto">
              <a:xfrm flipH="1">
                <a:off x="3605" y="2979"/>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0" name="Line 62"/>
              <p:cNvSpPr>
                <a:spLocks noChangeShapeType="1"/>
              </p:cNvSpPr>
              <p:nvPr/>
            </p:nvSpPr>
            <p:spPr bwMode="auto">
              <a:xfrm flipV="1">
                <a:off x="3556" y="2952"/>
                <a:ext cx="206"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1" name="Line 63"/>
              <p:cNvSpPr>
                <a:spLocks noChangeShapeType="1"/>
              </p:cNvSpPr>
              <p:nvPr/>
            </p:nvSpPr>
            <p:spPr bwMode="auto">
              <a:xfrm>
                <a:off x="3556" y="311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2" name="Line 64"/>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3" name="Line 65"/>
              <p:cNvSpPr>
                <a:spLocks noChangeShapeType="1"/>
              </p:cNvSpPr>
              <p:nvPr/>
            </p:nvSpPr>
            <p:spPr bwMode="auto">
              <a:xfrm>
                <a:off x="3874" y="3014"/>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4" name="Line 66"/>
              <p:cNvSpPr>
                <a:spLocks noChangeShapeType="1"/>
              </p:cNvSpPr>
              <p:nvPr/>
            </p:nvSpPr>
            <p:spPr bwMode="auto">
              <a:xfrm flipH="1">
                <a:off x="3717" y="3042"/>
                <a:ext cx="206"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5" name="Line 67"/>
              <p:cNvSpPr>
                <a:spLocks noChangeShapeType="1"/>
              </p:cNvSpPr>
              <p:nvPr/>
            </p:nvSpPr>
            <p:spPr bwMode="auto">
              <a:xfrm flipV="1">
                <a:off x="3667" y="301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6" name="Line 68"/>
              <p:cNvSpPr>
                <a:spLocks noChangeShapeType="1"/>
              </p:cNvSpPr>
              <p:nvPr/>
            </p:nvSpPr>
            <p:spPr bwMode="auto">
              <a:xfrm>
                <a:off x="3667" y="3182"/>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7" name="Line 69"/>
              <p:cNvSpPr>
                <a:spLocks noChangeShapeType="1"/>
              </p:cNvSpPr>
              <p:nvPr/>
            </p:nvSpPr>
            <p:spPr bwMode="auto">
              <a:xfrm flipH="1">
                <a:off x="3979" y="3014"/>
                <a:ext cx="74" cy="6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8" name="Line 70"/>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9" name="Line 71"/>
              <p:cNvSpPr>
                <a:spLocks noChangeShapeType="1"/>
              </p:cNvSpPr>
              <p:nvPr/>
            </p:nvSpPr>
            <p:spPr bwMode="auto">
              <a:xfrm>
                <a:off x="3985" y="3077"/>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0" name="Line 72"/>
              <p:cNvSpPr>
                <a:spLocks noChangeShapeType="1"/>
              </p:cNvSpPr>
              <p:nvPr/>
            </p:nvSpPr>
            <p:spPr bwMode="auto">
              <a:xfrm flipH="1">
                <a:off x="3828" y="310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1" name="Line 73"/>
              <p:cNvSpPr>
                <a:spLocks noChangeShapeType="1"/>
              </p:cNvSpPr>
              <p:nvPr/>
            </p:nvSpPr>
            <p:spPr bwMode="auto">
              <a:xfrm flipV="1">
                <a:off x="3778" y="3077"/>
                <a:ext cx="207"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2" name="Line 74"/>
              <p:cNvSpPr>
                <a:spLocks noChangeShapeType="1"/>
              </p:cNvSpPr>
              <p:nvPr/>
            </p:nvSpPr>
            <p:spPr bwMode="auto">
              <a:xfrm>
                <a:off x="3778" y="32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3" name="Line 75"/>
              <p:cNvSpPr>
                <a:spLocks noChangeShapeType="1"/>
              </p:cNvSpPr>
              <p:nvPr/>
            </p:nvSpPr>
            <p:spPr bwMode="auto">
              <a:xfrm flipH="1">
                <a:off x="4090" y="3012"/>
                <a:ext cx="155" cy="1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4" name="Line 76"/>
              <p:cNvSpPr>
                <a:spLocks noChangeShapeType="1"/>
              </p:cNvSpPr>
              <p:nvPr/>
            </p:nvSpPr>
            <p:spPr bwMode="auto">
              <a:xfrm flipV="1">
                <a:off x="4041" y="3052"/>
                <a:ext cx="69"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5" name="Line 77"/>
              <p:cNvSpPr>
                <a:spLocks noChangeShapeType="1"/>
              </p:cNvSpPr>
              <p:nvPr/>
            </p:nvSpPr>
            <p:spPr bwMode="auto">
              <a:xfrm>
                <a:off x="3711" y="3207"/>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6" name="Line 78"/>
              <p:cNvSpPr>
                <a:spLocks noChangeShapeType="1"/>
              </p:cNvSpPr>
              <p:nvPr/>
            </p:nvSpPr>
            <p:spPr bwMode="auto">
              <a:xfrm flipV="1">
                <a:off x="3717" y="3042"/>
                <a:ext cx="206"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7" name="Line 79"/>
              <p:cNvSpPr>
                <a:spLocks noChangeShapeType="1"/>
              </p:cNvSpPr>
              <p:nvPr/>
            </p:nvSpPr>
            <p:spPr bwMode="auto">
              <a:xfrm flipH="1">
                <a:off x="4514" y="3102"/>
                <a:ext cx="306" cy="24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8" name="Line 80"/>
              <p:cNvSpPr>
                <a:spLocks noChangeShapeType="1"/>
              </p:cNvSpPr>
              <p:nvPr/>
            </p:nvSpPr>
            <p:spPr bwMode="auto">
              <a:xfrm flipH="1">
                <a:off x="4355" y="3349"/>
                <a:ext cx="159" cy="1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9" name="Line 81"/>
              <p:cNvSpPr>
                <a:spLocks noChangeShapeType="1"/>
              </p:cNvSpPr>
              <p:nvPr/>
            </p:nvSpPr>
            <p:spPr bwMode="auto">
              <a:xfrm flipV="1">
                <a:off x="3564" y="2429"/>
                <a:ext cx="153" cy="1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0" name="Line 82"/>
              <p:cNvSpPr>
                <a:spLocks noChangeShapeType="1"/>
              </p:cNvSpPr>
              <p:nvPr/>
            </p:nvSpPr>
            <p:spPr bwMode="auto">
              <a:xfrm>
                <a:off x="3766" y="2456"/>
                <a:ext cx="483" cy="27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1" name="Line 83"/>
              <p:cNvSpPr>
                <a:spLocks noChangeShapeType="1"/>
              </p:cNvSpPr>
              <p:nvPr/>
            </p:nvSpPr>
            <p:spPr bwMode="auto">
              <a:xfrm flipV="1">
                <a:off x="3766" y="2416"/>
                <a:ext cx="52"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2" name="Line 84"/>
              <p:cNvSpPr>
                <a:spLocks noChangeShapeType="1"/>
              </p:cNvSpPr>
              <p:nvPr/>
            </p:nvSpPr>
            <p:spPr bwMode="auto">
              <a:xfrm>
                <a:off x="3818" y="2416"/>
                <a:ext cx="483" cy="27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3" name="Line 85"/>
              <p:cNvSpPr>
                <a:spLocks noChangeShapeType="1"/>
              </p:cNvSpPr>
              <p:nvPr/>
            </p:nvSpPr>
            <p:spPr bwMode="auto">
              <a:xfrm flipH="1">
                <a:off x="4249" y="2689"/>
                <a:ext cx="52"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4" name="Line 86"/>
              <p:cNvSpPr>
                <a:spLocks noChangeShapeType="1"/>
              </p:cNvSpPr>
              <p:nvPr/>
            </p:nvSpPr>
            <p:spPr bwMode="auto">
              <a:xfrm flipV="1">
                <a:off x="2904" y="2156"/>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5" name="Line 87"/>
              <p:cNvSpPr>
                <a:spLocks noChangeShapeType="1"/>
              </p:cNvSpPr>
              <p:nvPr/>
            </p:nvSpPr>
            <p:spPr bwMode="auto">
              <a:xfrm>
                <a:off x="2920" y="2156"/>
                <a:ext cx="0" cy="6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6" name="Line 88"/>
              <p:cNvSpPr>
                <a:spLocks noChangeShapeType="1"/>
              </p:cNvSpPr>
              <p:nvPr/>
            </p:nvSpPr>
            <p:spPr bwMode="auto">
              <a:xfrm>
                <a:off x="2920" y="2156"/>
                <a:ext cx="0" cy="6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7" name="Line 89"/>
              <p:cNvSpPr>
                <a:spLocks noChangeShapeType="1"/>
              </p:cNvSpPr>
              <p:nvPr/>
            </p:nvSpPr>
            <p:spPr bwMode="auto">
              <a:xfrm>
                <a:off x="2920" y="2239"/>
                <a:ext cx="0" cy="6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8" name="Line 90"/>
              <p:cNvSpPr>
                <a:spLocks noChangeShapeType="1"/>
              </p:cNvSpPr>
              <p:nvPr/>
            </p:nvSpPr>
            <p:spPr bwMode="auto">
              <a:xfrm flipV="1">
                <a:off x="2904" y="2496"/>
                <a:ext cx="0" cy="35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9" name="Line 91"/>
              <p:cNvSpPr>
                <a:spLocks noChangeShapeType="1"/>
              </p:cNvSpPr>
              <p:nvPr/>
            </p:nvSpPr>
            <p:spPr bwMode="auto">
              <a:xfrm flipV="1">
                <a:off x="2904" y="2169"/>
                <a:ext cx="0" cy="16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0" name="Line 92"/>
              <p:cNvSpPr>
                <a:spLocks noChangeShapeType="1"/>
              </p:cNvSpPr>
              <p:nvPr/>
            </p:nvSpPr>
            <p:spPr bwMode="auto">
              <a:xfrm flipV="1">
                <a:off x="2888" y="2514"/>
                <a:ext cx="0" cy="3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1" name="Line 93"/>
              <p:cNvSpPr>
                <a:spLocks noChangeShapeType="1"/>
              </p:cNvSpPr>
              <p:nvPr/>
            </p:nvSpPr>
            <p:spPr bwMode="auto">
              <a:xfrm flipV="1">
                <a:off x="2888" y="2189"/>
                <a:ext cx="0" cy="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2" name="Line 94"/>
              <p:cNvSpPr>
                <a:spLocks noChangeShapeType="1"/>
              </p:cNvSpPr>
              <p:nvPr/>
            </p:nvSpPr>
            <p:spPr bwMode="auto">
              <a:xfrm flipV="1">
                <a:off x="2888" y="215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3" name="Line 95"/>
              <p:cNvSpPr>
                <a:spLocks noChangeShapeType="1"/>
              </p:cNvSpPr>
              <p:nvPr/>
            </p:nvSpPr>
            <p:spPr bwMode="auto">
              <a:xfrm flipV="1">
                <a:off x="2898" y="2496"/>
                <a:ext cx="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4" name="Line 96"/>
              <p:cNvSpPr>
                <a:spLocks noChangeShapeType="1"/>
              </p:cNvSpPr>
              <p:nvPr/>
            </p:nvSpPr>
            <p:spPr bwMode="auto">
              <a:xfrm flipV="1">
                <a:off x="2908" y="2479"/>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5" name="Line 97"/>
              <p:cNvSpPr>
                <a:spLocks noChangeShapeType="1"/>
              </p:cNvSpPr>
              <p:nvPr/>
            </p:nvSpPr>
            <p:spPr bwMode="auto">
              <a:xfrm flipV="1">
                <a:off x="2870" y="2506"/>
                <a:ext cx="28"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6" name="Freeform 98"/>
              <p:cNvSpPr>
                <a:spLocks/>
              </p:cNvSpPr>
              <p:nvPr/>
            </p:nvSpPr>
            <p:spPr bwMode="auto">
              <a:xfrm>
                <a:off x="2860" y="2519"/>
                <a:ext cx="10" cy="10"/>
              </a:xfrm>
              <a:custGeom>
                <a:avLst/>
                <a:gdLst>
                  <a:gd name="T0" fmla="*/ 0 w 10"/>
                  <a:gd name="T1" fmla="*/ 0 h 10"/>
                  <a:gd name="T2" fmla="*/ 2 w 10"/>
                  <a:gd name="T3" fmla="*/ 10 h 10"/>
                  <a:gd name="T4" fmla="*/ 10 w 10"/>
                  <a:gd name="T5" fmla="*/ 10 h 10"/>
                </a:gdLst>
                <a:ahLst/>
                <a:cxnLst>
                  <a:cxn ang="0">
                    <a:pos x="T0" y="T1"/>
                  </a:cxn>
                  <a:cxn ang="0">
                    <a:pos x="T2" y="T3"/>
                  </a:cxn>
                  <a:cxn ang="0">
                    <a:pos x="T4" y="T5"/>
                  </a:cxn>
                </a:cxnLst>
                <a:rect l="0" t="0" r="r" b="b"/>
                <a:pathLst>
                  <a:path w="10" h="10">
                    <a:moveTo>
                      <a:pt x="0" y="0"/>
                    </a:moveTo>
                    <a:lnTo>
                      <a:pt x="2" y="10"/>
                    </a:lnTo>
                    <a:lnTo>
                      <a:pt x="10" y="1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7" name="Line 99"/>
              <p:cNvSpPr>
                <a:spLocks noChangeShapeType="1"/>
              </p:cNvSpPr>
              <p:nvPr/>
            </p:nvSpPr>
            <p:spPr bwMode="auto">
              <a:xfrm flipV="1">
                <a:off x="2860" y="2414"/>
                <a:ext cx="48"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8" name="Line 100"/>
              <p:cNvSpPr>
                <a:spLocks noChangeShapeType="1"/>
              </p:cNvSpPr>
              <p:nvPr/>
            </p:nvSpPr>
            <p:spPr bwMode="auto">
              <a:xfrm flipV="1">
                <a:off x="2864" y="2469"/>
                <a:ext cx="0" cy="4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9" name="Line 101"/>
              <p:cNvSpPr>
                <a:spLocks noChangeShapeType="1"/>
              </p:cNvSpPr>
              <p:nvPr/>
            </p:nvSpPr>
            <p:spPr bwMode="auto">
              <a:xfrm flipV="1">
                <a:off x="2870" y="2431"/>
                <a:ext cx="28" cy="2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0" name="Freeform 102"/>
              <p:cNvSpPr>
                <a:spLocks/>
              </p:cNvSpPr>
              <p:nvPr/>
            </p:nvSpPr>
            <p:spPr bwMode="auto">
              <a:xfrm>
                <a:off x="2864" y="2456"/>
                <a:ext cx="6" cy="13"/>
              </a:xfrm>
              <a:custGeom>
                <a:avLst/>
                <a:gdLst>
                  <a:gd name="T0" fmla="*/ 6 w 6"/>
                  <a:gd name="T1" fmla="*/ 0 h 13"/>
                  <a:gd name="T2" fmla="*/ 2 w 6"/>
                  <a:gd name="T3" fmla="*/ 5 h 13"/>
                  <a:gd name="T4" fmla="*/ 0 w 6"/>
                  <a:gd name="T5" fmla="*/ 13 h 13"/>
                </a:gdLst>
                <a:ahLst/>
                <a:cxnLst>
                  <a:cxn ang="0">
                    <a:pos x="T0" y="T1"/>
                  </a:cxn>
                  <a:cxn ang="0">
                    <a:pos x="T2" y="T3"/>
                  </a:cxn>
                  <a:cxn ang="0">
                    <a:pos x="T4" y="T5"/>
                  </a:cxn>
                </a:cxnLst>
                <a:rect l="0" t="0" r="r" b="b"/>
                <a:pathLst>
                  <a:path w="6" h="13">
                    <a:moveTo>
                      <a:pt x="6" y="0"/>
                    </a:moveTo>
                    <a:lnTo>
                      <a:pt x="2" y="5"/>
                    </a:lnTo>
                    <a:lnTo>
                      <a:pt x="0" y="13"/>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1" name="Line 103"/>
              <p:cNvSpPr>
                <a:spLocks noChangeShapeType="1"/>
              </p:cNvSpPr>
              <p:nvPr/>
            </p:nvSpPr>
            <p:spPr bwMode="auto">
              <a:xfrm flipH="1">
                <a:off x="2898" y="2431"/>
                <a:ext cx="4"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2" name="Line 104"/>
              <p:cNvSpPr>
                <a:spLocks noChangeShapeType="1"/>
              </p:cNvSpPr>
              <p:nvPr/>
            </p:nvSpPr>
            <p:spPr bwMode="auto">
              <a:xfrm>
                <a:off x="2864" y="2516"/>
                <a:ext cx="2"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3" name="Line 105"/>
              <p:cNvSpPr>
                <a:spLocks noChangeShapeType="1"/>
              </p:cNvSpPr>
              <p:nvPr/>
            </p:nvSpPr>
            <p:spPr bwMode="auto">
              <a:xfrm flipV="1">
                <a:off x="2860" y="2456"/>
                <a:ext cx="0" cy="6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4" name="Line 106"/>
              <p:cNvSpPr>
                <a:spLocks noChangeShapeType="1"/>
              </p:cNvSpPr>
              <p:nvPr/>
            </p:nvSpPr>
            <p:spPr bwMode="auto">
              <a:xfrm flipV="1">
                <a:off x="2908" y="2414"/>
                <a:ext cx="0" cy="6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5" name="Line 107"/>
              <p:cNvSpPr>
                <a:spLocks noChangeShapeType="1"/>
              </p:cNvSpPr>
              <p:nvPr/>
            </p:nvSpPr>
            <p:spPr bwMode="auto">
              <a:xfrm>
                <a:off x="2828" y="2501"/>
                <a:ext cx="32"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6" name="Line 108"/>
              <p:cNvSpPr>
                <a:spLocks noChangeShapeType="1"/>
              </p:cNvSpPr>
              <p:nvPr/>
            </p:nvSpPr>
            <p:spPr bwMode="auto">
              <a:xfrm>
                <a:off x="2814" y="2501"/>
                <a:ext cx="48"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7" name="Line 109"/>
              <p:cNvSpPr>
                <a:spLocks noChangeShapeType="1"/>
              </p:cNvSpPr>
              <p:nvPr/>
            </p:nvSpPr>
            <p:spPr bwMode="auto">
              <a:xfrm>
                <a:off x="2810" y="2491"/>
                <a:ext cx="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8" name="Line 110"/>
              <p:cNvSpPr>
                <a:spLocks noChangeShapeType="1"/>
              </p:cNvSpPr>
              <p:nvPr/>
            </p:nvSpPr>
            <p:spPr bwMode="auto">
              <a:xfrm>
                <a:off x="2810" y="2346"/>
                <a:ext cx="0" cy="1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9" name="Line 111"/>
              <p:cNvSpPr>
                <a:spLocks noChangeShapeType="1"/>
              </p:cNvSpPr>
              <p:nvPr/>
            </p:nvSpPr>
            <p:spPr bwMode="auto">
              <a:xfrm>
                <a:off x="2864" y="2516"/>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0" name="Line 112"/>
              <p:cNvSpPr>
                <a:spLocks noChangeShapeType="1"/>
              </p:cNvSpPr>
              <p:nvPr/>
            </p:nvSpPr>
            <p:spPr bwMode="auto">
              <a:xfrm>
                <a:off x="2864" y="2469"/>
                <a:ext cx="4"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1" name="Line 113"/>
              <p:cNvSpPr>
                <a:spLocks noChangeShapeType="1"/>
              </p:cNvSpPr>
              <p:nvPr/>
            </p:nvSpPr>
            <p:spPr bwMode="auto">
              <a:xfrm>
                <a:off x="2870" y="2456"/>
                <a:ext cx="2"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2" name="Line 114"/>
              <p:cNvSpPr>
                <a:spLocks noChangeShapeType="1"/>
              </p:cNvSpPr>
              <p:nvPr/>
            </p:nvSpPr>
            <p:spPr bwMode="auto">
              <a:xfrm>
                <a:off x="2898" y="243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3" name="Line 115"/>
              <p:cNvSpPr>
                <a:spLocks noChangeShapeType="1"/>
              </p:cNvSpPr>
              <p:nvPr/>
            </p:nvSpPr>
            <p:spPr bwMode="auto">
              <a:xfrm flipV="1">
                <a:off x="2868" y="2469"/>
                <a:ext cx="0" cy="5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4" name="Line 116"/>
              <p:cNvSpPr>
                <a:spLocks noChangeShapeType="1"/>
              </p:cNvSpPr>
              <p:nvPr/>
            </p:nvSpPr>
            <p:spPr bwMode="auto">
              <a:xfrm flipV="1">
                <a:off x="2872" y="2434"/>
                <a:ext cx="30" cy="2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5" name="Freeform 117"/>
              <p:cNvSpPr>
                <a:spLocks/>
              </p:cNvSpPr>
              <p:nvPr/>
            </p:nvSpPr>
            <p:spPr bwMode="auto">
              <a:xfrm>
                <a:off x="2868" y="2456"/>
                <a:ext cx="4" cy="13"/>
              </a:xfrm>
              <a:custGeom>
                <a:avLst/>
                <a:gdLst>
                  <a:gd name="T0" fmla="*/ 4 w 4"/>
                  <a:gd name="T1" fmla="*/ 0 h 13"/>
                  <a:gd name="T2" fmla="*/ 2 w 4"/>
                  <a:gd name="T3" fmla="*/ 8 h 13"/>
                  <a:gd name="T4" fmla="*/ 0 w 4"/>
                  <a:gd name="T5" fmla="*/ 13 h 13"/>
                </a:gdLst>
                <a:ahLst/>
                <a:cxnLst>
                  <a:cxn ang="0">
                    <a:pos x="T0" y="T1"/>
                  </a:cxn>
                  <a:cxn ang="0">
                    <a:pos x="T2" y="T3"/>
                  </a:cxn>
                  <a:cxn ang="0">
                    <a:pos x="T4" y="T5"/>
                  </a:cxn>
                </a:cxnLst>
                <a:rect l="0" t="0" r="r" b="b"/>
                <a:pathLst>
                  <a:path w="4" h="13">
                    <a:moveTo>
                      <a:pt x="4" y="0"/>
                    </a:moveTo>
                    <a:lnTo>
                      <a:pt x="2" y="8"/>
                    </a:lnTo>
                    <a:lnTo>
                      <a:pt x="0" y="13"/>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6" name="Line 118"/>
              <p:cNvSpPr>
                <a:spLocks noChangeShapeType="1"/>
              </p:cNvSpPr>
              <p:nvPr/>
            </p:nvSpPr>
            <p:spPr bwMode="auto">
              <a:xfrm>
                <a:off x="2908" y="2439"/>
                <a:ext cx="0" cy="4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7" name="Freeform 119"/>
              <p:cNvSpPr>
                <a:spLocks/>
              </p:cNvSpPr>
              <p:nvPr/>
            </p:nvSpPr>
            <p:spPr bwMode="auto">
              <a:xfrm>
                <a:off x="2902" y="2486"/>
                <a:ext cx="6" cy="13"/>
              </a:xfrm>
              <a:custGeom>
                <a:avLst/>
                <a:gdLst>
                  <a:gd name="T0" fmla="*/ 0 w 6"/>
                  <a:gd name="T1" fmla="*/ 13 h 13"/>
                  <a:gd name="T2" fmla="*/ 4 w 6"/>
                  <a:gd name="T3" fmla="*/ 8 h 13"/>
                  <a:gd name="T4" fmla="*/ 6 w 6"/>
                  <a:gd name="T5" fmla="*/ 0 h 13"/>
                </a:gdLst>
                <a:ahLst/>
                <a:cxnLst>
                  <a:cxn ang="0">
                    <a:pos x="T0" y="T1"/>
                  </a:cxn>
                  <a:cxn ang="0">
                    <a:pos x="T2" y="T3"/>
                  </a:cxn>
                  <a:cxn ang="0">
                    <a:pos x="T4" y="T5"/>
                  </a:cxn>
                </a:cxnLst>
                <a:rect l="0" t="0" r="r" b="b"/>
                <a:pathLst>
                  <a:path w="6" h="13">
                    <a:moveTo>
                      <a:pt x="0" y="13"/>
                    </a:moveTo>
                    <a:lnTo>
                      <a:pt x="4" y="8"/>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8" name="Freeform 120"/>
              <p:cNvSpPr>
                <a:spLocks/>
              </p:cNvSpPr>
              <p:nvPr/>
            </p:nvSpPr>
            <p:spPr bwMode="auto">
              <a:xfrm>
                <a:off x="2902" y="2434"/>
                <a:ext cx="6" cy="5"/>
              </a:xfrm>
              <a:custGeom>
                <a:avLst/>
                <a:gdLst>
                  <a:gd name="T0" fmla="*/ 6 w 6"/>
                  <a:gd name="T1" fmla="*/ 5 h 5"/>
                  <a:gd name="T2" fmla="*/ 4 w 6"/>
                  <a:gd name="T3" fmla="*/ 0 h 5"/>
                  <a:gd name="T4" fmla="*/ 0 w 6"/>
                  <a:gd name="T5" fmla="*/ 0 h 5"/>
                </a:gdLst>
                <a:ahLst/>
                <a:cxnLst>
                  <a:cxn ang="0">
                    <a:pos x="T0" y="T1"/>
                  </a:cxn>
                  <a:cxn ang="0">
                    <a:pos x="T2" y="T3"/>
                  </a:cxn>
                  <a:cxn ang="0">
                    <a:pos x="T4" y="T5"/>
                  </a:cxn>
                </a:cxnLst>
                <a:rect l="0" t="0" r="r" b="b"/>
                <a:pathLst>
                  <a:path w="6" h="5">
                    <a:moveTo>
                      <a:pt x="6" y="5"/>
                    </a:moveTo>
                    <a:lnTo>
                      <a:pt x="4" y="0"/>
                    </a:lnTo>
                    <a:lnTo>
                      <a:pt x="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9" name="Line 121"/>
              <p:cNvSpPr>
                <a:spLocks noChangeShapeType="1"/>
              </p:cNvSpPr>
              <p:nvPr/>
            </p:nvSpPr>
            <p:spPr bwMode="auto">
              <a:xfrm flipH="1">
                <a:off x="2872" y="2499"/>
                <a:ext cx="30" cy="2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0" name="Freeform 122"/>
              <p:cNvSpPr>
                <a:spLocks/>
              </p:cNvSpPr>
              <p:nvPr/>
            </p:nvSpPr>
            <p:spPr bwMode="auto">
              <a:xfrm>
                <a:off x="2868" y="2519"/>
                <a:ext cx="4" cy="5"/>
              </a:xfrm>
              <a:custGeom>
                <a:avLst/>
                <a:gdLst>
                  <a:gd name="T0" fmla="*/ 0 w 4"/>
                  <a:gd name="T1" fmla="*/ 0 h 5"/>
                  <a:gd name="T2" fmla="*/ 2 w 4"/>
                  <a:gd name="T3" fmla="*/ 5 h 5"/>
                  <a:gd name="T4" fmla="*/ 4 w 4"/>
                  <a:gd name="T5" fmla="*/ 5 h 5"/>
                </a:gdLst>
                <a:ahLst/>
                <a:cxnLst>
                  <a:cxn ang="0">
                    <a:pos x="T0" y="T1"/>
                  </a:cxn>
                  <a:cxn ang="0">
                    <a:pos x="T2" y="T3"/>
                  </a:cxn>
                  <a:cxn ang="0">
                    <a:pos x="T4" y="T5"/>
                  </a:cxn>
                </a:cxnLst>
                <a:rect l="0" t="0" r="r" b="b"/>
                <a:pathLst>
                  <a:path w="4" h="5">
                    <a:moveTo>
                      <a:pt x="0" y="0"/>
                    </a:moveTo>
                    <a:lnTo>
                      <a:pt x="2" y="5"/>
                    </a:lnTo>
                    <a:lnTo>
                      <a:pt x="4" y="5"/>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1" name="Line 123"/>
              <p:cNvSpPr>
                <a:spLocks noChangeShapeType="1"/>
              </p:cNvSpPr>
              <p:nvPr/>
            </p:nvSpPr>
            <p:spPr bwMode="auto">
              <a:xfrm>
                <a:off x="2902" y="243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2" name="Line 124"/>
              <p:cNvSpPr>
                <a:spLocks noChangeShapeType="1"/>
              </p:cNvSpPr>
              <p:nvPr/>
            </p:nvSpPr>
            <p:spPr bwMode="auto">
              <a:xfrm>
                <a:off x="2866" y="252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3" name="Line 125"/>
              <p:cNvSpPr>
                <a:spLocks noChangeShapeType="1"/>
              </p:cNvSpPr>
              <p:nvPr/>
            </p:nvSpPr>
            <p:spPr bwMode="auto">
              <a:xfrm>
                <a:off x="2888" y="2159"/>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4" name="Line 126"/>
              <p:cNvSpPr>
                <a:spLocks noChangeShapeType="1"/>
              </p:cNvSpPr>
              <p:nvPr/>
            </p:nvSpPr>
            <p:spPr bwMode="auto">
              <a:xfrm>
                <a:off x="2792" y="3072"/>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5" name="Line 127"/>
              <p:cNvSpPr>
                <a:spLocks noChangeShapeType="1"/>
              </p:cNvSpPr>
              <p:nvPr/>
            </p:nvSpPr>
            <p:spPr bwMode="auto">
              <a:xfrm flipV="1">
                <a:off x="2792" y="1596"/>
                <a:ext cx="1811" cy="147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6" name="Line 128"/>
              <p:cNvSpPr>
                <a:spLocks noChangeShapeType="1"/>
              </p:cNvSpPr>
              <p:nvPr/>
            </p:nvSpPr>
            <p:spPr bwMode="auto">
              <a:xfrm flipH="1" flipV="1">
                <a:off x="2755" y="3052"/>
                <a:ext cx="37"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7" name="Line 129"/>
              <p:cNvSpPr>
                <a:spLocks noChangeShapeType="1"/>
              </p:cNvSpPr>
              <p:nvPr/>
            </p:nvSpPr>
            <p:spPr bwMode="auto">
              <a:xfrm flipV="1">
                <a:off x="2755" y="1596"/>
                <a:ext cx="1785" cy="145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8" name="Line 130"/>
              <p:cNvSpPr>
                <a:spLocks noChangeShapeType="1"/>
              </p:cNvSpPr>
              <p:nvPr/>
            </p:nvSpPr>
            <p:spPr bwMode="auto">
              <a:xfrm flipV="1">
                <a:off x="4450" y="3417"/>
                <a:ext cx="78" cy="6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9" name="Line 131"/>
              <p:cNvSpPr>
                <a:spLocks noChangeShapeType="1"/>
              </p:cNvSpPr>
              <p:nvPr/>
            </p:nvSpPr>
            <p:spPr bwMode="auto">
              <a:xfrm flipV="1">
                <a:off x="4528" y="3107"/>
                <a:ext cx="379" cy="3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0" name="Line 132"/>
              <p:cNvSpPr>
                <a:spLocks noChangeShapeType="1"/>
              </p:cNvSpPr>
              <p:nvPr/>
            </p:nvSpPr>
            <p:spPr bwMode="auto">
              <a:xfrm flipV="1">
                <a:off x="4387" y="3377"/>
                <a:ext cx="125" cy="10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1" name="Line 133"/>
              <p:cNvSpPr>
                <a:spLocks noChangeShapeType="1"/>
              </p:cNvSpPr>
              <p:nvPr/>
            </p:nvSpPr>
            <p:spPr bwMode="auto">
              <a:xfrm flipV="1">
                <a:off x="4512" y="3107"/>
                <a:ext cx="332" cy="2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2" name="Line 134"/>
              <p:cNvSpPr>
                <a:spLocks noChangeShapeType="1"/>
              </p:cNvSpPr>
              <p:nvPr/>
            </p:nvSpPr>
            <p:spPr bwMode="auto">
              <a:xfrm flipV="1">
                <a:off x="4844" y="3057"/>
                <a:ext cx="63"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3" name="Line 135"/>
              <p:cNvSpPr>
                <a:spLocks noChangeShapeType="1"/>
              </p:cNvSpPr>
              <p:nvPr/>
            </p:nvSpPr>
            <p:spPr bwMode="auto">
              <a:xfrm>
                <a:off x="3049" y="2862"/>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4" name="Line 136"/>
              <p:cNvSpPr>
                <a:spLocks noChangeShapeType="1"/>
              </p:cNvSpPr>
              <p:nvPr/>
            </p:nvSpPr>
            <p:spPr bwMode="auto">
              <a:xfrm flipH="1" flipV="1">
                <a:off x="3013" y="2842"/>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5" name="Line 137"/>
              <p:cNvSpPr>
                <a:spLocks noChangeShapeType="1"/>
              </p:cNvSpPr>
              <p:nvPr/>
            </p:nvSpPr>
            <p:spPr bwMode="auto">
              <a:xfrm>
                <a:off x="3307" y="2651"/>
                <a:ext cx="0" cy="4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6" name="Line 138"/>
              <p:cNvSpPr>
                <a:spLocks noChangeShapeType="1"/>
              </p:cNvSpPr>
              <p:nvPr/>
            </p:nvSpPr>
            <p:spPr bwMode="auto">
              <a:xfrm flipH="1" flipV="1">
                <a:off x="3270" y="2631"/>
                <a:ext cx="37"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7" name="Line 139"/>
              <p:cNvSpPr>
                <a:spLocks noChangeShapeType="1"/>
              </p:cNvSpPr>
              <p:nvPr/>
            </p:nvSpPr>
            <p:spPr bwMode="auto">
              <a:xfrm flipH="1" flipV="1">
                <a:off x="4544" y="3352"/>
                <a:ext cx="37"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8" name="Line 140"/>
              <p:cNvSpPr>
                <a:spLocks noChangeShapeType="1"/>
              </p:cNvSpPr>
              <p:nvPr/>
            </p:nvSpPr>
            <p:spPr bwMode="auto">
              <a:xfrm>
                <a:off x="3566" y="2441"/>
                <a:ext cx="0" cy="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9" name="Line 141"/>
              <p:cNvSpPr>
                <a:spLocks noChangeShapeType="1"/>
              </p:cNvSpPr>
              <p:nvPr/>
            </p:nvSpPr>
            <p:spPr bwMode="auto">
              <a:xfrm flipH="1" flipV="1">
                <a:off x="3528" y="2421"/>
                <a:ext cx="38"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0" name="Line 142"/>
              <p:cNvSpPr>
                <a:spLocks noChangeShapeType="1"/>
              </p:cNvSpPr>
              <p:nvPr/>
            </p:nvSpPr>
            <p:spPr bwMode="auto">
              <a:xfrm>
                <a:off x="3822" y="223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1" name="Line 143"/>
              <p:cNvSpPr>
                <a:spLocks noChangeShapeType="1"/>
              </p:cNvSpPr>
              <p:nvPr/>
            </p:nvSpPr>
            <p:spPr bwMode="auto">
              <a:xfrm flipH="1" flipV="1">
                <a:off x="3786" y="2211"/>
                <a:ext cx="36"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2" name="Line 144"/>
              <p:cNvSpPr>
                <a:spLocks noChangeShapeType="1"/>
              </p:cNvSpPr>
              <p:nvPr/>
            </p:nvSpPr>
            <p:spPr bwMode="auto">
              <a:xfrm>
                <a:off x="4081" y="202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3" name="Line 145"/>
              <p:cNvSpPr>
                <a:spLocks noChangeShapeType="1"/>
              </p:cNvSpPr>
              <p:nvPr/>
            </p:nvSpPr>
            <p:spPr bwMode="auto">
              <a:xfrm flipH="1" flipV="1">
                <a:off x="4043" y="2001"/>
                <a:ext cx="38"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4" name="Line 146"/>
              <p:cNvSpPr>
                <a:spLocks noChangeShapeType="1"/>
              </p:cNvSpPr>
              <p:nvPr/>
            </p:nvSpPr>
            <p:spPr bwMode="auto">
              <a:xfrm>
                <a:off x="4337" y="181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5" name="Line 147"/>
              <p:cNvSpPr>
                <a:spLocks noChangeShapeType="1"/>
              </p:cNvSpPr>
              <p:nvPr/>
            </p:nvSpPr>
            <p:spPr bwMode="auto">
              <a:xfrm flipH="1" flipV="1">
                <a:off x="4301" y="1794"/>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6" name="Line 148"/>
              <p:cNvSpPr>
                <a:spLocks noChangeShapeType="1"/>
              </p:cNvSpPr>
              <p:nvPr/>
            </p:nvSpPr>
            <p:spPr bwMode="auto">
              <a:xfrm>
                <a:off x="4595" y="160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7" name="Line 149"/>
              <p:cNvSpPr>
                <a:spLocks noChangeShapeType="1"/>
              </p:cNvSpPr>
              <p:nvPr/>
            </p:nvSpPr>
            <p:spPr bwMode="auto">
              <a:xfrm flipH="1" flipV="1">
                <a:off x="4583" y="1596"/>
                <a:ext cx="12"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8" name="Line 150"/>
              <p:cNvSpPr>
                <a:spLocks noChangeShapeType="1"/>
              </p:cNvSpPr>
              <p:nvPr/>
            </p:nvSpPr>
            <p:spPr bwMode="auto">
              <a:xfrm flipV="1">
                <a:off x="3270" y="2424"/>
                <a:ext cx="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9" name="Line 151"/>
              <p:cNvSpPr>
                <a:spLocks noChangeShapeType="1"/>
              </p:cNvSpPr>
              <p:nvPr/>
            </p:nvSpPr>
            <p:spPr bwMode="auto">
              <a:xfrm flipH="1" flipV="1">
                <a:off x="3260" y="2419"/>
                <a:ext cx="1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0" name="Line 152"/>
              <p:cNvSpPr>
                <a:spLocks noChangeShapeType="1"/>
              </p:cNvSpPr>
              <p:nvPr/>
            </p:nvSpPr>
            <p:spPr bwMode="auto">
              <a:xfrm flipH="1" flipV="1">
                <a:off x="3083" y="2316"/>
                <a:ext cx="1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1" name="Line 153"/>
              <p:cNvSpPr>
                <a:spLocks noChangeShapeType="1"/>
              </p:cNvSpPr>
              <p:nvPr/>
            </p:nvSpPr>
            <p:spPr bwMode="auto">
              <a:xfrm flipV="1">
                <a:off x="3270" y="2494"/>
                <a:ext cx="15" cy="1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2" name="Line 154"/>
              <p:cNvSpPr>
                <a:spLocks noChangeShapeType="1"/>
              </p:cNvSpPr>
              <p:nvPr/>
            </p:nvSpPr>
            <p:spPr bwMode="auto">
              <a:xfrm flipV="1">
                <a:off x="3285" y="2446"/>
                <a:ext cx="0" cy="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3" name="Line 155"/>
              <p:cNvSpPr>
                <a:spLocks noChangeShapeType="1"/>
              </p:cNvSpPr>
              <p:nvPr/>
            </p:nvSpPr>
            <p:spPr bwMode="auto">
              <a:xfrm flipV="1">
                <a:off x="3285" y="2411"/>
                <a:ext cx="0"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4" name="Line 156"/>
              <p:cNvSpPr>
                <a:spLocks noChangeShapeType="1"/>
              </p:cNvSpPr>
              <p:nvPr/>
            </p:nvSpPr>
            <p:spPr bwMode="auto">
              <a:xfrm>
                <a:off x="3270" y="2424"/>
                <a:ext cx="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5" name="Line 157"/>
              <p:cNvSpPr>
                <a:spLocks noChangeShapeType="1"/>
              </p:cNvSpPr>
              <p:nvPr/>
            </p:nvSpPr>
            <p:spPr bwMode="auto">
              <a:xfrm flipH="1">
                <a:off x="3270" y="2411"/>
                <a:ext cx="15"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6" name="Line 158"/>
              <p:cNvSpPr>
                <a:spLocks noChangeShapeType="1"/>
              </p:cNvSpPr>
              <p:nvPr/>
            </p:nvSpPr>
            <p:spPr bwMode="auto">
              <a:xfrm flipH="1">
                <a:off x="3260" y="2406"/>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7" name="Line 159"/>
              <p:cNvSpPr>
                <a:spLocks noChangeShapeType="1"/>
              </p:cNvSpPr>
              <p:nvPr/>
            </p:nvSpPr>
            <p:spPr bwMode="auto">
              <a:xfrm flipH="1" flipV="1">
                <a:off x="3276" y="2406"/>
                <a:ext cx="9"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8" name="Line 160"/>
              <p:cNvSpPr>
                <a:spLocks noChangeShapeType="1"/>
              </p:cNvSpPr>
              <p:nvPr/>
            </p:nvSpPr>
            <p:spPr bwMode="auto">
              <a:xfrm flipH="1">
                <a:off x="3093" y="2311"/>
                <a:ext cx="14"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9" name="Line 161"/>
              <p:cNvSpPr>
                <a:spLocks noChangeShapeType="1"/>
              </p:cNvSpPr>
              <p:nvPr/>
            </p:nvSpPr>
            <p:spPr bwMode="auto">
              <a:xfrm flipH="1">
                <a:off x="3083" y="2306"/>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0" name="Line 162"/>
              <p:cNvSpPr>
                <a:spLocks noChangeShapeType="1"/>
              </p:cNvSpPr>
              <p:nvPr/>
            </p:nvSpPr>
            <p:spPr bwMode="auto">
              <a:xfrm flipH="1" flipV="1">
                <a:off x="3097" y="2306"/>
                <a:ext cx="1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1" name="Line 163"/>
              <p:cNvSpPr>
                <a:spLocks noChangeShapeType="1"/>
              </p:cNvSpPr>
              <p:nvPr/>
            </p:nvSpPr>
            <p:spPr bwMode="auto">
              <a:xfrm flipV="1">
                <a:off x="3107" y="2311"/>
                <a:ext cx="0"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2" name="Freeform 164"/>
              <p:cNvSpPr>
                <a:spLocks/>
              </p:cNvSpPr>
              <p:nvPr/>
            </p:nvSpPr>
            <p:spPr bwMode="auto">
              <a:xfrm>
                <a:off x="3272" y="2421"/>
                <a:ext cx="9" cy="20"/>
              </a:xfrm>
              <a:custGeom>
                <a:avLst/>
                <a:gdLst>
                  <a:gd name="T0" fmla="*/ 9 w 9"/>
                  <a:gd name="T1" fmla="*/ 0 h 20"/>
                  <a:gd name="T2" fmla="*/ 5 w 9"/>
                  <a:gd name="T3" fmla="*/ 0 h 20"/>
                  <a:gd name="T4" fmla="*/ 2 w 9"/>
                  <a:gd name="T5" fmla="*/ 8 h 20"/>
                  <a:gd name="T6" fmla="*/ 0 w 9"/>
                  <a:gd name="T7" fmla="*/ 15 h 20"/>
                  <a:gd name="T8" fmla="*/ 2 w 9"/>
                  <a:gd name="T9" fmla="*/ 20 h 20"/>
                </a:gdLst>
                <a:ahLst/>
                <a:cxnLst>
                  <a:cxn ang="0">
                    <a:pos x="T0" y="T1"/>
                  </a:cxn>
                  <a:cxn ang="0">
                    <a:pos x="T2" y="T3"/>
                  </a:cxn>
                  <a:cxn ang="0">
                    <a:pos x="T4" y="T5"/>
                  </a:cxn>
                  <a:cxn ang="0">
                    <a:pos x="T6" y="T7"/>
                  </a:cxn>
                  <a:cxn ang="0">
                    <a:pos x="T8" y="T9"/>
                  </a:cxn>
                </a:cxnLst>
                <a:rect l="0" t="0" r="r" b="b"/>
                <a:pathLst>
                  <a:path w="9" h="20">
                    <a:moveTo>
                      <a:pt x="9" y="0"/>
                    </a:moveTo>
                    <a:lnTo>
                      <a:pt x="5" y="0"/>
                    </a:lnTo>
                    <a:lnTo>
                      <a:pt x="2" y="8"/>
                    </a:lnTo>
                    <a:lnTo>
                      <a:pt x="0" y="15"/>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3" name="Freeform 165"/>
              <p:cNvSpPr>
                <a:spLocks/>
              </p:cNvSpPr>
              <p:nvPr/>
            </p:nvSpPr>
            <p:spPr bwMode="auto">
              <a:xfrm>
                <a:off x="3095" y="2321"/>
                <a:ext cx="8" cy="20"/>
              </a:xfrm>
              <a:custGeom>
                <a:avLst/>
                <a:gdLst>
                  <a:gd name="T0" fmla="*/ 8 w 8"/>
                  <a:gd name="T1" fmla="*/ 0 h 20"/>
                  <a:gd name="T2" fmla="*/ 4 w 8"/>
                  <a:gd name="T3" fmla="*/ 0 h 20"/>
                  <a:gd name="T4" fmla="*/ 0 w 8"/>
                  <a:gd name="T5" fmla="*/ 8 h 20"/>
                  <a:gd name="T6" fmla="*/ 0 w 8"/>
                  <a:gd name="T7" fmla="*/ 15 h 20"/>
                  <a:gd name="T8" fmla="*/ 2 w 8"/>
                  <a:gd name="T9" fmla="*/ 20 h 20"/>
                </a:gdLst>
                <a:ahLst/>
                <a:cxnLst>
                  <a:cxn ang="0">
                    <a:pos x="T0" y="T1"/>
                  </a:cxn>
                  <a:cxn ang="0">
                    <a:pos x="T2" y="T3"/>
                  </a:cxn>
                  <a:cxn ang="0">
                    <a:pos x="T4" y="T5"/>
                  </a:cxn>
                  <a:cxn ang="0">
                    <a:pos x="T6" y="T7"/>
                  </a:cxn>
                  <a:cxn ang="0">
                    <a:pos x="T8" y="T9"/>
                  </a:cxn>
                </a:cxnLst>
                <a:rect l="0" t="0" r="r" b="b"/>
                <a:pathLst>
                  <a:path w="8" h="20">
                    <a:moveTo>
                      <a:pt x="8" y="0"/>
                    </a:moveTo>
                    <a:lnTo>
                      <a:pt x="4" y="0"/>
                    </a:lnTo>
                    <a:lnTo>
                      <a:pt x="0" y="8"/>
                    </a:lnTo>
                    <a:lnTo>
                      <a:pt x="0" y="15"/>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4" name="Line 166"/>
              <p:cNvSpPr>
                <a:spLocks noChangeShapeType="1"/>
              </p:cNvSpPr>
              <p:nvPr/>
            </p:nvSpPr>
            <p:spPr bwMode="auto">
              <a:xfrm>
                <a:off x="3103" y="2321"/>
                <a:ext cx="163" cy="9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5" name="Line 167"/>
              <p:cNvSpPr>
                <a:spLocks noChangeShapeType="1"/>
              </p:cNvSpPr>
              <p:nvPr/>
            </p:nvSpPr>
            <p:spPr bwMode="auto">
              <a:xfrm>
                <a:off x="3281" y="2421"/>
                <a:ext cx="56" cy="3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6" name="Line 168"/>
              <p:cNvSpPr>
                <a:spLocks noChangeShapeType="1"/>
              </p:cNvSpPr>
              <p:nvPr/>
            </p:nvSpPr>
            <p:spPr bwMode="auto">
              <a:xfrm>
                <a:off x="3097" y="2341"/>
                <a:ext cx="163" cy="9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7" name="Line 169"/>
              <p:cNvSpPr>
                <a:spLocks noChangeShapeType="1"/>
              </p:cNvSpPr>
              <p:nvPr/>
            </p:nvSpPr>
            <p:spPr bwMode="auto">
              <a:xfrm>
                <a:off x="3274" y="2441"/>
                <a:ext cx="57" cy="3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8" name="Line 170"/>
              <p:cNvSpPr>
                <a:spLocks noChangeShapeType="1"/>
              </p:cNvSpPr>
              <p:nvPr/>
            </p:nvSpPr>
            <p:spPr bwMode="auto">
              <a:xfrm>
                <a:off x="2916" y="2214"/>
                <a:ext cx="173" cy="9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9" name="Line 171"/>
              <p:cNvSpPr>
                <a:spLocks noChangeShapeType="1"/>
              </p:cNvSpPr>
              <p:nvPr/>
            </p:nvSpPr>
            <p:spPr bwMode="auto">
              <a:xfrm>
                <a:off x="2908" y="2234"/>
                <a:ext cx="175" cy="9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0" name="Line 172"/>
              <p:cNvSpPr>
                <a:spLocks noChangeShapeType="1"/>
              </p:cNvSpPr>
              <p:nvPr/>
            </p:nvSpPr>
            <p:spPr bwMode="auto">
              <a:xfrm flipV="1">
                <a:off x="3103" y="2419"/>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1" name="Line 173"/>
              <p:cNvSpPr>
                <a:spLocks noChangeShapeType="1"/>
              </p:cNvSpPr>
              <p:nvPr/>
            </p:nvSpPr>
            <p:spPr bwMode="auto">
              <a:xfrm flipV="1">
                <a:off x="3279" y="2496"/>
                <a:ext cx="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2" name="Line 174"/>
              <p:cNvSpPr>
                <a:spLocks noChangeShapeType="1"/>
              </p:cNvSpPr>
              <p:nvPr/>
            </p:nvSpPr>
            <p:spPr bwMode="auto">
              <a:xfrm flipV="1">
                <a:off x="3279" y="251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3" name="Line 175"/>
              <p:cNvSpPr>
                <a:spLocks noChangeShapeType="1"/>
              </p:cNvSpPr>
              <p:nvPr/>
            </p:nvSpPr>
            <p:spPr bwMode="auto">
              <a:xfrm flipV="1">
                <a:off x="3285" y="2446"/>
                <a:ext cx="0" cy="7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4" name="Line 176"/>
              <p:cNvSpPr>
                <a:spLocks noChangeShapeType="1"/>
              </p:cNvSpPr>
              <p:nvPr/>
            </p:nvSpPr>
            <p:spPr bwMode="auto">
              <a:xfrm flipH="1" flipV="1">
                <a:off x="3103" y="2424"/>
                <a:ext cx="176"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5" name="Line 177"/>
              <p:cNvSpPr>
                <a:spLocks noChangeShapeType="1"/>
              </p:cNvSpPr>
              <p:nvPr/>
            </p:nvSpPr>
            <p:spPr bwMode="auto">
              <a:xfrm>
                <a:off x="3260" y="2419"/>
                <a:ext cx="0" cy="8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6" name="Line 178"/>
              <p:cNvSpPr>
                <a:spLocks noChangeShapeType="1"/>
              </p:cNvSpPr>
              <p:nvPr/>
            </p:nvSpPr>
            <p:spPr bwMode="auto">
              <a:xfrm>
                <a:off x="3260" y="2499"/>
                <a:ext cx="10"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7" name="Line 179"/>
              <p:cNvSpPr>
                <a:spLocks noChangeShapeType="1"/>
              </p:cNvSpPr>
              <p:nvPr/>
            </p:nvSpPr>
            <p:spPr bwMode="auto">
              <a:xfrm>
                <a:off x="3093" y="2324"/>
                <a:ext cx="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8" name="Line 180"/>
              <p:cNvSpPr>
                <a:spLocks noChangeShapeType="1"/>
              </p:cNvSpPr>
              <p:nvPr/>
            </p:nvSpPr>
            <p:spPr bwMode="auto">
              <a:xfrm>
                <a:off x="3083" y="2316"/>
                <a:ext cx="0" cy="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9" name="Line 181"/>
              <p:cNvSpPr>
                <a:spLocks noChangeShapeType="1"/>
              </p:cNvSpPr>
              <p:nvPr/>
            </p:nvSpPr>
            <p:spPr bwMode="auto">
              <a:xfrm>
                <a:off x="3107" y="2311"/>
                <a:ext cx="0"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0" name="Line 182"/>
              <p:cNvSpPr>
                <a:spLocks noChangeShapeType="1"/>
              </p:cNvSpPr>
              <p:nvPr/>
            </p:nvSpPr>
            <p:spPr bwMode="auto">
              <a:xfrm>
                <a:off x="3103" y="234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1" name="Line 183"/>
              <p:cNvSpPr>
                <a:spLocks noChangeShapeType="1"/>
              </p:cNvSpPr>
              <p:nvPr/>
            </p:nvSpPr>
            <p:spPr bwMode="auto">
              <a:xfrm flipV="1">
                <a:off x="3285" y="2466"/>
                <a:ext cx="14"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2" name="Line 184"/>
              <p:cNvSpPr>
                <a:spLocks noChangeShapeType="1"/>
              </p:cNvSpPr>
              <p:nvPr/>
            </p:nvSpPr>
            <p:spPr bwMode="auto">
              <a:xfrm flipV="1">
                <a:off x="3097" y="234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3" name="Line 185"/>
              <p:cNvSpPr>
                <a:spLocks noChangeShapeType="1"/>
              </p:cNvSpPr>
              <p:nvPr/>
            </p:nvSpPr>
            <p:spPr bwMode="auto">
              <a:xfrm flipV="1">
                <a:off x="3079" y="2349"/>
                <a:ext cx="18"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4" name="Line 186"/>
              <p:cNvSpPr>
                <a:spLocks noChangeShapeType="1"/>
              </p:cNvSpPr>
              <p:nvPr/>
            </p:nvSpPr>
            <p:spPr bwMode="auto">
              <a:xfrm flipV="1">
                <a:off x="3079" y="2366"/>
                <a:ext cx="0"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5" name="Line 187"/>
              <p:cNvSpPr>
                <a:spLocks noChangeShapeType="1"/>
              </p:cNvSpPr>
              <p:nvPr/>
            </p:nvSpPr>
            <p:spPr bwMode="auto">
              <a:xfrm>
                <a:off x="3079" y="2401"/>
                <a:ext cx="24"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6" name="Line 188"/>
              <p:cNvSpPr>
                <a:spLocks noChangeShapeType="1"/>
              </p:cNvSpPr>
              <p:nvPr/>
            </p:nvSpPr>
            <p:spPr bwMode="auto">
              <a:xfrm flipH="1" flipV="1">
                <a:off x="3079" y="2401"/>
                <a:ext cx="179"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7" name="Line 189"/>
              <p:cNvSpPr>
                <a:spLocks noChangeShapeType="1"/>
              </p:cNvSpPr>
              <p:nvPr/>
            </p:nvSpPr>
            <p:spPr bwMode="auto">
              <a:xfrm flipH="1" flipV="1">
                <a:off x="3079" y="2366"/>
                <a:ext cx="179" cy="10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8" name="Line 190"/>
              <p:cNvSpPr>
                <a:spLocks noChangeShapeType="1"/>
              </p:cNvSpPr>
              <p:nvPr/>
            </p:nvSpPr>
            <p:spPr bwMode="auto">
              <a:xfrm flipH="1" flipV="1">
                <a:off x="3097" y="2349"/>
                <a:ext cx="163" cy="9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9" name="Line 191"/>
              <p:cNvSpPr>
                <a:spLocks noChangeShapeType="1"/>
              </p:cNvSpPr>
              <p:nvPr/>
            </p:nvSpPr>
            <p:spPr bwMode="auto">
              <a:xfrm>
                <a:off x="3258" y="2469"/>
                <a:ext cx="0" cy="3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0" name="Line 192"/>
              <p:cNvSpPr>
                <a:spLocks noChangeShapeType="1"/>
              </p:cNvSpPr>
              <p:nvPr/>
            </p:nvSpPr>
            <p:spPr bwMode="auto">
              <a:xfrm flipH="1" flipV="1">
                <a:off x="3103" y="2419"/>
                <a:ext cx="176"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1" name="Line 193"/>
              <p:cNvSpPr>
                <a:spLocks noChangeShapeType="1"/>
              </p:cNvSpPr>
              <p:nvPr/>
            </p:nvSpPr>
            <p:spPr bwMode="auto">
              <a:xfrm flipV="1">
                <a:off x="3258" y="2464"/>
                <a:ext cx="2"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2" name="Line 194"/>
              <p:cNvSpPr>
                <a:spLocks noChangeShapeType="1"/>
              </p:cNvSpPr>
              <p:nvPr/>
            </p:nvSpPr>
            <p:spPr bwMode="auto">
              <a:xfrm flipV="1">
                <a:off x="3258" y="2469"/>
                <a:ext cx="0" cy="3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3" name="Line 195"/>
              <p:cNvSpPr>
                <a:spLocks noChangeShapeType="1"/>
              </p:cNvSpPr>
              <p:nvPr/>
            </p:nvSpPr>
            <p:spPr bwMode="auto">
              <a:xfrm>
                <a:off x="3258" y="2501"/>
                <a:ext cx="21"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4" name="Line 196"/>
              <p:cNvSpPr>
                <a:spLocks noChangeShapeType="1"/>
              </p:cNvSpPr>
              <p:nvPr/>
            </p:nvSpPr>
            <p:spPr bwMode="auto">
              <a:xfrm flipH="1" flipV="1">
                <a:off x="3103" y="2344"/>
                <a:ext cx="157" cy="9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5" name="Line 197"/>
              <p:cNvSpPr>
                <a:spLocks noChangeShapeType="1"/>
              </p:cNvSpPr>
              <p:nvPr/>
            </p:nvSpPr>
            <p:spPr bwMode="auto">
              <a:xfrm>
                <a:off x="3272" y="2504"/>
                <a:ext cx="7"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6" name="Line 198"/>
              <p:cNvSpPr>
                <a:spLocks noChangeShapeType="1"/>
              </p:cNvSpPr>
              <p:nvPr/>
            </p:nvSpPr>
            <p:spPr bwMode="auto">
              <a:xfrm flipV="1">
                <a:off x="3299" y="2456"/>
                <a:ext cx="2"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7" name="Line 199"/>
              <p:cNvSpPr>
                <a:spLocks noChangeShapeType="1"/>
              </p:cNvSpPr>
              <p:nvPr/>
            </p:nvSpPr>
            <p:spPr bwMode="auto">
              <a:xfrm flipH="1" flipV="1">
                <a:off x="3285" y="2411"/>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8" name="Line 200"/>
              <p:cNvSpPr>
                <a:spLocks noChangeShapeType="1"/>
              </p:cNvSpPr>
              <p:nvPr/>
            </p:nvSpPr>
            <p:spPr bwMode="auto">
              <a:xfrm flipH="1">
                <a:off x="3264" y="2406"/>
                <a:ext cx="1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9" name="Freeform 201"/>
              <p:cNvSpPr>
                <a:spLocks/>
              </p:cNvSpPr>
              <p:nvPr/>
            </p:nvSpPr>
            <p:spPr bwMode="auto">
              <a:xfrm>
                <a:off x="3204" y="2376"/>
                <a:ext cx="34" cy="20"/>
              </a:xfrm>
              <a:custGeom>
                <a:avLst/>
                <a:gdLst>
                  <a:gd name="T0" fmla="*/ 34 w 34"/>
                  <a:gd name="T1" fmla="*/ 20 h 20"/>
                  <a:gd name="T2" fmla="*/ 18 w 34"/>
                  <a:gd name="T3" fmla="*/ 0 h 20"/>
                  <a:gd name="T4" fmla="*/ 0 w 34"/>
                  <a:gd name="T5" fmla="*/ 0 h 20"/>
                </a:gdLst>
                <a:ahLst/>
                <a:cxnLst>
                  <a:cxn ang="0">
                    <a:pos x="T0" y="T1"/>
                  </a:cxn>
                  <a:cxn ang="0">
                    <a:pos x="T2" y="T3"/>
                  </a:cxn>
                  <a:cxn ang="0">
                    <a:pos x="T4" y="T5"/>
                  </a:cxn>
                </a:cxnLst>
                <a:rect l="0" t="0" r="r" b="b"/>
                <a:pathLst>
                  <a:path w="34" h="20">
                    <a:moveTo>
                      <a:pt x="34" y="20"/>
                    </a:moveTo>
                    <a:lnTo>
                      <a:pt x="18"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0" name="Freeform 202"/>
              <p:cNvSpPr>
                <a:spLocks/>
              </p:cNvSpPr>
              <p:nvPr/>
            </p:nvSpPr>
            <p:spPr bwMode="auto">
              <a:xfrm>
                <a:off x="3144" y="2341"/>
                <a:ext cx="34" cy="23"/>
              </a:xfrm>
              <a:custGeom>
                <a:avLst/>
                <a:gdLst>
                  <a:gd name="T0" fmla="*/ 34 w 34"/>
                  <a:gd name="T1" fmla="*/ 23 h 23"/>
                  <a:gd name="T2" fmla="*/ 18 w 34"/>
                  <a:gd name="T3" fmla="*/ 0 h 23"/>
                  <a:gd name="T4" fmla="*/ 0 w 34"/>
                  <a:gd name="T5" fmla="*/ 3 h 23"/>
                </a:gdLst>
                <a:ahLst/>
                <a:cxnLst>
                  <a:cxn ang="0">
                    <a:pos x="T0" y="T1"/>
                  </a:cxn>
                  <a:cxn ang="0">
                    <a:pos x="T2" y="T3"/>
                  </a:cxn>
                  <a:cxn ang="0">
                    <a:pos x="T4" y="T5"/>
                  </a:cxn>
                </a:cxnLst>
                <a:rect l="0" t="0" r="r" b="b"/>
                <a:pathLst>
                  <a:path w="34" h="23">
                    <a:moveTo>
                      <a:pt x="34" y="23"/>
                    </a:moveTo>
                    <a:lnTo>
                      <a:pt x="18" y="0"/>
                    </a:lnTo>
                    <a:lnTo>
                      <a:pt x="0" y="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1" name="Freeform 203"/>
              <p:cNvSpPr>
                <a:spLocks/>
              </p:cNvSpPr>
              <p:nvPr/>
            </p:nvSpPr>
            <p:spPr bwMode="auto">
              <a:xfrm>
                <a:off x="3329" y="2454"/>
                <a:ext cx="10" cy="20"/>
              </a:xfrm>
              <a:custGeom>
                <a:avLst/>
                <a:gdLst>
                  <a:gd name="T0" fmla="*/ 2 w 10"/>
                  <a:gd name="T1" fmla="*/ 20 h 20"/>
                  <a:gd name="T2" fmla="*/ 0 w 10"/>
                  <a:gd name="T3" fmla="*/ 15 h 20"/>
                  <a:gd name="T4" fmla="*/ 2 w 10"/>
                  <a:gd name="T5" fmla="*/ 7 h 20"/>
                  <a:gd name="T6" fmla="*/ 4 w 10"/>
                  <a:gd name="T7" fmla="*/ 0 h 20"/>
                  <a:gd name="T8" fmla="*/ 8 w 10"/>
                  <a:gd name="T9" fmla="*/ 0 h 20"/>
                  <a:gd name="T10" fmla="*/ 10 w 10"/>
                  <a:gd name="T11" fmla="*/ 5 h 20"/>
                  <a:gd name="T12" fmla="*/ 10 w 10"/>
                  <a:gd name="T13" fmla="*/ 12 h 20"/>
                  <a:gd name="T14" fmla="*/ 6 w 10"/>
                  <a:gd name="T15" fmla="*/ 17 h 20"/>
                  <a:gd name="T16" fmla="*/ 2 w 10"/>
                  <a:gd name="T17"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20">
                    <a:moveTo>
                      <a:pt x="2" y="20"/>
                    </a:moveTo>
                    <a:lnTo>
                      <a:pt x="0" y="15"/>
                    </a:lnTo>
                    <a:lnTo>
                      <a:pt x="2" y="7"/>
                    </a:lnTo>
                    <a:lnTo>
                      <a:pt x="4" y="0"/>
                    </a:lnTo>
                    <a:lnTo>
                      <a:pt x="8" y="0"/>
                    </a:lnTo>
                    <a:lnTo>
                      <a:pt x="10" y="5"/>
                    </a:lnTo>
                    <a:lnTo>
                      <a:pt x="10" y="12"/>
                    </a:lnTo>
                    <a:lnTo>
                      <a:pt x="6" y="17"/>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2" name="Freeform 204"/>
              <p:cNvSpPr>
                <a:spLocks/>
              </p:cNvSpPr>
              <p:nvPr/>
            </p:nvSpPr>
            <p:spPr bwMode="auto">
              <a:xfrm>
                <a:off x="2906" y="2214"/>
                <a:ext cx="10" cy="20"/>
              </a:xfrm>
              <a:custGeom>
                <a:avLst/>
                <a:gdLst>
                  <a:gd name="T0" fmla="*/ 10 w 10"/>
                  <a:gd name="T1" fmla="*/ 0 h 20"/>
                  <a:gd name="T2" fmla="*/ 6 w 10"/>
                  <a:gd name="T3" fmla="*/ 2 h 20"/>
                  <a:gd name="T4" fmla="*/ 2 w 10"/>
                  <a:gd name="T5" fmla="*/ 7 h 20"/>
                  <a:gd name="T6" fmla="*/ 0 w 10"/>
                  <a:gd name="T7" fmla="*/ 15 h 20"/>
                  <a:gd name="T8" fmla="*/ 2 w 10"/>
                  <a:gd name="T9" fmla="*/ 20 h 20"/>
                </a:gdLst>
                <a:ahLst/>
                <a:cxnLst>
                  <a:cxn ang="0">
                    <a:pos x="T0" y="T1"/>
                  </a:cxn>
                  <a:cxn ang="0">
                    <a:pos x="T2" y="T3"/>
                  </a:cxn>
                  <a:cxn ang="0">
                    <a:pos x="T4" y="T5"/>
                  </a:cxn>
                  <a:cxn ang="0">
                    <a:pos x="T6" y="T7"/>
                  </a:cxn>
                  <a:cxn ang="0">
                    <a:pos x="T8" y="T9"/>
                  </a:cxn>
                </a:cxnLst>
                <a:rect l="0" t="0" r="r" b="b"/>
                <a:pathLst>
                  <a:path w="10" h="20">
                    <a:moveTo>
                      <a:pt x="10" y="0"/>
                    </a:moveTo>
                    <a:lnTo>
                      <a:pt x="6" y="2"/>
                    </a:lnTo>
                    <a:lnTo>
                      <a:pt x="2" y="7"/>
                    </a:lnTo>
                    <a:lnTo>
                      <a:pt x="0" y="15"/>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1" name="Group 406"/>
            <p:cNvGrpSpPr>
              <a:grpSpLocks/>
            </p:cNvGrpSpPr>
            <p:nvPr/>
          </p:nvGrpSpPr>
          <p:grpSpPr bwMode="auto">
            <a:xfrm>
              <a:off x="4110" y="1929"/>
              <a:ext cx="634" cy="547"/>
              <a:chOff x="4110" y="1929"/>
              <a:chExt cx="634" cy="547"/>
            </a:xfrm>
          </p:grpSpPr>
          <p:sp>
            <p:nvSpPr>
              <p:cNvPr id="1453" name="Freeform 206"/>
              <p:cNvSpPr>
                <a:spLocks/>
              </p:cNvSpPr>
              <p:nvPr/>
            </p:nvSpPr>
            <p:spPr bwMode="auto">
              <a:xfrm>
                <a:off x="4631" y="2106"/>
                <a:ext cx="68" cy="120"/>
              </a:xfrm>
              <a:custGeom>
                <a:avLst/>
                <a:gdLst>
                  <a:gd name="T0" fmla="*/ 56 w 68"/>
                  <a:gd name="T1" fmla="*/ 0 h 120"/>
                  <a:gd name="T2" fmla="*/ 40 w 68"/>
                  <a:gd name="T3" fmla="*/ 0 h 120"/>
                  <a:gd name="T4" fmla="*/ 22 w 68"/>
                  <a:gd name="T5" fmla="*/ 18 h 120"/>
                  <a:gd name="T6" fmla="*/ 8 w 68"/>
                  <a:gd name="T7" fmla="*/ 45 h 120"/>
                  <a:gd name="T8" fmla="*/ 0 w 68"/>
                  <a:gd name="T9" fmla="*/ 78 h 120"/>
                  <a:gd name="T10" fmla="*/ 2 w 68"/>
                  <a:gd name="T11" fmla="*/ 105 h 120"/>
                  <a:gd name="T12" fmla="*/ 12 w 68"/>
                  <a:gd name="T13" fmla="*/ 120 h 120"/>
                  <a:gd name="T14" fmla="*/ 28 w 68"/>
                  <a:gd name="T15" fmla="*/ 120 h 120"/>
                  <a:gd name="T16" fmla="*/ 46 w 68"/>
                  <a:gd name="T17" fmla="*/ 103 h 120"/>
                  <a:gd name="T18" fmla="*/ 60 w 68"/>
                  <a:gd name="T19" fmla="*/ 75 h 120"/>
                  <a:gd name="T20" fmla="*/ 68 w 68"/>
                  <a:gd name="T21" fmla="*/ 43 h 120"/>
                  <a:gd name="T22" fmla="*/ 66 w 68"/>
                  <a:gd name="T23" fmla="*/ 15 h 120"/>
                  <a:gd name="T24" fmla="*/ 56 w 68"/>
                  <a:gd name="T25"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20">
                    <a:moveTo>
                      <a:pt x="56" y="0"/>
                    </a:moveTo>
                    <a:lnTo>
                      <a:pt x="40" y="0"/>
                    </a:lnTo>
                    <a:lnTo>
                      <a:pt x="22" y="18"/>
                    </a:lnTo>
                    <a:lnTo>
                      <a:pt x="8" y="45"/>
                    </a:lnTo>
                    <a:lnTo>
                      <a:pt x="0" y="78"/>
                    </a:lnTo>
                    <a:lnTo>
                      <a:pt x="2" y="105"/>
                    </a:lnTo>
                    <a:lnTo>
                      <a:pt x="12" y="120"/>
                    </a:lnTo>
                    <a:lnTo>
                      <a:pt x="28" y="120"/>
                    </a:lnTo>
                    <a:lnTo>
                      <a:pt x="46" y="103"/>
                    </a:lnTo>
                    <a:lnTo>
                      <a:pt x="60" y="75"/>
                    </a:lnTo>
                    <a:lnTo>
                      <a:pt x="68" y="43"/>
                    </a:lnTo>
                    <a:lnTo>
                      <a:pt x="66" y="15"/>
                    </a:lnTo>
                    <a:lnTo>
                      <a:pt x="5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4" name="Freeform 207"/>
              <p:cNvSpPr>
                <a:spLocks/>
              </p:cNvSpPr>
              <p:nvPr/>
            </p:nvSpPr>
            <p:spPr bwMode="auto">
              <a:xfrm>
                <a:off x="4641" y="2121"/>
                <a:ext cx="50" cy="90"/>
              </a:xfrm>
              <a:custGeom>
                <a:avLst/>
                <a:gdLst>
                  <a:gd name="T0" fmla="*/ 40 w 50"/>
                  <a:gd name="T1" fmla="*/ 0 h 90"/>
                  <a:gd name="T2" fmla="*/ 28 w 50"/>
                  <a:gd name="T3" fmla="*/ 0 h 90"/>
                  <a:gd name="T4" fmla="*/ 16 w 50"/>
                  <a:gd name="T5" fmla="*/ 13 h 90"/>
                  <a:gd name="T6" fmla="*/ 6 w 50"/>
                  <a:gd name="T7" fmla="*/ 35 h 90"/>
                  <a:gd name="T8" fmla="*/ 0 w 50"/>
                  <a:gd name="T9" fmla="*/ 58 h 90"/>
                  <a:gd name="T10" fmla="*/ 2 w 50"/>
                  <a:gd name="T11" fmla="*/ 78 h 90"/>
                  <a:gd name="T12" fmla="*/ 8 w 50"/>
                  <a:gd name="T13" fmla="*/ 90 h 90"/>
                  <a:gd name="T14" fmla="*/ 20 w 50"/>
                  <a:gd name="T15" fmla="*/ 88 h 90"/>
                  <a:gd name="T16" fmla="*/ 34 w 50"/>
                  <a:gd name="T17" fmla="*/ 75 h 90"/>
                  <a:gd name="T18" fmla="*/ 44 w 50"/>
                  <a:gd name="T19" fmla="*/ 55 h 90"/>
                  <a:gd name="T20" fmla="*/ 50 w 50"/>
                  <a:gd name="T21" fmla="*/ 33 h 90"/>
                  <a:gd name="T22" fmla="*/ 48 w 50"/>
                  <a:gd name="T23" fmla="*/ 13 h 90"/>
                  <a:gd name="T24" fmla="*/ 40 w 50"/>
                  <a:gd name="T2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90">
                    <a:moveTo>
                      <a:pt x="40" y="0"/>
                    </a:moveTo>
                    <a:lnTo>
                      <a:pt x="28" y="0"/>
                    </a:lnTo>
                    <a:lnTo>
                      <a:pt x="16" y="13"/>
                    </a:lnTo>
                    <a:lnTo>
                      <a:pt x="6" y="35"/>
                    </a:lnTo>
                    <a:lnTo>
                      <a:pt x="0" y="58"/>
                    </a:lnTo>
                    <a:lnTo>
                      <a:pt x="2" y="78"/>
                    </a:lnTo>
                    <a:lnTo>
                      <a:pt x="8" y="90"/>
                    </a:lnTo>
                    <a:lnTo>
                      <a:pt x="20" y="88"/>
                    </a:lnTo>
                    <a:lnTo>
                      <a:pt x="34" y="75"/>
                    </a:lnTo>
                    <a:lnTo>
                      <a:pt x="44" y="55"/>
                    </a:lnTo>
                    <a:lnTo>
                      <a:pt x="50" y="33"/>
                    </a:lnTo>
                    <a:lnTo>
                      <a:pt x="48" y="13"/>
                    </a:lnTo>
                    <a:lnTo>
                      <a:pt x="4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5" name="Line 208"/>
              <p:cNvSpPr>
                <a:spLocks noChangeShapeType="1"/>
              </p:cNvSpPr>
              <p:nvPr/>
            </p:nvSpPr>
            <p:spPr bwMode="auto">
              <a:xfrm flipH="1">
                <a:off x="4649" y="2131"/>
                <a:ext cx="12"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6" name="Line 209"/>
              <p:cNvSpPr>
                <a:spLocks noChangeShapeType="1"/>
              </p:cNvSpPr>
              <p:nvPr/>
            </p:nvSpPr>
            <p:spPr bwMode="auto">
              <a:xfrm>
                <a:off x="4643" y="2174"/>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7" name="Line 210"/>
              <p:cNvSpPr>
                <a:spLocks noChangeShapeType="1"/>
              </p:cNvSpPr>
              <p:nvPr/>
            </p:nvSpPr>
            <p:spPr bwMode="auto">
              <a:xfrm>
                <a:off x="4649" y="2206"/>
                <a:ext cx="1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8" name="Line 211"/>
              <p:cNvSpPr>
                <a:spLocks noChangeShapeType="1"/>
              </p:cNvSpPr>
              <p:nvPr/>
            </p:nvSpPr>
            <p:spPr bwMode="auto">
              <a:xfrm flipV="1">
                <a:off x="4671" y="2179"/>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9" name="Line 212"/>
              <p:cNvSpPr>
                <a:spLocks noChangeShapeType="1"/>
              </p:cNvSpPr>
              <p:nvPr/>
            </p:nvSpPr>
            <p:spPr bwMode="auto">
              <a:xfrm flipV="1">
                <a:off x="4689" y="213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0" name="Line 213"/>
              <p:cNvSpPr>
                <a:spLocks noChangeShapeType="1"/>
              </p:cNvSpPr>
              <p:nvPr/>
            </p:nvSpPr>
            <p:spPr bwMode="auto">
              <a:xfrm flipH="1" flipV="1">
                <a:off x="4671" y="2124"/>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1" name="Freeform 214"/>
              <p:cNvSpPr>
                <a:spLocks/>
              </p:cNvSpPr>
              <p:nvPr/>
            </p:nvSpPr>
            <p:spPr bwMode="auto">
              <a:xfrm>
                <a:off x="4657" y="2151"/>
                <a:ext cx="16" cy="30"/>
              </a:xfrm>
              <a:custGeom>
                <a:avLst/>
                <a:gdLst>
                  <a:gd name="T0" fmla="*/ 14 w 16"/>
                  <a:gd name="T1" fmla="*/ 0 h 30"/>
                  <a:gd name="T2" fmla="*/ 8 w 16"/>
                  <a:gd name="T3" fmla="*/ 3 h 30"/>
                  <a:gd name="T4" fmla="*/ 2 w 16"/>
                  <a:gd name="T5" fmla="*/ 10 h 30"/>
                  <a:gd name="T6" fmla="*/ 0 w 16"/>
                  <a:gd name="T7" fmla="*/ 23 h 30"/>
                  <a:gd name="T8" fmla="*/ 4 w 16"/>
                  <a:gd name="T9" fmla="*/ 30 h 30"/>
                  <a:gd name="T10" fmla="*/ 10 w 16"/>
                  <a:gd name="T11" fmla="*/ 28 h 30"/>
                  <a:gd name="T12" fmla="*/ 14 w 16"/>
                  <a:gd name="T13" fmla="*/ 18 h 30"/>
                  <a:gd name="T14" fmla="*/ 16 w 16"/>
                  <a:gd name="T15" fmla="*/ 8 h 30"/>
                  <a:gd name="T16" fmla="*/ 14 w 1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30">
                    <a:moveTo>
                      <a:pt x="14" y="0"/>
                    </a:moveTo>
                    <a:lnTo>
                      <a:pt x="8" y="3"/>
                    </a:lnTo>
                    <a:lnTo>
                      <a:pt x="2" y="10"/>
                    </a:lnTo>
                    <a:lnTo>
                      <a:pt x="0" y="23"/>
                    </a:lnTo>
                    <a:lnTo>
                      <a:pt x="4" y="30"/>
                    </a:lnTo>
                    <a:lnTo>
                      <a:pt x="10" y="28"/>
                    </a:lnTo>
                    <a:lnTo>
                      <a:pt x="14" y="18"/>
                    </a:lnTo>
                    <a:lnTo>
                      <a:pt x="16" y="8"/>
                    </a:lnTo>
                    <a:lnTo>
                      <a:pt x="14"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2" name="Freeform 215"/>
              <p:cNvSpPr>
                <a:spLocks/>
              </p:cNvSpPr>
              <p:nvPr/>
            </p:nvSpPr>
            <p:spPr bwMode="auto">
              <a:xfrm>
                <a:off x="4659" y="2154"/>
                <a:ext cx="12" cy="22"/>
              </a:xfrm>
              <a:custGeom>
                <a:avLst/>
                <a:gdLst>
                  <a:gd name="T0" fmla="*/ 10 w 12"/>
                  <a:gd name="T1" fmla="*/ 0 h 22"/>
                  <a:gd name="T2" fmla="*/ 6 w 12"/>
                  <a:gd name="T3" fmla="*/ 2 h 22"/>
                  <a:gd name="T4" fmla="*/ 2 w 12"/>
                  <a:gd name="T5" fmla="*/ 10 h 22"/>
                  <a:gd name="T6" fmla="*/ 0 w 12"/>
                  <a:gd name="T7" fmla="*/ 17 h 22"/>
                  <a:gd name="T8" fmla="*/ 2 w 12"/>
                  <a:gd name="T9" fmla="*/ 22 h 22"/>
                  <a:gd name="T10" fmla="*/ 8 w 12"/>
                  <a:gd name="T11" fmla="*/ 22 h 22"/>
                  <a:gd name="T12" fmla="*/ 12 w 12"/>
                  <a:gd name="T13" fmla="*/ 15 h 22"/>
                  <a:gd name="T14" fmla="*/ 12 w 12"/>
                  <a:gd name="T15" fmla="*/ 7 h 22"/>
                  <a:gd name="T16" fmla="*/ 10 w 12"/>
                  <a:gd name="T1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2">
                    <a:moveTo>
                      <a:pt x="10" y="0"/>
                    </a:moveTo>
                    <a:lnTo>
                      <a:pt x="6" y="2"/>
                    </a:lnTo>
                    <a:lnTo>
                      <a:pt x="2" y="10"/>
                    </a:lnTo>
                    <a:lnTo>
                      <a:pt x="0" y="17"/>
                    </a:lnTo>
                    <a:lnTo>
                      <a:pt x="2" y="22"/>
                    </a:lnTo>
                    <a:lnTo>
                      <a:pt x="8" y="22"/>
                    </a:lnTo>
                    <a:lnTo>
                      <a:pt x="12" y="15"/>
                    </a:lnTo>
                    <a:lnTo>
                      <a:pt x="12" y="7"/>
                    </a:lnTo>
                    <a:lnTo>
                      <a:pt x="1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3" name="Freeform 216"/>
              <p:cNvSpPr>
                <a:spLocks/>
              </p:cNvSpPr>
              <p:nvPr/>
            </p:nvSpPr>
            <p:spPr bwMode="auto">
              <a:xfrm>
                <a:off x="4379" y="2311"/>
                <a:ext cx="67" cy="123"/>
              </a:xfrm>
              <a:custGeom>
                <a:avLst/>
                <a:gdLst>
                  <a:gd name="T0" fmla="*/ 55 w 67"/>
                  <a:gd name="T1" fmla="*/ 0 h 123"/>
                  <a:gd name="T2" fmla="*/ 39 w 67"/>
                  <a:gd name="T3" fmla="*/ 0 h 123"/>
                  <a:gd name="T4" fmla="*/ 22 w 67"/>
                  <a:gd name="T5" fmla="*/ 18 h 123"/>
                  <a:gd name="T6" fmla="*/ 8 w 67"/>
                  <a:gd name="T7" fmla="*/ 45 h 123"/>
                  <a:gd name="T8" fmla="*/ 0 w 67"/>
                  <a:gd name="T9" fmla="*/ 78 h 123"/>
                  <a:gd name="T10" fmla="*/ 2 w 67"/>
                  <a:gd name="T11" fmla="*/ 108 h 123"/>
                  <a:gd name="T12" fmla="*/ 12 w 67"/>
                  <a:gd name="T13" fmla="*/ 123 h 123"/>
                  <a:gd name="T14" fmla="*/ 27 w 67"/>
                  <a:gd name="T15" fmla="*/ 120 h 123"/>
                  <a:gd name="T16" fmla="*/ 45 w 67"/>
                  <a:gd name="T17" fmla="*/ 105 h 123"/>
                  <a:gd name="T18" fmla="*/ 59 w 67"/>
                  <a:gd name="T19" fmla="*/ 75 h 123"/>
                  <a:gd name="T20" fmla="*/ 67 w 67"/>
                  <a:gd name="T21" fmla="*/ 43 h 123"/>
                  <a:gd name="T22" fmla="*/ 65 w 67"/>
                  <a:gd name="T23" fmla="*/ 15 h 123"/>
                  <a:gd name="T24" fmla="*/ 55 w 67"/>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 h="123">
                    <a:moveTo>
                      <a:pt x="55" y="0"/>
                    </a:moveTo>
                    <a:lnTo>
                      <a:pt x="39" y="0"/>
                    </a:lnTo>
                    <a:lnTo>
                      <a:pt x="22" y="18"/>
                    </a:lnTo>
                    <a:lnTo>
                      <a:pt x="8" y="45"/>
                    </a:lnTo>
                    <a:lnTo>
                      <a:pt x="0" y="78"/>
                    </a:lnTo>
                    <a:lnTo>
                      <a:pt x="2" y="108"/>
                    </a:lnTo>
                    <a:lnTo>
                      <a:pt x="12" y="123"/>
                    </a:lnTo>
                    <a:lnTo>
                      <a:pt x="27" y="120"/>
                    </a:lnTo>
                    <a:lnTo>
                      <a:pt x="45" y="105"/>
                    </a:lnTo>
                    <a:lnTo>
                      <a:pt x="59" y="75"/>
                    </a:lnTo>
                    <a:lnTo>
                      <a:pt x="67" y="43"/>
                    </a:lnTo>
                    <a:lnTo>
                      <a:pt x="65" y="15"/>
                    </a:lnTo>
                    <a:lnTo>
                      <a:pt x="55"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4" name="Line 217"/>
              <p:cNvSpPr>
                <a:spLocks noChangeShapeType="1"/>
              </p:cNvSpPr>
              <p:nvPr/>
            </p:nvSpPr>
            <p:spPr bwMode="auto">
              <a:xfrm flipV="1">
                <a:off x="4661" y="2134"/>
                <a:ext cx="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5" name="Line 218"/>
              <p:cNvSpPr>
                <a:spLocks noChangeShapeType="1"/>
              </p:cNvSpPr>
              <p:nvPr/>
            </p:nvSpPr>
            <p:spPr bwMode="auto">
              <a:xfrm flipV="1">
                <a:off x="4669" y="212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6" name="Line 219"/>
              <p:cNvSpPr>
                <a:spLocks noChangeShapeType="1"/>
              </p:cNvSpPr>
              <p:nvPr/>
            </p:nvSpPr>
            <p:spPr bwMode="auto">
              <a:xfrm flipH="1">
                <a:off x="4645" y="2171"/>
                <a:ext cx="1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7" name="Line 220"/>
              <p:cNvSpPr>
                <a:spLocks noChangeShapeType="1"/>
              </p:cNvSpPr>
              <p:nvPr/>
            </p:nvSpPr>
            <p:spPr bwMode="auto">
              <a:xfrm flipH="1">
                <a:off x="4649" y="2156"/>
                <a:ext cx="1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8" name="Line 221"/>
              <p:cNvSpPr>
                <a:spLocks noChangeShapeType="1"/>
              </p:cNvSpPr>
              <p:nvPr/>
            </p:nvSpPr>
            <p:spPr bwMode="auto">
              <a:xfrm flipH="1">
                <a:off x="4649" y="2184"/>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9" name="Line 222"/>
              <p:cNvSpPr>
                <a:spLocks noChangeShapeType="1"/>
              </p:cNvSpPr>
              <p:nvPr/>
            </p:nvSpPr>
            <p:spPr bwMode="auto">
              <a:xfrm flipH="1">
                <a:off x="4645" y="2176"/>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0" name="Line 223"/>
              <p:cNvSpPr>
                <a:spLocks noChangeShapeType="1"/>
              </p:cNvSpPr>
              <p:nvPr/>
            </p:nvSpPr>
            <p:spPr bwMode="auto">
              <a:xfrm>
                <a:off x="4669" y="217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1" name="Line 224"/>
              <p:cNvSpPr>
                <a:spLocks noChangeShapeType="1"/>
              </p:cNvSpPr>
              <p:nvPr/>
            </p:nvSpPr>
            <p:spPr bwMode="auto">
              <a:xfrm>
                <a:off x="4661" y="2184"/>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2" name="Line 225"/>
              <p:cNvSpPr>
                <a:spLocks noChangeShapeType="1"/>
              </p:cNvSpPr>
              <p:nvPr/>
            </p:nvSpPr>
            <p:spPr bwMode="auto">
              <a:xfrm>
                <a:off x="4675" y="2159"/>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3" name="Line 226"/>
              <p:cNvSpPr>
                <a:spLocks noChangeShapeType="1"/>
              </p:cNvSpPr>
              <p:nvPr/>
            </p:nvSpPr>
            <p:spPr bwMode="auto">
              <a:xfrm>
                <a:off x="4671" y="2174"/>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4" name="Line 227"/>
              <p:cNvSpPr>
                <a:spLocks noChangeShapeType="1"/>
              </p:cNvSpPr>
              <p:nvPr/>
            </p:nvSpPr>
            <p:spPr bwMode="auto">
              <a:xfrm flipV="1">
                <a:off x="4671" y="2129"/>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5" name="Line 228"/>
              <p:cNvSpPr>
                <a:spLocks noChangeShapeType="1"/>
              </p:cNvSpPr>
              <p:nvPr/>
            </p:nvSpPr>
            <p:spPr bwMode="auto">
              <a:xfrm flipV="1">
                <a:off x="4675" y="2136"/>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6" name="Line 229"/>
              <p:cNvSpPr>
                <a:spLocks noChangeShapeType="1"/>
              </p:cNvSpPr>
              <p:nvPr/>
            </p:nvSpPr>
            <p:spPr bwMode="auto">
              <a:xfrm flipH="1">
                <a:off x="4651" y="2136"/>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7" name="Line 230"/>
              <p:cNvSpPr>
                <a:spLocks noChangeShapeType="1"/>
              </p:cNvSpPr>
              <p:nvPr/>
            </p:nvSpPr>
            <p:spPr bwMode="auto">
              <a:xfrm>
                <a:off x="4645" y="2171"/>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8" name="Line 231"/>
              <p:cNvSpPr>
                <a:spLocks noChangeShapeType="1"/>
              </p:cNvSpPr>
              <p:nvPr/>
            </p:nvSpPr>
            <p:spPr bwMode="auto">
              <a:xfrm>
                <a:off x="4651" y="2201"/>
                <a:ext cx="1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9" name="Line 232"/>
              <p:cNvSpPr>
                <a:spLocks noChangeShapeType="1"/>
              </p:cNvSpPr>
              <p:nvPr/>
            </p:nvSpPr>
            <p:spPr bwMode="auto">
              <a:xfrm flipV="1">
                <a:off x="4669" y="2176"/>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0" name="Line 233"/>
              <p:cNvSpPr>
                <a:spLocks noChangeShapeType="1"/>
              </p:cNvSpPr>
              <p:nvPr/>
            </p:nvSpPr>
            <p:spPr bwMode="auto">
              <a:xfrm flipV="1">
                <a:off x="4685" y="213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1" name="Line 234"/>
              <p:cNvSpPr>
                <a:spLocks noChangeShapeType="1"/>
              </p:cNvSpPr>
              <p:nvPr/>
            </p:nvSpPr>
            <p:spPr bwMode="auto">
              <a:xfrm flipH="1" flipV="1">
                <a:off x="4669" y="2129"/>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2" name="Freeform 235"/>
              <p:cNvSpPr>
                <a:spLocks/>
              </p:cNvSpPr>
              <p:nvPr/>
            </p:nvSpPr>
            <p:spPr bwMode="auto">
              <a:xfrm>
                <a:off x="4667" y="2161"/>
                <a:ext cx="2" cy="5"/>
              </a:xfrm>
              <a:custGeom>
                <a:avLst/>
                <a:gdLst>
                  <a:gd name="T0" fmla="*/ 0 w 2"/>
                  <a:gd name="T1" fmla="*/ 5 h 5"/>
                  <a:gd name="T2" fmla="*/ 2 w 2"/>
                  <a:gd name="T3" fmla="*/ 3 h 5"/>
                  <a:gd name="T4" fmla="*/ 2 w 2"/>
                  <a:gd name="T5" fmla="*/ 3 h 5"/>
                  <a:gd name="T6" fmla="*/ 2 w 2"/>
                  <a:gd name="T7" fmla="*/ 0 h 5"/>
                  <a:gd name="T8" fmla="*/ 0 w 2"/>
                  <a:gd name="T9" fmla="*/ 3 h 5"/>
                </a:gdLst>
                <a:ahLst/>
                <a:cxnLst>
                  <a:cxn ang="0">
                    <a:pos x="T0" y="T1"/>
                  </a:cxn>
                  <a:cxn ang="0">
                    <a:pos x="T2" y="T3"/>
                  </a:cxn>
                  <a:cxn ang="0">
                    <a:pos x="T4" y="T5"/>
                  </a:cxn>
                  <a:cxn ang="0">
                    <a:pos x="T6" y="T7"/>
                  </a:cxn>
                  <a:cxn ang="0">
                    <a:pos x="T8" y="T9"/>
                  </a:cxn>
                </a:cxnLst>
                <a:rect l="0" t="0" r="r" b="b"/>
                <a:pathLst>
                  <a:path w="2" h="5">
                    <a:moveTo>
                      <a:pt x="0" y="5"/>
                    </a:moveTo>
                    <a:lnTo>
                      <a:pt x="2" y="3"/>
                    </a:lnTo>
                    <a:lnTo>
                      <a:pt x="2" y="3"/>
                    </a:lnTo>
                    <a:lnTo>
                      <a:pt x="2" y="0"/>
                    </a:lnTo>
                    <a:lnTo>
                      <a:pt x="0" y="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3" name="Freeform 236"/>
              <p:cNvSpPr>
                <a:spLocks/>
              </p:cNvSpPr>
              <p:nvPr/>
            </p:nvSpPr>
            <p:spPr bwMode="auto">
              <a:xfrm>
                <a:off x="4663" y="2166"/>
                <a:ext cx="0" cy="3"/>
              </a:xfrm>
              <a:custGeom>
                <a:avLst/>
                <a:gdLst>
                  <a:gd name="T0" fmla="*/ 0 h 3"/>
                  <a:gd name="T1" fmla="*/ 0 h 3"/>
                  <a:gd name="T2" fmla="*/ 3 h 3"/>
                  <a:gd name="T3" fmla="*/ 3 h 3"/>
                  <a:gd name="T4" fmla="*/ 3 h 3"/>
                </a:gdLst>
                <a:ahLst/>
                <a:cxnLst>
                  <a:cxn ang="0">
                    <a:pos x="0" y="T0"/>
                  </a:cxn>
                  <a:cxn ang="0">
                    <a:pos x="0" y="T1"/>
                  </a:cxn>
                  <a:cxn ang="0">
                    <a:pos x="0" y="T2"/>
                  </a:cxn>
                  <a:cxn ang="0">
                    <a:pos x="0" y="T3"/>
                  </a:cxn>
                  <a:cxn ang="0">
                    <a:pos x="0" y="T4"/>
                  </a:cxn>
                </a:cxnLst>
                <a:rect l="0" t="0" r="r" b="b"/>
                <a:pathLst>
                  <a:path h="3">
                    <a:moveTo>
                      <a:pt x="0" y="0"/>
                    </a:moveTo>
                    <a:lnTo>
                      <a:pt x="0" y="0"/>
                    </a:lnTo>
                    <a:lnTo>
                      <a:pt x="0" y="3"/>
                    </a:lnTo>
                    <a:lnTo>
                      <a:pt x="0" y="3"/>
                    </a:lnTo>
                    <a:lnTo>
                      <a:pt x="0" y="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4" name="Line 237"/>
              <p:cNvSpPr>
                <a:spLocks noChangeShapeType="1"/>
              </p:cNvSpPr>
              <p:nvPr/>
            </p:nvSpPr>
            <p:spPr bwMode="auto">
              <a:xfrm flipH="1">
                <a:off x="4663" y="2164"/>
                <a:ext cx="4"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5" name="Line 238"/>
              <p:cNvSpPr>
                <a:spLocks noChangeShapeType="1"/>
              </p:cNvSpPr>
              <p:nvPr/>
            </p:nvSpPr>
            <p:spPr bwMode="auto">
              <a:xfrm flipV="1">
                <a:off x="4663" y="2166"/>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6" name="Line 239"/>
              <p:cNvSpPr>
                <a:spLocks noChangeShapeType="1"/>
              </p:cNvSpPr>
              <p:nvPr/>
            </p:nvSpPr>
            <p:spPr bwMode="auto">
              <a:xfrm flipV="1">
                <a:off x="4665" y="2151"/>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7" name="Line 240"/>
              <p:cNvSpPr>
                <a:spLocks noChangeShapeType="1"/>
              </p:cNvSpPr>
              <p:nvPr/>
            </p:nvSpPr>
            <p:spPr bwMode="auto">
              <a:xfrm flipH="1" flipV="1">
                <a:off x="4659" y="216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8" name="Line 241"/>
              <p:cNvSpPr>
                <a:spLocks noChangeShapeType="1"/>
              </p:cNvSpPr>
              <p:nvPr/>
            </p:nvSpPr>
            <p:spPr bwMode="auto">
              <a:xfrm flipH="1">
                <a:off x="4659" y="217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9" name="Line 242"/>
              <p:cNvSpPr>
                <a:spLocks noChangeShapeType="1"/>
              </p:cNvSpPr>
              <p:nvPr/>
            </p:nvSpPr>
            <p:spPr bwMode="auto">
              <a:xfrm>
                <a:off x="4665" y="217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0" name="Line 243"/>
              <p:cNvSpPr>
                <a:spLocks noChangeShapeType="1"/>
              </p:cNvSpPr>
              <p:nvPr/>
            </p:nvSpPr>
            <p:spPr bwMode="auto">
              <a:xfrm>
                <a:off x="4671" y="216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1" name="Line 244"/>
              <p:cNvSpPr>
                <a:spLocks noChangeShapeType="1"/>
              </p:cNvSpPr>
              <p:nvPr/>
            </p:nvSpPr>
            <p:spPr bwMode="auto">
              <a:xfrm flipV="1">
                <a:off x="4671" y="215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2" name="Line 245"/>
              <p:cNvSpPr>
                <a:spLocks noChangeShapeType="1"/>
              </p:cNvSpPr>
              <p:nvPr/>
            </p:nvSpPr>
            <p:spPr bwMode="auto">
              <a:xfrm flipH="1" flipV="1">
                <a:off x="4740" y="205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3" name="Line 246"/>
              <p:cNvSpPr>
                <a:spLocks noChangeShapeType="1"/>
              </p:cNvSpPr>
              <p:nvPr/>
            </p:nvSpPr>
            <p:spPr bwMode="auto">
              <a:xfrm flipV="1">
                <a:off x="4703" y="2129"/>
                <a:ext cx="25"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4" name="Line 247"/>
              <p:cNvSpPr>
                <a:spLocks noChangeShapeType="1"/>
              </p:cNvSpPr>
              <p:nvPr/>
            </p:nvSpPr>
            <p:spPr bwMode="auto">
              <a:xfrm flipH="1" flipV="1">
                <a:off x="4734" y="2034"/>
                <a:ext cx="6"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5" name="Freeform 248"/>
              <p:cNvSpPr>
                <a:spLocks/>
              </p:cNvSpPr>
              <p:nvPr/>
            </p:nvSpPr>
            <p:spPr bwMode="auto">
              <a:xfrm>
                <a:off x="4387" y="2329"/>
                <a:ext cx="49" cy="87"/>
              </a:xfrm>
              <a:custGeom>
                <a:avLst/>
                <a:gdLst>
                  <a:gd name="T0" fmla="*/ 41 w 49"/>
                  <a:gd name="T1" fmla="*/ 0 h 87"/>
                  <a:gd name="T2" fmla="*/ 29 w 49"/>
                  <a:gd name="T3" fmla="*/ 0 h 87"/>
                  <a:gd name="T4" fmla="*/ 16 w 49"/>
                  <a:gd name="T5" fmla="*/ 12 h 87"/>
                  <a:gd name="T6" fmla="*/ 6 w 49"/>
                  <a:gd name="T7" fmla="*/ 32 h 87"/>
                  <a:gd name="T8" fmla="*/ 0 w 49"/>
                  <a:gd name="T9" fmla="*/ 57 h 87"/>
                  <a:gd name="T10" fmla="*/ 2 w 49"/>
                  <a:gd name="T11" fmla="*/ 77 h 87"/>
                  <a:gd name="T12" fmla="*/ 10 w 49"/>
                  <a:gd name="T13" fmla="*/ 87 h 87"/>
                  <a:gd name="T14" fmla="*/ 21 w 49"/>
                  <a:gd name="T15" fmla="*/ 87 h 87"/>
                  <a:gd name="T16" fmla="*/ 33 w 49"/>
                  <a:gd name="T17" fmla="*/ 75 h 87"/>
                  <a:gd name="T18" fmla="*/ 43 w 49"/>
                  <a:gd name="T19" fmla="*/ 55 h 87"/>
                  <a:gd name="T20" fmla="*/ 49 w 49"/>
                  <a:gd name="T21" fmla="*/ 30 h 87"/>
                  <a:gd name="T22" fmla="*/ 47 w 49"/>
                  <a:gd name="T23" fmla="*/ 10 h 87"/>
                  <a:gd name="T24" fmla="*/ 41 w 49"/>
                  <a:gd name="T25" fmla="*/ 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87">
                    <a:moveTo>
                      <a:pt x="41" y="0"/>
                    </a:moveTo>
                    <a:lnTo>
                      <a:pt x="29" y="0"/>
                    </a:lnTo>
                    <a:lnTo>
                      <a:pt x="16" y="12"/>
                    </a:lnTo>
                    <a:lnTo>
                      <a:pt x="6" y="32"/>
                    </a:lnTo>
                    <a:lnTo>
                      <a:pt x="0" y="57"/>
                    </a:lnTo>
                    <a:lnTo>
                      <a:pt x="2" y="77"/>
                    </a:lnTo>
                    <a:lnTo>
                      <a:pt x="10" y="87"/>
                    </a:lnTo>
                    <a:lnTo>
                      <a:pt x="21" y="87"/>
                    </a:lnTo>
                    <a:lnTo>
                      <a:pt x="33" y="75"/>
                    </a:lnTo>
                    <a:lnTo>
                      <a:pt x="43" y="55"/>
                    </a:lnTo>
                    <a:lnTo>
                      <a:pt x="49" y="30"/>
                    </a:lnTo>
                    <a:lnTo>
                      <a:pt x="47" y="10"/>
                    </a:lnTo>
                    <a:lnTo>
                      <a:pt x="4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6" name="Line 249"/>
              <p:cNvSpPr>
                <a:spLocks noChangeShapeType="1"/>
              </p:cNvSpPr>
              <p:nvPr/>
            </p:nvSpPr>
            <p:spPr bwMode="auto">
              <a:xfrm flipH="1">
                <a:off x="4395" y="2339"/>
                <a:ext cx="11"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7" name="Line 250"/>
              <p:cNvSpPr>
                <a:spLocks noChangeShapeType="1"/>
              </p:cNvSpPr>
              <p:nvPr/>
            </p:nvSpPr>
            <p:spPr bwMode="auto">
              <a:xfrm>
                <a:off x="4389" y="237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8" name="Line 251"/>
              <p:cNvSpPr>
                <a:spLocks noChangeShapeType="1"/>
              </p:cNvSpPr>
              <p:nvPr/>
            </p:nvSpPr>
            <p:spPr bwMode="auto">
              <a:xfrm>
                <a:off x="4395" y="2414"/>
                <a:ext cx="11"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9" name="Line 252"/>
              <p:cNvSpPr>
                <a:spLocks noChangeShapeType="1"/>
              </p:cNvSpPr>
              <p:nvPr/>
            </p:nvSpPr>
            <p:spPr bwMode="auto">
              <a:xfrm flipV="1">
                <a:off x="4416" y="2384"/>
                <a:ext cx="12"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0" name="Line 253"/>
              <p:cNvSpPr>
                <a:spLocks noChangeShapeType="1"/>
              </p:cNvSpPr>
              <p:nvPr/>
            </p:nvSpPr>
            <p:spPr bwMode="auto">
              <a:xfrm flipV="1">
                <a:off x="4434" y="2341"/>
                <a:ext cx="0"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1" name="Line 254"/>
              <p:cNvSpPr>
                <a:spLocks noChangeShapeType="1"/>
              </p:cNvSpPr>
              <p:nvPr/>
            </p:nvSpPr>
            <p:spPr bwMode="auto">
              <a:xfrm flipH="1" flipV="1">
                <a:off x="4416" y="2329"/>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2" name="Freeform 255"/>
              <p:cNvSpPr>
                <a:spLocks/>
              </p:cNvSpPr>
              <p:nvPr/>
            </p:nvSpPr>
            <p:spPr bwMode="auto">
              <a:xfrm>
                <a:off x="4405" y="2356"/>
                <a:ext cx="15" cy="30"/>
              </a:xfrm>
              <a:custGeom>
                <a:avLst/>
                <a:gdLst>
                  <a:gd name="T0" fmla="*/ 11 w 15"/>
                  <a:gd name="T1" fmla="*/ 0 h 30"/>
                  <a:gd name="T2" fmla="*/ 5 w 15"/>
                  <a:gd name="T3" fmla="*/ 3 h 30"/>
                  <a:gd name="T4" fmla="*/ 1 w 15"/>
                  <a:gd name="T5" fmla="*/ 13 h 30"/>
                  <a:gd name="T6" fmla="*/ 0 w 15"/>
                  <a:gd name="T7" fmla="*/ 25 h 30"/>
                  <a:gd name="T8" fmla="*/ 1 w 15"/>
                  <a:gd name="T9" fmla="*/ 30 h 30"/>
                  <a:gd name="T10" fmla="*/ 7 w 15"/>
                  <a:gd name="T11" fmla="*/ 30 h 30"/>
                  <a:gd name="T12" fmla="*/ 13 w 15"/>
                  <a:gd name="T13" fmla="*/ 20 h 30"/>
                  <a:gd name="T14" fmla="*/ 15 w 15"/>
                  <a:gd name="T15" fmla="*/ 8 h 30"/>
                  <a:gd name="T16" fmla="*/ 11 w 1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30">
                    <a:moveTo>
                      <a:pt x="11" y="0"/>
                    </a:moveTo>
                    <a:lnTo>
                      <a:pt x="5" y="3"/>
                    </a:lnTo>
                    <a:lnTo>
                      <a:pt x="1" y="13"/>
                    </a:lnTo>
                    <a:lnTo>
                      <a:pt x="0" y="25"/>
                    </a:lnTo>
                    <a:lnTo>
                      <a:pt x="1" y="30"/>
                    </a:lnTo>
                    <a:lnTo>
                      <a:pt x="7" y="30"/>
                    </a:lnTo>
                    <a:lnTo>
                      <a:pt x="13" y="20"/>
                    </a:lnTo>
                    <a:lnTo>
                      <a:pt x="15" y="8"/>
                    </a:lnTo>
                    <a:lnTo>
                      <a:pt x="1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3" name="Freeform 256"/>
              <p:cNvSpPr>
                <a:spLocks/>
              </p:cNvSpPr>
              <p:nvPr/>
            </p:nvSpPr>
            <p:spPr bwMode="auto">
              <a:xfrm>
                <a:off x="4406" y="2361"/>
                <a:ext cx="12" cy="23"/>
              </a:xfrm>
              <a:custGeom>
                <a:avLst/>
                <a:gdLst>
                  <a:gd name="T0" fmla="*/ 10 w 12"/>
                  <a:gd name="T1" fmla="*/ 0 h 23"/>
                  <a:gd name="T2" fmla="*/ 4 w 12"/>
                  <a:gd name="T3" fmla="*/ 3 h 23"/>
                  <a:gd name="T4" fmla="*/ 0 w 12"/>
                  <a:gd name="T5" fmla="*/ 8 h 23"/>
                  <a:gd name="T6" fmla="*/ 0 w 12"/>
                  <a:gd name="T7" fmla="*/ 18 h 23"/>
                  <a:gd name="T8" fmla="*/ 2 w 12"/>
                  <a:gd name="T9" fmla="*/ 23 h 23"/>
                  <a:gd name="T10" fmla="*/ 6 w 12"/>
                  <a:gd name="T11" fmla="*/ 20 h 23"/>
                  <a:gd name="T12" fmla="*/ 10 w 12"/>
                  <a:gd name="T13" fmla="*/ 13 h 23"/>
                  <a:gd name="T14" fmla="*/ 12 w 12"/>
                  <a:gd name="T15" fmla="*/ 5 h 23"/>
                  <a:gd name="T16" fmla="*/ 10 w 12"/>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3">
                    <a:moveTo>
                      <a:pt x="10" y="0"/>
                    </a:moveTo>
                    <a:lnTo>
                      <a:pt x="4" y="3"/>
                    </a:lnTo>
                    <a:lnTo>
                      <a:pt x="0" y="8"/>
                    </a:lnTo>
                    <a:lnTo>
                      <a:pt x="0" y="18"/>
                    </a:lnTo>
                    <a:lnTo>
                      <a:pt x="2" y="23"/>
                    </a:lnTo>
                    <a:lnTo>
                      <a:pt x="6" y="20"/>
                    </a:lnTo>
                    <a:lnTo>
                      <a:pt x="10" y="13"/>
                    </a:lnTo>
                    <a:lnTo>
                      <a:pt x="12" y="5"/>
                    </a:lnTo>
                    <a:lnTo>
                      <a:pt x="1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4" name="Line 257"/>
              <p:cNvSpPr>
                <a:spLocks noChangeShapeType="1"/>
              </p:cNvSpPr>
              <p:nvPr/>
            </p:nvSpPr>
            <p:spPr bwMode="auto">
              <a:xfrm flipV="1">
                <a:off x="4408" y="233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5" name="Line 258"/>
              <p:cNvSpPr>
                <a:spLocks noChangeShapeType="1"/>
              </p:cNvSpPr>
              <p:nvPr/>
            </p:nvSpPr>
            <p:spPr bwMode="auto">
              <a:xfrm flipV="1">
                <a:off x="4416" y="2331"/>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6" name="Line 259"/>
              <p:cNvSpPr>
                <a:spLocks noChangeShapeType="1"/>
              </p:cNvSpPr>
              <p:nvPr/>
            </p:nvSpPr>
            <p:spPr bwMode="auto">
              <a:xfrm flipH="1" flipV="1">
                <a:off x="4391" y="2376"/>
                <a:ext cx="1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7" name="Line 260"/>
              <p:cNvSpPr>
                <a:spLocks noChangeShapeType="1"/>
              </p:cNvSpPr>
              <p:nvPr/>
            </p:nvSpPr>
            <p:spPr bwMode="auto">
              <a:xfrm flipH="1" flipV="1">
                <a:off x="4395" y="2361"/>
                <a:ext cx="11"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8" name="Line 261"/>
              <p:cNvSpPr>
                <a:spLocks noChangeShapeType="1"/>
              </p:cNvSpPr>
              <p:nvPr/>
            </p:nvSpPr>
            <p:spPr bwMode="auto">
              <a:xfrm flipH="1">
                <a:off x="4395" y="2391"/>
                <a:ext cx="11"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9" name="Line 262"/>
              <p:cNvSpPr>
                <a:spLocks noChangeShapeType="1"/>
              </p:cNvSpPr>
              <p:nvPr/>
            </p:nvSpPr>
            <p:spPr bwMode="auto">
              <a:xfrm flipH="1">
                <a:off x="4391" y="2381"/>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0" name="Line 263"/>
              <p:cNvSpPr>
                <a:spLocks noChangeShapeType="1"/>
              </p:cNvSpPr>
              <p:nvPr/>
            </p:nvSpPr>
            <p:spPr bwMode="auto">
              <a:xfrm>
                <a:off x="4416" y="2384"/>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1" name="Line 264"/>
              <p:cNvSpPr>
                <a:spLocks noChangeShapeType="1"/>
              </p:cNvSpPr>
              <p:nvPr/>
            </p:nvSpPr>
            <p:spPr bwMode="auto">
              <a:xfrm>
                <a:off x="4408" y="2391"/>
                <a:ext cx="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2" name="Line 265"/>
              <p:cNvSpPr>
                <a:spLocks noChangeShapeType="1"/>
              </p:cNvSpPr>
              <p:nvPr/>
            </p:nvSpPr>
            <p:spPr bwMode="auto">
              <a:xfrm>
                <a:off x="4422" y="2366"/>
                <a:ext cx="1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3" name="Line 266"/>
              <p:cNvSpPr>
                <a:spLocks noChangeShapeType="1"/>
              </p:cNvSpPr>
              <p:nvPr/>
            </p:nvSpPr>
            <p:spPr bwMode="auto">
              <a:xfrm>
                <a:off x="4418" y="2381"/>
                <a:ext cx="1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4" name="Line 267"/>
              <p:cNvSpPr>
                <a:spLocks noChangeShapeType="1"/>
              </p:cNvSpPr>
              <p:nvPr/>
            </p:nvSpPr>
            <p:spPr bwMode="auto">
              <a:xfrm flipV="1">
                <a:off x="4418" y="2334"/>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5" name="Line 268"/>
              <p:cNvSpPr>
                <a:spLocks noChangeShapeType="1"/>
              </p:cNvSpPr>
              <p:nvPr/>
            </p:nvSpPr>
            <p:spPr bwMode="auto">
              <a:xfrm flipV="1">
                <a:off x="4422" y="2344"/>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6" name="Line 269"/>
              <p:cNvSpPr>
                <a:spLocks noChangeShapeType="1"/>
              </p:cNvSpPr>
              <p:nvPr/>
            </p:nvSpPr>
            <p:spPr bwMode="auto">
              <a:xfrm flipH="1">
                <a:off x="4397" y="2341"/>
                <a:ext cx="11"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7" name="Line 270"/>
              <p:cNvSpPr>
                <a:spLocks noChangeShapeType="1"/>
              </p:cNvSpPr>
              <p:nvPr/>
            </p:nvSpPr>
            <p:spPr bwMode="auto">
              <a:xfrm>
                <a:off x="4393" y="237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8" name="Line 271"/>
              <p:cNvSpPr>
                <a:spLocks noChangeShapeType="1"/>
              </p:cNvSpPr>
              <p:nvPr/>
            </p:nvSpPr>
            <p:spPr bwMode="auto">
              <a:xfrm>
                <a:off x="4397" y="2406"/>
                <a:ext cx="11"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9" name="Line 272"/>
              <p:cNvSpPr>
                <a:spLocks noChangeShapeType="1"/>
              </p:cNvSpPr>
              <p:nvPr/>
            </p:nvSpPr>
            <p:spPr bwMode="auto">
              <a:xfrm flipV="1">
                <a:off x="4416" y="2381"/>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0" name="Line 273"/>
              <p:cNvSpPr>
                <a:spLocks noChangeShapeType="1"/>
              </p:cNvSpPr>
              <p:nvPr/>
            </p:nvSpPr>
            <p:spPr bwMode="auto">
              <a:xfrm flipV="1">
                <a:off x="4432" y="2346"/>
                <a:ext cx="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1" name="Line 274"/>
              <p:cNvSpPr>
                <a:spLocks noChangeShapeType="1"/>
              </p:cNvSpPr>
              <p:nvPr/>
            </p:nvSpPr>
            <p:spPr bwMode="auto">
              <a:xfrm flipH="1">
                <a:off x="4416" y="2336"/>
                <a:ext cx="1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2" name="Freeform 275"/>
              <p:cNvSpPr>
                <a:spLocks/>
              </p:cNvSpPr>
              <p:nvPr/>
            </p:nvSpPr>
            <p:spPr bwMode="auto">
              <a:xfrm>
                <a:off x="4414" y="2369"/>
                <a:ext cx="0" cy="2"/>
              </a:xfrm>
              <a:custGeom>
                <a:avLst/>
                <a:gdLst>
                  <a:gd name="T0" fmla="*/ 2 h 2"/>
                  <a:gd name="T1" fmla="*/ 2 h 2"/>
                  <a:gd name="T2" fmla="*/ 0 h 2"/>
                  <a:gd name="T3" fmla="*/ 0 h 2"/>
                  <a:gd name="T4" fmla="*/ 0 h 2"/>
                </a:gdLst>
                <a:ahLst/>
                <a:cxnLst>
                  <a:cxn ang="0">
                    <a:pos x="0" y="T0"/>
                  </a:cxn>
                  <a:cxn ang="0">
                    <a:pos x="0" y="T1"/>
                  </a:cxn>
                  <a:cxn ang="0">
                    <a:pos x="0" y="T2"/>
                  </a:cxn>
                  <a:cxn ang="0">
                    <a:pos x="0" y="T3"/>
                  </a:cxn>
                  <a:cxn ang="0">
                    <a:pos x="0" y="T4"/>
                  </a:cxn>
                </a:cxnLst>
                <a:rect l="0" t="0" r="r" b="b"/>
                <a:pathLst>
                  <a:path h="2">
                    <a:moveTo>
                      <a:pt x="0" y="2"/>
                    </a:moveTo>
                    <a:lnTo>
                      <a:pt x="0" y="2"/>
                    </a:lnTo>
                    <a:lnTo>
                      <a:pt x="0" y="0"/>
                    </a:lnTo>
                    <a:lnTo>
                      <a:pt x="0"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3" name="Freeform 276"/>
              <p:cNvSpPr>
                <a:spLocks/>
              </p:cNvSpPr>
              <p:nvPr/>
            </p:nvSpPr>
            <p:spPr bwMode="auto">
              <a:xfrm>
                <a:off x="4408" y="2371"/>
                <a:ext cx="2" cy="5"/>
              </a:xfrm>
              <a:custGeom>
                <a:avLst/>
                <a:gdLst>
                  <a:gd name="T0" fmla="*/ 2 w 2"/>
                  <a:gd name="T1" fmla="*/ 0 h 5"/>
                  <a:gd name="T2" fmla="*/ 0 w 2"/>
                  <a:gd name="T3" fmla="*/ 3 h 5"/>
                  <a:gd name="T4" fmla="*/ 0 w 2"/>
                  <a:gd name="T5" fmla="*/ 3 h 5"/>
                  <a:gd name="T6" fmla="*/ 0 w 2"/>
                  <a:gd name="T7" fmla="*/ 5 h 5"/>
                  <a:gd name="T8" fmla="*/ 2 w 2"/>
                  <a:gd name="T9" fmla="*/ 5 h 5"/>
                </a:gdLst>
                <a:ahLst/>
                <a:cxnLst>
                  <a:cxn ang="0">
                    <a:pos x="T0" y="T1"/>
                  </a:cxn>
                  <a:cxn ang="0">
                    <a:pos x="T2" y="T3"/>
                  </a:cxn>
                  <a:cxn ang="0">
                    <a:pos x="T4" y="T5"/>
                  </a:cxn>
                  <a:cxn ang="0">
                    <a:pos x="T6" y="T7"/>
                  </a:cxn>
                  <a:cxn ang="0">
                    <a:pos x="T8" y="T9"/>
                  </a:cxn>
                </a:cxnLst>
                <a:rect l="0" t="0" r="r" b="b"/>
                <a:pathLst>
                  <a:path w="2" h="5">
                    <a:moveTo>
                      <a:pt x="2" y="0"/>
                    </a:moveTo>
                    <a:lnTo>
                      <a:pt x="0" y="3"/>
                    </a:lnTo>
                    <a:lnTo>
                      <a:pt x="0" y="3"/>
                    </a:lnTo>
                    <a:lnTo>
                      <a:pt x="0" y="5"/>
                    </a:lnTo>
                    <a:lnTo>
                      <a:pt x="2"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4" name="Line 277"/>
              <p:cNvSpPr>
                <a:spLocks noChangeShapeType="1"/>
              </p:cNvSpPr>
              <p:nvPr/>
            </p:nvSpPr>
            <p:spPr bwMode="auto">
              <a:xfrm flipH="1">
                <a:off x="4410" y="2369"/>
                <a:ext cx="4"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5" name="Line 278"/>
              <p:cNvSpPr>
                <a:spLocks noChangeShapeType="1"/>
              </p:cNvSpPr>
              <p:nvPr/>
            </p:nvSpPr>
            <p:spPr bwMode="auto">
              <a:xfrm flipV="1">
                <a:off x="4410" y="2371"/>
                <a:ext cx="4"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6" name="Line 279"/>
              <p:cNvSpPr>
                <a:spLocks noChangeShapeType="1"/>
              </p:cNvSpPr>
              <p:nvPr/>
            </p:nvSpPr>
            <p:spPr bwMode="auto">
              <a:xfrm flipV="1">
                <a:off x="4412" y="235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7" name="Line 280"/>
              <p:cNvSpPr>
                <a:spLocks noChangeShapeType="1"/>
              </p:cNvSpPr>
              <p:nvPr/>
            </p:nvSpPr>
            <p:spPr bwMode="auto">
              <a:xfrm flipH="1">
                <a:off x="4405" y="2371"/>
                <a:ext cx="1"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8" name="Line 281"/>
              <p:cNvSpPr>
                <a:spLocks noChangeShapeType="1"/>
              </p:cNvSpPr>
              <p:nvPr/>
            </p:nvSpPr>
            <p:spPr bwMode="auto">
              <a:xfrm flipH="1">
                <a:off x="4405" y="2381"/>
                <a:ext cx="1"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9" name="Line 282"/>
              <p:cNvSpPr>
                <a:spLocks noChangeShapeType="1"/>
              </p:cNvSpPr>
              <p:nvPr/>
            </p:nvSpPr>
            <p:spPr bwMode="auto">
              <a:xfrm>
                <a:off x="4412" y="2381"/>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0" name="Line 283"/>
              <p:cNvSpPr>
                <a:spLocks noChangeShapeType="1"/>
              </p:cNvSpPr>
              <p:nvPr/>
            </p:nvSpPr>
            <p:spPr bwMode="auto">
              <a:xfrm>
                <a:off x="4416" y="237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1" name="Line 284"/>
              <p:cNvSpPr>
                <a:spLocks noChangeShapeType="1"/>
              </p:cNvSpPr>
              <p:nvPr/>
            </p:nvSpPr>
            <p:spPr bwMode="auto">
              <a:xfrm flipV="1">
                <a:off x="4416" y="2359"/>
                <a:ext cx="2"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2" name="Line 285"/>
              <p:cNvSpPr>
                <a:spLocks noChangeShapeType="1"/>
              </p:cNvSpPr>
              <p:nvPr/>
            </p:nvSpPr>
            <p:spPr bwMode="auto">
              <a:xfrm flipV="1">
                <a:off x="4448" y="2216"/>
                <a:ext cx="181" cy="1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3" name="Freeform 286"/>
              <p:cNvSpPr>
                <a:spLocks/>
              </p:cNvSpPr>
              <p:nvPr/>
            </p:nvSpPr>
            <p:spPr bwMode="auto">
              <a:xfrm>
                <a:off x="4377" y="2306"/>
                <a:ext cx="67" cy="90"/>
              </a:xfrm>
              <a:custGeom>
                <a:avLst/>
                <a:gdLst>
                  <a:gd name="T0" fmla="*/ 67 w 67"/>
                  <a:gd name="T1" fmla="*/ 13 h 90"/>
                  <a:gd name="T2" fmla="*/ 55 w 67"/>
                  <a:gd name="T3" fmla="*/ 0 h 90"/>
                  <a:gd name="T4" fmla="*/ 37 w 67"/>
                  <a:gd name="T5" fmla="*/ 5 h 90"/>
                  <a:gd name="T6" fmla="*/ 20 w 67"/>
                  <a:gd name="T7" fmla="*/ 25 h 90"/>
                  <a:gd name="T8" fmla="*/ 6 w 67"/>
                  <a:gd name="T9" fmla="*/ 58 h 90"/>
                  <a:gd name="T10" fmla="*/ 0 w 67"/>
                  <a:gd name="T11" fmla="*/ 90 h 90"/>
                </a:gdLst>
                <a:ahLst/>
                <a:cxnLst>
                  <a:cxn ang="0">
                    <a:pos x="T0" y="T1"/>
                  </a:cxn>
                  <a:cxn ang="0">
                    <a:pos x="T2" y="T3"/>
                  </a:cxn>
                  <a:cxn ang="0">
                    <a:pos x="T4" y="T5"/>
                  </a:cxn>
                  <a:cxn ang="0">
                    <a:pos x="T6" y="T7"/>
                  </a:cxn>
                  <a:cxn ang="0">
                    <a:pos x="T8" y="T9"/>
                  </a:cxn>
                  <a:cxn ang="0">
                    <a:pos x="T10" y="T11"/>
                  </a:cxn>
                </a:cxnLst>
                <a:rect l="0" t="0" r="r" b="b"/>
                <a:pathLst>
                  <a:path w="67" h="90">
                    <a:moveTo>
                      <a:pt x="67" y="13"/>
                    </a:moveTo>
                    <a:lnTo>
                      <a:pt x="55" y="0"/>
                    </a:lnTo>
                    <a:lnTo>
                      <a:pt x="37" y="5"/>
                    </a:lnTo>
                    <a:lnTo>
                      <a:pt x="20" y="25"/>
                    </a:lnTo>
                    <a:lnTo>
                      <a:pt x="6" y="58"/>
                    </a:lnTo>
                    <a:lnTo>
                      <a:pt x="0" y="9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4" name="Line 287"/>
              <p:cNvSpPr>
                <a:spLocks noChangeShapeType="1"/>
              </p:cNvSpPr>
              <p:nvPr/>
            </p:nvSpPr>
            <p:spPr bwMode="auto">
              <a:xfrm flipH="1">
                <a:off x="4645" y="2101"/>
                <a:ext cx="34"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5" name="Line 288"/>
              <p:cNvSpPr>
                <a:spLocks noChangeShapeType="1"/>
              </p:cNvSpPr>
              <p:nvPr/>
            </p:nvSpPr>
            <p:spPr bwMode="auto">
              <a:xfrm flipV="1">
                <a:off x="4341" y="2424"/>
                <a:ext cx="34"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6" name="Freeform 289"/>
              <p:cNvSpPr>
                <a:spLocks/>
              </p:cNvSpPr>
              <p:nvPr/>
            </p:nvSpPr>
            <p:spPr bwMode="auto">
              <a:xfrm>
                <a:off x="4675" y="2099"/>
                <a:ext cx="28" cy="52"/>
              </a:xfrm>
              <a:custGeom>
                <a:avLst/>
                <a:gdLst>
                  <a:gd name="T0" fmla="*/ 28 w 28"/>
                  <a:gd name="T1" fmla="*/ 52 h 52"/>
                  <a:gd name="T2" fmla="*/ 28 w 28"/>
                  <a:gd name="T3" fmla="*/ 32 h 52"/>
                  <a:gd name="T4" fmla="*/ 22 w 28"/>
                  <a:gd name="T5" fmla="*/ 7 h 52"/>
                  <a:gd name="T6" fmla="*/ 10 w 28"/>
                  <a:gd name="T7" fmla="*/ 0 h 52"/>
                  <a:gd name="T8" fmla="*/ 0 w 28"/>
                  <a:gd name="T9" fmla="*/ 2 h 52"/>
                </a:gdLst>
                <a:ahLst/>
                <a:cxnLst>
                  <a:cxn ang="0">
                    <a:pos x="T0" y="T1"/>
                  </a:cxn>
                  <a:cxn ang="0">
                    <a:pos x="T2" y="T3"/>
                  </a:cxn>
                  <a:cxn ang="0">
                    <a:pos x="T4" y="T5"/>
                  </a:cxn>
                  <a:cxn ang="0">
                    <a:pos x="T6" y="T7"/>
                  </a:cxn>
                  <a:cxn ang="0">
                    <a:pos x="T8" y="T9"/>
                  </a:cxn>
                </a:cxnLst>
                <a:rect l="0" t="0" r="r" b="b"/>
                <a:pathLst>
                  <a:path w="28" h="52">
                    <a:moveTo>
                      <a:pt x="28" y="52"/>
                    </a:moveTo>
                    <a:cubicBezTo>
                      <a:pt x="28" y="45"/>
                      <a:pt x="28" y="40"/>
                      <a:pt x="28" y="32"/>
                    </a:cubicBezTo>
                    <a:cubicBezTo>
                      <a:pt x="26" y="22"/>
                      <a:pt x="24" y="15"/>
                      <a:pt x="22" y="7"/>
                    </a:cubicBezTo>
                    <a:cubicBezTo>
                      <a:pt x="18" y="5"/>
                      <a:pt x="14" y="2"/>
                      <a:pt x="10" y="0"/>
                    </a:cubicBezTo>
                    <a:cubicBezTo>
                      <a:pt x="8" y="0"/>
                      <a:pt x="4" y="2"/>
                      <a:pt x="0" y="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7" name="Freeform 290"/>
              <p:cNvSpPr>
                <a:spLocks/>
              </p:cNvSpPr>
              <p:nvPr/>
            </p:nvSpPr>
            <p:spPr bwMode="auto">
              <a:xfrm>
                <a:off x="4629" y="2136"/>
                <a:ext cx="16" cy="80"/>
              </a:xfrm>
              <a:custGeom>
                <a:avLst/>
                <a:gdLst>
                  <a:gd name="T0" fmla="*/ 0 w 16"/>
                  <a:gd name="T1" fmla="*/ 80 h 80"/>
                  <a:gd name="T2" fmla="*/ 0 w 16"/>
                  <a:gd name="T3" fmla="*/ 53 h 80"/>
                  <a:gd name="T4" fmla="*/ 12 w 16"/>
                  <a:gd name="T5" fmla="*/ 8 h 80"/>
                  <a:gd name="T6" fmla="*/ 16 w 16"/>
                  <a:gd name="T7" fmla="*/ 0 h 80"/>
                </a:gdLst>
                <a:ahLst/>
                <a:cxnLst>
                  <a:cxn ang="0">
                    <a:pos x="T0" y="T1"/>
                  </a:cxn>
                  <a:cxn ang="0">
                    <a:pos x="T2" y="T3"/>
                  </a:cxn>
                  <a:cxn ang="0">
                    <a:pos x="T4" y="T5"/>
                  </a:cxn>
                  <a:cxn ang="0">
                    <a:pos x="T6" y="T7"/>
                  </a:cxn>
                </a:cxnLst>
                <a:rect l="0" t="0" r="r" b="b"/>
                <a:pathLst>
                  <a:path w="16" h="80">
                    <a:moveTo>
                      <a:pt x="0" y="80"/>
                    </a:moveTo>
                    <a:cubicBezTo>
                      <a:pt x="0" y="70"/>
                      <a:pt x="0" y="63"/>
                      <a:pt x="0" y="53"/>
                    </a:cubicBezTo>
                    <a:cubicBezTo>
                      <a:pt x="2" y="38"/>
                      <a:pt x="6" y="23"/>
                      <a:pt x="12" y="8"/>
                    </a:cubicBezTo>
                    <a:cubicBezTo>
                      <a:pt x="12" y="5"/>
                      <a:pt x="14" y="3"/>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8" name="Freeform 291"/>
              <p:cNvSpPr>
                <a:spLocks/>
              </p:cNvSpPr>
              <p:nvPr/>
            </p:nvSpPr>
            <p:spPr bwMode="auto">
              <a:xfrm>
                <a:off x="4375" y="2396"/>
                <a:ext cx="2" cy="28"/>
              </a:xfrm>
              <a:custGeom>
                <a:avLst/>
                <a:gdLst>
                  <a:gd name="T0" fmla="*/ 0 w 2"/>
                  <a:gd name="T1" fmla="*/ 28 h 28"/>
                  <a:gd name="T2" fmla="*/ 2 w 2"/>
                  <a:gd name="T3" fmla="*/ 10 h 28"/>
                  <a:gd name="T4" fmla="*/ 2 w 2"/>
                  <a:gd name="T5" fmla="*/ 0 h 28"/>
                </a:gdLst>
                <a:ahLst/>
                <a:cxnLst>
                  <a:cxn ang="0">
                    <a:pos x="T0" y="T1"/>
                  </a:cxn>
                  <a:cxn ang="0">
                    <a:pos x="T2" y="T3"/>
                  </a:cxn>
                  <a:cxn ang="0">
                    <a:pos x="T4" y="T5"/>
                  </a:cxn>
                </a:cxnLst>
                <a:rect l="0" t="0" r="r" b="b"/>
                <a:pathLst>
                  <a:path w="2" h="28">
                    <a:moveTo>
                      <a:pt x="0" y="28"/>
                    </a:moveTo>
                    <a:cubicBezTo>
                      <a:pt x="0" y="23"/>
                      <a:pt x="2" y="18"/>
                      <a:pt x="2" y="10"/>
                    </a:cubicBezTo>
                    <a:cubicBezTo>
                      <a:pt x="2" y="8"/>
                      <a:pt x="2" y="3"/>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9" name="Freeform 292"/>
              <p:cNvSpPr>
                <a:spLocks/>
              </p:cNvSpPr>
              <p:nvPr/>
            </p:nvSpPr>
            <p:spPr bwMode="auto">
              <a:xfrm>
                <a:off x="4444" y="2319"/>
                <a:ext cx="4" cy="45"/>
              </a:xfrm>
              <a:custGeom>
                <a:avLst/>
                <a:gdLst>
                  <a:gd name="T0" fmla="*/ 4 w 4"/>
                  <a:gd name="T1" fmla="*/ 45 h 45"/>
                  <a:gd name="T2" fmla="*/ 4 w 4"/>
                  <a:gd name="T3" fmla="*/ 27 h 45"/>
                  <a:gd name="T4" fmla="*/ 2 w 4"/>
                  <a:gd name="T5" fmla="*/ 7 h 45"/>
                  <a:gd name="T6" fmla="*/ 0 w 4"/>
                  <a:gd name="T7" fmla="*/ 0 h 45"/>
                </a:gdLst>
                <a:ahLst/>
                <a:cxnLst>
                  <a:cxn ang="0">
                    <a:pos x="T0" y="T1"/>
                  </a:cxn>
                  <a:cxn ang="0">
                    <a:pos x="T2" y="T3"/>
                  </a:cxn>
                  <a:cxn ang="0">
                    <a:pos x="T4" y="T5"/>
                  </a:cxn>
                  <a:cxn ang="0">
                    <a:pos x="T6" y="T7"/>
                  </a:cxn>
                </a:cxnLst>
                <a:rect l="0" t="0" r="r" b="b"/>
                <a:pathLst>
                  <a:path w="4" h="45">
                    <a:moveTo>
                      <a:pt x="4" y="45"/>
                    </a:moveTo>
                    <a:cubicBezTo>
                      <a:pt x="4" y="40"/>
                      <a:pt x="4" y="32"/>
                      <a:pt x="4" y="27"/>
                    </a:cubicBezTo>
                    <a:cubicBezTo>
                      <a:pt x="4" y="20"/>
                      <a:pt x="4" y="12"/>
                      <a:pt x="2" y="7"/>
                    </a:cubicBezTo>
                    <a:cubicBezTo>
                      <a:pt x="2" y="5"/>
                      <a:pt x="0"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0" name="Line 293"/>
              <p:cNvSpPr>
                <a:spLocks noChangeShapeType="1"/>
              </p:cNvSpPr>
              <p:nvPr/>
            </p:nvSpPr>
            <p:spPr bwMode="auto">
              <a:xfrm flipV="1">
                <a:off x="4327" y="2394"/>
                <a:ext cx="50"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1" name="Line 294"/>
              <p:cNvSpPr>
                <a:spLocks noChangeShapeType="1"/>
              </p:cNvSpPr>
              <p:nvPr/>
            </p:nvSpPr>
            <p:spPr bwMode="auto">
              <a:xfrm flipV="1">
                <a:off x="4327" y="2401"/>
                <a:ext cx="38"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2" name="Freeform 295"/>
              <p:cNvSpPr>
                <a:spLocks/>
              </p:cNvSpPr>
              <p:nvPr/>
            </p:nvSpPr>
            <p:spPr bwMode="auto">
              <a:xfrm>
                <a:off x="4365" y="2286"/>
                <a:ext cx="95" cy="118"/>
              </a:xfrm>
              <a:custGeom>
                <a:avLst/>
                <a:gdLst>
                  <a:gd name="T0" fmla="*/ 95 w 95"/>
                  <a:gd name="T1" fmla="*/ 45 h 118"/>
                  <a:gd name="T2" fmla="*/ 87 w 95"/>
                  <a:gd name="T3" fmla="*/ 13 h 118"/>
                  <a:gd name="T4" fmla="*/ 71 w 95"/>
                  <a:gd name="T5" fmla="*/ 0 h 118"/>
                  <a:gd name="T6" fmla="*/ 47 w 95"/>
                  <a:gd name="T7" fmla="*/ 8 h 118"/>
                  <a:gd name="T8" fmla="*/ 26 w 95"/>
                  <a:gd name="T9" fmla="*/ 35 h 118"/>
                  <a:gd name="T10" fmla="*/ 8 w 95"/>
                  <a:gd name="T11" fmla="*/ 75 h 118"/>
                  <a:gd name="T12" fmla="*/ 0 w 95"/>
                  <a:gd name="T13" fmla="*/ 118 h 118"/>
                </a:gdLst>
                <a:ahLst/>
                <a:cxnLst>
                  <a:cxn ang="0">
                    <a:pos x="T0" y="T1"/>
                  </a:cxn>
                  <a:cxn ang="0">
                    <a:pos x="T2" y="T3"/>
                  </a:cxn>
                  <a:cxn ang="0">
                    <a:pos x="T4" y="T5"/>
                  </a:cxn>
                  <a:cxn ang="0">
                    <a:pos x="T6" y="T7"/>
                  </a:cxn>
                  <a:cxn ang="0">
                    <a:pos x="T8" y="T9"/>
                  </a:cxn>
                  <a:cxn ang="0">
                    <a:pos x="T10" y="T11"/>
                  </a:cxn>
                  <a:cxn ang="0">
                    <a:pos x="T12" y="T13"/>
                  </a:cxn>
                </a:cxnLst>
                <a:rect l="0" t="0" r="r" b="b"/>
                <a:pathLst>
                  <a:path w="95" h="118">
                    <a:moveTo>
                      <a:pt x="95" y="45"/>
                    </a:moveTo>
                    <a:lnTo>
                      <a:pt x="87" y="13"/>
                    </a:lnTo>
                    <a:lnTo>
                      <a:pt x="71" y="0"/>
                    </a:lnTo>
                    <a:lnTo>
                      <a:pt x="47" y="8"/>
                    </a:lnTo>
                    <a:lnTo>
                      <a:pt x="26" y="35"/>
                    </a:lnTo>
                    <a:lnTo>
                      <a:pt x="8" y="75"/>
                    </a:lnTo>
                    <a:lnTo>
                      <a:pt x="0" y="11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3" name="Freeform 296"/>
              <p:cNvSpPr>
                <a:spLocks/>
              </p:cNvSpPr>
              <p:nvPr/>
            </p:nvSpPr>
            <p:spPr bwMode="auto">
              <a:xfrm>
                <a:off x="4619" y="2079"/>
                <a:ext cx="94" cy="102"/>
              </a:xfrm>
              <a:custGeom>
                <a:avLst/>
                <a:gdLst>
                  <a:gd name="T0" fmla="*/ 94 w 94"/>
                  <a:gd name="T1" fmla="*/ 30 h 102"/>
                  <a:gd name="T2" fmla="*/ 82 w 94"/>
                  <a:gd name="T3" fmla="*/ 2 h 102"/>
                  <a:gd name="T4" fmla="*/ 60 w 94"/>
                  <a:gd name="T5" fmla="*/ 0 h 102"/>
                  <a:gd name="T6" fmla="*/ 36 w 94"/>
                  <a:gd name="T7" fmla="*/ 17 h 102"/>
                  <a:gd name="T8" fmla="*/ 14 w 94"/>
                  <a:gd name="T9" fmla="*/ 55 h 102"/>
                  <a:gd name="T10" fmla="*/ 0 w 94"/>
                  <a:gd name="T11" fmla="*/ 102 h 102"/>
                </a:gdLst>
                <a:ahLst/>
                <a:cxnLst>
                  <a:cxn ang="0">
                    <a:pos x="T0" y="T1"/>
                  </a:cxn>
                  <a:cxn ang="0">
                    <a:pos x="T2" y="T3"/>
                  </a:cxn>
                  <a:cxn ang="0">
                    <a:pos x="T4" y="T5"/>
                  </a:cxn>
                  <a:cxn ang="0">
                    <a:pos x="T6" y="T7"/>
                  </a:cxn>
                  <a:cxn ang="0">
                    <a:pos x="T8" y="T9"/>
                  </a:cxn>
                  <a:cxn ang="0">
                    <a:pos x="T10" y="T11"/>
                  </a:cxn>
                </a:cxnLst>
                <a:rect l="0" t="0" r="r" b="b"/>
                <a:pathLst>
                  <a:path w="94" h="102">
                    <a:moveTo>
                      <a:pt x="94" y="30"/>
                    </a:moveTo>
                    <a:lnTo>
                      <a:pt x="82" y="2"/>
                    </a:lnTo>
                    <a:lnTo>
                      <a:pt x="60" y="0"/>
                    </a:lnTo>
                    <a:lnTo>
                      <a:pt x="36" y="17"/>
                    </a:lnTo>
                    <a:lnTo>
                      <a:pt x="14" y="55"/>
                    </a:lnTo>
                    <a:lnTo>
                      <a:pt x="0" y="10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4" name="Freeform 297"/>
              <p:cNvSpPr>
                <a:spLocks/>
              </p:cNvSpPr>
              <p:nvPr/>
            </p:nvSpPr>
            <p:spPr bwMode="auto">
              <a:xfrm>
                <a:off x="4355" y="2346"/>
                <a:ext cx="14" cy="78"/>
              </a:xfrm>
              <a:custGeom>
                <a:avLst/>
                <a:gdLst>
                  <a:gd name="T0" fmla="*/ 14 w 14"/>
                  <a:gd name="T1" fmla="*/ 0 h 78"/>
                  <a:gd name="T2" fmla="*/ 6 w 14"/>
                  <a:gd name="T3" fmla="*/ 25 h 78"/>
                  <a:gd name="T4" fmla="*/ 0 w 14"/>
                  <a:gd name="T5" fmla="*/ 63 h 78"/>
                  <a:gd name="T6" fmla="*/ 0 w 14"/>
                  <a:gd name="T7" fmla="*/ 78 h 78"/>
                </a:gdLst>
                <a:ahLst/>
                <a:cxnLst>
                  <a:cxn ang="0">
                    <a:pos x="T0" y="T1"/>
                  </a:cxn>
                  <a:cxn ang="0">
                    <a:pos x="T2" y="T3"/>
                  </a:cxn>
                  <a:cxn ang="0">
                    <a:pos x="T4" y="T5"/>
                  </a:cxn>
                  <a:cxn ang="0">
                    <a:pos x="T6" y="T7"/>
                  </a:cxn>
                </a:cxnLst>
                <a:rect l="0" t="0" r="r" b="b"/>
                <a:pathLst>
                  <a:path w="14" h="78">
                    <a:moveTo>
                      <a:pt x="14" y="0"/>
                    </a:moveTo>
                    <a:cubicBezTo>
                      <a:pt x="10" y="10"/>
                      <a:pt x="8" y="18"/>
                      <a:pt x="6" y="25"/>
                    </a:cubicBezTo>
                    <a:cubicBezTo>
                      <a:pt x="4" y="38"/>
                      <a:pt x="2" y="53"/>
                      <a:pt x="0" y="63"/>
                    </a:cubicBezTo>
                    <a:cubicBezTo>
                      <a:pt x="0" y="68"/>
                      <a:pt x="0" y="70"/>
                      <a:pt x="0" y="7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5" name="Freeform 298"/>
              <p:cNvSpPr>
                <a:spLocks/>
              </p:cNvSpPr>
              <p:nvPr/>
            </p:nvSpPr>
            <p:spPr bwMode="auto">
              <a:xfrm>
                <a:off x="4351" y="2424"/>
                <a:ext cx="4" cy="5"/>
              </a:xfrm>
              <a:custGeom>
                <a:avLst/>
                <a:gdLst>
                  <a:gd name="T0" fmla="*/ 0 w 4"/>
                  <a:gd name="T1" fmla="*/ 5 h 5"/>
                  <a:gd name="T2" fmla="*/ 2 w 4"/>
                  <a:gd name="T3" fmla="*/ 2 h 5"/>
                  <a:gd name="T4" fmla="*/ 4 w 4"/>
                  <a:gd name="T5" fmla="*/ 0 h 5"/>
                </a:gdLst>
                <a:ahLst/>
                <a:cxnLst>
                  <a:cxn ang="0">
                    <a:pos x="T0" y="T1"/>
                  </a:cxn>
                  <a:cxn ang="0">
                    <a:pos x="T2" y="T3"/>
                  </a:cxn>
                  <a:cxn ang="0">
                    <a:pos x="T4" y="T5"/>
                  </a:cxn>
                </a:cxnLst>
                <a:rect l="0" t="0" r="r" b="b"/>
                <a:pathLst>
                  <a:path w="4" h="5">
                    <a:moveTo>
                      <a:pt x="0" y="5"/>
                    </a:moveTo>
                    <a:lnTo>
                      <a:pt x="2" y="2"/>
                    </a:lnTo>
                    <a:lnTo>
                      <a:pt x="4"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6" name="Line 299"/>
              <p:cNvSpPr>
                <a:spLocks noChangeShapeType="1"/>
              </p:cNvSpPr>
              <p:nvPr/>
            </p:nvSpPr>
            <p:spPr bwMode="auto">
              <a:xfrm flipV="1">
                <a:off x="4329" y="2429"/>
                <a:ext cx="22"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7" name="Line 300"/>
              <p:cNvSpPr>
                <a:spLocks noChangeShapeType="1"/>
              </p:cNvSpPr>
              <p:nvPr/>
            </p:nvSpPr>
            <p:spPr bwMode="auto">
              <a:xfrm>
                <a:off x="4365" y="2404"/>
                <a:ext cx="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8" name="Line 301"/>
              <p:cNvSpPr>
                <a:spLocks noChangeShapeType="1"/>
              </p:cNvSpPr>
              <p:nvPr/>
            </p:nvSpPr>
            <p:spPr bwMode="auto">
              <a:xfrm flipV="1">
                <a:off x="4325" y="2451"/>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9" name="Line 302"/>
              <p:cNvSpPr>
                <a:spLocks noChangeShapeType="1"/>
              </p:cNvSpPr>
              <p:nvPr/>
            </p:nvSpPr>
            <p:spPr bwMode="auto">
              <a:xfrm flipV="1">
                <a:off x="4462" y="2181"/>
                <a:ext cx="42"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0" name="Line 303"/>
              <p:cNvSpPr>
                <a:spLocks noChangeShapeType="1"/>
              </p:cNvSpPr>
              <p:nvPr/>
            </p:nvSpPr>
            <p:spPr bwMode="auto">
              <a:xfrm flipV="1">
                <a:off x="4534" y="2066"/>
                <a:ext cx="105" cy="9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1" name="Freeform 304"/>
              <p:cNvSpPr>
                <a:spLocks/>
              </p:cNvSpPr>
              <p:nvPr/>
            </p:nvSpPr>
            <p:spPr bwMode="auto">
              <a:xfrm>
                <a:off x="4460" y="2249"/>
                <a:ext cx="2" cy="85"/>
              </a:xfrm>
              <a:custGeom>
                <a:avLst/>
                <a:gdLst>
                  <a:gd name="T0" fmla="*/ 2 w 2"/>
                  <a:gd name="T1" fmla="*/ 0 h 85"/>
                  <a:gd name="T2" fmla="*/ 2 w 2"/>
                  <a:gd name="T3" fmla="*/ 5 h 85"/>
                  <a:gd name="T4" fmla="*/ 0 w 2"/>
                  <a:gd name="T5" fmla="*/ 25 h 85"/>
                  <a:gd name="T6" fmla="*/ 0 w 2"/>
                  <a:gd name="T7" fmla="*/ 40 h 85"/>
                  <a:gd name="T8" fmla="*/ 0 w 2"/>
                  <a:gd name="T9" fmla="*/ 62 h 85"/>
                  <a:gd name="T10" fmla="*/ 2 w 2"/>
                  <a:gd name="T11" fmla="*/ 85 h 85"/>
                </a:gdLst>
                <a:ahLst/>
                <a:cxnLst>
                  <a:cxn ang="0">
                    <a:pos x="T0" y="T1"/>
                  </a:cxn>
                  <a:cxn ang="0">
                    <a:pos x="T2" y="T3"/>
                  </a:cxn>
                  <a:cxn ang="0">
                    <a:pos x="T4" y="T5"/>
                  </a:cxn>
                  <a:cxn ang="0">
                    <a:pos x="T6" y="T7"/>
                  </a:cxn>
                  <a:cxn ang="0">
                    <a:pos x="T8" y="T9"/>
                  </a:cxn>
                  <a:cxn ang="0">
                    <a:pos x="T10" y="T11"/>
                  </a:cxn>
                </a:cxnLst>
                <a:rect l="0" t="0" r="r" b="b"/>
                <a:pathLst>
                  <a:path w="2" h="85">
                    <a:moveTo>
                      <a:pt x="2" y="0"/>
                    </a:moveTo>
                    <a:cubicBezTo>
                      <a:pt x="2" y="2"/>
                      <a:pt x="2" y="2"/>
                      <a:pt x="2" y="5"/>
                    </a:cubicBezTo>
                    <a:cubicBezTo>
                      <a:pt x="2" y="10"/>
                      <a:pt x="0" y="17"/>
                      <a:pt x="0" y="25"/>
                    </a:cubicBezTo>
                    <a:cubicBezTo>
                      <a:pt x="0" y="30"/>
                      <a:pt x="0" y="35"/>
                      <a:pt x="0" y="40"/>
                    </a:cubicBezTo>
                    <a:cubicBezTo>
                      <a:pt x="0" y="47"/>
                      <a:pt x="0" y="55"/>
                      <a:pt x="0" y="62"/>
                    </a:cubicBezTo>
                    <a:cubicBezTo>
                      <a:pt x="2" y="70"/>
                      <a:pt x="2" y="77"/>
                      <a:pt x="2" y="8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2" name="Line 305"/>
              <p:cNvSpPr>
                <a:spLocks noChangeShapeType="1"/>
              </p:cNvSpPr>
              <p:nvPr/>
            </p:nvSpPr>
            <p:spPr bwMode="auto">
              <a:xfrm>
                <a:off x="4462" y="2334"/>
                <a:ext cx="4"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3" name="Line 306"/>
              <p:cNvSpPr>
                <a:spLocks noChangeShapeType="1"/>
              </p:cNvSpPr>
              <p:nvPr/>
            </p:nvSpPr>
            <p:spPr bwMode="auto">
              <a:xfrm flipV="1">
                <a:off x="4466" y="2251"/>
                <a:ext cx="107" cy="8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4" name="Line 307"/>
              <p:cNvSpPr>
                <a:spLocks noChangeShapeType="1"/>
              </p:cNvSpPr>
              <p:nvPr/>
            </p:nvSpPr>
            <p:spPr bwMode="auto">
              <a:xfrm flipV="1">
                <a:off x="4573" y="2239"/>
                <a:ext cx="6" cy="1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5" name="Line 308"/>
              <p:cNvSpPr>
                <a:spLocks noChangeShapeType="1"/>
              </p:cNvSpPr>
              <p:nvPr/>
            </p:nvSpPr>
            <p:spPr bwMode="auto">
              <a:xfrm flipV="1">
                <a:off x="4579" y="2144"/>
                <a:ext cx="16" cy="9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6" name="Line 309"/>
              <p:cNvSpPr>
                <a:spLocks noChangeShapeType="1"/>
              </p:cNvSpPr>
              <p:nvPr/>
            </p:nvSpPr>
            <p:spPr bwMode="auto">
              <a:xfrm flipV="1">
                <a:off x="4581" y="2066"/>
                <a:ext cx="6" cy="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7" name="Line 310"/>
              <p:cNvSpPr>
                <a:spLocks noChangeShapeType="1"/>
              </p:cNvSpPr>
              <p:nvPr/>
            </p:nvSpPr>
            <p:spPr bwMode="auto">
              <a:xfrm flipV="1">
                <a:off x="4466" y="2246"/>
                <a:ext cx="107" cy="9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8" name="Freeform 311"/>
              <p:cNvSpPr>
                <a:spLocks/>
              </p:cNvSpPr>
              <p:nvPr/>
            </p:nvSpPr>
            <p:spPr bwMode="auto">
              <a:xfrm>
                <a:off x="4462" y="2329"/>
                <a:ext cx="4" cy="7"/>
              </a:xfrm>
              <a:custGeom>
                <a:avLst/>
                <a:gdLst>
                  <a:gd name="T0" fmla="*/ 0 w 4"/>
                  <a:gd name="T1" fmla="*/ 0 h 7"/>
                  <a:gd name="T2" fmla="*/ 2 w 4"/>
                  <a:gd name="T3" fmla="*/ 5 h 7"/>
                  <a:gd name="T4" fmla="*/ 4 w 4"/>
                  <a:gd name="T5" fmla="*/ 7 h 7"/>
                </a:gdLst>
                <a:ahLst/>
                <a:cxnLst>
                  <a:cxn ang="0">
                    <a:pos x="T0" y="T1"/>
                  </a:cxn>
                  <a:cxn ang="0">
                    <a:pos x="T2" y="T3"/>
                  </a:cxn>
                  <a:cxn ang="0">
                    <a:pos x="T4" y="T5"/>
                  </a:cxn>
                </a:cxnLst>
                <a:rect l="0" t="0" r="r" b="b"/>
                <a:pathLst>
                  <a:path w="4" h="7">
                    <a:moveTo>
                      <a:pt x="0" y="0"/>
                    </a:moveTo>
                    <a:cubicBezTo>
                      <a:pt x="0" y="2"/>
                      <a:pt x="0" y="5"/>
                      <a:pt x="2" y="5"/>
                    </a:cubicBezTo>
                    <a:cubicBezTo>
                      <a:pt x="2" y="5"/>
                      <a:pt x="2" y="7"/>
                      <a:pt x="4" y="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9" name="Freeform 312"/>
              <p:cNvSpPr>
                <a:spLocks/>
              </p:cNvSpPr>
              <p:nvPr/>
            </p:nvSpPr>
            <p:spPr bwMode="auto">
              <a:xfrm>
                <a:off x="4573" y="2239"/>
                <a:ext cx="6" cy="7"/>
              </a:xfrm>
              <a:custGeom>
                <a:avLst/>
                <a:gdLst>
                  <a:gd name="T0" fmla="*/ 0 w 6"/>
                  <a:gd name="T1" fmla="*/ 7 h 7"/>
                  <a:gd name="T2" fmla="*/ 2 w 6"/>
                  <a:gd name="T3" fmla="*/ 7 h 7"/>
                  <a:gd name="T4" fmla="*/ 4 w 6"/>
                  <a:gd name="T5" fmla="*/ 2 h 7"/>
                  <a:gd name="T6" fmla="*/ 6 w 6"/>
                  <a:gd name="T7" fmla="*/ 0 h 7"/>
                </a:gdLst>
                <a:ahLst/>
                <a:cxnLst>
                  <a:cxn ang="0">
                    <a:pos x="T0" y="T1"/>
                  </a:cxn>
                  <a:cxn ang="0">
                    <a:pos x="T2" y="T3"/>
                  </a:cxn>
                  <a:cxn ang="0">
                    <a:pos x="T4" y="T5"/>
                  </a:cxn>
                  <a:cxn ang="0">
                    <a:pos x="T6" y="T7"/>
                  </a:cxn>
                </a:cxnLst>
                <a:rect l="0" t="0" r="r" b="b"/>
                <a:pathLst>
                  <a:path w="6" h="7">
                    <a:moveTo>
                      <a:pt x="0" y="7"/>
                    </a:moveTo>
                    <a:cubicBezTo>
                      <a:pt x="0" y="7"/>
                      <a:pt x="2" y="7"/>
                      <a:pt x="2" y="7"/>
                    </a:cubicBezTo>
                    <a:cubicBezTo>
                      <a:pt x="4" y="5"/>
                      <a:pt x="4" y="5"/>
                      <a:pt x="4" y="2"/>
                    </a:cubicBezTo>
                    <a:cubicBezTo>
                      <a:pt x="6" y="0"/>
                      <a:pt x="6" y="0"/>
                      <a:pt x="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0" name="Line 313"/>
              <p:cNvSpPr>
                <a:spLocks noChangeShapeType="1"/>
              </p:cNvSpPr>
              <p:nvPr/>
            </p:nvSpPr>
            <p:spPr bwMode="auto">
              <a:xfrm flipH="1">
                <a:off x="4448" y="2329"/>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1" name="Freeform 314"/>
              <p:cNvSpPr>
                <a:spLocks/>
              </p:cNvSpPr>
              <p:nvPr/>
            </p:nvSpPr>
            <p:spPr bwMode="auto">
              <a:xfrm>
                <a:off x="4732" y="2036"/>
                <a:ext cx="8" cy="45"/>
              </a:xfrm>
              <a:custGeom>
                <a:avLst/>
                <a:gdLst>
                  <a:gd name="T0" fmla="*/ 0 w 8"/>
                  <a:gd name="T1" fmla="*/ 0 h 45"/>
                  <a:gd name="T2" fmla="*/ 2 w 8"/>
                  <a:gd name="T3" fmla="*/ 8 h 45"/>
                  <a:gd name="T4" fmla="*/ 6 w 8"/>
                  <a:gd name="T5" fmla="*/ 28 h 45"/>
                  <a:gd name="T6" fmla="*/ 8 w 8"/>
                  <a:gd name="T7" fmla="*/ 40 h 45"/>
                  <a:gd name="T8" fmla="*/ 8 w 8"/>
                  <a:gd name="T9" fmla="*/ 45 h 45"/>
                </a:gdLst>
                <a:ahLst/>
                <a:cxnLst>
                  <a:cxn ang="0">
                    <a:pos x="T0" y="T1"/>
                  </a:cxn>
                  <a:cxn ang="0">
                    <a:pos x="T2" y="T3"/>
                  </a:cxn>
                  <a:cxn ang="0">
                    <a:pos x="T4" y="T5"/>
                  </a:cxn>
                  <a:cxn ang="0">
                    <a:pos x="T6" y="T7"/>
                  </a:cxn>
                  <a:cxn ang="0">
                    <a:pos x="T8" y="T9"/>
                  </a:cxn>
                </a:cxnLst>
                <a:rect l="0" t="0" r="r" b="b"/>
                <a:pathLst>
                  <a:path w="8" h="45">
                    <a:moveTo>
                      <a:pt x="0" y="0"/>
                    </a:moveTo>
                    <a:cubicBezTo>
                      <a:pt x="0" y="3"/>
                      <a:pt x="2" y="5"/>
                      <a:pt x="2" y="8"/>
                    </a:cubicBezTo>
                    <a:cubicBezTo>
                      <a:pt x="4" y="15"/>
                      <a:pt x="6" y="20"/>
                      <a:pt x="6" y="28"/>
                    </a:cubicBezTo>
                    <a:cubicBezTo>
                      <a:pt x="8" y="33"/>
                      <a:pt x="8" y="35"/>
                      <a:pt x="8" y="40"/>
                    </a:cubicBezTo>
                    <a:cubicBezTo>
                      <a:pt x="8" y="43"/>
                      <a:pt x="8" y="43"/>
                      <a:pt x="8" y="4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2" name="Freeform 315"/>
              <p:cNvSpPr>
                <a:spLocks/>
              </p:cNvSpPr>
              <p:nvPr/>
            </p:nvSpPr>
            <p:spPr bwMode="auto">
              <a:xfrm>
                <a:off x="4742" y="2059"/>
                <a:ext cx="2" cy="27"/>
              </a:xfrm>
              <a:custGeom>
                <a:avLst/>
                <a:gdLst>
                  <a:gd name="T0" fmla="*/ 0 w 2"/>
                  <a:gd name="T1" fmla="*/ 0 h 27"/>
                  <a:gd name="T2" fmla="*/ 0 w 2"/>
                  <a:gd name="T3" fmla="*/ 2 h 27"/>
                  <a:gd name="T4" fmla="*/ 2 w 2"/>
                  <a:gd name="T5" fmla="*/ 15 h 27"/>
                  <a:gd name="T6" fmla="*/ 2 w 2"/>
                  <a:gd name="T7" fmla="*/ 27 h 27"/>
                </a:gdLst>
                <a:ahLst/>
                <a:cxnLst>
                  <a:cxn ang="0">
                    <a:pos x="T0" y="T1"/>
                  </a:cxn>
                  <a:cxn ang="0">
                    <a:pos x="T2" y="T3"/>
                  </a:cxn>
                  <a:cxn ang="0">
                    <a:pos x="T4" y="T5"/>
                  </a:cxn>
                  <a:cxn ang="0">
                    <a:pos x="T6" y="T7"/>
                  </a:cxn>
                </a:cxnLst>
                <a:rect l="0" t="0" r="r" b="b"/>
                <a:pathLst>
                  <a:path w="2" h="27">
                    <a:moveTo>
                      <a:pt x="0" y="0"/>
                    </a:moveTo>
                    <a:cubicBezTo>
                      <a:pt x="0" y="0"/>
                      <a:pt x="0" y="0"/>
                      <a:pt x="0" y="2"/>
                    </a:cubicBezTo>
                    <a:cubicBezTo>
                      <a:pt x="0" y="5"/>
                      <a:pt x="2" y="10"/>
                      <a:pt x="2" y="15"/>
                    </a:cubicBezTo>
                    <a:cubicBezTo>
                      <a:pt x="2" y="20"/>
                      <a:pt x="2" y="25"/>
                      <a:pt x="2" y="2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3" name="Line 316"/>
              <p:cNvSpPr>
                <a:spLocks noChangeShapeType="1"/>
              </p:cNvSpPr>
              <p:nvPr/>
            </p:nvSpPr>
            <p:spPr bwMode="auto">
              <a:xfrm flipV="1">
                <a:off x="4701" y="2081"/>
                <a:ext cx="43" cy="3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4" name="Line 317"/>
              <p:cNvSpPr>
                <a:spLocks noChangeShapeType="1"/>
              </p:cNvSpPr>
              <p:nvPr/>
            </p:nvSpPr>
            <p:spPr bwMode="auto">
              <a:xfrm flipH="1" flipV="1">
                <a:off x="4713" y="2109"/>
                <a:ext cx="2" cy="3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5" name="Freeform 318"/>
              <p:cNvSpPr>
                <a:spLocks/>
              </p:cNvSpPr>
              <p:nvPr/>
            </p:nvSpPr>
            <p:spPr bwMode="auto">
              <a:xfrm>
                <a:off x="4728" y="2086"/>
                <a:ext cx="16" cy="43"/>
              </a:xfrm>
              <a:custGeom>
                <a:avLst/>
                <a:gdLst>
                  <a:gd name="T0" fmla="*/ 0 w 16"/>
                  <a:gd name="T1" fmla="*/ 43 h 43"/>
                  <a:gd name="T2" fmla="*/ 8 w 16"/>
                  <a:gd name="T3" fmla="*/ 33 h 43"/>
                  <a:gd name="T4" fmla="*/ 12 w 16"/>
                  <a:gd name="T5" fmla="*/ 23 h 43"/>
                  <a:gd name="T6" fmla="*/ 14 w 16"/>
                  <a:gd name="T7" fmla="*/ 10 h 43"/>
                  <a:gd name="T8" fmla="*/ 14 w 16"/>
                  <a:gd name="T9" fmla="*/ 5 h 43"/>
                  <a:gd name="T10" fmla="*/ 16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0" y="43"/>
                    </a:moveTo>
                    <a:cubicBezTo>
                      <a:pt x="2" y="40"/>
                      <a:pt x="6" y="35"/>
                      <a:pt x="8" y="33"/>
                    </a:cubicBezTo>
                    <a:cubicBezTo>
                      <a:pt x="10" y="30"/>
                      <a:pt x="10" y="25"/>
                      <a:pt x="12" y="23"/>
                    </a:cubicBezTo>
                    <a:cubicBezTo>
                      <a:pt x="12" y="18"/>
                      <a:pt x="14" y="13"/>
                      <a:pt x="14" y="10"/>
                    </a:cubicBezTo>
                    <a:cubicBezTo>
                      <a:pt x="14" y="8"/>
                      <a:pt x="14" y="5"/>
                      <a:pt x="14" y="5"/>
                    </a:cubicBezTo>
                    <a:cubicBezTo>
                      <a:pt x="14" y="3"/>
                      <a:pt x="14" y="3"/>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6" name="Freeform 319"/>
              <p:cNvSpPr>
                <a:spLocks/>
              </p:cNvSpPr>
              <p:nvPr/>
            </p:nvSpPr>
            <p:spPr bwMode="auto">
              <a:xfrm>
                <a:off x="4728" y="2089"/>
                <a:ext cx="14" cy="40"/>
              </a:xfrm>
              <a:custGeom>
                <a:avLst/>
                <a:gdLst>
                  <a:gd name="T0" fmla="*/ 14 w 14"/>
                  <a:gd name="T1" fmla="*/ 0 h 40"/>
                  <a:gd name="T2" fmla="*/ 14 w 14"/>
                  <a:gd name="T3" fmla="*/ 12 h 40"/>
                  <a:gd name="T4" fmla="*/ 8 w 14"/>
                  <a:gd name="T5" fmla="*/ 27 h 40"/>
                  <a:gd name="T6" fmla="*/ 0 w 14"/>
                  <a:gd name="T7" fmla="*/ 40 h 40"/>
                </a:gdLst>
                <a:ahLst/>
                <a:cxnLst>
                  <a:cxn ang="0">
                    <a:pos x="T0" y="T1"/>
                  </a:cxn>
                  <a:cxn ang="0">
                    <a:pos x="T2" y="T3"/>
                  </a:cxn>
                  <a:cxn ang="0">
                    <a:pos x="T4" y="T5"/>
                  </a:cxn>
                  <a:cxn ang="0">
                    <a:pos x="T6" y="T7"/>
                  </a:cxn>
                </a:cxnLst>
                <a:rect l="0" t="0" r="r" b="b"/>
                <a:pathLst>
                  <a:path w="14" h="40">
                    <a:moveTo>
                      <a:pt x="14" y="0"/>
                    </a:moveTo>
                    <a:cubicBezTo>
                      <a:pt x="14" y="5"/>
                      <a:pt x="14" y="7"/>
                      <a:pt x="14" y="12"/>
                    </a:cubicBezTo>
                    <a:cubicBezTo>
                      <a:pt x="14" y="17"/>
                      <a:pt x="12" y="25"/>
                      <a:pt x="8" y="27"/>
                    </a:cubicBezTo>
                    <a:cubicBezTo>
                      <a:pt x="6" y="32"/>
                      <a:pt x="4" y="35"/>
                      <a:pt x="0" y="4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7" name="Line 320"/>
              <p:cNvSpPr>
                <a:spLocks noChangeShapeType="1"/>
              </p:cNvSpPr>
              <p:nvPr/>
            </p:nvSpPr>
            <p:spPr bwMode="auto">
              <a:xfrm flipH="1" flipV="1">
                <a:off x="4691" y="2074"/>
                <a:ext cx="24"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8" name="Line 321"/>
              <p:cNvSpPr>
                <a:spLocks noChangeShapeType="1"/>
              </p:cNvSpPr>
              <p:nvPr/>
            </p:nvSpPr>
            <p:spPr bwMode="auto">
              <a:xfrm flipV="1">
                <a:off x="4675" y="2019"/>
                <a:ext cx="5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9" name="Line 322"/>
              <p:cNvSpPr>
                <a:spLocks noChangeShapeType="1"/>
              </p:cNvSpPr>
              <p:nvPr/>
            </p:nvSpPr>
            <p:spPr bwMode="auto">
              <a:xfrm flipH="1">
                <a:off x="4705" y="2051"/>
                <a:ext cx="31"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0" name="Line 323"/>
              <p:cNvSpPr>
                <a:spLocks noChangeShapeType="1"/>
              </p:cNvSpPr>
              <p:nvPr/>
            </p:nvSpPr>
            <p:spPr bwMode="auto">
              <a:xfrm flipV="1">
                <a:off x="4581" y="2194"/>
                <a:ext cx="48" cy="3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1" name="Freeform 324"/>
              <p:cNvSpPr>
                <a:spLocks/>
              </p:cNvSpPr>
              <p:nvPr/>
            </p:nvSpPr>
            <p:spPr bwMode="auto">
              <a:xfrm>
                <a:off x="4418" y="2254"/>
                <a:ext cx="44" cy="35"/>
              </a:xfrm>
              <a:custGeom>
                <a:avLst/>
                <a:gdLst>
                  <a:gd name="T0" fmla="*/ 0 w 44"/>
                  <a:gd name="T1" fmla="*/ 35 h 35"/>
                  <a:gd name="T2" fmla="*/ 26 w 44"/>
                  <a:gd name="T3" fmla="*/ 15 h 35"/>
                  <a:gd name="T4" fmla="*/ 44 w 44"/>
                  <a:gd name="T5" fmla="*/ 0 h 35"/>
                </a:gdLst>
                <a:ahLst/>
                <a:cxnLst>
                  <a:cxn ang="0">
                    <a:pos x="T0" y="T1"/>
                  </a:cxn>
                  <a:cxn ang="0">
                    <a:pos x="T2" y="T3"/>
                  </a:cxn>
                  <a:cxn ang="0">
                    <a:pos x="T4" y="T5"/>
                  </a:cxn>
                </a:cxnLst>
                <a:rect l="0" t="0" r="r" b="b"/>
                <a:pathLst>
                  <a:path w="44" h="35">
                    <a:moveTo>
                      <a:pt x="0" y="35"/>
                    </a:moveTo>
                    <a:cubicBezTo>
                      <a:pt x="10" y="27"/>
                      <a:pt x="18" y="22"/>
                      <a:pt x="26" y="15"/>
                    </a:cubicBezTo>
                    <a:cubicBezTo>
                      <a:pt x="32" y="10"/>
                      <a:pt x="38" y="5"/>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2" name="Freeform 325"/>
              <p:cNvSpPr>
                <a:spLocks/>
              </p:cNvSpPr>
              <p:nvPr/>
            </p:nvSpPr>
            <p:spPr bwMode="auto">
              <a:xfrm>
                <a:off x="4369" y="2304"/>
                <a:ext cx="34" cy="42"/>
              </a:xfrm>
              <a:custGeom>
                <a:avLst/>
                <a:gdLst>
                  <a:gd name="T0" fmla="*/ 0 w 34"/>
                  <a:gd name="T1" fmla="*/ 42 h 42"/>
                  <a:gd name="T2" fmla="*/ 6 w 34"/>
                  <a:gd name="T3" fmla="*/ 32 h 42"/>
                  <a:gd name="T4" fmla="*/ 18 w 34"/>
                  <a:gd name="T5" fmla="*/ 17 h 42"/>
                  <a:gd name="T6" fmla="*/ 34 w 34"/>
                  <a:gd name="T7" fmla="*/ 0 h 42"/>
                </a:gdLst>
                <a:ahLst/>
                <a:cxnLst>
                  <a:cxn ang="0">
                    <a:pos x="T0" y="T1"/>
                  </a:cxn>
                  <a:cxn ang="0">
                    <a:pos x="T2" y="T3"/>
                  </a:cxn>
                  <a:cxn ang="0">
                    <a:pos x="T4" y="T5"/>
                  </a:cxn>
                  <a:cxn ang="0">
                    <a:pos x="T6" y="T7"/>
                  </a:cxn>
                </a:cxnLst>
                <a:rect l="0" t="0" r="r" b="b"/>
                <a:pathLst>
                  <a:path w="34" h="42">
                    <a:moveTo>
                      <a:pt x="0" y="42"/>
                    </a:moveTo>
                    <a:cubicBezTo>
                      <a:pt x="2" y="37"/>
                      <a:pt x="4" y="35"/>
                      <a:pt x="6" y="32"/>
                    </a:cubicBezTo>
                    <a:cubicBezTo>
                      <a:pt x="10" y="27"/>
                      <a:pt x="14" y="22"/>
                      <a:pt x="18" y="17"/>
                    </a:cubicBezTo>
                    <a:cubicBezTo>
                      <a:pt x="24" y="10"/>
                      <a:pt x="28" y="5"/>
                      <a:pt x="3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3" name="Line 326"/>
              <p:cNvSpPr>
                <a:spLocks noChangeShapeType="1"/>
              </p:cNvSpPr>
              <p:nvPr/>
            </p:nvSpPr>
            <p:spPr bwMode="auto">
              <a:xfrm flipH="1">
                <a:off x="4514" y="2101"/>
                <a:ext cx="8" cy="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4" name="Line 327"/>
              <p:cNvSpPr>
                <a:spLocks noChangeShapeType="1"/>
              </p:cNvSpPr>
              <p:nvPr/>
            </p:nvSpPr>
            <p:spPr bwMode="auto">
              <a:xfrm flipH="1">
                <a:off x="4516" y="2096"/>
                <a:ext cx="10"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5" name="Line 328"/>
              <p:cNvSpPr>
                <a:spLocks noChangeShapeType="1"/>
              </p:cNvSpPr>
              <p:nvPr/>
            </p:nvSpPr>
            <p:spPr bwMode="auto">
              <a:xfrm flipV="1">
                <a:off x="4713" y="2079"/>
                <a:ext cx="31"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6" name="Freeform 329"/>
              <p:cNvSpPr>
                <a:spLocks/>
              </p:cNvSpPr>
              <p:nvPr/>
            </p:nvSpPr>
            <p:spPr bwMode="auto">
              <a:xfrm>
                <a:off x="4450" y="2269"/>
                <a:ext cx="2" cy="5"/>
              </a:xfrm>
              <a:custGeom>
                <a:avLst/>
                <a:gdLst>
                  <a:gd name="T0" fmla="*/ 2 w 2"/>
                  <a:gd name="T1" fmla="*/ 0 h 5"/>
                  <a:gd name="T2" fmla="*/ 0 w 2"/>
                  <a:gd name="T3" fmla="*/ 0 h 5"/>
                  <a:gd name="T4" fmla="*/ 0 w 2"/>
                  <a:gd name="T5" fmla="*/ 2 h 5"/>
                  <a:gd name="T6" fmla="*/ 0 w 2"/>
                  <a:gd name="T7" fmla="*/ 5 h 5"/>
                </a:gdLst>
                <a:ahLst/>
                <a:cxnLst>
                  <a:cxn ang="0">
                    <a:pos x="T0" y="T1"/>
                  </a:cxn>
                  <a:cxn ang="0">
                    <a:pos x="T2" y="T3"/>
                  </a:cxn>
                  <a:cxn ang="0">
                    <a:pos x="T4" y="T5"/>
                  </a:cxn>
                  <a:cxn ang="0">
                    <a:pos x="T6" y="T7"/>
                  </a:cxn>
                </a:cxnLst>
                <a:rect l="0" t="0" r="r" b="b"/>
                <a:pathLst>
                  <a:path w="2" h="5">
                    <a:moveTo>
                      <a:pt x="2" y="0"/>
                    </a:moveTo>
                    <a:lnTo>
                      <a:pt x="0" y="0"/>
                    </a:lnTo>
                    <a:lnTo>
                      <a:pt x="0" y="2"/>
                    </a:lnTo>
                    <a:lnTo>
                      <a:pt x="0"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7" name="Line 330"/>
              <p:cNvSpPr>
                <a:spLocks noChangeShapeType="1"/>
              </p:cNvSpPr>
              <p:nvPr/>
            </p:nvSpPr>
            <p:spPr bwMode="auto">
              <a:xfrm flipH="1">
                <a:off x="4452" y="2264"/>
                <a:ext cx="4"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8" name="Line 331"/>
              <p:cNvSpPr>
                <a:spLocks noChangeShapeType="1"/>
              </p:cNvSpPr>
              <p:nvPr/>
            </p:nvSpPr>
            <p:spPr bwMode="auto">
              <a:xfrm flipV="1">
                <a:off x="4585" y="2169"/>
                <a:ext cx="48"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9" name="Freeform 332"/>
              <p:cNvSpPr>
                <a:spLocks/>
              </p:cNvSpPr>
              <p:nvPr/>
            </p:nvSpPr>
            <p:spPr bwMode="auto">
              <a:xfrm>
                <a:off x="4573" y="2139"/>
                <a:ext cx="14" cy="15"/>
              </a:xfrm>
              <a:custGeom>
                <a:avLst/>
                <a:gdLst>
                  <a:gd name="T0" fmla="*/ 14 w 14"/>
                  <a:gd name="T1" fmla="*/ 5 h 15"/>
                  <a:gd name="T2" fmla="*/ 10 w 14"/>
                  <a:gd name="T3" fmla="*/ 0 h 15"/>
                  <a:gd name="T4" fmla="*/ 4 w 14"/>
                  <a:gd name="T5" fmla="*/ 5 h 15"/>
                  <a:gd name="T6" fmla="*/ 0 w 14"/>
                  <a:gd name="T7" fmla="*/ 15 h 15"/>
                </a:gdLst>
                <a:ahLst/>
                <a:cxnLst>
                  <a:cxn ang="0">
                    <a:pos x="T0" y="T1"/>
                  </a:cxn>
                  <a:cxn ang="0">
                    <a:pos x="T2" y="T3"/>
                  </a:cxn>
                  <a:cxn ang="0">
                    <a:pos x="T4" y="T5"/>
                  </a:cxn>
                  <a:cxn ang="0">
                    <a:pos x="T6" y="T7"/>
                  </a:cxn>
                </a:cxnLst>
                <a:rect l="0" t="0" r="r" b="b"/>
                <a:pathLst>
                  <a:path w="14" h="15">
                    <a:moveTo>
                      <a:pt x="14" y="5"/>
                    </a:moveTo>
                    <a:lnTo>
                      <a:pt x="10" y="0"/>
                    </a:lnTo>
                    <a:lnTo>
                      <a:pt x="4" y="5"/>
                    </a:lnTo>
                    <a:lnTo>
                      <a:pt x="0"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0" name="Freeform 333"/>
              <p:cNvSpPr>
                <a:spLocks/>
              </p:cNvSpPr>
              <p:nvPr/>
            </p:nvSpPr>
            <p:spPr bwMode="auto">
              <a:xfrm>
                <a:off x="4573" y="2149"/>
                <a:ext cx="14" cy="15"/>
              </a:xfrm>
              <a:custGeom>
                <a:avLst/>
                <a:gdLst>
                  <a:gd name="T0" fmla="*/ 0 w 14"/>
                  <a:gd name="T1" fmla="*/ 10 h 15"/>
                  <a:gd name="T2" fmla="*/ 4 w 14"/>
                  <a:gd name="T3" fmla="*/ 15 h 15"/>
                  <a:gd name="T4" fmla="*/ 10 w 14"/>
                  <a:gd name="T5" fmla="*/ 10 h 15"/>
                  <a:gd name="T6" fmla="*/ 14 w 14"/>
                  <a:gd name="T7" fmla="*/ 0 h 15"/>
                </a:gdLst>
                <a:ahLst/>
                <a:cxnLst>
                  <a:cxn ang="0">
                    <a:pos x="T0" y="T1"/>
                  </a:cxn>
                  <a:cxn ang="0">
                    <a:pos x="T2" y="T3"/>
                  </a:cxn>
                  <a:cxn ang="0">
                    <a:pos x="T4" y="T5"/>
                  </a:cxn>
                  <a:cxn ang="0">
                    <a:pos x="T6" y="T7"/>
                  </a:cxn>
                </a:cxnLst>
                <a:rect l="0" t="0" r="r" b="b"/>
                <a:pathLst>
                  <a:path w="14" h="15">
                    <a:moveTo>
                      <a:pt x="0" y="10"/>
                    </a:moveTo>
                    <a:lnTo>
                      <a:pt x="4" y="15"/>
                    </a:lnTo>
                    <a:lnTo>
                      <a:pt x="10" y="10"/>
                    </a:lnTo>
                    <a:lnTo>
                      <a:pt x="14"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1" name="Freeform 334"/>
              <p:cNvSpPr>
                <a:spLocks/>
              </p:cNvSpPr>
              <p:nvPr/>
            </p:nvSpPr>
            <p:spPr bwMode="auto">
              <a:xfrm>
                <a:off x="4569" y="2156"/>
                <a:ext cx="2" cy="5"/>
              </a:xfrm>
              <a:custGeom>
                <a:avLst/>
                <a:gdLst>
                  <a:gd name="T0" fmla="*/ 2 w 2"/>
                  <a:gd name="T1" fmla="*/ 0 h 5"/>
                  <a:gd name="T2" fmla="*/ 0 w 2"/>
                  <a:gd name="T3" fmla="*/ 3 h 5"/>
                  <a:gd name="T4" fmla="*/ 0 w 2"/>
                  <a:gd name="T5" fmla="*/ 5 h 5"/>
                  <a:gd name="T6" fmla="*/ 0 w 2"/>
                  <a:gd name="T7" fmla="*/ 5 h 5"/>
                  <a:gd name="T8" fmla="*/ 2 w 2"/>
                  <a:gd name="T9" fmla="*/ 5 h 5"/>
                </a:gdLst>
                <a:ahLst/>
                <a:cxnLst>
                  <a:cxn ang="0">
                    <a:pos x="T0" y="T1"/>
                  </a:cxn>
                  <a:cxn ang="0">
                    <a:pos x="T2" y="T3"/>
                  </a:cxn>
                  <a:cxn ang="0">
                    <a:pos x="T4" y="T5"/>
                  </a:cxn>
                  <a:cxn ang="0">
                    <a:pos x="T6" y="T7"/>
                  </a:cxn>
                  <a:cxn ang="0">
                    <a:pos x="T8" y="T9"/>
                  </a:cxn>
                </a:cxnLst>
                <a:rect l="0" t="0" r="r" b="b"/>
                <a:pathLst>
                  <a:path w="2" h="5">
                    <a:moveTo>
                      <a:pt x="2" y="0"/>
                    </a:moveTo>
                    <a:lnTo>
                      <a:pt x="0" y="3"/>
                    </a:lnTo>
                    <a:lnTo>
                      <a:pt x="0" y="5"/>
                    </a:lnTo>
                    <a:lnTo>
                      <a:pt x="0" y="5"/>
                    </a:lnTo>
                    <a:lnTo>
                      <a:pt x="2"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2" name="Freeform 335"/>
              <p:cNvSpPr>
                <a:spLocks/>
              </p:cNvSpPr>
              <p:nvPr/>
            </p:nvSpPr>
            <p:spPr bwMode="auto">
              <a:xfrm>
                <a:off x="4591" y="2141"/>
                <a:ext cx="2" cy="5"/>
              </a:xfrm>
              <a:custGeom>
                <a:avLst/>
                <a:gdLst>
                  <a:gd name="T0" fmla="*/ 0 w 2"/>
                  <a:gd name="T1" fmla="*/ 5 h 5"/>
                  <a:gd name="T2" fmla="*/ 0 w 2"/>
                  <a:gd name="T3" fmla="*/ 3 h 5"/>
                  <a:gd name="T4" fmla="*/ 2 w 2"/>
                  <a:gd name="T5" fmla="*/ 0 h 5"/>
                  <a:gd name="T6" fmla="*/ 0 w 2"/>
                  <a:gd name="T7" fmla="*/ 0 h 5"/>
                  <a:gd name="T8" fmla="*/ 0 w 2"/>
                  <a:gd name="T9" fmla="*/ 0 h 5"/>
                </a:gdLst>
                <a:ahLst/>
                <a:cxnLst>
                  <a:cxn ang="0">
                    <a:pos x="T0" y="T1"/>
                  </a:cxn>
                  <a:cxn ang="0">
                    <a:pos x="T2" y="T3"/>
                  </a:cxn>
                  <a:cxn ang="0">
                    <a:pos x="T4" y="T5"/>
                  </a:cxn>
                  <a:cxn ang="0">
                    <a:pos x="T6" y="T7"/>
                  </a:cxn>
                  <a:cxn ang="0">
                    <a:pos x="T8" y="T9"/>
                  </a:cxn>
                </a:cxnLst>
                <a:rect l="0" t="0" r="r" b="b"/>
                <a:pathLst>
                  <a:path w="2" h="5">
                    <a:moveTo>
                      <a:pt x="0" y="5"/>
                    </a:moveTo>
                    <a:lnTo>
                      <a:pt x="0" y="3"/>
                    </a:lnTo>
                    <a:lnTo>
                      <a:pt x="2" y="0"/>
                    </a:lnTo>
                    <a:lnTo>
                      <a:pt x="0"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3" name="Line 336"/>
              <p:cNvSpPr>
                <a:spLocks noChangeShapeType="1"/>
              </p:cNvSpPr>
              <p:nvPr/>
            </p:nvSpPr>
            <p:spPr bwMode="auto">
              <a:xfrm flipH="1">
                <a:off x="4571" y="2141"/>
                <a:ext cx="2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4" name="Line 337"/>
              <p:cNvSpPr>
                <a:spLocks noChangeShapeType="1"/>
              </p:cNvSpPr>
              <p:nvPr/>
            </p:nvSpPr>
            <p:spPr bwMode="auto">
              <a:xfrm flipV="1">
                <a:off x="4571" y="2146"/>
                <a:ext cx="2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5" name="Freeform 338"/>
              <p:cNvSpPr>
                <a:spLocks/>
              </p:cNvSpPr>
              <p:nvPr/>
            </p:nvSpPr>
            <p:spPr bwMode="auto">
              <a:xfrm>
                <a:off x="4247" y="2464"/>
                <a:ext cx="78" cy="12"/>
              </a:xfrm>
              <a:custGeom>
                <a:avLst/>
                <a:gdLst>
                  <a:gd name="T0" fmla="*/ 0 w 78"/>
                  <a:gd name="T1" fmla="*/ 5 h 12"/>
                  <a:gd name="T2" fmla="*/ 28 w 78"/>
                  <a:gd name="T3" fmla="*/ 12 h 12"/>
                  <a:gd name="T4" fmla="*/ 68 w 78"/>
                  <a:gd name="T5" fmla="*/ 5 h 12"/>
                  <a:gd name="T6" fmla="*/ 78 w 78"/>
                  <a:gd name="T7" fmla="*/ 0 h 12"/>
                </a:gdLst>
                <a:ahLst/>
                <a:cxnLst>
                  <a:cxn ang="0">
                    <a:pos x="T0" y="T1"/>
                  </a:cxn>
                  <a:cxn ang="0">
                    <a:pos x="T2" y="T3"/>
                  </a:cxn>
                  <a:cxn ang="0">
                    <a:pos x="T4" y="T5"/>
                  </a:cxn>
                  <a:cxn ang="0">
                    <a:pos x="T6" y="T7"/>
                  </a:cxn>
                </a:cxnLst>
                <a:rect l="0" t="0" r="r" b="b"/>
                <a:pathLst>
                  <a:path w="78" h="12">
                    <a:moveTo>
                      <a:pt x="0" y="5"/>
                    </a:moveTo>
                    <a:cubicBezTo>
                      <a:pt x="8" y="7"/>
                      <a:pt x="18" y="10"/>
                      <a:pt x="28" y="12"/>
                    </a:cubicBezTo>
                    <a:cubicBezTo>
                      <a:pt x="40" y="12"/>
                      <a:pt x="56" y="10"/>
                      <a:pt x="68" y="5"/>
                    </a:cubicBezTo>
                    <a:cubicBezTo>
                      <a:pt x="72" y="2"/>
                      <a:pt x="74" y="2"/>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6" name="Freeform 339"/>
              <p:cNvSpPr>
                <a:spLocks/>
              </p:cNvSpPr>
              <p:nvPr/>
            </p:nvSpPr>
            <p:spPr bwMode="auto">
              <a:xfrm>
                <a:off x="4182" y="2439"/>
                <a:ext cx="65" cy="30"/>
              </a:xfrm>
              <a:custGeom>
                <a:avLst/>
                <a:gdLst>
                  <a:gd name="T0" fmla="*/ 0 w 65"/>
                  <a:gd name="T1" fmla="*/ 0 h 30"/>
                  <a:gd name="T2" fmla="*/ 22 w 65"/>
                  <a:gd name="T3" fmla="*/ 12 h 30"/>
                  <a:gd name="T4" fmla="*/ 46 w 65"/>
                  <a:gd name="T5" fmla="*/ 22 h 30"/>
                  <a:gd name="T6" fmla="*/ 65 w 65"/>
                  <a:gd name="T7" fmla="*/ 30 h 30"/>
                </a:gdLst>
                <a:ahLst/>
                <a:cxnLst>
                  <a:cxn ang="0">
                    <a:pos x="T0" y="T1"/>
                  </a:cxn>
                  <a:cxn ang="0">
                    <a:pos x="T2" y="T3"/>
                  </a:cxn>
                  <a:cxn ang="0">
                    <a:pos x="T4" y="T5"/>
                  </a:cxn>
                  <a:cxn ang="0">
                    <a:pos x="T6" y="T7"/>
                  </a:cxn>
                </a:cxnLst>
                <a:rect l="0" t="0" r="r" b="b"/>
                <a:pathLst>
                  <a:path w="65" h="30">
                    <a:moveTo>
                      <a:pt x="0" y="0"/>
                    </a:moveTo>
                    <a:cubicBezTo>
                      <a:pt x="8" y="5"/>
                      <a:pt x="16" y="7"/>
                      <a:pt x="22" y="12"/>
                    </a:cubicBezTo>
                    <a:cubicBezTo>
                      <a:pt x="30" y="15"/>
                      <a:pt x="38" y="20"/>
                      <a:pt x="46" y="22"/>
                    </a:cubicBezTo>
                    <a:cubicBezTo>
                      <a:pt x="52" y="25"/>
                      <a:pt x="60" y="27"/>
                      <a:pt x="65"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7" name="Freeform 340"/>
              <p:cNvSpPr>
                <a:spLocks/>
              </p:cNvSpPr>
              <p:nvPr/>
            </p:nvSpPr>
            <p:spPr bwMode="auto">
              <a:xfrm>
                <a:off x="4128" y="2401"/>
                <a:ext cx="54" cy="38"/>
              </a:xfrm>
              <a:custGeom>
                <a:avLst/>
                <a:gdLst>
                  <a:gd name="T0" fmla="*/ 54 w 54"/>
                  <a:gd name="T1" fmla="*/ 38 h 38"/>
                  <a:gd name="T2" fmla="*/ 34 w 54"/>
                  <a:gd name="T3" fmla="*/ 25 h 38"/>
                  <a:gd name="T4" fmla="*/ 14 w 54"/>
                  <a:gd name="T5" fmla="*/ 13 h 38"/>
                  <a:gd name="T6" fmla="*/ 0 w 54"/>
                  <a:gd name="T7" fmla="*/ 0 h 38"/>
                </a:gdLst>
                <a:ahLst/>
                <a:cxnLst>
                  <a:cxn ang="0">
                    <a:pos x="T0" y="T1"/>
                  </a:cxn>
                  <a:cxn ang="0">
                    <a:pos x="T2" y="T3"/>
                  </a:cxn>
                  <a:cxn ang="0">
                    <a:pos x="T4" y="T5"/>
                  </a:cxn>
                  <a:cxn ang="0">
                    <a:pos x="T6" y="T7"/>
                  </a:cxn>
                </a:cxnLst>
                <a:rect l="0" t="0" r="r" b="b"/>
                <a:pathLst>
                  <a:path w="54" h="38">
                    <a:moveTo>
                      <a:pt x="54" y="38"/>
                    </a:moveTo>
                    <a:cubicBezTo>
                      <a:pt x="48" y="35"/>
                      <a:pt x="42" y="30"/>
                      <a:pt x="34" y="25"/>
                    </a:cubicBezTo>
                    <a:cubicBezTo>
                      <a:pt x="28" y="23"/>
                      <a:pt x="20" y="18"/>
                      <a:pt x="14" y="13"/>
                    </a:cubicBezTo>
                    <a:cubicBezTo>
                      <a:pt x="10" y="8"/>
                      <a:pt x="4"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8" name="Freeform 341"/>
              <p:cNvSpPr>
                <a:spLocks/>
              </p:cNvSpPr>
              <p:nvPr/>
            </p:nvSpPr>
            <p:spPr bwMode="auto">
              <a:xfrm>
                <a:off x="4112" y="2376"/>
                <a:ext cx="16" cy="25"/>
              </a:xfrm>
              <a:custGeom>
                <a:avLst/>
                <a:gdLst>
                  <a:gd name="T0" fmla="*/ 16 w 16"/>
                  <a:gd name="T1" fmla="*/ 25 h 25"/>
                  <a:gd name="T2" fmla="*/ 2 w 16"/>
                  <a:gd name="T3" fmla="*/ 8 h 25"/>
                  <a:gd name="T4" fmla="*/ 0 w 16"/>
                  <a:gd name="T5" fmla="*/ 0 h 25"/>
                </a:gdLst>
                <a:ahLst/>
                <a:cxnLst>
                  <a:cxn ang="0">
                    <a:pos x="T0" y="T1"/>
                  </a:cxn>
                  <a:cxn ang="0">
                    <a:pos x="T2" y="T3"/>
                  </a:cxn>
                  <a:cxn ang="0">
                    <a:pos x="T4" y="T5"/>
                  </a:cxn>
                </a:cxnLst>
                <a:rect l="0" t="0" r="r" b="b"/>
                <a:pathLst>
                  <a:path w="16" h="25">
                    <a:moveTo>
                      <a:pt x="16" y="25"/>
                    </a:moveTo>
                    <a:cubicBezTo>
                      <a:pt x="10" y="20"/>
                      <a:pt x="4" y="15"/>
                      <a:pt x="2" y="8"/>
                    </a:cubicBezTo>
                    <a:cubicBezTo>
                      <a:pt x="0" y="5"/>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9" name="Freeform 342"/>
              <p:cNvSpPr>
                <a:spLocks/>
              </p:cNvSpPr>
              <p:nvPr/>
            </p:nvSpPr>
            <p:spPr bwMode="auto">
              <a:xfrm>
                <a:off x="4249" y="2431"/>
                <a:ext cx="78" cy="13"/>
              </a:xfrm>
              <a:custGeom>
                <a:avLst/>
                <a:gdLst>
                  <a:gd name="T0" fmla="*/ 0 w 78"/>
                  <a:gd name="T1" fmla="*/ 5 h 13"/>
                  <a:gd name="T2" fmla="*/ 28 w 78"/>
                  <a:gd name="T3" fmla="*/ 13 h 13"/>
                  <a:gd name="T4" fmla="*/ 68 w 78"/>
                  <a:gd name="T5" fmla="*/ 5 h 13"/>
                  <a:gd name="T6" fmla="*/ 78 w 78"/>
                  <a:gd name="T7" fmla="*/ 0 h 13"/>
                </a:gdLst>
                <a:ahLst/>
                <a:cxnLst>
                  <a:cxn ang="0">
                    <a:pos x="T0" y="T1"/>
                  </a:cxn>
                  <a:cxn ang="0">
                    <a:pos x="T2" y="T3"/>
                  </a:cxn>
                  <a:cxn ang="0">
                    <a:pos x="T4" y="T5"/>
                  </a:cxn>
                  <a:cxn ang="0">
                    <a:pos x="T6" y="T7"/>
                  </a:cxn>
                </a:cxnLst>
                <a:rect l="0" t="0" r="r" b="b"/>
                <a:pathLst>
                  <a:path w="78" h="13">
                    <a:moveTo>
                      <a:pt x="0" y="5"/>
                    </a:moveTo>
                    <a:cubicBezTo>
                      <a:pt x="8" y="8"/>
                      <a:pt x="18" y="13"/>
                      <a:pt x="28" y="13"/>
                    </a:cubicBezTo>
                    <a:cubicBezTo>
                      <a:pt x="40" y="13"/>
                      <a:pt x="56" y="10"/>
                      <a:pt x="68" y="5"/>
                    </a:cubicBezTo>
                    <a:cubicBezTo>
                      <a:pt x="70" y="3"/>
                      <a:pt x="74" y="3"/>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0" name="Freeform 343"/>
              <p:cNvSpPr>
                <a:spLocks/>
              </p:cNvSpPr>
              <p:nvPr/>
            </p:nvSpPr>
            <p:spPr bwMode="auto">
              <a:xfrm>
                <a:off x="4184" y="2406"/>
                <a:ext cx="65" cy="30"/>
              </a:xfrm>
              <a:custGeom>
                <a:avLst/>
                <a:gdLst>
                  <a:gd name="T0" fmla="*/ 0 w 65"/>
                  <a:gd name="T1" fmla="*/ 0 h 30"/>
                  <a:gd name="T2" fmla="*/ 22 w 65"/>
                  <a:gd name="T3" fmla="*/ 13 h 30"/>
                  <a:gd name="T4" fmla="*/ 46 w 65"/>
                  <a:gd name="T5" fmla="*/ 23 h 30"/>
                  <a:gd name="T6" fmla="*/ 65 w 65"/>
                  <a:gd name="T7" fmla="*/ 30 h 30"/>
                </a:gdLst>
                <a:ahLst/>
                <a:cxnLst>
                  <a:cxn ang="0">
                    <a:pos x="T0" y="T1"/>
                  </a:cxn>
                  <a:cxn ang="0">
                    <a:pos x="T2" y="T3"/>
                  </a:cxn>
                  <a:cxn ang="0">
                    <a:pos x="T4" y="T5"/>
                  </a:cxn>
                  <a:cxn ang="0">
                    <a:pos x="T6" y="T7"/>
                  </a:cxn>
                </a:cxnLst>
                <a:rect l="0" t="0" r="r" b="b"/>
                <a:pathLst>
                  <a:path w="65" h="30">
                    <a:moveTo>
                      <a:pt x="0" y="0"/>
                    </a:moveTo>
                    <a:cubicBezTo>
                      <a:pt x="8" y="5"/>
                      <a:pt x="16" y="10"/>
                      <a:pt x="22" y="13"/>
                    </a:cubicBezTo>
                    <a:cubicBezTo>
                      <a:pt x="30" y="18"/>
                      <a:pt x="38" y="20"/>
                      <a:pt x="46" y="23"/>
                    </a:cubicBezTo>
                    <a:cubicBezTo>
                      <a:pt x="52" y="25"/>
                      <a:pt x="58" y="28"/>
                      <a:pt x="65"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1" name="Freeform 344"/>
              <p:cNvSpPr>
                <a:spLocks/>
              </p:cNvSpPr>
              <p:nvPr/>
            </p:nvSpPr>
            <p:spPr bwMode="auto">
              <a:xfrm>
                <a:off x="4130" y="2369"/>
                <a:ext cx="54" cy="37"/>
              </a:xfrm>
              <a:custGeom>
                <a:avLst/>
                <a:gdLst>
                  <a:gd name="T0" fmla="*/ 54 w 54"/>
                  <a:gd name="T1" fmla="*/ 37 h 37"/>
                  <a:gd name="T2" fmla="*/ 34 w 54"/>
                  <a:gd name="T3" fmla="*/ 25 h 37"/>
                  <a:gd name="T4" fmla="*/ 14 w 54"/>
                  <a:gd name="T5" fmla="*/ 12 h 37"/>
                  <a:gd name="T6" fmla="*/ 0 w 54"/>
                  <a:gd name="T7" fmla="*/ 0 h 37"/>
                </a:gdLst>
                <a:ahLst/>
                <a:cxnLst>
                  <a:cxn ang="0">
                    <a:pos x="T0" y="T1"/>
                  </a:cxn>
                  <a:cxn ang="0">
                    <a:pos x="T2" y="T3"/>
                  </a:cxn>
                  <a:cxn ang="0">
                    <a:pos x="T4" y="T5"/>
                  </a:cxn>
                  <a:cxn ang="0">
                    <a:pos x="T6" y="T7"/>
                  </a:cxn>
                </a:cxnLst>
                <a:rect l="0" t="0" r="r" b="b"/>
                <a:pathLst>
                  <a:path w="54" h="37">
                    <a:moveTo>
                      <a:pt x="54" y="37"/>
                    </a:moveTo>
                    <a:cubicBezTo>
                      <a:pt x="48" y="35"/>
                      <a:pt x="40" y="30"/>
                      <a:pt x="34" y="25"/>
                    </a:cubicBezTo>
                    <a:cubicBezTo>
                      <a:pt x="26" y="22"/>
                      <a:pt x="20" y="17"/>
                      <a:pt x="14" y="12"/>
                    </a:cubicBezTo>
                    <a:cubicBezTo>
                      <a:pt x="8" y="7"/>
                      <a:pt x="4"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2" name="Freeform 345"/>
              <p:cNvSpPr>
                <a:spLocks/>
              </p:cNvSpPr>
              <p:nvPr/>
            </p:nvSpPr>
            <p:spPr bwMode="auto">
              <a:xfrm>
                <a:off x="4112" y="2339"/>
                <a:ext cx="18" cy="30"/>
              </a:xfrm>
              <a:custGeom>
                <a:avLst/>
                <a:gdLst>
                  <a:gd name="T0" fmla="*/ 18 w 18"/>
                  <a:gd name="T1" fmla="*/ 30 h 30"/>
                  <a:gd name="T2" fmla="*/ 4 w 18"/>
                  <a:gd name="T3" fmla="*/ 15 h 30"/>
                  <a:gd name="T4" fmla="*/ 2 w 18"/>
                  <a:gd name="T5" fmla="*/ 0 h 30"/>
                </a:gdLst>
                <a:ahLst/>
                <a:cxnLst>
                  <a:cxn ang="0">
                    <a:pos x="T0" y="T1"/>
                  </a:cxn>
                  <a:cxn ang="0">
                    <a:pos x="T2" y="T3"/>
                  </a:cxn>
                  <a:cxn ang="0">
                    <a:pos x="T4" y="T5"/>
                  </a:cxn>
                </a:cxnLst>
                <a:rect l="0" t="0" r="r" b="b"/>
                <a:pathLst>
                  <a:path w="18" h="30">
                    <a:moveTo>
                      <a:pt x="18" y="30"/>
                    </a:moveTo>
                    <a:cubicBezTo>
                      <a:pt x="12" y="25"/>
                      <a:pt x="6" y="20"/>
                      <a:pt x="4" y="15"/>
                    </a:cubicBezTo>
                    <a:cubicBezTo>
                      <a:pt x="2" y="10"/>
                      <a:pt x="0" y="5"/>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3" name="Freeform 346"/>
              <p:cNvSpPr>
                <a:spLocks/>
              </p:cNvSpPr>
              <p:nvPr/>
            </p:nvSpPr>
            <p:spPr bwMode="auto">
              <a:xfrm>
                <a:off x="4110" y="2339"/>
                <a:ext cx="4" cy="37"/>
              </a:xfrm>
              <a:custGeom>
                <a:avLst/>
                <a:gdLst>
                  <a:gd name="T0" fmla="*/ 4 w 4"/>
                  <a:gd name="T1" fmla="*/ 0 h 37"/>
                  <a:gd name="T2" fmla="*/ 2 w 4"/>
                  <a:gd name="T3" fmla="*/ 37 h 37"/>
                </a:gdLst>
                <a:ahLst/>
                <a:cxnLst>
                  <a:cxn ang="0">
                    <a:pos x="T0" y="T1"/>
                  </a:cxn>
                  <a:cxn ang="0">
                    <a:pos x="T2" y="T3"/>
                  </a:cxn>
                </a:cxnLst>
                <a:rect l="0" t="0" r="r" b="b"/>
                <a:pathLst>
                  <a:path w="4" h="37">
                    <a:moveTo>
                      <a:pt x="4" y="0"/>
                    </a:moveTo>
                    <a:cubicBezTo>
                      <a:pt x="2" y="12"/>
                      <a:pt x="0" y="25"/>
                      <a:pt x="2" y="3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4" name="Freeform 347"/>
              <p:cNvSpPr>
                <a:spLocks/>
              </p:cNvSpPr>
              <p:nvPr/>
            </p:nvSpPr>
            <p:spPr bwMode="auto">
              <a:xfrm>
                <a:off x="4249" y="2434"/>
                <a:ext cx="78" cy="15"/>
              </a:xfrm>
              <a:custGeom>
                <a:avLst/>
                <a:gdLst>
                  <a:gd name="T0" fmla="*/ 0 w 78"/>
                  <a:gd name="T1" fmla="*/ 7 h 15"/>
                  <a:gd name="T2" fmla="*/ 26 w 78"/>
                  <a:gd name="T3" fmla="*/ 12 h 15"/>
                  <a:gd name="T4" fmla="*/ 68 w 78"/>
                  <a:gd name="T5" fmla="*/ 7 h 15"/>
                  <a:gd name="T6" fmla="*/ 78 w 78"/>
                  <a:gd name="T7" fmla="*/ 0 h 15"/>
                </a:gdLst>
                <a:ahLst/>
                <a:cxnLst>
                  <a:cxn ang="0">
                    <a:pos x="T0" y="T1"/>
                  </a:cxn>
                  <a:cxn ang="0">
                    <a:pos x="T2" y="T3"/>
                  </a:cxn>
                  <a:cxn ang="0">
                    <a:pos x="T4" y="T5"/>
                  </a:cxn>
                  <a:cxn ang="0">
                    <a:pos x="T6" y="T7"/>
                  </a:cxn>
                </a:cxnLst>
                <a:rect l="0" t="0" r="r" b="b"/>
                <a:pathLst>
                  <a:path w="78" h="15">
                    <a:moveTo>
                      <a:pt x="0" y="7"/>
                    </a:moveTo>
                    <a:cubicBezTo>
                      <a:pt x="8" y="10"/>
                      <a:pt x="18" y="12"/>
                      <a:pt x="26" y="12"/>
                    </a:cubicBezTo>
                    <a:cubicBezTo>
                      <a:pt x="40" y="15"/>
                      <a:pt x="56" y="12"/>
                      <a:pt x="68" y="7"/>
                    </a:cubicBezTo>
                    <a:cubicBezTo>
                      <a:pt x="70" y="5"/>
                      <a:pt x="74" y="2"/>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5" name="Freeform 348"/>
              <p:cNvSpPr>
                <a:spLocks/>
              </p:cNvSpPr>
              <p:nvPr/>
            </p:nvSpPr>
            <p:spPr bwMode="auto">
              <a:xfrm>
                <a:off x="4184" y="2411"/>
                <a:ext cx="65" cy="30"/>
              </a:xfrm>
              <a:custGeom>
                <a:avLst/>
                <a:gdLst>
                  <a:gd name="T0" fmla="*/ 0 w 65"/>
                  <a:gd name="T1" fmla="*/ 0 h 30"/>
                  <a:gd name="T2" fmla="*/ 22 w 65"/>
                  <a:gd name="T3" fmla="*/ 10 h 30"/>
                  <a:gd name="T4" fmla="*/ 46 w 65"/>
                  <a:gd name="T5" fmla="*/ 23 h 30"/>
                  <a:gd name="T6" fmla="*/ 65 w 65"/>
                  <a:gd name="T7" fmla="*/ 30 h 30"/>
                </a:gdLst>
                <a:ahLst/>
                <a:cxnLst>
                  <a:cxn ang="0">
                    <a:pos x="T0" y="T1"/>
                  </a:cxn>
                  <a:cxn ang="0">
                    <a:pos x="T2" y="T3"/>
                  </a:cxn>
                  <a:cxn ang="0">
                    <a:pos x="T4" y="T5"/>
                  </a:cxn>
                  <a:cxn ang="0">
                    <a:pos x="T6" y="T7"/>
                  </a:cxn>
                </a:cxnLst>
                <a:rect l="0" t="0" r="r" b="b"/>
                <a:pathLst>
                  <a:path w="65" h="30">
                    <a:moveTo>
                      <a:pt x="0" y="0"/>
                    </a:moveTo>
                    <a:cubicBezTo>
                      <a:pt x="8" y="3"/>
                      <a:pt x="16" y="8"/>
                      <a:pt x="22" y="10"/>
                    </a:cubicBezTo>
                    <a:cubicBezTo>
                      <a:pt x="30" y="15"/>
                      <a:pt x="38" y="18"/>
                      <a:pt x="46" y="23"/>
                    </a:cubicBezTo>
                    <a:cubicBezTo>
                      <a:pt x="52" y="25"/>
                      <a:pt x="58" y="28"/>
                      <a:pt x="65"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6" name="Freeform 349"/>
              <p:cNvSpPr>
                <a:spLocks/>
              </p:cNvSpPr>
              <p:nvPr/>
            </p:nvSpPr>
            <p:spPr bwMode="auto">
              <a:xfrm>
                <a:off x="4130" y="2374"/>
                <a:ext cx="54" cy="37"/>
              </a:xfrm>
              <a:custGeom>
                <a:avLst/>
                <a:gdLst>
                  <a:gd name="T0" fmla="*/ 54 w 54"/>
                  <a:gd name="T1" fmla="*/ 37 h 37"/>
                  <a:gd name="T2" fmla="*/ 34 w 54"/>
                  <a:gd name="T3" fmla="*/ 25 h 37"/>
                  <a:gd name="T4" fmla="*/ 14 w 54"/>
                  <a:gd name="T5" fmla="*/ 10 h 37"/>
                  <a:gd name="T6" fmla="*/ 0 w 54"/>
                  <a:gd name="T7" fmla="*/ 0 h 37"/>
                </a:gdLst>
                <a:ahLst/>
                <a:cxnLst>
                  <a:cxn ang="0">
                    <a:pos x="T0" y="T1"/>
                  </a:cxn>
                  <a:cxn ang="0">
                    <a:pos x="T2" y="T3"/>
                  </a:cxn>
                  <a:cxn ang="0">
                    <a:pos x="T4" y="T5"/>
                  </a:cxn>
                  <a:cxn ang="0">
                    <a:pos x="T6" y="T7"/>
                  </a:cxn>
                </a:cxnLst>
                <a:rect l="0" t="0" r="r" b="b"/>
                <a:pathLst>
                  <a:path w="54" h="37">
                    <a:moveTo>
                      <a:pt x="54" y="37"/>
                    </a:moveTo>
                    <a:cubicBezTo>
                      <a:pt x="48" y="32"/>
                      <a:pt x="40" y="30"/>
                      <a:pt x="34" y="25"/>
                    </a:cubicBezTo>
                    <a:cubicBezTo>
                      <a:pt x="26" y="20"/>
                      <a:pt x="20" y="15"/>
                      <a:pt x="14" y="10"/>
                    </a:cubicBezTo>
                    <a:cubicBezTo>
                      <a:pt x="8" y="7"/>
                      <a:pt x="4"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7" name="Freeform 350"/>
              <p:cNvSpPr>
                <a:spLocks/>
              </p:cNvSpPr>
              <p:nvPr/>
            </p:nvSpPr>
            <p:spPr bwMode="auto">
              <a:xfrm>
                <a:off x="4112" y="2346"/>
                <a:ext cx="18" cy="28"/>
              </a:xfrm>
              <a:custGeom>
                <a:avLst/>
                <a:gdLst>
                  <a:gd name="T0" fmla="*/ 18 w 18"/>
                  <a:gd name="T1" fmla="*/ 28 h 28"/>
                  <a:gd name="T2" fmla="*/ 4 w 18"/>
                  <a:gd name="T3" fmla="*/ 10 h 28"/>
                  <a:gd name="T4" fmla="*/ 0 w 18"/>
                  <a:gd name="T5" fmla="*/ 0 h 28"/>
                </a:gdLst>
                <a:ahLst/>
                <a:cxnLst>
                  <a:cxn ang="0">
                    <a:pos x="T0" y="T1"/>
                  </a:cxn>
                  <a:cxn ang="0">
                    <a:pos x="T2" y="T3"/>
                  </a:cxn>
                  <a:cxn ang="0">
                    <a:pos x="T4" y="T5"/>
                  </a:cxn>
                </a:cxnLst>
                <a:rect l="0" t="0" r="r" b="b"/>
                <a:pathLst>
                  <a:path w="18" h="28">
                    <a:moveTo>
                      <a:pt x="18" y="28"/>
                    </a:moveTo>
                    <a:cubicBezTo>
                      <a:pt x="12" y="23"/>
                      <a:pt x="6" y="15"/>
                      <a:pt x="4" y="10"/>
                    </a:cubicBezTo>
                    <a:cubicBezTo>
                      <a:pt x="2" y="8"/>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8" name="Freeform 351"/>
              <p:cNvSpPr>
                <a:spLocks/>
              </p:cNvSpPr>
              <p:nvPr/>
            </p:nvSpPr>
            <p:spPr bwMode="auto">
              <a:xfrm>
                <a:off x="4188" y="2371"/>
                <a:ext cx="48" cy="23"/>
              </a:xfrm>
              <a:custGeom>
                <a:avLst/>
                <a:gdLst>
                  <a:gd name="T0" fmla="*/ 0 w 48"/>
                  <a:gd name="T1" fmla="*/ 0 h 23"/>
                  <a:gd name="T2" fmla="*/ 22 w 48"/>
                  <a:gd name="T3" fmla="*/ 13 h 23"/>
                  <a:gd name="T4" fmla="*/ 44 w 48"/>
                  <a:gd name="T5" fmla="*/ 23 h 23"/>
                  <a:gd name="T6" fmla="*/ 48 w 48"/>
                  <a:gd name="T7" fmla="*/ 23 h 23"/>
                </a:gdLst>
                <a:ahLst/>
                <a:cxnLst>
                  <a:cxn ang="0">
                    <a:pos x="T0" y="T1"/>
                  </a:cxn>
                  <a:cxn ang="0">
                    <a:pos x="T2" y="T3"/>
                  </a:cxn>
                  <a:cxn ang="0">
                    <a:pos x="T4" y="T5"/>
                  </a:cxn>
                  <a:cxn ang="0">
                    <a:pos x="T6" y="T7"/>
                  </a:cxn>
                </a:cxnLst>
                <a:rect l="0" t="0" r="r" b="b"/>
                <a:pathLst>
                  <a:path w="48" h="23">
                    <a:moveTo>
                      <a:pt x="0" y="0"/>
                    </a:moveTo>
                    <a:cubicBezTo>
                      <a:pt x="6" y="5"/>
                      <a:pt x="14" y="8"/>
                      <a:pt x="22" y="13"/>
                    </a:cubicBezTo>
                    <a:cubicBezTo>
                      <a:pt x="30" y="15"/>
                      <a:pt x="36" y="20"/>
                      <a:pt x="44" y="23"/>
                    </a:cubicBezTo>
                    <a:cubicBezTo>
                      <a:pt x="46" y="23"/>
                      <a:pt x="48" y="23"/>
                      <a:pt x="48" y="2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9" name="Freeform 352"/>
              <p:cNvSpPr>
                <a:spLocks/>
              </p:cNvSpPr>
              <p:nvPr/>
            </p:nvSpPr>
            <p:spPr bwMode="auto">
              <a:xfrm>
                <a:off x="4138" y="2339"/>
                <a:ext cx="50" cy="32"/>
              </a:xfrm>
              <a:custGeom>
                <a:avLst/>
                <a:gdLst>
                  <a:gd name="T0" fmla="*/ 50 w 50"/>
                  <a:gd name="T1" fmla="*/ 32 h 32"/>
                  <a:gd name="T2" fmla="*/ 28 w 50"/>
                  <a:gd name="T3" fmla="*/ 20 h 32"/>
                  <a:gd name="T4" fmla="*/ 8 w 50"/>
                  <a:gd name="T5" fmla="*/ 5 h 32"/>
                  <a:gd name="T6" fmla="*/ 0 w 50"/>
                  <a:gd name="T7" fmla="*/ 0 h 32"/>
                </a:gdLst>
                <a:ahLst/>
                <a:cxnLst>
                  <a:cxn ang="0">
                    <a:pos x="T0" y="T1"/>
                  </a:cxn>
                  <a:cxn ang="0">
                    <a:pos x="T2" y="T3"/>
                  </a:cxn>
                  <a:cxn ang="0">
                    <a:pos x="T4" y="T5"/>
                  </a:cxn>
                  <a:cxn ang="0">
                    <a:pos x="T6" y="T7"/>
                  </a:cxn>
                </a:cxnLst>
                <a:rect l="0" t="0" r="r" b="b"/>
                <a:pathLst>
                  <a:path w="50" h="32">
                    <a:moveTo>
                      <a:pt x="50" y="32"/>
                    </a:moveTo>
                    <a:cubicBezTo>
                      <a:pt x="42" y="27"/>
                      <a:pt x="36" y="25"/>
                      <a:pt x="28" y="20"/>
                    </a:cubicBezTo>
                    <a:cubicBezTo>
                      <a:pt x="22" y="15"/>
                      <a:pt x="14" y="10"/>
                      <a:pt x="8" y="5"/>
                    </a:cubicBezTo>
                    <a:cubicBezTo>
                      <a:pt x="6" y="5"/>
                      <a:pt x="2"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0" name="Freeform 353"/>
              <p:cNvSpPr>
                <a:spLocks/>
              </p:cNvSpPr>
              <p:nvPr/>
            </p:nvSpPr>
            <p:spPr bwMode="auto">
              <a:xfrm>
                <a:off x="4206" y="2321"/>
                <a:ext cx="59" cy="28"/>
              </a:xfrm>
              <a:custGeom>
                <a:avLst/>
                <a:gdLst>
                  <a:gd name="T0" fmla="*/ 0 w 59"/>
                  <a:gd name="T1" fmla="*/ 0 h 28"/>
                  <a:gd name="T2" fmla="*/ 20 w 59"/>
                  <a:gd name="T3" fmla="*/ 10 h 28"/>
                  <a:gd name="T4" fmla="*/ 41 w 59"/>
                  <a:gd name="T5" fmla="*/ 20 h 28"/>
                  <a:gd name="T6" fmla="*/ 59 w 59"/>
                  <a:gd name="T7" fmla="*/ 28 h 28"/>
                </a:gdLst>
                <a:ahLst/>
                <a:cxnLst>
                  <a:cxn ang="0">
                    <a:pos x="T0" y="T1"/>
                  </a:cxn>
                  <a:cxn ang="0">
                    <a:pos x="T2" y="T3"/>
                  </a:cxn>
                  <a:cxn ang="0">
                    <a:pos x="T4" y="T5"/>
                  </a:cxn>
                  <a:cxn ang="0">
                    <a:pos x="T6" y="T7"/>
                  </a:cxn>
                </a:cxnLst>
                <a:rect l="0" t="0" r="r" b="b"/>
                <a:pathLst>
                  <a:path w="59" h="28">
                    <a:moveTo>
                      <a:pt x="0" y="0"/>
                    </a:moveTo>
                    <a:cubicBezTo>
                      <a:pt x="8" y="5"/>
                      <a:pt x="14" y="8"/>
                      <a:pt x="20" y="10"/>
                    </a:cubicBezTo>
                    <a:cubicBezTo>
                      <a:pt x="28" y="15"/>
                      <a:pt x="34" y="18"/>
                      <a:pt x="41" y="20"/>
                    </a:cubicBezTo>
                    <a:cubicBezTo>
                      <a:pt x="47" y="23"/>
                      <a:pt x="53" y="25"/>
                      <a:pt x="59"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1" name="Freeform 354"/>
              <p:cNvSpPr>
                <a:spLocks/>
              </p:cNvSpPr>
              <p:nvPr/>
            </p:nvSpPr>
            <p:spPr bwMode="auto">
              <a:xfrm>
                <a:off x="4138" y="2249"/>
                <a:ext cx="10" cy="30"/>
              </a:xfrm>
              <a:custGeom>
                <a:avLst/>
                <a:gdLst>
                  <a:gd name="T0" fmla="*/ 10 w 10"/>
                  <a:gd name="T1" fmla="*/ 30 h 30"/>
                  <a:gd name="T2" fmla="*/ 6 w 10"/>
                  <a:gd name="T3" fmla="*/ 25 h 30"/>
                  <a:gd name="T4" fmla="*/ 2 w 10"/>
                  <a:gd name="T5" fmla="*/ 12 h 30"/>
                  <a:gd name="T6" fmla="*/ 2 w 10"/>
                  <a:gd name="T7" fmla="*/ 0 h 30"/>
                </a:gdLst>
                <a:ahLst/>
                <a:cxnLst>
                  <a:cxn ang="0">
                    <a:pos x="T0" y="T1"/>
                  </a:cxn>
                  <a:cxn ang="0">
                    <a:pos x="T2" y="T3"/>
                  </a:cxn>
                  <a:cxn ang="0">
                    <a:pos x="T4" y="T5"/>
                  </a:cxn>
                  <a:cxn ang="0">
                    <a:pos x="T6" y="T7"/>
                  </a:cxn>
                </a:cxnLst>
                <a:rect l="0" t="0" r="r" b="b"/>
                <a:pathLst>
                  <a:path w="10" h="30">
                    <a:moveTo>
                      <a:pt x="10" y="30"/>
                    </a:moveTo>
                    <a:cubicBezTo>
                      <a:pt x="10" y="27"/>
                      <a:pt x="8" y="25"/>
                      <a:pt x="6" y="25"/>
                    </a:cubicBezTo>
                    <a:cubicBezTo>
                      <a:pt x="4" y="20"/>
                      <a:pt x="2" y="17"/>
                      <a:pt x="2" y="12"/>
                    </a:cubicBezTo>
                    <a:cubicBezTo>
                      <a:pt x="2" y="10"/>
                      <a:pt x="0" y="7"/>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2" name="Freeform 355"/>
              <p:cNvSpPr>
                <a:spLocks/>
              </p:cNvSpPr>
              <p:nvPr/>
            </p:nvSpPr>
            <p:spPr bwMode="auto">
              <a:xfrm>
                <a:off x="4148" y="2279"/>
                <a:ext cx="58" cy="42"/>
              </a:xfrm>
              <a:custGeom>
                <a:avLst/>
                <a:gdLst>
                  <a:gd name="T0" fmla="*/ 58 w 58"/>
                  <a:gd name="T1" fmla="*/ 42 h 42"/>
                  <a:gd name="T2" fmla="*/ 40 w 58"/>
                  <a:gd name="T3" fmla="*/ 32 h 42"/>
                  <a:gd name="T4" fmla="*/ 22 w 58"/>
                  <a:gd name="T5" fmla="*/ 20 h 42"/>
                  <a:gd name="T6" fmla="*/ 0 w 58"/>
                  <a:gd name="T7" fmla="*/ 0 h 42"/>
                </a:gdLst>
                <a:ahLst/>
                <a:cxnLst>
                  <a:cxn ang="0">
                    <a:pos x="T0" y="T1"/>
                  </a:cxn>
                  <a:cxn ang="0">
                    <a:pos x="T2" y="T3"/>
                  </a:cxn>
                  <a:cxn ang="0">
                    <a:pos x="T4" y="T5"/>
                  </a:cxn>
                  <a:cxn ang="0">
                    <a:pos x="T6" y="T7"/>
                  </a:cxn>
                </a:cxnLst>
                <a:rect l="0" t="0" r="r" b="b"/>
                <a:pathLst>
                  <a:path w="58" h="42">
                    <a:moveTo>
                      <a:pt x="58" y="42"/>
                    </a:moveTo>
                    <a:cubicBezTo>
                      <a:pt x="52" y="40"/>
                      <a:pt x="46" y="35"/>
                      <a:pt x="40" y="32"/>
                    </a:cubicBezTo>
                    <a:cubicBezTo>
                      <a:pt x="34" y="27"/>
                      <a:pt x="28" y="25"/>
                      <a:pt x="22" y="20"/>
                    </a:cubicBezTo>
                    <a:cubicBezTo>
                      <a:pt x="14" y="12"/>
                      <a:pt x="8" y="7"/>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3" name="Freeform 356"/>
              <p:cNvSpPr>
                <a:spLocks/>
              </p:cNvSpPr>
              <p:nvPr/>
            </p:nvSpPr>
            <p:spPr bwMode="auto">
              <a:xfrm>
                <a:off x="4114" y="2249"/>
                <a:ext cx="26" cy="95"/>
              </a:xfrm>
              <a:custGeom>
                <a:avLst/>
                <a:gdLst>
                  <a:gd name="T0" fmla="*/ 26 w 26"/>
                  <a:gd name="T1" fmla="*/ 0 h 95"/>
                  <a:gd name="T2" fmla="*/ 0 w 26"/>
                  <a:gd name="T3" fmla="*/ 95 h 95"/>
                </a:gdLst>
                <a:ahLst/>
                <a:cxnLst>
                  <a:cxn ang="0">
                    <a:pos x="T0" y="T1"/>
                  </a:cxn>
                  <a:cxn ang="0">
                    <a:pos x="T2" y="T3"/>
                  </a:cxn>
                </a:cxnLst>
                <a:rect l="0" t="0" r="r" b="b"/>
                <a:pathLst>
                  <a:path w="26" h="95">
                    <a:moveTo>
                      <a:pt x="26" y="0"/>
                    </a:moveTo>
                    <a:cubicBezTo>
                      <a:pt x="10" y="27"/>
                      <a:pt x="0" y="60"/>
                      <a:pt x="0" y="9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4" name="Freeform 357"/>
              <p:cNvSpPr>
                <a:spLocks/>
              </p:cNvSpPr>
              <p:nvPr/>
            </p:nvSpPr>
            <p:spPr bwMode="auto">
              <a:xfrm>
                <a:off x="4140" y="2149"/>
                <a:ext cx="107" cy="100"/>
              </a:xfrm>
              <a:custGeom>
                <a:avLst/>
                <a:gdLst>
                  <a:gd name="T0" fmla="*/ 0 w 107"/>
                  <a:gd name="T1" fmla="*/ 100 h 100"/>
                  <a:gd name="T2" fmla="*/ 26 w 107"/>
                  <a:gd name="T3" fmla="*/ 72 h 100"/>
                  <a:gd name="T4" fmla="*/ 60 w 107"/>
                  <a:gd name="T5" fmla="*/ 40 h 100"/>
                  <a:gd name="T6" fmla="*/ 88 w 107"/>
                  <a:gd name="T7" fmla="*/ 17 h 100"/>
                  <a:gd name="T8" fmla="*/ 107 w 107"/>
                  <a:gd name="T9" fmla="*/ 0 h 100"/>
                </a:gdLst>
                <a:ahLst/>
                <a:cxnLst>
                  <a:cxn ang="0">
                    <a:pos x="T0" y="T1"/>
                  </a:cxn>
                  <a:cxn ang="0">
                    <a:pos x="T2" y="T3"/>
                  </a:cxn>
                  <a:cxn ang="0">
                    <a:pos x="T4" y="T5"/>
                  </a:cxn>
                  <a:cxn ang="0">
                    <a:pos x="T6" y="T7"/>
                  </a:cxn>
                  <a:cxn ang="0">
                    <a:pos x="T8" y="T9"/>
                  </a:cxn>
                </a:cxnLst>
                <a:rect l="0" t="0" r="r" b="b"/>
                <a:pathLst>
                  <a:path w="107" h="100">
                    <a:moveTo>
                      <a:pt x="0" y="100"/>
                    </a:moveTo>
                    <a:cubicBezTo>
                      <a:pt x="10" y="90"/>
                      <a:pt x="18" y="82"/>
                      <a:pt x="26" y="72"/>
                    </a:cubicBezTo>
                    <a:cubicBezTo>
                      <a:pt x="38" y="60"/>
                      <a:pt x="50" y="50"/>
                      <a:pt x="60" y="40"/>
                    </a:cubicBezTo>
                    <a:cubicBezTo>
                      <a:pt x="70" y="32"/>
                      <a:pt x="78" y="25"/>
                      <a:pt x="88" y="17"/>
                    </a:cubicBezTo>
                    <a:cubicBezTo>
                      <a:pt x="94" y="10"/>
                      <a:pt x="102" y="5"/>
                      <a:pt x="1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5" name="Freeform 358"/>
              <p:cNvSpPr>
                <a:spLocks/>
              </p:cNvSpPr>
              <p:nvPr/>
            </p:nvSpPr>
            <p:spPr bwMode="auto">
              <a:xfrm>
                <a:off x="4265" y="2234"/>
                <a:ext cx="116" cy="115"/>
              </a:xfrm>
              <a:custGeom>
                <a:avLst/>
                <a:gdLst>
                  <a:gd name="T0" fmla="*/ 0 w 116"/>
                  <a:gd name="T1" fmla="*/ 115 h 115"/>
                  <a:gd name="T2" fmla="*/ 0 w 116"/>
                  <a:gd name="T3" fmla="*/ 115 h 115"/>
                  <a:gd name="T4" fmla="*/ 60 w 116"/>
                  <a:gd name="T5" fmla="*/ 60 h 115"/>
                  <a:gd name="T6" fmla="*/ 116 w 116"/>
                  <a:gd name="T7" fmla="*/ 0 h 115"/>
                </a:gdLst>
                <a:ahLst/>
                <a:cxnLst>
                  <a:cxn ang="0">
                    <a:pos x="T0" y="T1"/>
                  </a:cxn>
                  <a:cxn ang="0">
                    <a:pos x="T2" y="T3"/>
                  </a:cxn>
                  <a:cxn ang="0">
                    <a:pos x="T4" y="T5"/>
                  </a:cxn>
                  <a:cxn ang="0">
                    <a:pos x="T6" y="T7"/>
                  </a:cxn>
                </a:cxnLst>
                <a:rect l="0" t="0" r="r" b="b"/>
                <a:pathLst>
                  <a:path w="116" h="115">
                    <a:moveTo>
                      <a:pt x="0" y="115"/>
                    </a:moveTo>
                    <a:cubicBezTo>
                      <a:pt x="0" y="115"/>
                      <a:pt x="0" y="115"/>
                      <a:pt x="0" y="115"/>
                    </a:cubicBezTo>
                    <a:cubicBezTo>
                      <a:pt x="22" y="95"/>
                      <a:pt x="40" y="80"/>
                      <a:pt x="60" y="60"/>
                    </a:cubicBezTo>
                    <a:cubicBezTo>
                      <a:pt x="76" y="45"/>
                      <a:pt x="94" y="25"/>
                      <a:pt x="1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6" name="Freeform 359"/>
              <p:cNvSpPr>
                <a:spLocks/>
              </p:cNvSpPr>
              <p:nvPr/>
            </p:nvSpPr>
            <p:spPr bwMode="auto">
              <a:xfrm>
                <a:off x="4148" y="2159"/>
                <a:ext cx="107" cy="120"/>
              </a:xfrm>
              <a:custGeom>
                <a:avLst/>
                <a:gdLst>
                  <a:gd name="T0" fmla="*/ 0 w 107"/>
                  <a:gd name="T1" fmla="*/ 120 h 120"/>
                  <a:gd name="T2" fmla="*/ 44 w 107"/>
                  <a:gd name="T3" fmla="*/ 62 h 120"/>
                  <a:gd name="T4" fmla="*/ 107 w 107"/>
                  <a:gd name="T5" fmla="*/ 0 h 120"/>
                </a:gdLst>
                <a:ahLst/>
                <a:cxnLst>
                  <a:cxn ang="0">
                    <a:pos x="T0" y="T1"/>
                  </a:cxn>
                  <a:cxn ang="0">
                    <a:pos x="T2" y="T3"/>
                  </a:cxn>
                  <a:cxn ang="0">
                    <a:pos x="T4" y="T5"/>
                  </a:cxn>
                </a:cxnLst>
                <a:rect l="0" t="0" r="r" b="b"/>
                <a:pathLst>
                  <a:path w="107" h="120">
                    <a:moveTo>
                      <a:pt x="0" y="120"/>
                    </a:moveTo>
                    <a:cubicBezTo>
                      <a:pt x="12" y="102"/>
                      <a:pt x="28" y="80"/>
                      <a:pt x="44" y="62"/>
                    </a:cubicBezTo>
                    <a:cubicBezTo>
                      <a:pt x="58" y="47"/>
                      <a:pt x="74" y="35"/>
                      <a:pt x="1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7" name="Freeform 360"/>
              <p:cNvSpPr>
                <a:spLocks/>
              </p:cNvSpPr>
              <p:nvPr/>
            </p:nvSpPr>
            <p:spPr bwMode="auto">
              <a:xfrm>
                <a:off x="4307" y="2194"/>
                <a:ext cx="84" cy="30"/>
              </a:xfrm>
              <a:custGeom>
                <a:avLst/>
                <a:gdLst>
                  <a:gd name="T0" fmla="*/ 0 w 84"/>
                  <a:gd name="T1" fmla="*/ 0 h 30"/>
                  <a:gd name="T2" fmla="*/ 24 w 84"/>
                  <a:gd name="T3" fmla="*/ 12 h 30"/>
                  <a:gd name="T4" fmla="*/ 46 w 84"/>
                  <a:gd name="T5" fmla="*/ 20 h 30"/>
                  <a:gd name="T6" fmla="*/ 66 w 84"/>
                  <a:gd name="T7" fmla="*/ 27 h 30"/>
                  <a:gd name="T8" fmla="*/ 84 w 84"/>
                  <a:gd name="T9" fmla="*/ 30 h 30"/>
                </a:gdLst>
                <a:ahLst/>
                <a:cxnLst>
                  <a:cxn ang="0">
                    <a:pos x="T0" y="T1"/>
                  </a:cxn>
                  <a:cxn ang="0">
                    <a:pos x="T2" y="T3"/>
                  </a:cxn>
                  <a:cxn ang="0">
                    <a:pos x="T4" y="T5"/>
                  </a:cxn>
                  <a:cxn ang="0">
                    <a:pos x="T6" y="T7"/>
                  </a:cxn>
                  <a:cxn ang="0">
                    <a:pos x="T8" y="T9"/>
                  </a:cxn>
                </a:cxnLst>
                <a:rect l="0" t="0" r="r" b="b"/>
                <a:pathLst>
                  <a:path w="84" h="30">
                    <a:moveTo>
                      <a:pt x="0" y="0"/>
                    </a:moveTo>
                    <a:cubicBezTo>
                      <a:pt x="8" y="5"/>
                      <a:pt x="16" y="10"/>
                      <a:pt x="24" y="12"/>
                    </a:cubicBezTo>
                    <a:cubicBezTo>
                      <a:pt x="32" y="15"/>
                      <a:pt x="38" y="17"/>
                      <a:pt x="46" y="20"/>
                    </a:cubicBezTo>
                    <a:cubicBezTo>
                      <a:pt x="52" y="22"/>
                      <a:pt x="60" y="25"/>
                      <a:pt x="66" y="27"/>
                    </a:cubicBezTo>
                    <a:cubicBezTo>
                      <a:pt x="72" y="27"/>
                      <a:pt x="78" y="30"/>
                      <a:pt x="84"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8" name="Freeform 361"/>
              <p:cNvSpPr>
                <a:spLocks/>
              </p:cNvSpPr>
              <p:nvPr/>
            </p:nvSpPr>
            <p:spPr bwMode="auto">
              <a:xfrm>
                <a:off x="4391" y="2211"/>
                <a:ext cx="37" cy="13"/>
              </a:xfrm>
              <a:custGeom>
                <a:avLst/>
                <a:gdLst>
                  <a:gd name="T0" fmla="*/ 0 w 37"/>
                  <a:gd name="T1" fmla="*/ 13 h 13"/>
                  <a:gd name="T2" fmla="*/ 15 w 37"/>
                  <a:gd name="T3" fmla="*/ 13 h 13"/>
                  <a:gd name="T4" fmla="*/ 31 w 37"/>
                  <a:gd name="T5" fmla="*/ 5 h 13"/>
                  <a:gd name="T6" fmla="*/ 37 w 37"/>
                  <a:gd name="T7" fmla="*/ 0 h 13"/>
                </a:gdLst>
                <a:ahLst/>
                <a:cxnLst>
                  <a:cxn ang="0">
                    <a:pos x="T0" y="T1"/>
                  </a:cxn>
                  <a:cxn ang="0">
                    <a:pos x="T2" y="T3"/>
                  </a:cxn>
                  <a:cxn ang="0">
                    <a:pos x="T4" y="T5"/>
                  </a:cxn>
                  <a:cxn ang="0">
                    <a:pos x="T6" y="T7"/>
                  </a:cxn>
                </a:cxnLst>
                <a:rect l="0" t="0" r="r" b="b"/>
                <a:pathLst>
                  <a:path w="37" h="13">
                    <a:moveTo>
                      <a:pt x="0" y="13"/>
                    </a:moveTo>
                    <a:cubicBezTo>
                      <a:pt x="6" y="13"/>
                      <a:pt x="10" y="13"/>
                      <a:pt x="15" y="13"/>
                    </a:cubicBezTo>
                    <a:cubicBezTo>
                      <a:pt x="21" y="13"/>
                      <a:pt x="27" y="8"/>
                      <a:pt x="31" y="5"/>
                    </a:cubicBezTo>
                    <a:cubicBezTo>
                      <a:pt x="33" y="3"/>
                      <a:pt x="35" y="3"/>
                      <a:pt x="3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9" name="Freeform 362"/>
              <p:cNvSpPr>
                <a:spLocks/>
              </p:cNvSpPr>
              <p:nvPr/>
            </p:nvSpPr>
            <p:spPr bwMode="auto">
              <a:xfrm>
                <a:off x="4428" y="2116"/>
                <a:ext cx="48" cy="95"/>
              </a:xfrm>
              <a:custGeom>
                <a:avLst/>
                <a:gdLst>
                  <a:gd name="T0" fmla="*/ 0 w 48"/>
                  <a:gd name="T1" fmla="*/ 95 h 95"/>
                  <a:gd name="T2" fmla="*/ 24 w 48"/>
                  <a:gd name="T3" fmla="*/ 53 h 95"/>
                  <a:gd name="T4" fmla="*/ 48 w 48"/>
                  <a:gd name="T5" fmla="*/ 0 h 95"/>
                </a:gdLst>
                <a:ahLst/>
                <a:cxnLst>
                  <a:cxn ang="0">
                    <a:pos x="T0" y="T1"/>
                  </a:cxn>
                  <a:cxn ang="0">
                    <a:pos x="T2" y="T3"/>
                  </a:cxn>
                  <a:cxn ang="0">
                    <a:pos x="T4" y="T5"/>
                  </a:cxn>
                </a:cxnLst>
                <a:rect l="0" t="0" r="r" b="b"/>
                <a:pathLst>
                  <a:path w="48" h="95">
                    <a:moveTo>
                      <a:pt x="0" y="95"/>
                    </a:moveTo>
                    <a:cubicBezTo>
                      <a:pt x="12" y="80"/>
                      <a:pt x="16" y="68"/>
                      <a:pt x="24" y="53"/>
                    </a:cubicBezTo>
                    <a:cubicBezTo>
                      <a:pt x="28" y="45"/>
                      <a:pt x="32" y="35"/>
                      <a:pt x="4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0" name="Freeform 363"/>
              <p:cNvSpPr>
                <a:spLocks/>
              </p:cNvSpPr>
              <p:nvPr/>
            </p:nvSpPr>
            <p:spPr bwMode="auto">
              <a:xfrm>
                <a:off x="4399" y="2081"/>
                <a:ext cx="77" cy="33"/>
              </a:xfrm>
              <a:custGeom>
                <a:avLst/>
                <a:gdLst>
                  <a:gd name="T0" fmla="*/ 0 w 77"/>
                  <a:gd name="T1" fmla="*/ 0 h 33"/>
                  <a:gd name="T2" fmla="*/ 35 w 77"/>
                  <a:gd name="T3" fmla="*/ 15 h 33"/>
                  <a:gd name="T4" fmla="*/ 77 w 77"/>
                  <a:gd name="T5" fmla="*/ 33 h 33"/>
                </a:gdLst>
                <a:ahLst/>
                <a:cxnLst>
                  <a:cxn ang="0">
                    <a:pos x="T0" y="T1"/>
                  </a:cxn>
                  <a:cxn ang="0">
                    <a:pos x="T2" y="T3"/>
                  </a:cxn>
                  <a:cxn ang="0">
                    <a:pos x="T4" y="T5"/>
                  </a:cxn>
                </a:cxnLst>
                <a:rect l="0" t="0" r="r" b="b"/>
                <a:pathLst>
                  <a:path w="77" h="33">
                    <a:moveTo>
                      <a:pt x="0" y="0"/>
                    </a:moveTo>
                    <a:cubicBezTo>
                      <a:pt x="11" y="5"/>
                      <a:pt x="23" y="10"/>
                      <a:pt x="35" y="15"/>
                    </a:cubicBezTo>
                    <a:cubicBezTo>
                      <a:pt x="49" y="20"/>
                      <a:pt x="63" y="28"/>
                      <a:pt x="77" y="3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1" name="Line 364"/>
              <p:cNvSpPr>
                <a:spLocks noChangeShapeType="1"/>
              </p:cNvSpPr>
              <p:nvPr/>
            </p:nvSpPr>
            <p:spPr bwMode="auto">
              <a:xfrm flipV="1">
                <a:off x="4476" y="211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2" name="Freeform 365"/>
              <p:cNvSpPr>
                <a:spLocks/>
              </p:cNvSpPr>
              <p:nvPr/>
            </p:nvSpPr>
            <p:spPr bwMode="auto">
              <a:xfrm>
                <a:off x="4261" y="2156"/>
                <a:ext cx="46" cy="38"/>
              </a:xfrm>
              <a:custGeom>
                <a:avLst/>
                <a:gdLst>
                  <a:gd name="T0" fmla="*/ 46 w 46"/>
                  <a:gd name="T1" fmla="*/ 38 h 38"/>
                  <a:gd name="T2" fmla="*/ 24 w 46"/>
                  <a:gd name="T3" fmla="*/ 25 h 38"/>
                  <a:gd name="T4" fmla="*/ 8 w 46"/>
                  <a:gd name="T5" fmla="*/ 10 h 38"/>
                  <a:gd name="T6" fmla="*/ 4 w 46"/>
                  <a:gd name="T7" fmla="*/ 5 h 38"/>
                  <a:gd name="T8" fmla="*/ 0 w 46"/>
                  <a:gd name="T9" fmla="*/ 0 h 38"/>
                </a:gdLst>
                <a:ahLst/>
                <a:cxnLst>
                  <a:cxn ang="0">
                    <a:pos x="T0" y="T1"/>
                  </a:cxn>
                  <a:cxn ang="0">
                    <a:pos x="T2" y="T3"/>
                  </a:cxn>
                  <a:cxn ang="0">
                    <a:pos x="T4" y="T5"/>
                  </a:cxn>
                  <a:cxn ang="0">
                    <a:pos x="T6" y="T7"/>
                  </a:cxn>
                  <a:cxn ang="0">
                    <a:pos x="T8" y="T9"/>
                  </a:cxn>
                </a:cxnLst>
                <a:rect l="0" t="0" r="r" b="b"/>
                <a:pathLst>
                  <a:path w="46" h="38">
                    <a:moveTo>
                      <a:pt x="46" y="38"/>
                    </a:moveTo>
                    <a:cubicBezTo>
                      <a:pt x="38" y="33"/>
                      <a:pt x="30" y="30"/>
                      <a:pt x="24" y="25"/>
                    </a:cubicBezTo>
                    <a:cubicBezTo>
                      <a:pt x="18" y="20"/>
                      <a:pt x="12" y="15"/>
                      <a:pt x="8" y="10"/>
                    </a:cubicBezTo>
                    <a:cubicBezTo>
                      <a:pt x="6" y="10"/>
                      <a:pt x="4" y="8"/>
                      <a:pt x="4" y="5"/>
                    </a:cubicBezTo>
                    <a:cubicBezTo>
                      <a:pt x="2" y="3"/>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3" name="Freeform 366"/>
              <p:cNvSpPr>
                <a:spLocks/>
              </p:cNvSpPr>
              <p:nvPr/>
            </p:nvSpPr>
            <p:spPr bwMode="auto">
              <a:xfrm>
                <a:off x="4255" y="2131"/>
                <a:ext cx="6" cy="25"/>
              </a:xfrm>
              <a:custGeom>
                <a:avLst/>
                <a:gdLst>
                  <a:gd name="T0" fmla="*/ 6 w 6"/>
                  <a:gd name="T1" fmla="*/ 25 h 25"/>
                  <a:gd name="T2" fmla="*/ 2 w 6"/>
                  <a:gd name="T3" fmla="*/ 20 h 25"/>
                  <a:gd name="T4" fmla="*/ 2 w 6"/>
                  <a:gd name="T5" fmla="*/ 10 h 25"/>
                  <a:gd name="T6" fmla="*/ 6 w 6"/>
                  <a:gd name="T7" fmla="*/ 0 h 25"/>
                </a:gdLst>
                <a:ahLst/>
                <a:cxnLst>
                  <a:cxn ang="0">
                    <a:pos x="T0" y="T1"/>
                  </a:cxn>
                  <a:cxn ang="0">
                    <a:pos x="T2" y="T3"/>
                  </a:cxn>
                  <a:cxn ang="0">
                    <a:pos x="T4" y="T5"/>
                  </a:cxn>
                  <a:cxn ang="0">
                    <a:pos x="T6" y="T7"/>
                  </a:cxn>
                </a:cxnLst>
                <a:rect l="0" t="0" r="r" b="b"/>
                <a:pathLst>
                  <a:path w="6" h="25">
                    <a:moveTo>
                      <a:pt x="6" y="25"/>
                    </a:moveTo>
                    <a:cubicBezTo>
                      <a:pt x="4" y="23"/>
                      <a:pt x="4" y="23"/>
                      <a:pt x="2" y="20"/>
                    </a:cubicBezTo>
                    <a:cubicBezTo>
                      <a:pt x="2" y="18"/>
                      <a:pt x="0" y="15"/>
                      <a:pt x="2" y="10"/>
                    </a:cubicBezTo>
                    <a:cubicBezTo>
                      <a:pt x="2" y="8"/>
                      <a:pt x="4" y="5"/>
                      <a:pt x="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4" name="Freeform 367"/>
              <p:cNvSpPr>
                <a:spLocks/>
              </p:cNvSpPr>
              <p:nvPr/>
            </p:nvSpPr>
            <p:spPr bwMode="auto">
              <a:xfrm>
                <a:off x="4261" y="2041"/>
                <a:ext cx="48" cy="90"/>
              </a:xfrm>
              <a:custGeom>
                <a:avLst/>
                <a:gdLst>
                  <a:gd name="T0" fmla="*/ 0 w 48"/>
                  <a:gd name="T1" fmla="*/ 90 h 90"/>
                  <a:gd name="T2" fmla="*/ 28 w 48"/>
                  <a:gd name="T3" fmla="*/ 35 h 90"/>
                  <a:gd name="T4" fmla="*/ 48 w 48"/>
                  <a:gd name="T5" fmla="*/ 0 h 90"/>
                </a:gdLst>
                <a:ahLst/>
                <a:cxnLst>
                  <a:cxn ang="0">
                    <a:pos x="T0" y="T1"/>
                  </a:cxn>
                  <a:cxn ang="0">
                    <a:pos x="T2" y="T3"/>
                  </a:cxn>
                  <a:cxn ang="0">
                    <a:pos x="T4" y="T5"/>
                  </a:cxn>
                </a:cxnLst>
                <a:rect l="0" t="0" r="r" b="b"/>
                <a:pathLst>
                  <a:path w="48" h="90">
                    <a:moveTo>
                      <a:pt x="0" y="90"/>
                    </a:moveTo>
                    <a:cubicBezTo>
                      <a:pt x="8" y="70"/>
                      <a:pt x="18" y="55"/>
                      <a:pt x="28" y="35"/>
                    </a:cubicBezTo>
                    <a:cubicBezTo>
                      <a:pt x="32" y="25"/>
                      <a:pt x="38" y="15"/>
                      <a:pt x="4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5" name="Freeform 368"/>
              <p:cNvSpPr>
                <a:spLocks/>
              </p:cNvSpPr>
              <p:nvPr/>
            </p:nvSpPr>
            <p:spPr bwMode="auto">
              <a:xfrm>
                <a:off x="4317" y="2041"/>
                <a:ext cx="82" cy="40"/>
              </a:xfrm>
              <a:custGeom>
                <a:avLst/>
                <a:gdLst>
                  <a:gd name="T0" fmla="*/ 82 w 82"/>
                  <a:gd name="T1" fmla="*/ 40 h 40"/>
                  <a:gd name="T2" fmla="*/ 30 w 82"/>
                  <a:gd name="T3" fmla="*/ 18 h 40"/>
                  <a:gd name="T4" fmla="*/ 0 w 82"/>
                  <a:gd name="T5" fmla="*/ 0 h 40"/>
                </a:gdLst>
                <a:ahLst/>
                <a:cxnLst>
                  <a:cxn ang="0">
                    <a:pos x="T0" y="T1"/>
                  </a:cxn>
                  <a:cxn ang="0">
                    <a:pos x="T2" y="T3"/>
                  </a:cxn>
                  <a:cxn ang="0">
                    <a:pos x="T4" y="T5"/>
                  </a:cxn>
                </a:cxnLst>
                <a:rect l="0" t="0" r="r" b="b"/>
                <a:pathLst>
                  <a:path w="82" h="40">
                    <a:moveTo>
                      <a:pt x="82" y="40"/>
                    </a:moveTo>
                    <a:cubicBezTo>
                      <a:pt x="64" y="33"/>
                      <a:pt x="46" y="25"/>
                      <a:pt x="30" y="18"/>
                    </a:cubicBezTo>
                    <a:cubicBezTo>
                      <a:pt x="18" y="10"/>
                      <a:pt x="8"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6" name="Line 369"/>
              <p:cNvSpPr>
                <a:spLocks noChangeShapeType="1"/>
              </p:cNvSpPr>
              <p:nvPr/>
            </p:nvSpPr>
            <p:spPr bwMode="auto">
              <a:xfrm flipH="1">
                <a:off x="4309" y="2041"/>
                <a:ext cx="8"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7" name="Freeform 370"/>
              <p:cNvSpPr>
                <a:spLocks/>
              </p:cNvSpPr>
              <p:nvPr/>
            </p:nvSpPr>
            <p:spPr bwMode="auto">
              <a:xfrm>
                <a:off x="4247" y="1939"/>
                <a:ext cx="259" cy="210"/>
              </a:xfrm>
              <a:custGeom>
                <a:avLst/>
                <a:gdLst>
                  <a:gd name="T0" fmla="*/ 0 w 259"/>
                  <a:gd name="T1" fmla="*/ 210 h 210"/>
                  <a:gd name="T2" fmla="*/ 28 w 259"/>
                  <a:gd name="T3" fmla="*/ 155 h 210"/>
                  <a:gd name="T4" fmla="*/ 64 w 259"/>
                  <a:gd name="T5" fmla="*/ 95 h 210"/>
                  <a:gd name="T6" fmla="*/ 98 w 259"/>
                  <a:gd name="T7" fmla="*/ 62 h 210"/>
                  <a:gd name="T8" fmla="*/ 112 w 259"/>
                  <a:gd name="T9" fmla="*/ 50 h 210"/>
                  <a:gd name="T10" fmla="*/ 154 w 259"/>
                  <a:gd name="T11" fmla="*/ 30 h 210"/>
                  <a:gd name="T12" fmla="*/ 219 w 259"/>
                  <a:gd name="T13" fmla="*/ 12 h 210"/>
                  <a:gd name="T14" fmla="*/ 259 w 259"/>
                  <a:gd name="T15" fmla="*/ 0 h 2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 h="210">
                    <a:moveTo>
                      <a:pt x="0" y="210"/>
                    </a:moveTo>
                    <a:cubicBezTo>
                      <a:pt x="10" y="192"/>
                      <a:pt x="20" y="172"/>
                      <a:pt x="28" y="155"/>
                    </a:cubicBezTo>
                    <a:cubicBezTo>
                      <a:pt x="40" y="132"/>
                      <a:pt x="52" y="112"/>
                      <a:pt x="64" y="95"/>
                    </a:cubicBezTo>
                    <a:cubicBezTo>
                      <a:pt x="74" y="82"/>
                      <a:pt x="84" y="70"/>
                      <a:pt x="98" y="62"/>
                    </a:cubicBezTo>
                    <a:cubicBezTo>
                      <a:pt x="102" y="57"/>
                      <a:pt x="108" y="55"/>
                      <a:pt x="112" y="50"/>
                    </a:cubicBezTo>
                    <a:cubicBezTo>
                      <a:pt x="128" y="42"/>
                      <a:pt x="140" y="35"/>
                      <a:pt x="154" y="30"/>
                    </a:cubicBezTo>
                    <a:cubicBezTo>
                      <a:pt x="175" y="20"/>
                      <a:pt x="199" y="17"/>
                      <a:pt x="219" y="12"/>
                    </a:cubicBezTo>
                    <a:cubicBezTo>
                      <a:pt x="233" y="7"/>
                      <a:pt x="245" y="5"/>
                      <a:pt x="259"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8" name="Freeform 371"/>
              <p:cNvSpPr>
                <a:spLocks/>
              </p:cNvSpPr>
              <p:nvPr/>
            </p:nvSpPr>
            <p:spPr bwMode="auto">
              <a:xfrm>
                <a:off x="4506" y="1929"/>
                <a:ext cx="28" cy="10"/>
              </a:xfrm>
              <a:custGeom>
                <a:avLst/>
                <a:gdLst>
                  <a:gd name="T0" fmla="*/ 0 w 28"/>
                  <a:gd name="T1" fmla="*/ 10 h 10"/>
                  <a:gd name="T2" fmla="*/ 22 w 28"/>
                  <a:gd name="T3" fmla="*/ 2 h 10"/>
                  <a:gd name="T4" fmla="*/ 28 w 28"/>
                  <a:gd name="T5" fmla="*/ 0 h 10"/>
                </a:gdLst>
                <a:ahLst/>
                <a:cxnLst>
                  <a:cxn ang="0">
                    <a:pos x="T0" y="T1"/>
                  </a:cxn>
                  <a:cxn ang="0">
                    <a:pos x="T2" y="T3"/>
                  </a:cxn>
                  <a:cxn ang="0">
                    <a:pos x="T4" y="T5"/>
                  </a:cxn>
                </a:cxnLst>
                <a:rect l="0" t="0" r="r" b="b"/>
                <a:pathLst>
                  <a:path w="28" h="10">
                    <a:moveTo>
                      <a:pt x="0" y="10"/>
                    </a:moveTo>
                    <a:cubicBezTo>
                      <a:pt x="8" y="7"/>
                      <a:pt x="14" y="5"/>
                      <a:pt x="22" y="2"/>
                    </a:cubicBezTo>
                    <a:cubicBezTo>
                      <a:pt x="22" y="2"/>
                      <a:pt x="24" y="2"/>
                      <a:pt x="2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9" name="Freeform 372"/>
              <p:cNvSpPr>
                <a:spLocks/>
              </p:cNvSpPr>
              <p:nvPr/>
            </p:nvSpPr>
            <p:spPr bwMode="auto">
              <a:xfrm>
                <a:off x="4663" y="1961"/>
                <a:ext cx="58" cy="40"/>
              </a:xfrm>
              <a:custGeom>
                <a:avLst/>
                <a:gdLst>
                  <a:gd name="T0" fmla="*/ 58 w 58"/>
                  <a:gd name="T1" fmla="*/ 40 h 40"/>
                  <a:gd name="T2" fmla="*/ 54 w 58"/>
                  <a:gd name="T3" fmla="*/ 38 h 40"/>
                  <a:gd name="T4" fmla="*/ 36 w 58"/>
                  <a:gd name="T5" fmla="*/ 23 h 40"/>
                  <a:gd name="T6" fmla="*/ 18 w 58"/>
                  <a:gd name="T7" fmla="*/ 10 h 40"/>
                  <a:gd name="T8" fmla="*/ 0 w 58"/>
                  <a:gd name="T9" fmla="*/ 0 h 40"/>
                </a:gdLst>
                <a:ahLst/>
                <a:cxnLst>
                  <a:cxn ang="0">
                    <a:pos x="T0" y="T1"/>
                  </a:cxn>
                  <a:cxn ang="0">
                    <a:pos x="T2" y="T3"/>
                  </a:cxn>
                  <a:cxn ang="0">
                    <a:pos x="T4" y="T5"/>
                  </a:cxn>
                  <a:cxn ang="0">
                    <a:pos x="T6" y="T7"/>
                  </a:cxn>
                  <a:cxn ang="0">
                    <a:pos x="T8" y="T9"/>
                  </a:cxn>
                </a:cxnLst>
                <a:rect l="0" t="0" r="r" b="b"/>
                <a:pathLst>
                  <a:path w="58" h="40">
                    <a:moveTo>
                      <a:pt x="58" y="40"/>
                    </a:moveTo>
                    <a:cubicBezTo>
                      <a:pt x="56" y="40"/>
                      <a:pt x="56" y="38"/>
                      <a:pt x="54" y="38"/>
                    </a:cubicBezTo>
                    <a:cubicBezTo>
                      <a:pt x="48" y="33"/>
                      <a:pt x="42" y="28"/>
                      <a:pt x="36" y="23"/>
                    </a:cubicBezTo>
                    <a:cubicBezTo>
                      <a:pt x="30" y="18"/>
                      <a:pt x="24" y="13"/>
                      <a:pt x="18" y="10"/>
                    </a:cubicBezTo>
                    <a:cubicBezTo>
                      <a:pt x="12" y="8"/>
                      <a:pt x="6"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0" name="Freeform 373"/>
              <p:cNvSpPr>
                <a:spLocks/>
              </p:cNvSpPr>
              <p:nvPr/>
            </p:nvSpPr>
            <p:spPr bwMode="auto">
              <a:xfrm>
                <a:off x="4534" y="1929"/>
                <a:ext cx="129" cy="32"/>
              </a:xfrm>
              <a:custGeom>
                <a:avLst/>
                <a:gdLst>
                  <a:gd name="T0" fmla="*/ 0 w 129"/>
                  <a:gd name="T1" fmla="*/ 0 h 32"/>
                  <a:gd name="T2" fmla="*/ 16 w 129"/>
                  <a:gd name="T3" fmla="*/ 0 h 32"/>
                  <a:gd name="T4" fmla="*/ 45 w 129"/>
                  <a:gd name="T5" fmla="*/ 0 h 32"/>
                  <a:gd name="T6" fmla="*/ 67 w 129"/>
                  <a:gd name="T7" fmla="*/ 2 h 32"/>
                  <a:gd name="T8" fmla="*/ 91 w 129"/>
                  <a:gd name="T9" fmla="*/ 12 h 32"/>
                  <a:gd name="T10" fmla="*/ 113 w 129"/>
                  <a:gd name="T11" fmla="*/ 22 h 32"/>
                  <a:gd name="T12" fmla="*/ 129 w 129"/>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129" h="32">
                    <a:moveTo>
                      <a:pt x="0" y="0"/>
                    </a:moveTo>
                    <a:cubicBezTo>
                      <a:pt x="6" y="0"/>
                      <a:pt x="12" y="0"/>
                      <a:pt x="16" y="0"/>
                    </a:cubicBezTo>
                    <a:cubicBezTo>
                      <a:pt x="26" y="0"/>
                      <a:pt x="35" y="0"/>
                      <a:pt x="45" y="0"/>
                    </a:cubicBezTo>
                    <a:cubicBezTo>
                      <a:pt x="53" y="0"/>
                      <a:pt x="59" y="2"/>
                      <a:pt x="67" y="2"/>
                    </a:cubicBezTo>
                    <a:cubicBezTo>
                      <a:pt x="75" y="5"/>
                      <a:pt x="83" y="10"/>
                      <a:pt x="91" y="12"/>
                    </a:cubicBezTo>
                    <a:cubicBezTo>
                      <a:pt x="99" y="15"/>
                      <a:pt x="105" y="20"/>
                      <a:pt x="113" y="22"/>
                    </a:cubicBezTo>
                    <a:cubicBezTo>
                      <a:pt x="119" y="25"/>
                      <a:pt x="123" y="30"/>
                      <a:pt x="129" y="3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1" name="Freeform 374"/>
              <p:cNvSpPr>
                <a:spLocks/>
              </p:cNvSpPr>
              <p:nvPr/>
            </p:nvSpPr>
            <p:spPr bwMode="auto">
              <a:xfrm>
                <a:off x="4255" y="2139"/>
                <a:ext cx="177" cy="95"/>
              </a:xfrm>
              <a:custGeom>
                <a:avLst/>
                <a:gdLst>
                  <a:gd name="T0" fmla="*/ 2 w 177"/>
                  <a:gd name="T1" fmla="*/ 0 h 95"/>
                  <a:gd name="T2" fmla="*/ 0 w 177"/>
                  <a:gd name="T3" fmla="*/ 7 h 95"/>
                  <a:gd name="T4" fmla="*/ 0 w 177"/>
                  <a:gd name="T5" fmla="*/ 20 h 95"/>
                  <a:gd name="T6" fmla="*/ 12 w 177"/>
                  <a:gd name="T7" fmla="*/ 40 h 95"/>
                  <a:gd name="T8" fmla="*/ 44 w 177"/>
                  <a:gd name="T9" fmla="*/ 65 h 95"/>
                  <a:gd name="T10" fmla="*/ 88 w 177"/>
                  <a:gd name="T11" fmla="*/ 87 h 95"/>
                  <a:gd name="T12" fmla="*/ 126 w 177"/>
                  <a:gd name="T13" fmla="*/ 95 h 95"/>
                  <a:gd name="T14" fmla="*/ 148 w 177"/>
                  <a:gd name="T15" fmla="*/ 95 h 95"/>
                  <a:gd name="T16" fmla="*/ 163 w 177"/>
                  <a:gd name="T17" fmla="*/ 85 h 95"/>
                  <a:gd name="T18" fmla="*/ 177 w 177"/>
                  <a:gd name="T19" fmla="*/ 67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95">
                    <a:moveTo>
                      <a:pt x="2" y="0"/>
                    </a:moveTo>
                    <a:cubicBezTo>
                      <a:pt x="2" y="2"/>
                      <a:pt x="2" y="5"/>
                      <a:pt x="0" y="7"/>
                    </a:cubicBezTo>
                    <a:cubicBezTo>
                      <a:pt x="0" y="12"/>
                      <a:pt x="0" y="17"/>
                      <a:pt x="0" y="20"/>
                    </a:cubicBezTo>
                    <a:cubicBezTo>
                      <a:pt x="0" y="27"/>
                      <a:pt x="6" y="35"/>
                      <a:pt x="12" y="40"/>
                    </a:cubicBezTo>
                    <a:cubicBezTo>
                      <a:pt x="22" y="50"/>
                      <a:pt x="32" y="60"/>
                      <a:pt x="44" y="65"/>
                    </a:cubicBezTo>
                    <a:cubicBezTo>
                      <a:pt x="58" y="75"/>
                      <a:pt x="72" y="82"/>
                      <a:pt x="88" y="87"/>
                    </a:cubicBezTo>
                    <a:cubicBezTo>
                      <a:pt x="100" y="90"/>
                      <a:pt x="114" y="92"/>
                      <a:pt x="126" y="95"/>
                    </a:cubicBezTo>
                    <a:cubicBezTo>
                      <a:pt x="134" y="95"/>
                      <a:pt x="142" y="95"/>
                      <a:pt x="148" y="95"/>
                    </a:cubicBezTo>
                    <a:cubicBezTo>
                      <a:pt x="153" y="92"/>
                      <a:pt x="159" y="87"/>
                      <a:pt x="163" y="85"/>
                    </a:cubicBezTo>
                    <a:cubicBezTo>
                      <a:pt x="167" y="80"/>
                      <a:pt x="171" y="77"/>
                      <a:pt x="177" y="6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2" name="Freeform 375"/>
              <p:cNvSpPr>
                <a:spLocks/>
              </p:cNvSpPr>
              <p:nvPr/>
            </p:nvSpPr>
            <p:spPr bwMode="auto">
              <a:xfrm>
                <a:off x="4454" y="1946"/>
                <a:ext cx="44" cy="8"/>
              </a:xfrm>
              <a:custGeom>
                <a:avLst/>
                <a:gdLst>
                  <a:gd name="T0" fmla="*/ 0 w 44"/>
                  <a:gd name="T1" fmla="*/ 8 h 8"/>
                  <a:gd name="T2" fmla="*/ 44 w 44"/>
                  <a:gd name="T3" fmla="*/ 0 h 8"/>
                </a:gdLst>
                <a:ahLst/>
                <a:cxnLst>
                  <a:cxn ang="0">
                    <a:pos x="T0" y="T1"/>
                  </a:cxn>
                  <a:cxn ang="0">
                    <a:pos x="T2" y="T3"/>
                  </a:cxn>
                </a:cxnLst>
                <a:rect l="0" t="0" r="r" b="b"/>
                <a:pathLst>
                  <a:path w="44" h="8">
                    <a:moveTo>
                      <a:pt x="0" y="8"/>
                    </a:moveTo>
                    <a:cubicBezTo>
                      <a:pt x="16" y="5"/>
                      <a:pt x="30" y="3"/>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3" name="Freeform 376"/>
              <p:cNvSpPr>
                <a:spLocks/>
              </p:cNvSpPr>
              <p:nvPr/>
            </p:nvSpPr>
            <p:spPr bwMode="auto">
              <a:xfrm>
                <a:off x="4595" y="2021"/>
                <a:ext cx="64" cy="23"/>
              </a:xfrm>
              <a:custGeom>
                <a:avLst/>
                <a:gdLst>
                  <a:gd name="T0" fmla="*/ 0 w 64"/>
                  <a:gd name="T1" fmla="*/ 23 h 23"/>
                  <a:gd name="T2" fmla="*/ 12 w 64"/>
                  <a:gd name="T3" fmla="*/ 20 h 23"/>
                  <a:gd name="T4" fmla="*/ 64 w 64"/>
                  <a:gd name="T5" fmla="*/ 0 h 23"/>
                </a:gdLst>
                <a:ahLst/>
                <a:cxnLst>
                  <a:cxn ang="0">
                    <a:pos x="T0" y="T1"/>
                  </a:cxn>
                  <a:cxn ang="0">
                    <a:pos x="T2" y="T3"/>
                  </a:cxn>
                  <a:cxn ang="0">
                    <a:pos x="T4" y="T5"/>
                  </a:cxn>
                </a:cxnLst>
                <a:rect l="0" t="0" r="r" b="b"/>
                <a:pathLst>
                  <a:path w="64" h="23">
                    <a:moveTo>
                      <a:pt x="0" y="23"/>
                    </a:moveTo>
                    <a:cubicBezTo>
                      <a:pt x="10" y="20"/>
                      <a:pt x="12" y="20"/>
                      <a:pt x="12" y="20"/>
                    </a:cubicBezTo>
                    <a:cubicBezTo>
                      <a:pt x="20" y="18"/>
                      <a:pt x="38" y="10"/>
                      <a:pt x="6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4" name="Freeform 377"/>
              <p:cNvSpPr>
                <a:spLocks/>
              </p:cNvSpPr>
              <p:nvPr/>
            </p:nvSpPr>
            <p:spPr bwMode="auto">
              <a:xfrm>
                <a:off x="4464" y="1951"/>
                <a:ext cx="70" cy="28"/>
              </a:xfrm>
              <a:custGeom>
                <a:avLst/>
                <a:gdLst>
                  <a:gd name="T0" fmla="*/ 0 w 70"/>
                  <a:gd name="T1" fmla="*/ 0 h 28"/>
                  <a:gd name="T2" fmla="*/ 4 w 70"/>
                  <a:gd name="T3" fmla="*/ 3 h 28"/>
                  <a:gd name="T4" fmla="*/ 24 w 70"/>
                  <a:gd name="T5" fmla="*/ 5 h 28"/>
                  <a:gd name="T6" fmla="*/ 34 w 70"/>
                  <a:gd name="T7" fmla="*/ 10 h 28"/>
                  <a:gd name="T8" fmla="*/ 50 w 70"/>
                  <a:gd name="T9" fmla="*/ 18 h 28"/>
                  <a:gd name="T10" fmla="*/ 70 w 70"/>
                  <a:gd name="T11" fmla="*/ 28 h 28"/>
                </a:gdLst>
                <a:ahLst/>
                <a:cxnLst>
                  <a:cxn ang="0">
                    <a:pos x="T0" y="T1"/>
                  </a:cxn>
                  <a:cxn ang="0">
                    <a:pos x="T2" y="T3"/>
                  </a:cxn>
                  <a:cxn ang="0">
                    <a:pos x="T4" y="T5"/>
                  </a:cxn>
                  <a:cxn ang="0">
                    <a:pos x="T6" y="T7"/>
                  </a:cxn>
                  <a:cxn ang="0">
                    <a:pos x="T8" y="T9"/>
                  </a:cxn>
                  <a:cxn ang="0">
                    <a:pos x="T10" y="T11"/>
                  </a:cxn>
                </a:cxnLst>
                <a:rect l="0" t="0" r="r" b="b"/>
                <a:pathLst>
                  <a:path w="70" h="28">
                    <a:moveTo>
                      <a:pt x="0" y="0"/>
                    </a:moveTo>
                    <a:cubicBezTo>
                      <a:pt x="2" y="3"/>
                      <a:pt x="2" y="3"/>
                      <a:pt x="4" y="3"/>
                    </a:cubicBezTo>
                    <a:cubicBezTo>
                      <a:pt x="12" y="3"/>
                      <a:pt x="20" y="5"/>
                      <a:pt x="24" y="5"/>
                    </a:cubicBezTo>
                    <a:cubicBezTo>
                      <a:pt x="28" y="8"/>
                      <a:pt x="30" y="8"/>
                      <a:pt x="34" y="10"/>
                    </a:cubicBezTo>
                    <a:cubicBezTo>
                      <a:pt x="38" y="10"/>
                      <a:pt x="44" y="15"/>
                      <a:pt x="50" y="18"/>
                    </a:cubicBezTo>
                    <a:cubicBezTo>
                      <a:pt x="54" y="20"/>
                      <a:pt x="60" y="23"/>
                      <a:pt x="70"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5" name="Freeform 378"/>
              <p:cNvSpPr>
                <a:spLocks/>
              </p:cNvSpPr>
              <p:nvPr/>
            </p:nvSpPr>
            <p:spPr bwMode="auto">
              <a:xfrm>
                <a:off x="4257" y="2234"/>
                <a:ext cx="116" cy="112"/>
              </a:xfrm>
              <a:custGeom>
                <a:avLst/>
                <a:gdLst>
                  <a:gd name="T0" fmla="*/ 0 w 116"/>
                  <a:gd name="T1" fmla="*/ 112 h 112"/>
                  <a:gd name="T2" fmla="*/ 2 w 116"/>
                  <a:gd name="T3" fmla="*/ 112 h 112"/>
                  <a:gd name="T4" fmla="*/ 62 w 116"/>
                  <a:gd name="T5" fmla="*/ 57 h 112"/>
                  <a:gd name="T6" fmla="*/ 116 w 116"/>
                  <a:gd name="T7" fmla="*/ 0 h 112"/>
                </a:gdLst>
                <a:ahLst/>
                <a:cxnLst>
                  <a:cxn ang="0">
                    <a:pos x="T0" y="T1"/>
                  </a:cxn>
                  <a:cxn ang="0">
                    <a:pos x="T2" y="T3"/>
                  </a:cxn>
                  <a:cxn ang="0">
                    <a:pos x="T4" y="T5"/>
                  </a:cxn>
                  <a:cxn ang="0">
                    <a:pos x="T6" y="T7"/>
                  </a:cxn>
                </a:cxnLst>
                <a:rect l="0" t="0" r="r" b="b"/>
                <a:pathLst>
                  <a:path w="116" h="112">
                    <a:moveTo>
                      <a:pt x="0" y="112"/>
                    </a:moveTo>
                    <a:cubicBezTo>
                      <a:pt x="0" y="112"/>
                      <a:pt x="0" y="112"/>
                      <a:pt x="2" y="112"/>
                    </a:cubicBezTo>
                    <a:cubicBezTo>
                      <a:pt x="24" y="92"/>
                      <a:pt x="42" y="77"/>
                      <a:pt x="62" y="57"/>
                    </a:cubicBezTo>
                    <a:cubicBezTo>
                      <a:pt x="78" y="42"/>
                      <a:pt x="94" y="22"/>
                      <a:pt x="1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6" name="Freeform 379"/>
              <p:cNvSpPr>
                <a:spLocks/>
              </p:cNvSpPr>
              <p:nvPr/>
            </p:nvSpPr>
            <p:spPr bwMode="auto">
              <a:xfrm>
                <a:off x="4150" y="2161"/>
                <a:ext cx="105" cy="120"/>
              </a:xfrm>
              <a:custGeom>
                <a:avLst/>
                <a:gdLst>
                  <a:gd name="T0" fmla="*/ 0 w 105"/>
                  <a:gd name="T1" fmla="*/ 120 h 120"/>
                  <a:gd name="T2" fmla="*/ 44 w 105"/>
                  <a:gd name="T3" fmla="*/ 63 h 120"/>
                  <a:gd name="T4" fmla="*/ 105 w 105"/>
                  <a:gd name="T5" fmla="*/ 0 h 120"/>
                </a:gdLst>
                <a:ahLst/>
                <a:cxnLst>
                  <a:cxn ang="0">
                    <a:pos x="T0" y="T1"/>
                  </a:cxn>
                  <a:cxn ang="0">
                    <a:pos x="T2" y="T3"/>
                  </a:cxn>
                  <a:cxn ang="0">
                    <a:pos x="T4" y="T5"/>
                  </a:cxn>
                </a:cxnLst>
                <a:rect l="0" t="0" r="r" b="b"/>
                <a:pathLst>
                  <a:path w="105" h="120">
                    <a:moveTo>
                      <a:pt x="0" y="120"/>
                    </a:moveTo>
                    <a:cubicBezTo>
                      <a:pt x="12" y="103"/>
                      <a:pt x="28" y="80"/>
                      <a:pt x="44" y="63"/>
                    </a:cubicBezTo>
                    <a:cubicBezTo>
                      <a:pt x="58" y="48"/>
                      <a:pt x="74" y="33"/>
                      <a:pt x="105"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7" name="Freeform 380"/>
              <p:cNvSpPr>
                <a:spLocks/>
              </p:cNvSpPr>
              <p:nvPr/>
            </p:nvSpPr>
            <p:spPr bwMode="auto">
              <a:xfrm>
                <a:off x="4236" y="2349"/>
                <a:ext cx="29" cy="45"/>
              </a:xfrm>
              <a:custGeom>
                <a:avLst/>
                <a:gdLst>
                  <a:gd name="T0" fmla="*/ 0 w 29"/>
                  <a:gd name="T1" fmla="*/ 45 h 45"/>
                  <a:gd name="T2" fmla="*/ 29 w 29"/>
                  <a:gd name="T3" fmla="*/ 0 h 45"/>
                </a:gdLst>
                <a:ahLst/>
                <a:cxnLst>
                  <a:cxn ang="0">
                    <a:pos x="T0" y="T1"/>
                  </a:cxn>
                  <a:cxn ang="0">
                    <a:pos x="T2" y="T3"/>
                  </a:cxn>
                </a:cxnLst>
                <a:rect l="0" t="0" r="r" b="b"/>
                <a:pathLst>
                  <a:path w="29" h="45">
                    <a:moveTo>
                      <a:pt x="0" y="45"/>
                    </a:moveTo>
                    <a:cubicBezTo>
                      <a:pt x="8" y="32"/>
                      <a:pt x="19" y="15"/>
                      <a:pt x="29"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8" name="Freeform 381"/>
              <p:cNvSpPr>
                <a:spLocks/>
              </p:cNvSpPr>
              <p:nvPr/>
            </p:nvSpPr>
            <p:spPr bwMode="auto">
              <a:xfrm>
                <a:off x="4132" y="2279"/>
                <a:ext cx="16" cy="52"/>
              </a:xfrm>
              <a:custGeom>
                <a:avLst/>
                <a:gdLst>
                  <a:gd name="T0" fmla="*/ 0 w 16"/>
                  <a:gd name="T1" fmla="*/ 52 h 52"/>
                  <a:gd name="T2" fmla="*/ 16 w 16"/>
                  <a:gd name="T3" fmla="*/ 0 h 52"/>
                </a:gdLst>
                <a:ahLst/>
                <a:cxnLst>
                  <a:cxn ang="0">
                    <a:pos x="T0" y="T1"/>
                  </a:cxn>
                  <a:cxn ang="0">
                    <a:pos x="T2" y="T3"/>
                  </a:cxn>
                </a:cxnLst>
                <a:rect l="0" t="0" r="r" b="b"/>
                <a:pathLst>
                  <a:path w="16" h="52">
                    <a:moveTo>
                      <a:pt x="0" y="52"/>
                    </a:moveTo>
                    <a:cubicBezTo>
                      <a:pt x="4" y="32"/>
                      <a:pt x="10" y="15"/>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9" name="Freeform 382"/>
              <p:cNvSpPr>
                <a:spLocks/>
              </p:cNvSpPr>
              <p:nvPr/>
            </p:nvSpPr>
            <p:spPr bwMode="auto">
              <a:xfrm>
                <a:off x="4224" y="2349"/>
                <a:ext cx="25" cy="32"/>
              </a:xfrm>
              <a:custGeom>
                <a:avLst/>
                <a:gdLst>
                  <a:gd name="T0" fmla="*/ 0 w 25"/>
                  <a:gd name="T1" fmla="*/ 32 h 32"/>
                  <a:gd name="T2" fmla="*/ 12 w 25"/>
                  <a:gd name="T3" fmla="*/ 32 h 32"/>
                  <a:gd name="T4" fmla="*/ 21 w 25"/>
                  <a:gd name="T5" fmla="*/ 25 h 32"/>
                  <a:gd name="T6" fmla="*/ 25 w 25"/>
                  <a:gd name="T7" fmla="*/ 15 h 32"/>
                  <a:gd name="T8" fmla="*/ 23 w 25"/>
                  <a:gd name="T9" fmla="*/ 5 h 32"/>
                  <a:gd name="T10" fmla="*/ 18 w 25"/>
                  <a:gd name="T11" fmla="*/ 0 h 32"/>
                </a:gdLst>
                <a:ahLst/>
                <a:cxnLst>
                  <a:cxn ang="0">
                    <a:pos x="T0" y="T1"/>
                  </a:cxn>
                  <a:cxn ang="0">
                    <a:pos x="T2" y="T3"/>
                  </a:cxn>
                  <a:cxn ang="0">
                    <a:pos x="T4" y="T5"/>
                  </a:cxn>
                  <a:cxn ang="0">
                    <a:pos x="T6" y="T7"/>
                  </a:cxn>
                  <a:cxn ang="0">
                    <a:pos x="T8" y="T9"/>
                  </a:cxn>
                  <a:cxn ang="0">
                    <a:pos x="T10" y="T11"/>
                  </a:cxn>
                </a:cxnLst>
                <a:rect l="0" t="0" r="r" b="b"/>
                <a:pathLst>
                  <a:path w="25" h="32">
                    <a:moveTo>
                      <a:pt x="0" y="32"/>
                    </a:moveTo>
                    <a:cubicBezTo>
                      <a:pt x="4" y="32"/>
                      <a:pt x="8" y="32"/>
                      <a:pt x="12" y="32"/>
                    </a:cubicBezTo>
                    <a:cubicBezTo>
                      <a:pt x="16" y="30"/>
                      <a:pt x="20" y="27"/>
                      <a:pt x="21" y="25"/>
                    </a:cubicBezTo>
                    <a:cubicBezTo>
                      <a:pt x="23" y="22"/>
                      <a:pt x="25" y="17"/>
                      <a:pt x="25" y="15"/>
                    </a:cubicBezTo>
                    <a:cubicBezTo>
                      <a:pt x="25" y="12"/>
                      <a:pt x="25" y="7"/>
                      <a:pt x="23" y="5"/>
                    </a:cubicBezTo>
                    <a:cubicBezTo>
                      <a:pt x="21" y="2"/>
                      <a:pt x="20" y="2"/>
                      <a:pt x="1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0" name="Freeform 383"/>
              <p:cNvSpPr>
                <a:spLocks/>
              </p:cNvSpPr>
              <p:nvPr/>
            </p:nvSpPr>
            <p:spPr bwMode="auto">
              <a:xfrm>
                <a:off x="4160" y="2301"/>
                <a:ext cx="40" cy="28"/>
              </a:xfrm>
              <a:custGeom>
                <a:avLst/>
                <a:gdLst>
                  <a:gd name="T0" fmla="*/ 40 w 40"/>
                  <a:gd name="T1" fmla="*/ 28 h 28"/>
                  <a:gd name="T2" fmla="*/ 18 w 40"/>
                  <a:gd name="T3" fmla="*/ 15 h 28"/>
                  <a:gd name="T4" fmla="*/ 0 w 40"/>
                  <a:gd name="T5" fmla="*/ 0 h 28"/>
                  <a:gd name="T6" fmla="*/ 0 w 40"/>
                  <a:gd name="T7" fmla="*/ 0 h 28"/>
                </a:gdLst>
                <a:ahLst/>
                <a:cxnLst>
                  <a:cxn ang="0">
                    <a:pos x="T0" y="T1"/>
                  </a:cxn>
                  <a:cxn ang="0">
                    <a:pos x="T2" y="T3"/>
                  </a:cxn>
                  <a:cxn ang="0">
                    <a:pos x="T4" y="T5"/>
                  </a:cxn>
                  <a:cxn ang="0">
                    <a:pos x="T6" y="T7"/>
                  </a:cxn>
                </a:cxnLst>
                <a:rect l="0" t="0" r="r" b="b"/>
                <a:pathLst>
                  <a:path w="40" h="28">
                    <a:moveTo>
                      <a:pt x="40" y="28"/>
                    </a:moveTo>
                    <a:cubicBezTo>
                      <a:pt x="32" y="23"/>
                      <a:pt x="26" y="18"/>
                      <a:pt x="18" y="15"/>
                    </a:cubicBezTo>
                    <a:cubicBezTo>
                      <a:pt x="12" y="10"/>
                      <a:pt x="6" y="5"/>
                      <a:pt x="0" y="0"/>
                    </a:cubicBezTo>
                    <a:cubicBezTo>
                      <a:pt x="0" y="0"/>
                      <a:pt x="0"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1" name="Freeform 384"/>
              <p:cNvSpPr>
                <a:spLocks/>
              </p:cNvSpPr>
              <p:nvPr/>
            </p:nvSpPr>
            <p:spPr bwMode="auto">
              <a:xfrm>
                <a:off x="4200" y="2329"/>
                <a:ext cx="42" cy="20"/>
              </a:xfrm>
              <a:custGeom>
                <a:avLst/>
                <a:gdLst>
                  <a:gd name="T0" fmla="*/ 0 w 42"/>
                  <a:gd name="T1" fmla="*/ 0 h 20"/>
                  <a:gd name="T2" fmla="*/ 22 w 42"/>
                  <a:gd name="T3" fmla="*/ 10 h 20"/>
                  <a:gd name="T4" fmla="*/ 42 w 42"/>
                  <a:gd name="T5" fmla="*/ 20 h 20"/>
                </a:gdLst>
                <a:ahLst/>
                <a:cxnLst>
                  <a:cxn ang="0">
                    <a:pos x="T0" y="T1"/>
                  </a:cxn>
                  <a:cxn ang="0">
                    <a:pos x="T2" y="T3"/>
                  </a:cxn>
                  <a:cxn ang="0">
                    <a:pos x="T4" y="T5"/>
                  </a:cxn>
                </a:cxnLst>
                <a:rect l="0" t="0" r="r" b="b"/>
                <a:pathLst>
                  <a:path w="42" h="20">
                    <a:moveTo>
                      <a:pt x="0" y="0"/>
                    </a:moveTo>
                    <a:cubicBezTo>
                      <a:pt x="6" y="2"/>
                      <a:pt x="14" y="7"/>
                      <a:pt x="22" y="10"/>
                    </a:cubicBezTo>
                    <a:cubicBezTo>
                      <a:pt x="28" y="15"/>
                      <a:pt x="34" y="17"/>
                      <a:pt x="42" y="2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2" name="Freeform 385"/>
              <p:cNvSpPr>
                <a:spLocks/>
              </p:cNvSpPr>
              <p:nvPr/>
            </p:nvSpPr>
            <p:spPr bwMode="auto">
              <a:xfrm>
                <a:off x="4146" y="2334"/>
                <a:ext cx="78" cy="47"/>
              </a:xfrm>
              <a:custGeom>
                <a:avLst/>
                <a:gdLst>
                  <a:gd name="T0" fmla="*/ 0 w 78"/>
                  <a:gd name="T1" fmla="*/ 0 h 47"/>
                  <a:gd name="T2" fmla="*/ 8 w 78"/>
                  <a:gd name="T3" fmla="*/ 7 h 47"/>
                  <a:gd name="T4" fmla="*/ 30 w 78"/>
                  <a:gd name="T5" fmla="*/ 20 h 47"/>
                  <a:gd name="T6" fmla="*/ 46 w 78"/>
                  <a:gd name="T7" fmla="*/ 30 h 47"/>
                  <a:gd name="T8" fmla="*/ 64 w 78"/>
                  <a:gd name="T9" fmla="*/ 40 h 47"/>
                  <a:gd name="T10" fmla="*/ 78 w 78"/>
                  <a:gd name="T11" fmla="*/ 47 h 47"/>
                </a:gdLst>
                <a:ahLst/>
                <a:cxnLst>
                  <a:cxn ang="0">
                    <a:pos x="T0" y="T1"/>
                  </a:cxn>
                  <a:cxn ang="0">
                    <a:pos x="T2" y="T3"/>
                  </a:cxn>
                  <a:cxn ang="0">
                    <a:pos x="T4" y="T5"/>
                  </a:cxn>
                  <a:cxn ang="0">
                    <a:pos x="T6" y="T7"/>
                  </a:cxn>
                  <a:cxn ang="0">
                    <a:pos x="T8" y="T9"/>
                  </a:cxn>
                  <a:cxn ang="0">
                    <a:pos x="T10" y="T11"/>
                  </a:cxn>
                </a:cxnLst>
                <a:rect l="0" t="0" r="r" b="b"/>
                <a:pathLst>
                  <a:path w="78" h="47">
                    <a:moveTo>
                      <a:pt x="0" y="0"/>
                    </a:moveTo>
                    <a:cubicBezTo>
                      <a:pt x="4" y="2"/>
                      <a:pt x="6" y="5"/>
                      <a:pt x="8" y="7"/>
                    </a:cubicBezTo>
                    <a:cubicBezTo>
                      <a:pt x="16" y="12"/>
                      <a:pt x="22" y="17"/>
                      <a:pt x="30" y="20"/>
                    </a:cubicBezTo>
                    <a:cubicBezTo>
                      <a:pt x="34" y="25"/>
                      <a:pt x="40" y="27"/>
                      <a:pt x="46" y="30"/>
                    </a:cubicBezTo>
                    <a:cubicBezTo>
                      <a:pt x="52" y="35"/>
                      <a:pt x="58" y="37"/>
                      <a:pt x="64" y="40"/>
                    </a:cubicBezTo>
                    <a:cubicBezTo>
                      <a:pt x="68" y="42"/>
                      <a:pt x="74" y="45"/>
                      <a:pt x="78" y="4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3" name="Freeform 386"/>
              <p:cNvSpPr>
                <a:spLocks/>
              </p:cNvSpPr>
              <p:nvPr/>
            </p:nvSpPr>
            <p:spPr bwMode="auto">
              <a:xfrm>
                <a:off x="4138" y="2299"/>
                <a:ext cx="20" cy="35"/>
              </a:xfrm>
              <a:custGeom>
                <a:avLst/>
                <a:gdLst>
                  <a:gd name="T0" fmla="*/ 8 w 20"/>
                  <a:gd name="T1" fmla="*/ 35 h 35"/>
                  <a:gd name="T2" fmla="*/ 2 w 20"/>
                  <a:gd name="T3" fmla="*/ 27 h 35"/>
                  <a:gd name="T4" fmla="*/ 0 w 20"/>
                  <a:gd name="T5" fmla="*/ 15 h 35"/>
                  <a:gd name="T6" fmla="*/ 4 w 20"/>
                  <a:gd name="T7" fmla="*/ 2 h 35"/>
                  <a:gd name="T8" fmla="*/ 12 w 20"/>
                  <a:gd name="T9" fmla="*/ 0 h 35"/>
                  <a:gd name="T10" fmla="*/ 20 w 20"/>
                  <a:gd name="T11" fmla="*/ 2 h 35"/>
                </a:gdLst>
                <a:ahLst/>
                <a:cxnLst>
                  <a:cxn ang="0">
                    <a:pos x="T0" y="T1"/>
                  </a:cxn>
                  <a:cxn ang="0">
                    <a:pos x="T2" y="T3"/>
                  </a:cxn>
                  <a:cxn ang="0">
                    <a:pos x="T4" y="T5"/>
                  </a:cxn>
                  <a:cxn ang="0">
                    <a:pos x="T6" y="T7"/>
                  </a:cxn>
                  <a:cxn ang="0">
                    <a:pos x="T8" y="T9"/>
                  </a:cxn>
                  <a:cxn ang="0">
                    <a:pos x="T10" y="T11"/>
                  </a:cxn>
                </a:cxnLst>
                <a:rect l="0" t="0" r="r" b="b"/>
                <a:pathLst>
                  <a:path w="20" h="35">
                    <a:moveTo>
                      <a:pt x="8" y="35"/>
                    </a:moveTo>
                    <a:cubicBezTo>
                      <a:pt x="6" y="32"/>
                      <a:pt x="4" y="30"/>
                      <a:pt x="2" y="27"/>
                    </a:cubicBezTo>
                    <a:cubicBezTo>
                      <a:pt x="2" y="22"/>
                      <a:pt x="0" y="20"/>
                      <a:pt x="0" y="15"/>
                    </a:cubicBezTo>
                    <a:cubicBezTo>
                      <a:pt x="0" y="10"/>
                      <a:pt x="2" y="5"/>
                      <a:pt x="4" y="2"/>
                    </a:cubicBezTo>
                    <a:cubicBezTo>
                      <a:pt x="6" y="0"/>
                      <a:pt x="8" y="0"/>
                      <a:pt x="12" y="0"/>
                    </a:cubicBezTo>
                    <a:cubicBezTo>
                      <a:pt x="14" y="0"/>
                      <a:pt x="16" y="0"/>
                      <a:pt x="20" y="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4" name="Freeform 387"/>
              <p:cNvSpPr>
                <a:spLocks/>
              </p:cNvSpPr>
              <p:nvPr/>
            </p:nvSpPr>
            <p:spPr bwMode="auto">
              <a:xfrm>
                <a:off x="4160" y="2304"/>
                <a:ext cx="36" cy="25"/>
              </a:xfrm>
              <a:custGeom>
                <a:avLst/>
                <a:gdLst>
                  <a:gd name="T0" fmla="*/ 36 w 36"/>
                  <a:gd name="T1" fmla="*/ 25 h 25"/>
                  <a:gd name="T2" fmla="*/ 18 w 36"/>
                  <a:gd name="T3" fmla="*/ 12 h 25"/>
                  <a:gd name="T4" fmla="*/ 2 w 36"/>
                  <a:gd name="T5" fmla="*/ 0 h 25"/>
                  <a:gd name="T6" fmla="*/ 0 w 36"/>
                  <a:gd name="T7" fmla="*/ 0 h 25"/>
                </a:gdLst>
                <a:ahLst/>
                <a:cxnLst>
                  <a:cxn ang="0">
                    <a:pos x="T0" y="T1"/>
                  </a:cxn>
                  <a:cxn ang="0">
                    <a:pos x="T2" y="T3"/>
                  </a:cxn>
                  <a:cxn ang="0">
                    <a:pos x="T4" y="T5"/>
                  </a:cxn>
                  <a:cxn ang="0">
                    <a:pos x="T6" y="T7"/>
                  </a:cxn>
                </a:cxnLst>
                <a:rect l="0" t="0" r="r" b="b"/>
                <a:pathLst>
                  <a:path w="36" h="25">
                    <a:moveTo>
                      <a:pt x="36" y="25"/>
                    </a:moveTo>
                    <a:cubicBezTo>
                      <a:pt x="30" y="20"/>
                      <a:pt x="24" y="17"/>
                      <a:pt x="18" y="12"/>
                    </a:cubicBezTo>
                    <a:cubicBezTo>
                      <a:pt x="12" y="10"/>
                      <a:pt x="6" y="5"/>
                      <a:pt x="2" y="0"/>
                    </a:cubicBezTo>
                    <a:cubicBezTo>
                      <a:pt x="0" y="0"/>
                      <a:pt x="0"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5" name="Freeform 388"/>
              <p:cNvSpPr>
                <a:spLocks/>
              </p:cNvSpPr>
              <p:nvPr/>
            </p:nvSpPr>
            <p:spPr bwMode="auto">
              <a:xfrm>
                <a:off x="4196" y="2329"/>
                <a:ext cx="38" cy="17"/>
              </a:xfrm>
              <a:custGeom>
                <a:avLst/>
                <a:gdLst>
                  <a:gd name="T0" fmla="*/ 0 w 38"/>
                  <a:gd name="T1" fmla="*/ 0 h 17"/>
                  <a:gd name="T2" fmla="*/ 20 w 38"/>
                  <a:gd name="T3" fmla="*/ 10 h 17"/>
                  <a:gd name="T4" fmla="*/ 38 w 38"/>
                  <a:gd name="T5" fmla="*/ 17 h 17"/>
                </a:gdLst>
                <a:ahLst/>
                <a:cxnLst>
                  <a:cxn ang="0">
                    <a:pos x="T0" y="T1"/>
                  </a:cxn>
                  <a:cxn ang="0">
                    <a:pos x="T2" y="T3"/>
                  </a:cxn>
                  <a:cxn ang="0">
                    <a:pos x="T4" y="T5"/>
                  </a:cxn>
                </a:cxnLst>
                <a:rect l="0" t="0" r="r" b="b"/>
                <a:pathLst>
                  <a:path w="38" h="17">
                    <a:moveTo>
                      <a:pt x="0" y="0"/>
                    </a:moveTo>
                    <a:cubicBezTo>
                      <a:pt x="8" y="2"/>
                      <a:pt x="14" y="7"/>
                      <a:pt x="20" y="10"/>
                    </a:cubicBezTo>
                    <a:cubicBezTo>
                      <a:pt x="26" y="12"/>
                      <a:pt x="32" y="15"/>
                      <a:pt x="38" y="1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6" name="Freeform 389"/>
              <p:cNvSpPr>
                <a:spLocks/>
              </p:cNvSpPr>
              <p:nvPr/>
            </p:nvSpPr>
            <p:spPr bwMode="auto">
              <a:xfrm>
                <a:off x="4150" y="2334"/>
                <a:ext cx="70" cy="42"/>
              </a:xfrm>
              <a:custGeom>
                <a:avLst/>
                <a:gdLst>
                  <a:gd name="T0" fmla="*/ 0 w 70"/>
                  <a:gd name="T1" fmla="*/ 0 h 42"/>
                  <a:gd name="T2" fmla="*/ 6 w 70"/>
                  <a:gd name="T3" fmla="*/ 5 h 42"/>
                  <a:gd name="T4" fmla="*/ 24 w 70"/>
                  <a:gd name="T5" fmla="*/ 17 h 42"/>
                  <a:gd name="T6" fmla="*/ 40 w 70"/>
                  <a:gd name="T7" fmla="*/ 27 h 42"/>
                  <a:gd name="T8" fmla="*/ 56 w 70"/>
                  <a:gd name="T9" fmla="*/ 35 h 42"/>
                  <a:gd name="T10" fmla="*/ 70 w 70"/>
                  <a:gd name="T11" fmla="*/ 42 h 42"/>
                </a:gdLst>
                <a:ahLst/>
                <a:cxnLst>
                  <a:cxn ang="0">
                    <a:pos x="T0" y="T1"/>
                  </a:cxn>
                  <a:cxn ang="0">
                    <a:pos x="T2" y="T3"/>
                  </a:cxn>
                  <a:cxn ang="0">
                    <a:pos x="T4" y="T5"/>
                  </a:cxn>
                  <a:cxn ang="0">
                    <a:pos x="T6" y="T7"/>
                  </a:cxn>
                  <a:cxn ang="0">
                    <a:pos x="T8" y="T9"/>
                  </a:cxn>
                  <a:cxn ang="0">
                    <a:pos x="T10" y="T11"/>
                  </a:cxn>
                </a:cxnLst>
                <a:rect l="0" t="0" r="r" b="b"/>
                <a:pathLst>
                  <a:path w="70" h="42">
                    <a:moveTo>
                      <a:pt x="0" y="0"/>
                    </a:moveTo>
                    <a:cubicBezTo>
                      <a:pt x="2" y="2"/>
                      <a:pt x="4" y="5"/>
                      <a:pt x="6" y="5"/>
                    </a:cubicBezTo>
                    <a:cubicBezTo>
                      <a:pt x="12" y="10"/>
                      <a:pt x="18" y="15"/>
                      <a:pt x="24" y="17"/>
                    </a:cubicBezTo>
                    <a:cubicBezTo>
                      <a:pt x="30" y="22"/>
                      <a:pt x="34" y="25"/>
                      <a:pt x="40" y="27"/>
                    </a:cubicBezTo>
                    <a:cubicBezTo>
                      <a:pt x="46" y="30"/>
                      <a:pt x="50" y="32"/>
                      <a:pt x="56" y="35"/>
                    </a:cubicBezTo>
                    <a:cubicBezTo>
                      <a:pt x="60" y="37"/>
                      <a:pt x="66" y="40"/>
                      <a:pt x="70" y="4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7" name="Freeform 390"/>
              <p:cNvSpPr>
                <a:spLocks/>
              </p:cNvSpPr>
              <p:nvPr/>
            </p:nvSpPr>
            <p:spPr bwMode="auto">
              <a:xfrm>
                <a:off x="4140" y="2301"/>
                <a:ext cx="20" cy="33"/>
              </a:xfrm>
              <a:custGeom>
                <a:avLst/>
                <a:gdLst>
                  <a:gd name="T0" fmla="*/ 10 w 20"/>
                  <a:gd name="T1" fmla="*/ 33 h 33"/>
                  <a:gd name="T2" fmla="*/ 4 w 20"/>
                  <a:gd name="T3" fmla="*/ 25 h 33"/>
                  <a:gd name="T4" fmla="*/ 0 w 20"/>
                  <a:gd name="T5" fmla="*/ 13 h 33"/>
                  <a:gd name="T6" fmla="*/ 4 w 20"/>
                  <a:gd name="T7" fmla="*/ 3 h 33"/>
                  <a:gd name="T8" fmla="*/ 10 w 20"/>
                  <a:gd name="T9" fmla="*/ 0 h 33"/>
                  <a:gd name="T10" fmla="*/ 20 w 20"/>
                  <a:gd name="T11" fmla="*/ 3 h 33"/>
                </a:gdLst>
                <a:ahLst/>
                <a:cxnLst>
                  <a:cxn ang="0">
                    <a:pos x="T0" y="T1"/>
                  </a:cxn>
                  <a:cxn ang="0">
                    <a:pos x="T2" y="T3"/>
                  </a:cxn>
                  <a:cxn ang="0">
                    <a:pos x="T4" y="T5"/>
                  </a:cxn>
                  <a:cxn ang="0">
                    <a:pos x="T6" y="T7"/>
                  </a:cxn>
                  <a:cxn ang="0">
                    <a:pos x="T8" y="T9"/>
                  </a:cxn>
                  <a:cxn ang="0">
                    <a:pos x="T10" y="T11"/>
                  </a:cxn>
                </a:cxnLst>
                <a:rect l="0" t="0" r="r" b="b"/>
                <a:pathLst>
                  <a:path w="20" h="33">
                    <a:moveTo>
                      <a:pt x="10" y="33"/>
                    </a:moveTo>
                    <a:cubicBezTo>
                      <a:pt x="6" y="30"/>
                      <a:pt x="4" y="28"/>
                      <a:pt x="4" y="25"/>
                    </a:cubicBezTo>
                    <a:cubicBezTo>
                      <a:pt x="2" y="23"/>
                      <a:pt x="0" y="18"/>
                      <a:pt x="0" y="13"/>
                    </a:cubicBezTo>
                    <a:cubicBezTo>
                      <a:pt x="0" y="10"/>
                      <a:pt x="2" y="5"/>
                      <a:pt x="4" y="3"/>
                    </a:cubicBezTo>
                    <a:cubicBezTo>
                      <a:pt x="6" y="0"/>
                      <a:pt x="8" y="0"/>
                      <a:pt x="10" y="0"/>
                    </a:cubicBezTo>
                    <a:cubicBezTo>
                      <a:pt x="12" y="0"/>
                      <a:pt x="14" y="0"/>
                      <a:pt x="20" y="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8" name="Freeform 391"/>
              <p:cNvSpPr>
                <a:spLocks/>
              </p:cNvSpPr>
              <p:nvPr/>
            </p:nvSpPr>
            <p:spPr bwMode="auto">
              <a:xfrm>
                <a:off x="4220" y="2346"/>
                <a:ext cx="27" cy="33"/>
              </a:xfrm>
              <a:custGeom>
                <a:avLst/>
                <a:gdLst>
                  <a:gd name="T0" fmla="*/ 0 w 27"/>
                  <a:gd name="T1" fmla="*/ 30 h 33"/>
                  <a:gd name="T2" fmla="*/ 14 w 27"/>
                  <a:gd name="T3" fmla="*/ 33 h 33"/>
                  <a:gd name="T4" fmla="*/ 24 w 27"/>
                  <a:gd name="T5" fmla="*/ 25 h 33"/>
                  <a:gd name="T6" fmla="*/ 27 w 27"/>
                  <a:gd name="T7" fmla="*/ 15 h 33"/>
                  <a:gd name="T8" fmla="*/ 22 w 27"/>
                  <a:gd name="T9" fmla="*/ 5 h 33"/>
                  <a:gd name="T10" fmla="*/ 14 w 27"/>
                  <a:gd name="T11" fmla="*/ 0 h 33"/>
                </a:gdLst>
                <a:ahLst/>
                <a:cxnLst>
                  <a:cxn ang="0">
                    <a:pos x="T0" y="T1"/>
                  </a:cxn>
                  <a:cxn ang="0">
                    <a:pos x="T2" y="T3"/>
                  </a:cxn>
                  <a:cxn ang="0">
                    <a:pos x="T4" y="T5"/>
                  </a:cxn>
                  <a:cxn ang="0">
                    <a:pos x="T6" y="T7"/>
                  </a:cxn>
                  <a:cxn ang="0">
                    <a:pos x="T8" y="T9"/>
                  </a:cxn>
                  <a:cxn ang="0">
                    <a:pos x="T10" y="T11"/>
                  </a:cxn>
                </a:cxnLst>
                <a:rect l="0" t="0" r="r" b="b"/>
                <a:pathLst>
                  <a:path w="27" h="33">
                    <a:moveTo>
                      <a:pt x="0" y="30"/>
                    </a:moveTo>
                    <a:cubicBezTo>
                      <a:pt x="6" y="33"/>
                      <a:pt x="10" y="33"/>
                      <a:pt x="14" y="33"/>
                    </a:cubicBezTo>
                    <a:cubicBezTo>
                      <a:pt x="18" y="33"/>
                      <a:pt x="22" y="30"/>
                      <a:pt x="24" y="25"/>
                    </a:cubicBezTo>
                    <a:cubicBezTo>
                      <a:pt x="25" y="23"/>
                      <a:pt x="27" y="18"/>
                      <a:pt x="27" y="15"/>
                    </a:cubicBezTo>
                    <a:cubicBezTo>
                      <a:pt x="27" y="10"/>
                      <a:pt x="24" y="8"/>
                      <a:pt x="22" y="5"/>
                    </a:cubicBezTo>
                    <a:cubicBezTo>
                      <a:pt x="20" y="3"/>
                      <a:pt x="18" y="3"/>
                      <a:pt x="1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9" name="Line 392"/>
              <p:cNvSpPr>
                <a:spLocks noChangeShapeType="1"/>
              </p:cNvSpPr>
              <p:nvPr/>
            </p:nvSpPr>
            <p:spPr bwMode="auto">
              <a:xfrm>
                <a:off x="4158" y="230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0" name="Line 393"/>
              <p:cNvSpPr>
                <a:spLocks noChangeShapeType="1"/>
              </p:cNvSpPr>
              <p:nvPr/>
            </p:nvSpPr>
            <p:spPr bwMode="auto">
              <a:xfrm>
                <a:off x="416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1" name="Freeform 394"/>
              <p:cNvSpPr>
                <a:spLocks/>
              </p:cNvSpPr>
              <p:nvPr/>
            </p:nvSpPr>
            <p:spPr bwMode="auto">
              <a:xfrm>
                <a:off x="4249" y="2449"/>
                <a:ext cx="78" cy="15"/>
              </a:xfrm>
              <a:custGeom>
                <a:avLst/>
                <a:gdLst>
                  <a:gd name="T0" fmla="*/ 0 w 78"/>
                  <a:gd name="T1" fmla="*/ 5 h 15"/>
                  <a:gd name="T2" fmla="*/ 26 w 78"/>
                  <a:gd name="T3" fmla="*/ 12 h 15"/>
                  <a:gd name="T4" fmla="*/ 68 w 78"/>
                  <a:gd name="T5" fmla="*/ 5 h 15"/>
                  <a:gd name="T6" fmla="*/ 78 w 78"/>
                  <a:gd name="T7" fmla="*/ 0 h 15"/>
                </a:gdLst>
                <a:ahLst/>
                <a:cxnLst>
                  <a:cxn ang="0">
                    <a:pos x="T0" y="T1"/>
                  </a:cxn>
                  <a:cxn ang="0">
                    <a:pos x="T2" y="T3"/>
                  </a:cxn>
                  <a:cxn ang="0">
                    <a:pos x="T4" y="T5"/>
                  </a:cxn>
                  <a:cxn ang="0">
                    <a:pos x="T6" y="T7"/>
                  </a:cxn>
                </a:cxnLst>
                <a:rect l="0" t="0" r="r" b="b"/>
                <a:pathLst>
                  <a:path w="78" h="15">
                    <a:moveTo>
                      <a:pt x="0" y="5"/>
                    </a:moveTo>
                    <a:cubicBezTo>
                      <a:pt x="8" y="10"/>
                      <a:pt x="18" y="12"/>
                      <a:pt x="26" y="12"/>
                    </a:cubicBezTo>
                    <a:cubicBezTo>
                      <a:pt x="40" y="15"/>
                      <a:pt x="56" y="10"/>
                      <a:pt x="68" y="5"/>
                    </a:cubicBezTo>
                    <a:cubicBezTo>
                      <a:pt x="70" y="5"/>
                      <a:pt x="74" y="2"/>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2" name="Freeform 395"/>
              <p:cNvSpPr>
                <a:spLocks/>
              </p:cNvSpPr>
              <p:nvPr/>
            </p:nvSpPr>
            <p:spPr bwMode="auto">
              <a:xfrm>
                <a:off x="4184" y="2426"/>
                <a:ext cx="65" cy="28"/>
              </a:xfrm>
              <a:custGeom>
                <a:avLst/>
                <a:gdLst>
                  <a:gd name="T0" fmla="*/ 0 w 65"/>
                  <a:gd name="T1" fmla="*/ 0 h 28"/>
                  <a:gd name="T2" fmla="*/ 22 w 65"/>
                  <a:gd name="T3" fmla="*/ 10 h 28"/>
                  <a:gd name="T4" fmla="*/ 46 w 65"/>
                  <a:gd name="T5" fmla="*/ 23 h 28"/>
                  <a:gd name="T6" fmla="*/ 65 w 65"/>
                  <a:gd name="T7" fmla="*/ 28 h 28"/>
                </a:gdLst>
                <a:ahLst/>
                <a:cxnLst>
                  <a:cxn ang="0">
                    <a:pos x="T0" y="T1"/>
                  </a:cxn>
                  <a:cxn ang="0">
                    <a:pos x="T2" y="T3"/>
                  </a:cxn>
                  <a:cxn ang="0">
                    <a:pos x="T4" y="T5"/>
                  </a:cxn>
                  <a:cxn ang="0">
                    <a:pos x="T6" y="T7"/>
                  </a:cxn>
                </a:cxnLst>
                <a:rect l="0" t="0" r="r" b="b"/>
                <a:pathLst>
                  <a:path w="65" h="28">
                    <a:moveTo>
                      <a:pt x="0" y="0"/>
                    </a:moveTo>
                    <a:cubicBezTo>
                      <a:pt x="8" y="3"/>
                      <a:pt x="16" y="8"/>
                      <a:pt x="22" y="10"/>
                    </a:cubicBezTo>
                    <a:cubicBezTo>
                      <a:pt x="30" y="15"/>
                      <a:pt x="38" y="18"/>
                      <a:pt x="46" y="23"/>
                    </a:cubicBezTo>
                    <a:cubicBezTo>
                      <a:pt x="52" y="25"/>
                      <a:pt x="58" y="28"/>
                      <a:pt x="65"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3" name="Freeform 396"/>
              <p:cNvSpPr>
                <a:spLocks/>
              </p:cNvSpPr>
              <p:nvPr/>
            </p:nvSpPr>
            <p:spPr bwMode="auto">
              <a:xfrm>
                <a:off x="4130" y="2389"/>
                <a:ext cx="54" cy="37"/>
              </a:xfrm>
              <a:custGeom>
                <a:avLst/>
                <a:gdLst>
                  <a:gd name="T0" fmla="*/ 54 w 54"/>
                  <a:gd name="T1" fmla="*/ 37 h 37"/>
                  <a:gd name="T2" fmla="*/ 34 w 54"/>
                  <a:gd name="T3" fmla="*/ 25 h 37"/>
                  <a:gd name="T4" fmla="*/ 14 w 54"/>
                  <a:gd name="T5" fmla="*/ 10 h 37"/>
                  <a:gd name="T6" fmla="*/ 0 w 54"/>
                  <a:gd name="T7" fmla="*/ 0 h 37"/>
                </a:gdLst>
                <a:ahLst/>
                <a:cxnLst>
                  <a:cxn ang="0">
                    <a:pos x="T0" y="T1"/>
                  </a:cxn>
                  <a:cxn ang="0">
                    <a:pos x="T2" y="T3"/>
                  </a:cxn>
                  <a:cxn ang="0">
                    <a:pos x="T4" y="T5"/>
                  </a:cxn>
                  <a:cxn ang="0">
                    <a:pos x="T6" y="T7"/>
                  </a:cxn>
                </a:cxnLst>
                <a:rect l="0" t="0" r="r" b="b"/>
                <a:pathLst>
                  <a:path w="54" h="37">
                    <a:moveTo>
                      <a:pt x="54" y="37"/>
                    </a:moveTo>
                    <a:cubicBezTo>
                      <a:pt x="48" y="32"/>
                      <a:pt x="40" y="27"/>
                      <a:pt x="34" y="25"/>
                    </a:cubicBezTo>
                    <a:cubicBezTo>
                      <a:pt x="26" y="20"/>
                      <a:pt x="20" y="15"/>
                      <a:pt x="14" y="10"/>
                    </a:cubicBezTo>
                    <a:cubicBezTo>
                      <a:pt x="8" y="7"/>
                      <a:pt x="4"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4" name="Freeform 397"/>
              <p:cNvSpPr>
                <a:spLocks/>
              </p:cNvSpPr>
              <p:nvPr/>
            </p:nvSpPr>
            <p:spPr bwMode="auto">
              <a:xfrm>
                <a:off x="4112" y="2356"/>
                <a:ext cx="18" cy="33"/>
              </a:xfrm>
              <a:custGeom>
                <a:avLst/>
                <a:gdLst>
                  <a:gd name="T0" fmla="*/ 18 w 18"/>
                  <a:gd name="T1" fmla="*/ 33 h 33"/>
                  <a:gd name="T2" fmla="*/ 4 w 18"/>
                  <a:gd name="T3" fmla="*/ 15 h 33"/>
                  <a:gd name="T4" fmla="*/ 0 w 18"/>
                  <a:gd name="T5" fmla="*/ 0 h 33"/>
                </a:gdLst>
                <a:ahLst/>
                <a:cxnLst>
                  <a:cxn ang="0">
                    <a:pos x="T0" y="T1"/>
                  </a:cxn>
                  <a:cxn ang="0">
                    <a:pos x="T2" y="T3"/>
                  </a:cxn>
                  <a:cxn ang="0">
                    <a:pos x="T4" y="T5"/>
                  </a:cxn>
                </a:cxnLst>
                <a:rect l="0" t="0" r="r" b="b"/>
                <a:pathLst>
                  <a:path w="18" h="33">
                    <a:moveTo>
                      <a:pt x="18" y="33"/>
                    </a:moveTo>
                    <a:cubicBezTo>
                      <a:pt x="12" y="25"/>
                      <a:pt x="6" y="20"/>
                      <a:pt x="4" y="15"/>
                    </a:cubicBezTo>
                    <a:cubicBezTo>
                      <a:pt x="2" y="10"/>
                      <a:pt x="0" y="8"/>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5" name="Line 398"/>
              <p:cNvSpPr>
                <a:spLocks noChangeShapeType="1"/>
              </p:cNvSpPr>
              <p:nvPr/>
            </p:nvSpPr>
            <p:spPr bwMode="auto">
              <a:xfrm flipH="1">
                <a:off x="4327" y="244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6" name="Freeform 399"/>
              <p:cNvSpPr>
                <a:spLocks/>
              </p:cNvSpPr>
              <p:nvPr/>
            </p:nvSpPr>
            <p:spPr bwMode="auto">
              <a:xfrm>
                <a:off x="4236" y="2369"/>
                <a:ext cx="125" cy="35"/>
              </a:xfrm>
              <a:custGeom>
                <a:avLst/>
                <a:gdLst>
                  <a:gd name="T0" fmla="*/ 0 w 125"/>
                  <a:gd name="T1" fmla="*/ 25 h 35"/>
                  <a:gd name="T2" fmla="*/ 37 w 125"/>
                  <a:gd name="T3" fmla="*/ 35 h 35"/>
                  <a:gd name="T4" fmla="*/ 71 w 125"/>
                  <a:gd name="T5" fmla="*/ 32 h 35"/>
                  <a:gd name="T6" fmla="*/ 103 w 125"/>
                  <a:gd name="T7" fmla="*/ 15 h 35"/>
                  <a:gd name="T8" fmla="*/ 125 w 125"/>
                  <a:gd name="T9" fmla="*/ 0 h 35"/>
                </a:gdLst>
                <a:ahLst/>
                <a:cxnLst>
                  <a:cxn ang="0">
                    <a:pos x="T0" y="T1"/>
                  </a:cxn>
                  <a:cxn ang="0">
                    <a:pos x="T2" y="T3"/>
                  </a:cxn>
                  <a:cxn ang="0">
                    <a:pos x="T4" y="T5"/>
                  </a:cxn>
                  <a:cxn ang="0">
                    <a:pos x="T6" y="T7"/>
                  </a:cxn>
                  <a:cxn ang="0">
                    <a:pos x="T8" y="T9"/>
                  </a:cxn>
                </a:cxnLst>
                <a:rect l="0" t="0" r="r" b="b"/>
                <a:pathLst>
                  <a:path w="125" h="35">
                    <a:moveTo>
                      <a:pt x="0" y="25"/>
                    </a:moveTo>
                    <a:cubicBezTo>
                      <a:pt x="8" y="30"/>
                      <a:pt x="13" y="32"/>
                      <a:pt x="37" y="35"/>
                    </a:cubicBezTo>
                    <a:cubicBezTo>
                      <a:pt x="47" y="35"/>
                      <a:pt x="59" y="35"/>
                      <a:pt x="71" y="32"/>
                    </a:cubicBezTo>
                    <a:cubicBezTo>
                      <a:pt x="83" y="27"/>
                      <a:pt x="95" y="22"/>
                      <a:pt x="103" y="15"/>
                    </a:cubicBezTo>
                    <a:cubicBezTo>
                      <a:pt x="115" y="7"/>
                      <a:pt x="121" y="5"/>
                      <a:pt x="125"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7" name="Freeform 400"/>
              <p:cNvSpPr>
                <a:spLocks/>
              </p:cNvSpPr>
              <p:nvPr/>
            </p:nvSpPr>
            <p:spPr bwMode="auto">
              <a:xfrm>
                <a:off x="4120" y="2291"/>
                <a:ext cx="18" cy="48"/>
              </a:xfrm>
              <a:custGeom>
                <a:avLst/>
                <a:gdLst>
                  <a:gd name="T0" fmla="*/ 18 w 18"/>
                  <a:gd name="T1" fmla="*/ 48 h 48"/>
                  <a:gd name="T2" fmla="*/ 4 w 18"/>
                  <a:gd name="T3" fmla="*/ 28 h 48"/>
                  <a:gd name="T4" fmla="*/ 0 w 18"/>
                  <a:gd name="T5" fmla="*/ 15 h 48"/>
                  <a:gd name="T6" fmla="*/ 2 w 18"/>
                  <a:gd name="T7" fmla="*/ 3 h 48"/>
                  <a:gd name="T8" fmla="*/ 2 w 18"/>
                  <a:gd name="T9" fmla="*/ 0 h 48"/>
                </a:gdLst>
                <a:ahLst/>
                <a:cxnLst>
                  <a:cxn ang="0">
                    <a:pos x="T0" y="T1"/>
                  </a:cxn>
                  <a:cxn ang="0">
                    <a:pos x="T2" y="T3"/>
                  </a:cxn>
                  <a:cxn ang="0">
                    <a:pos x="T4" y="T5"/>
                  </a:cxn>
                  <a:cxn ang="0">
                    <a:pos x="T6" y="T7"/>
                  </a:cxn>
                  <a:cxn ang="0">
                    <a:pos x="T8" y="T9"/>
                  </a:cxn>
                </a:cxnLst>
                <a:rect l="0" t="0" r="r" b="b"/>
                <a:pathLst>
                  <a:path w="18" h="48">
                    <a:moveTo>
                      <a:pt x="18" y="48"/>
                    </a:moveTo>
                    <a:cubicBezTo>
                      <a:pt x="12" y="40"/>
                      <a:pt x="6" y="35"/>
                      <a:pt x="4" y="28"/>
                    </a:cubicBezTo>
                    <a:cubicBezTo>
                      <a:pt x="2" y="25"/>
                      <a:pt x="0" y="20"/>
                      <a:pt x="0" y="15"/>
                    </a:cubicBezTo>
                    <a:cubicBezTo>
                      <a:pt x="0" y="10"/>
                      <a:pt x="0" y="8"/>
                      <a:pt x="2" y="3"/>
                    </a:cubicBezTo>
                    <a:cubicBezTo>
                      <a:pt x="2" y="3"/>
                      <a:pt x="2" y="3"/>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8" name="Freeform 401"/>
              <p:cNvSpPr>
                <a:spLocks/>
              </p:cNvSpPr>
              <p:nvPr/>
            </p:nvSpPr>
            <p:spPr bwMode="auto">
              <a:xfrm>
                <a:off x="4265" y="2346"/>
                <a:ext cx="104" cy="10"/>
              </a:xfrm>
              <a:custGeom>
                <a:avLst/>
                <a:gdLst>
                  <a:gd name="T0" fmla="*/ 104 w 104"/>
                  <a:gd name="T1" fmla="*/ 0 h 10"/>
                  <a:gd name="T2" fmla="*/ 68 w 104"/>
                  <a:gd name="T3" fmla="*/ 8 h 10"/>
                  <a:gd name="T4" fmla="*/ 28 w 104"/>
                  <a:gd name="T5" fmla="*/ 10 h 10"/>
                  <a:gd name="T6" fmla="*/ 4 w 104"/>
                  <a:gd name="T7" fmla="*/ 3 h 10"/>
                  <a:gd name="T8" fmla="*/ 0 w 104"/>
                  <a:gd name="T9" fmla="*/ 3 h 10"/>
                </a:gdLst>
                <a:ahLst/>
                <a:cxnLst>
                  <a:cxn ang="0">
                    <a:pos x="T0" y="T1"/>
                  </a:cxn>
                  <a:cxn ang="0">
                    <a:pos x="T2" y="T3"/>
                  </a:cxn>
                  <a:cxn ang="0">
                    <a:pos x="T4" y="T5"/>
                  </a:cxn>
                  <a:cxn ang="0">
                    <a:pos x="T6" y="T7"/>
                  </a:cxn>
                  <a:cxn ang="0">
                    <a:pos x="T8" y="T9"/>
                  </a:cxn>
                </a:cxnLst>
                <a:rect l="0" t="0" r="r" b="b"/>
                <a:pathLst>
                  <a:path w="104" h="10">
                    <a:moveTo>
                      <a:pt x="104" y="0"/>
                    </a:moveTo>
                    <a:cubicBezTo>
                      <a:pt x="96" y="3"/>
                      <a:pt x="86" y="5"/>
                      <a:pt x="68" y="8"/>
                    </a:cubicBezTo>
                    <a:cubicBezTo>
                      <a:pt x="56" y="10"/>
                      <a:pt x="42" y="10"/>
                      <a:pt x="28" y="10"/>
                    </a:cubicBezTo>
                    <a:cubicBezTo>
                      <a:pt x="20" y="8"/>
                      <a:pt x="12" y="8"/>
                      <a:pt x="4" y="3"/>
                    </a:cubicBezTo>
                    <a:cubicBezTo>
                      <a:pt x="2" y="3"/>
                      <a:pt x="0" y="3"/>
                      <a:pt x="0" y="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9" name="Line 402"/>
              <p:cNvSpPr>
                <a:spLocks noChangeShapeType="1"/>
              </p:cNvSpPr>
              <p:nvPr/>
            </p:nvSpPr>
            <p:spPr bwMode="auto">
              <a:xfrm flipH="1" flipV="1">
                <a:off x="4699" y="2149"/>
                <a:ext cx="4"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0" name="Line 403"/>
              <p:cNvSpPr>
                <a:spLocks noChangeShapeType="1"/>
              </p:cNvSpPr>
              <p:nvPr/>
            </p:nvSpPr>
            <p:spPr bwMode="auto">
              <a:xfrm flipH="1">
                <a:off x="4444" y="2364"/>
                <a:ext cx="4"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1" name="Line 404"/>
              <p:cNvSpPr>
                <a:spLocks noChangeShapeType="1"/>
              </p:cNvSpPr>
              <p:nvPr/>
            </p:nvSpPr>
            <p:spPr bwMode="auto">
              <a:xfrm flipH="1" flipV="1">
                <a:off x="4625" y="2219"/>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2" name="Freeform 405"/>
              <p:cNvSpPr>
                <a:spLocks/>
              </p:cNvSpPr>
              <p:nvPr/>
            </p:nvSpPr>
            <p:spPr bwMode="auto">
              <a:xfrm>
                <a:off x="4629" y="2186"/>
                <a:ext cx="36" cy="43"/>
              </a:xfrm>
              <a:custGeom>
                <a:avLst/>
                <a:gdLst>
                  <a:gd name="T0" fmla="*/ 0 w 36"/>
                  <a:gd name="T1" fmla="*/ 0 h 43"/>
                  <a:gd name="T2" fmla="*/ 4 w 36"/>
                  <a:gd name="T3" fmla="*/ 30 h 43"/>
                  <a:gd name="T4" fmla="*/ 16 w 36"/>
                  <a:gd name="T5" fmla="*/ 43 h 43"/>
                  <a:gd name="T6" fmla="*/ 36 w 36"/>
                  <a:gd name="T7" fmla="*/ 38 h 43"/>
                </a:gdLst>
                <a:ahLst/>
                <a:cxnLst>
                  <a:cxn ang="0">
                    <a:pos x="T0" y="T1"/>
                  </a:cxn>
                  <a:cxn ang="0">
                    <a:pos x="T2" y="T3"/>
                  </a:cxn>
                  <a:cxn ang="0">
                    <a:pos x="T4" y="T5"/>
                  </a:cxn>
                  <a:cxn ang="0">
                    <a:pos x="T6" y="T7"/>
                  </a:cxn>
                </a:cxnLst>
                <a:rect l="0" t="0" r="r" b="b"/>
                <a:pathLst>
                  <a:path w="36" h="43">
                    <a:moveTo>
                      <a:pt x="0" y="0"/>
                    </a:moveTo>
                    <a:lnTo>
                      <a:pt x="4" y="30"/>
                    </a:lnTo>
                    <a:lnTo>
                      <a:pt x="16" y="43"/>
                    </a:lnTo>
                    <a:lnTo>
                      <a:pt x="36" y="3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2" name="Group 607"/>
            <p:cNvGrpSpPr>
              <a:grpSpLocks/>
            </p:cNvGrpSpPr>
            <p:nvPr/>
          </p:nvGrpSpPr>
          <p:grpSpPr bwMode="auto">
            <a:xfrm>
              <a:off x="2761" y="1939"/>
              <a:ext cx="2146" cy="1315"/>
              <a:chOff x="2761" y="1939"/>
              <a:chExt cx="2146" cy="1315"/>
            </a:xfrm>
          </p:grpSpPr>
          <p:sp>
            <p:nvSpPr>
              <p:cNvPr id="1253" name="Line 407"/>
              <p:cNvSpPr>
                <a:spLocks noChangeShapeType="1"/>
              </p:cNvSpPr>
              <p:nvPr/>
            </p:nvSpPr>
            <p:spPr bwMode="auto">
              <a:xfrm flipH="1" flipV="1">
                <a:off x="4677" y="2101"/>
                <a:ext cx="22"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4" name="Line 408"/>
              <p:cNvSpPr>
                <a:spLocks noChangeShapeType="1"/>
              </p:cNvSpPr>
              <p:nvPr/>
            </p:nvSpPr>
            <p:spPr bwMode="auto">
              <a:xfrm flipH="1" flipV="1">
                <a:off x="4373" y="2426"/>
                <a:ext cx="16"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5" name="Freeform 409"/>
              <p:cNvSpPr>
                <a:spLocks/>
              </p:cNvSpPr>
              <p:nvPr/>
            </p:nvSpPr>
            <p:spPr bwMode="auto">
              <a:xfrm>
                <a:off x="4377" y="2406"/>
                <a:ext cx="33" cy="28"/>
              </a:xfrm>
              <a:custGeom>
                <a:avLst/>
                <a:gdLst>
                  <a:gd name="T0" fmla="*/ 0 w 33"/>
                  <a:gd name="T1" fmla="*/ 0 h 28"/>
                  <a:gd name="T2" fmla="*/ 10 w 33"/>
                  <a:gd name="T3" fmla="*/ 28 h 28"/>
                  <a:gd name="T4" fmla="*/ 33 w 33"/>
                  <a:gd name="T5" fmla="*/ 23 h 28"/>
                </a:gdLst>
                <a:ahLst/>
                <a:cxnLst>
                  <a:cxn ang="0">
                    <a:pos x="T0" y="T1"/>
                  </a:cxn>
                  <a:cxn ang="0">
                    <a:pos x="T2" y="T3"/>
                  </a:cxn>
                  <a:cxn ang="0">
                    <a:pos x="T4" y="T5"/>
                  </a:cxn>
                </a:cxnLst>
                <a:rect l="0" t="0" r="r" b="b"/>
                <a:pathLst>
                  <a:path w="33" h="28">
                    <a:moveTo>
                      <a:pt x="0" y="0"/>
                    </a:moveTo>
                    <a:lnTo>
                      <a:pt x="10" y="28"/>
                    </a:lnTo>
                    <a:lnTo>
                      <a:pt x="33" y="2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6" name="Line 410"/>
              <p:cNvSpPr>
                <a:spLocks noChangeShapeType="1"/>
              </p:cNvSpPr>
              <p:nvPr/>
            </p:nvSpPr>
            <p:spPr bwMode="auto">
              <a:xfrm flipH="1" flipV="1">
                <a:off x="4422" y="2306"/>
                <a:ext cx="22"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7" name="Freeform 411"/>
              <p:cNvSpPr>
                <a:spLocks/>
              </p:cNvSpPr>
              <p:nvPr/>
            </p:nvSpPr>
            <p:spPr bwMode="auto">
              <a:xfrm>
                <a:off x="4526" y="1981"/>
                <a:ext cx="65" cy="58"/>
              </a:xfrm>
              <a:custGeom>
                <a:avLst/>
                <a:gdLst>
                  <a:gd name="T0" fmla="*/ 65 w 65"/>
                  <a:gd name="T1" fmla="*/ 58 h 58"/>
                  <a:gd name="T2" fmla="*/ 47 w 65"/>
                  <a:gd name="T3" fmla="*/ 38 h 58"/>
                  <a:gd name="T4" fmla="*/ 38 w 65"/>
                  <a:gd name="T5" fmla="*/ 28 h 58"/>
                  <a:gd name="T6" fmla="*/ 28 w 65"/>
                  <a:gd name="T7" fmla="*/ 18 h 58"/>
                  <a:gd name="T8" fmla="*/ 0 w 65"/>
                  <a:gd name="T9" fmla="*/ 0 h 58"/>
                </a:gdLst>
                <a:ahLst/>
                <a:cxnLst>
                  <a:cxn ang="0">
                    <a:pos x="T0" y="T1"/>
                  </a:cxn>
                  <a:cxn ang="0">
                    <a:pos x="T2" y="T3"/>
                  </a:cxn>
                  <a:cxn ang="0">
                    <a:pos x="T4" y="T5"/>
                  </a:cxn>
                  <a:cxn ang="0">
                    <a:pos x="T6" y="T7"/>
                  </a:cxn>
                  <a:cxn ang="0">
                    <a:pos x="T8" y="T9"/>
                  </a:cxn>
                </a:cxnLst>
                <a:rect l="0" t="0" r="r" b="b"/>
                <a:pathLst>
                  <a:path w="65" h="58">
                    <a:moveTo>
                      <a:pt x="65" y="58"/>
                    </a:moveTo>
                    <a:cubicBezTo>
                      <a:pt x="59" y="48"/>
                      <a:pt x="53" y="40"/>
                      <a:pt x="47" y="38"/>
                    </a:cubicBezTo>
                    <a:cubicBezTo>
                      <a:pt x="43" y="33"/>
                      <a:pt x="41" y="30"/>
                      <a:pt x="38" y="28"/>
                    </a:cubicBezTo>
                    <a:cubicBezTo>
                      <a:pt x="36" y="25"/>
                      <a:pt x="32" y="23"/>
                      <a:pt x="28" y="18"/>
                    </a:cubicBezTo>
                    <a:cubicBezTo>
                      <a:pt x="22" y="15"/>
                      <a:pt x="16" y="1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8" name="Freeform 412"/>
              <p:cNvSpPr>
                <a:spLocks/>
              </p:cNvSpPr>
              <p:nvPr/>
            </p:nvSpPr>
            <p:spPr bwMode="auto">
              <a:xfrm>
                <a:off x="4454" y="1954"/>
                <a:ext cx="72" cy="27"/>
              </a:xfrm>
              <a:custGeom>
                <a:avLst/>
                <a:gdLst>
                  <a:gd name="T0" fmla="*/ 0 w 72"/>
                  <a:gd name="T1" fmla="*/ 0 h 27"/>
                  <a:gd name="T2" fmla="*/ 10 w 72"/>
                  <a:gd name="T3" fmla="*/ 2 h 27"/>
                  <a:gd name="T4" fmla="*/ 28 w 72"/>
                  <a:gd name="T5" fmla="*/ 7 h 27"/>
                  <a:gd name="T6" fmla="*/ 36 w 72"/>
                  <a:gd name="T7" fmla="*/ 10 h 27"/>
                  <a:gd name="T8" fmla="*/ 52 w 72"/>
                  <a:gd name="T9" fmla="*/ 17 h 27"/>
                  <a:gd name="T10" fmla="*/ 72 w 72"/>
                  <a:gd name="T11" fmla="*/ 27 h 27"/>
                </a:gdLst>
                <a:ahLst/>
                <a:cxnLst>
                  <a:cxn ang="0">
                    <a:pos x="T0" y="T1"/>
                  </a:cxn>
                  <a:cxn ang="0">
                    <a:pos x="T2" y="T3"/>
                  </a:cxn>
                  <a:cxn ang="0">
                    <a:pos x="T4" y="T5"/>
                  </a:cxn>
                  <a:cxn ang="0">
                    <a:pos x="T6" y="T7"/>
                  </a:cxn>
                  <a:cxn ang="0">
                    <a:pos x="T8" y="T9"/>
                  </a:cxn>
                  <a:cxn ang="0">
                    <a:pos x="T10" y="T11"/>
                  </a:cxn>
                </a:cxnLst>
                <a:rect l="0" t="0" r="r" b="b"/>
                <a:pathLst>
                  <a:path w="72" h="27">
                    <a:moveTo>
                      <a:pt x="0" y="0"/>
                    </a:moveTo>
                    <a:cubicBezTo>
                      <a:pt x="6" y="0"/>
                      <a:pt x="8" y="2"/>
                      <a:pt x="10" y="2"/>
                    </a:cubicBezTo>
                    <a:cubicBezTo>
                      <a:pt x="20" y="5"/>
                      <a:pt x="24" y="5"/>
                      <a:pt x="28" y="7"/>
                    </a:cubicBezTo>
                    <a:cubicBezTo>
                      <a:pt x="30" y="7"/>
                      <a:pt x="32" y="7"/>
                      <a:pt x="36" y="10"/>
                    </a:cubicBezTo>
                    <a:cubicBezTo>
                      <a:pt x="40" y="10"/>
                      <a:pt x="46" y="15"/>
                      <a:pt x="52" y="17"/>
                    </a:cubicBezTo>
                    <a:cubicBezTo>
                      <a:pt x="58" y="20"/>
                      <a:pt x="62" y="22"/>
                      <a:pt x="72" y="2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9" name="Freeform 413"/>
              <p:cNvSpPr>
                <a:spLocks/>
              </p:cNvSpPr>
              <p:nvPr/>
            </p:nvSpPr>
            <p:spPr bwMode="auto">
              <a:xfrm>
                <a:off x="4476" y="2044"/>
                <a:ext cx="119" cy="70"/>
              </a:xfrm>
              <a:custGeom>
                <a:avLst/>
                <a:gdLst>
                  <a:gd name="T0" fmla="*/ 119 w 119"/>
                  <a:gd name="T1" fmla="*/ 0 h 70"/>
                  <a:gd name="T2" fmla="*/ 86 w 119"/>
                  <a:gd name="T3" fmla="*/ 12 h 70"/>
                  <a:gd name="T4" fmla="*/ 52 w 119"/>
                  <a:gd name="T5" fmla="*/ 27 h 70"/>
                  <a:gd name="T6" fmla="*/ 26 w 119"/>
                  <a:gd name="T7" fmla="*/ 45 h 70"/>
                  <a:gd name="T8" fmla="*/ 10 w 119"/>
                  <a:gd name="T9" fmla="*/ 60 h 70"/>
                  <a:gd name="T10" fmla="*/ 0 w 119"/>
                  <a:gd name="T11" fmla="*/ 70 h 70"/>
                </a:gdLst>
                <a:ahLst/>
                <a:cxnLst>
                  <a:cxn ang="0">
                    <a:pos x="T0" y="T1"/>
                  </a:cxn>
                  <a:cxn ang="0">
                    <a:pos x="T2" y="T3"/>
                  </a:cxn>
                  <a:cxn ang="0">
                    <a:pos x="T4" y="T5"/>
                  </a:cxn>
                  <a:cxn ang="0">
                    <a:pos x="T6" y="T7"/>
                  </a:cxn>
                  <a:cxn ang="0">
                    <a:pos x="T8" y="T9"/>
                  </a:cxn>
                  <a:cxn ang="0">
                    <a:pos x="T10" y="T11"/>
                  </a:cxn>
                </a:cxnLst>
                <a:rect l="0" t="0" r="r" b="b"/>
                <a:pathLst>
                  <a:path w="119" h="70">
                    <a:moveTo>
                      <a:pt x="119" y="0"/>
                    </a:moveTo>
                    <a:cubicBezTo>
                      <a:pt x="117" y="2"/>
                      <a:pt x="111" y="2"/>
                      <a:pt x="86" y="12"/>
                    </a:cubicBezTo>
                    <a:cubicBezTo>
                      <a:pt x="76" y="17"/>
                      <a:pt x="64" y="20"/>
                      <a:pt x="52" y="27"/>
                    </a:cubicBezTo>
                    <a:cubicBezTo>
                      <a:pt x="42" y="32"/>
                      <a:pt x="34" y="40"/>
                      <a:pt x="26" y="45"/>
                    </a:cubicBezTo>
                    <a:cubicBezTo>
                      <a:pt x="20" y="50"/>
                      <a:pt x="14" y="55"/>
                      <a:pt x="10" y="60"/>
                    </a:cubicBezTo>
                    <a:cubicBezTo>
                      <a:pt x="6" y="62"/>
                      <a:pt x="2" y="65"/>
                      <a:pt x="0" y="7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0" name="Freeform 414"/>
              <p:cNvSpPr>
                <a:spLocks/>
              </p:cNvSpPr>
              <p:nvPr/>
            </p:nvSpPr>
            <p:spPr bwMode="auto">
              <a:xfrm>
                <a:off x="4534" y="1979"/>
                <a:ext cx="65" cy="57"/>
              </a:xfrm>
              <a:custGeom>
                <a:avLst/>
                <a:gdLst>
                  <a:gd name="T0" fmla="*/ 65 w 65"/>
                  <a:gd name="T1" fmla="*/ 57 h 57"/>
                  <a:gd name="T2" fmla="*/ 47 w 65"/>
                  <a:gd name="T3" fmla="*/ 35 h 57"/>
                  <a:gd name="T4" fmla="*/ 37 w 65"/>
                  <a:gd name="T5" fmla="*/ 27 h 57"/>
                  <a:gd name="T6" fmla="*/ 26 w 65"/>
                  <a:gd name="T7" fmla="*/ 17 h 57"/>
                  <a:gd name="T8" fmla="*/ 0 w 65"/>
                  <a:gd name="T9" fmla="*/ 0 h 57"/>
                </a:gdLst>
                <a:ahLst/>
                <a:cxnLst>
                  <a:cxn ang="0">
                    <a:pos x="T0" y="T1"/>
                  </a:cxn>
                  <a:cxn ang="0">
                    <a:pos x="T2" y="T3"/>
                  </a:cxn>
                  <a:cxn ang="0">
                    <a:pos x="T4" y="T5"/>
                  </a:cxn>
                  <a:cxn ang="0">
                    <a:pos x="T6" y="T7"/>
                  </a:cxn>
                  <a:cxn ang="0">
                    <a:pos x="T8" y="T9"/>
                  </a:cxn>
                </a:cxnLst>
                <a:rect l="0" t="0" r="r" b="b"/>
                <a:pathLst>
                  <a:path w="65" h="57">
                    <a:moveTo>
                      <a:pt x="65" y="57"/>
                    </a:moveTo>
                    <a:cubicBezTo>
                      <a:pt x="57" y="47"/>
                      <a:pt x="51" y="40"/>
                      <a:pt x="47" y="35"/>
                    </a:cubicBezTo>
                    <a:cubicBezTo>
                      <a:pt x="43" y="32"/>
                      <a:pt x="39" y="30"/>
                      <a:pt x="37" y="27"/>
                    </a:cubicBezTo>
                    <a:cubicBezTo>
                      <a:pt x="33" y="25"/>
                      <a:pt x="32" y="20"/>
                      <a:pt x="26" y="17"/>
                    </a:cubicBezTo>
                    <a:cubicBezTo>
                      <a:pt x="22" y="15"/>
                      <a:pt x="14" y="1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1" name="Freeform 415"/>
              <p:cNvSpPr>
                <a:spLocks/>
              </p:cNvSpPr>
              <p:nvPr/>
            </p:nvSpPr>
            <p:spPr bwMode="auto">
              <a:xfrm>
                <a:off x="4401" y="1954"/>
                <a:ext cx="53" cy="15"/>
              </a:xfrm>
              <a:custGeom>
                <a:avLst/>
                <a:gdLst>
                  <a:gd name="T0" fmla="*/ 53 w 53"/>
                  <a:gd name="T1" fmla="*/ 0 h 15"/>
                  <a:gd name="T2" fmla="*/ 41 w 53"/>
                  <a:gd name="T3" fmla="*/ 2 h 15"/>
                  <a:gd name="T4" fmla="*/ 13 w 53"/>
                  <a:gd name="T5" fmla="*/ 10 h 15"/>
                  <a:gd name="T6" fmla="*/ 0 w 53"/>
                  <a:gd name="T7" fmla="*/ 15 h 15"/>
                </a:gdLst>
                <a:ahLst/>
                <a:cxnLst>
                  <a:cxn ang="0">
                    <a:pos x="T0" y="T1"/>
                  </a:cxn>
                  <a:cxn ang="0">
                    <a:pos x="T2" y="T3"/>
                  </a:cxn>
                  <a:cxn ang="0">
                    <a:pos x="T4" y="T5"/>
                  </a:cxn>
                  <a:cxn ang="0">
                    <a:pos x="T6" y="T7"/>
                  </a:cxn>
                </a:cxnLst>
                <a:rect l="0" t="0" r="r" b="b"/>
                <a:pathLst>
                  <a:path w="53" h="15">
                    <a:moveTo>
                      <a:pt x="53" y="0"/>
                    </a:moveTo>
                    <a:cubicBezTo>
                      <a:pt x="49" y="0"/>
                      <a:pt x="45" y="2"/>
                      <a:pt x="41" y="2"/>
                    </a:cubicBezTo>
                    <a:cubicBezTo>
                      <a:pt x="35" y="5"/>
                      <a:pt x="29" y="5"/>
                      <a:pt x="13" y="10"/>
                    </a:cubicBezTo>
                    <a:cubicBezTo>
                      <a:pt x="11" y="10"/>
                      <a:pt x="11" y="10"/>
                      <a:pt x="0" y="1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2" name="Freeform 416"/>
              <p:cNvSpPr>
                <a:spLocks/>
              </p:cNvSpPr>
              <p:nvPr/>
            </p:nvSpPr>
            <p:spPr bwMode="auto">
              <a:xfrm>
                <a:off x="4317" y="1969"/>
                <a:ext cx="84" cy="72"/>
              </a:xfrm>
              <a:custGeom>
                <a:avLst/>
                <a:gdLst>
                  <a:gd name="T0" fmla="*/ 0 w 84"/>
                  <a:gd name="T1" fmla="*/ 72 h 72"/>
                  <a:gd name="T2" fmla="*/ 14 w 84"/>
                  <a:gd name="T3" fmla="*/ 50 h 72"/>
                  <a:gd name="T4" fmla="*/ 30 w 84"/>
                  <a:gd name="T5" fmla="*/ 35 h 72"/>
                  <a:gd name="T6" fmla="*/ 48 w 84"/>
                  <a:gd name="T7" fmla="*/ 20 h 72"/>
                  <a:gd name="T8" fmla="*/ 84 w 84"/>
                  <a:gd name="T9" fmla="*/ 0 h 72"/>
                </a:gdLst>
                <a:ahLst/>
                <a:cxnLst>
                  <a:cxn ang="0">
                    <a:pos x="T0" y="T1"/>
                  </a:cxn>
                  <a:cxn ang="0">
                    <a:pos x="T2" y="T3"/>
                  </a:cxn>
                  <a:cxn ang="0">
                    <a:pos x="T4" y="T5"/>
                  </a:cxn>
                  <a:cxn ang="0">
                    <a:pos x="T6" y="T7"/>
                  </a:cxn>
                  <a:cxn ang="0">
                    <a:pos x="T8" y="T9"/>
                  </a:cxn>
                </a:cxnLst>
                <a:rect l="0" t="0" r="r" b="b"/>
                <a:pathLst>
                  <a:path w="84" h="72">
                    <a:moveTo>
                      <a:pt x="0" y="72"/>
                    </a:moveTo>
                    <a:cubicBezTo>
                      <a:pt x="0" y="70"/>
                      <a:pt x="4" y="62"/>
                      <a:pt x="14" y="50"/>
                    </a:cubicBezTo>
                    <a:cubicBezTo>
                      <a:pt x="18" y="45"/>
                      <a:pt x="22" y="40"/>
                      <a:pt x="30" y="35"/>
                    </a:cubicBezTo>
                    <a:cubicBezTo>
                      <a:pt x="34" y="30"/>
                      <a:pt x="38" y="27"/>
                      <a:pt x="48" y="20"/>
                    </a:cubicBezTo>
                    <a:cubicBezTo>
                      <a:pt x="56" y="15"/>
                      <a:pt x="66" y="7"/>
                      <a:pt x="8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3" name="Freeform 417"/>
              <p:cNvSpPr>
                <a:spLocks/>
              </p:cNvSpPr>
              <p:nvPr/>
            </p:nvSpPr>
            <p:spPr bwMode="auto">
              <a:xfrm>
                <a:off x="4516" y="2146"/>
                <a:ext cx="30" cy="28"/>
              </a:xfrm>
              <a:custGeom>
                <a:avLst/>
                <a:gdLst>
                  <a:gd name="T0" fmla="*/ 0 w 30"/>
                  <a:gd name="T1" fmla="*/ 0 h 28"/>
                  <a:gd name="T2" fmla="*/ 12 w 30"/>
                  <a:gd name="T3" fmla="*/ 5 h 28"/>
                  <a:gd name="T4" fmla="*/ 24 w 30"/>
                  <a:gd name="T5" fmla="*/ 15 h 28"/>
                  <a:gd name="T6" fmla="*/ 30 w 30"/>
                  <a:gd name="T7" fmla="*/ 28 h 28"/>
                  <a:gd name="T8" fmla="*/ 30 w 30"/>
                  <a:gd name="T9" fmla="*/ 28 h 28"/>
                </a:gdLst>
                <a:ahLst/>
                <a:cxnLst>
                  <a:cxn ang="0">
                    <a:pos x="T0" y="T1"/>
                  </a:cxn>
                  <a:cxn ang="0">
                    <a:pos x="T2" y="T3"/>
                  </a:cxn>
                  <a:cxn ang="0">
                    <a:pos x="T4" y="T5"/>
                  </a:cxn>
                  <a:cxn ang="0">
                    <a:pos x="T6" y="T7"/>
                  </a:cxn>
                  <a:cxn ang="0">
                    <a:pos x="T8" y="T9"/>
                  </a:cxn>
                </a:cxnLst>
                <a:rect l="0" t="0" r="r" b="b"/>
                <a:pathLst>
                  <a:path w="30" h="28">
                    <a:moveTo>
                      <a:pt x="0" y="0"/>
                    </a:moveTo>
                    <a:cubicBezTo>
                      <a:pt x="4" y="0"/>
                      <a:pt x="8" y="3"/>
                      <a:pt x="12" y="5"/>
                    </a:cubicBezTo>
                    <a:cubicBezTo>
                      <a:pt x="16" y="8"/>
                      <a:pt x="20" y="10"/>
                      <a:pt x="24" y="15"/>
                    </a:cubicBezTo>
                    <a:cubicBezTo>
                      <a:pt x="26" y="18"/>
                      <a:pt x="28" y="20"/>
                      <a:pt x="30" y="28"/>
                    </a:cubicBezTo>
                    <a:cubicBezTo>
                      <a:pt x="30" y="28"/>
                      <a:pt x="30" y="28"/>
                      <a:pt x="30"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4" name="Freeform 418"/>
              <p:cNvSpPr>
                <a:spLocks/>
              </p:cNvSpPr>
              <p:nvPr/>
            </p:nvSpPr>
            <p:spPr bwMode="auto">
              <a:xfrm>
                <a:off x="4508" y="2179"/>
                <a:ext cx="38" cy="10"/>
              </a:xfrm>
              <a:custGeom>
                <a:avLst/>
                <a:gdLst>
                  <a:gd name="T0" fmla="*/ 38 w 38"/>
                  <a:gd name="T1" fmla="*/ 0 h 10"/>
                  <a:gd name="T2" fmla="*/ 34 w 38"/>
                  <a:gd name="T3" fmla="*/ 2 h 10"/>
                  <a:gd name="T4" fmla="*/ 26 w 38"/>
                  <a:gd name="T5" fmla="*/ 7 h 10"/>
                  <a:gd name="T6" fmla="*/ 10 w 38"/>
                  <a:gd name="T7" fmla="*/ 7 h 10"/>
                  <a:gd name="T8" fmla="*/ 2 w 38"/>
                  <a:gd name="T9" fmla="*/ 7 h 10"/>
                  <a:gd name="T10" fmla="*/ 0 w 38"/>
                  <a:gd name="T11" fmla="*/ 5 h 10"/>
                </a:gdLst>
                <a:ahLst/>
                <a:cxnLst>
                  <a:cxn ang="0">
                    <a:pos x="T0" y="T1"/>
                  </a:cxn>
                  <a:cxn ang="0">
                    <a:pos x="T2" y="T3"/>
                  </a:cxn>
                  <a:cxn ang="0">
                    <a:pos x="T4" y="T5"/>
                  </a:cxn>
                  <a:cxn ang="0">
                    <a:pos x="T6" y="T7"/>
                  </a:cxn>
                  <a:cxn ang="0">
                    <a:pos x="T8" y="T9"/>
                  </a:cxn>
                  <a:cxn ang="0">
                    <a:pos x="T10" y="T11"/>
                  </a:cxn>
                </a:cxnLst>
                <a:rect l="0" t="0" r="r" b="b"/>
                <a:pathLst>
                  <a:path w="38" h="10">
                    <a:moveTo>
                      <a:pt x="38" y="0"/>
                    </a:moveTo>
                    <a:cubicBezTo>
                      <a:pt x="36" y="0"/>
                      <a:pt x="36" y="2"/>
                      <a:pt x="34" y="2"/>
                    </a:cubicBezTo>
                    <a:cubicBezTo>
                      <a:pt x="32" y="5"/>
                      <a:pt x="30" y="7"/>
                      <a:pt x="26" y="7"/>
                    </a:cubicBezTo>
                    <a:cubicBezTo>
                      <a:pt x="20" y="10"/>
                      <a:pt x="14" y="10"/>
                      <a:pt x="10" y="7"/>
                    </a:cubicBezTo>
                    <a:cubicBezTo>
                      <a:pt x="8" y="7"/>
                      <a:pt x="4" y="7"/>
                      <a:pt x="2" y="7"/>
                    </a:cubicBezTo>
                    <a:cubicBezTo>
                      <a:pt x="2" y="7"/>
                      <a:pt x="0" y="7"/>
                      <a:pt x="0"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5" name="Freeform 419"/>
              <p:cNvSpPr>
                <a:spLocks/>
              </p:cNvSpPr>
              <p:nvPr/>
            </p:nvSpPr>
            <p:spPr bwMode="auto">
              <a:xfrm>
                <a:off x="4502" y="2146"/>
                <a:ext cx="14" cy="38"/>
              </a:xfrm>
              <a:custGeom>
                <a:avLst/>
                <a:gdLst>
                  <a:gd name="T0" fmla="*/ 6 w 14"/>
                  <a:gd name="T1" fmla="*/ 38 h 38"/>
                  <a:gd name="T2" fmla="*/ 4 w 14"/>
                  <a:gd name="T3" fmla="*/ 38 h 38"/>
                  <a:gd name="T4" fmla="*/ 2 w 14"/>
                  <a:gd name="T5" fmla="*/ 35 h 38"/>
                  <a:gd name="T6" fmla="*/ 0 w 14"/>
                  <a:gd name="T7" fmla="*/ 33 h 38"/>
                  <a:gd name="T8" fmla="*/ 0 w 14"/>
                  <a:gd name="T9" fmla="*/ 20 h 38"/>
                  <a:gd name="T10" fmla="*/ 4 w 14"/>
                  <a:gd name="T11" fmla="*/ 10 h 38"/>
                  <a:gd name="T12" fmla="*/ 8 w 14"/>
                  <a:gd name="T13" fmla="*/ 3 h 38"/>
                  <a:gd name="T14" fmla="*/ 12 w 14"/>
                  <a:gd name="T15" fmla="*/ 0 h 38"/>
                  <a:gd name="T16" fmla="*/ 14 w 14"/>
                  <a:gd name="T17"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8">
                    <a:moveTo>
                      <a:pt x="6" y="38"/>
                    </a:moveTo>
                    <a:cubicBezTo>
                      <a:pt x="6" y="38"/>
                      <a:pt x="4" y="38"/>
                      <a:pt x="4" y="38"/>
                    </a:cubicBezTo>
                    <a:cubicBezTo>
                      <a:pt x="4" y="38"/>
                      <a:pt x="2" y="35"/>
                      <a:pt x="2" y="35"/>
                    </a:cubicBezTo>
                    <a:cubicBezTo>
                      <a:pt x="2" y="35"/>
                      <a:pt x="2" y="33"/>
                      <a:pt x="0" y="33"/>
                    </a:cubicBezTo>
                    <a:cubicBezTo>
                      <a:pt x="0" y="28"/>
                      <a:pt x="0" y="25"/>
                      <a:pt x="0" y="20"/>
                    </a:cubicBezTo>
                    <a:cubicBezTo>
                      <a:pt x="2" y="18"/>
                      <a:pt x="2" y="13"/>
                      <a:pt x="4" y="10"/>
                    </a:cubicBezTo>
                    <a:cubicBezTo>
                      <a:pt x="6" y="8"/>
                      <a:pt x="6" y="5"/>
                      <a:pt x="8" y="3"/>
                    </a:cubicBezTo>
                    <a:cubicBezTo>
                      <a:pt x="10" y="3"/>
                      <a:pt x="10" y="0"/>
                      <a:pt x="12" y="0"/>
                    </a:cubicBezTo>
                    <a:cubicBezTo>
                      <a:pt x="12" y="0"/>
                      <a:pt x="14" y="0"/>
                      <a:pt x="1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6" name="Freeform 420"/>
              <p:cNvSpPr>
                <a:spLocks/>
              </p:cNvSpPr>
              <p:nvPr/>
            </p:nvSpPr>
            <p:spPr bwMode="auto">
              <a:xfrm>
                <a:off x="4279" y="2046"/>
                <a:ext cx="20" cy="28"/>
              </a:xfrm>
              <a:custGeom>
                <a:avLst/>
                <a:gdLst>
                  <a:gd name="T0" fmla="*/ 8 w 20"/>
                  <a:gd name="T1" fmla="*/ 28 h 28"/>
                  <a:gd name="T2" fmla="*/ 4 w 20"/>
                  <a:gd name="T3" fmla="*/ 20 h 28"/>
                  <a:gd name="T4" fmla="*/ 4 w 20"/>
                  <a:gd name="T5" fmla="*/ 0 h 28"/>
                  <a:gd name="T6" fmla="*/ 12 w 20"/>
                  <a:gd name="T7" fmla="*/ 3 h 28"/>
                  <a:gd name="T8" fmla="*/ 18 w 20"/>
                  <a:gd name="T9" fmla="*/ 8 h 28"/>
                  <a:gd name="T10" fmla="*/ 20 w 20"/>
                  <a:gd name="T11" fmla="*/ 8 h 28"/>
                </a:gdLst>
                <a:ahLst/>
                <a:cxnLst>
                  <a:cxn ang="0">
                    <a:pos x="T0" y="T1"/>
                  </a:cxn>
                  <a:cxn ang="0">
                    <a:pos x="T2" y="T3"/>
                  </a:cxn>
                  <a:cxn ang="0">
                    <a:pos x="T4" y="T5"/>
                  </a:cxn>
                  <a:cxn ang="0">
                    <a:pos x="T6" y="T7"/>
                  </a:cxn>
                  <a:cxn ang="0">
                    <a:pos x="T8" y="T9"/>
                  </a:cxn>
                  <a:cxn ang="0">
                    <a:pos x="T10" y="T11"/>
                  </a:cxn>
                </a:cxnLst>
                <a:rect l="0" t="0" r="r" b="b"/>
                <a:pathLst>
                  <a:path w="20" h="28">
                    <a:moveTo>
                      <a:pt x="8" y="28"/>
                    </a:moveTo>
                    <a:cubicBezTo>
                      <a:pt x="6" y="25"/>
                      <a:pt x="4" y="23"/>
                      <a:pt x="4" y="20"/>
                    </a:cubicBezTo>
                    <a:cubicBezTo>
                      <a:pt x="0" y="13"/>
                      <a:pt x="0" y="3"/>
                      <a:pt x="4" y="0"/>
                    </a:cubicBezTo>
                    <a:cubicBezTo>
                      <a:pt x="6" y="0"/>
                      <a:pt x="8" y="0"/>
                      <a:pt x="12" y="3"/>
                    </a:cubicBezTo>
                    <a:cubicBezTo>
                      <a:pt x="14" y="3"/>
                      <a:pt x="16" y="5"/>
                      <a:pt x="18" y="8"/>
                    </a:cubicBezTo>
                    <a:cubicBezTo>
                      <a:pt x="18" y="8"/>
                      <a:pt x="18" y="8"/>
                      <a:pt x="20" y="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7" name="Freeform 421"/>
              <p:cNvSpPr>
                <a:spLocks/>
              </p:cNvSpPr>
              <p:nvPr/>
            </p:nvSpPr>
            <p:spPr bwMode="auto">
              <a:xfrm>
                <a:off x="4605" y="1966"/>
                <a:ext cx="34" cy="18"/>
              </a:xfrm>
              <a:custGeom>
                <a:avLst/>
                <a:gdLst>
                  <a:gd name="T0" fmla="*/ 34 w 34"/>
                  <a:gd name="T1" fmla="*/ 18 h 18"/>
                  <a:gd name="T2" fmla="*/ 26 w 34"/>
                  <a:gd name="T3" fmla="*/ 13 h 18"/>
                  <a:gd name="T4" fmla="*/ 0 w 34"/>
                  <a:gd name="T5" fmla="*/ 0 h 18"/>
                </a:gdLst>
                <a:ahLst/>
                <a:cxnLst>
                  <a:cxn ang="0">
                    <a:pos x="T0" y="T1"/>
                  </a:cxn>
                  <a:cxn ang="0">
                    <a:pos x="T2" y="T3"/>
                  </a:cxn>
                  <a:cxn ang="0">
                    <a:pos x="T4" y="T5"/>
                  </a:cxn>
                </a:cxnLst>
                <a:rect l="0" t="0" r="r" b="b"/>
                <a:pathLst>
                  <a:path w="34" h="18">
                    <a:moveTo>
                      <a:pt x="34" y="18"/>
                    </a:moveTo>
                    <a:cubicBezTo>
                      <a:pt x="32" y="18"/>
                      <a:pt x="28" y="15"/>
                      <a:pt x="26" y="13"/>
                    </a:cubicBezTo>
                    <a:cubicBezTo>
                      <a:pt x="18" y="8"/>
                      <a:pt x="1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8" name="Freeform 422"/>
              <p:cNvSpPr>
                <a:spLocks/>
              </p:cNvSpPr>
              <p:nvPr/>
            </p:nvSpPr>
            <p:spPr bwMode="auto">
              <a:xfrm>
                <a:off x="4498" y="1939"/>
                <a:ext cx="107" cy="27"/>
              </a:xfrm>
              <a:custGeom>
                <a:avLst/>
                <a:gdLst>
                  <a:gd name="T0" fmla="*/ 0 w 107"/>
                  <a:gd name="T1" fmla="*/ 2 h 27"/>
                  <a:gd name="T2" fmla="*/ 38 w 107"/>
                  <a:gd name="T3" fmla="*/ 2 h 27"/>
                  <a:gd name="T4" fmla="*/ 60 w 107"/>
                  <a:gd name="T5" fmla="*/ 5 h 27"/>
                  <a:gd name="T6" fmla="*/ 87 w 107"/>
                  <a:gd name="T7" fmla="*/ 15 h 27"/>
                  <a:gd name="T8" fmla="*/ 107 w 107"/>
                  <a:gd name="T9" fmla="*/ 27 h 27"/>
                </a:gdLst>
                <a:ahLst/>
                <a:cxnLst>
                  <a:cxn ang="0">
                    <a:pos x="T0" y="T1"/>
                  </a:cxn>
                  <a:cxn ang="0">
                    <a:pos x="T2" y="T3"/>
                  </a:cxn>
                  <a:cxn ang="0">
                    <a:pos x="T4" y="T5"/>
                  </a:cxn>
                  <a:cxn ang="0">
                    <a:pos x="T6" y="T7"/>
                  </a:cxn>
                  <a:cxn ang="0">
                    <a:pos x="T8" y="T9"/>
                  </a:cxn>
                </a:cxnLst>
                <a:rect l="0" t="0" r="r" b="b"/>
                <a:pathLst>
                  <a:path w="107" h="27">
                    <a:moveTo>
                      <a:pt x="0" y="2"/>
                    </a:moveTo>
                    <a:cubicBezTo>
                      <a:pt x="26" y="0"/>
                      <a:pt x="32" y="2"/>
                      <a:pt x="38" y="2"/>
                    </a:cubicBezTo>
                    <a:cubicBezTo>
                      <a:pt x="46" y="2"/>
                      <a:pt x="52" y="5"/>
                      <a:pt x="60" y="5"/>
                    </a:cubicBezTo>
                    <a:cubicBezTo>
                      <a:pt x="69" y="7"/>
                      <a:pt x="79" y="12"/>
                      <a:pt x="87" y="15"/>
                    </a:cubicBezTo>
                    <a:cubicBezTo>
                      <a:pt x="95" y="20"/>
                      <a:pt x="101" y="22"/>
                      <a:pt x="107" y="2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9" name="Freeform 423"/>
              <p:cNvSpPr>
                <a:spLocks/>
              </p:cNvSpPr>
              <p:nvPr/>
            </p:nvSpPr>
            <p:spPr bwMode="auto">
              <a:xfrm>
                <a:off x="4639" y="2004"/>
                <a:ext cx="20" cy="62"/>
              </a:xfrm>
              <a:custGeom>
                <a:avLst/>
                <a:gdLst>
                  <a:gd name="T0" fmla="*/ 0 w 20"/>
                  <a:gd name="T1" fmla="*/ 62 h 62"/>
                  <a:gd name="T2" fmla="*/ 10 w 20"/>
                  <a:gd name="T3" fmla="*/ 47 h 62"/>
                  <a:gd name="T4" fmla="*/ 20 w 20"/>
                  <a:gd name="T5" fmla="*/ 22 h 62"/>
                  <a:gd name="T6" fmla="*/ 18 w 20"/>
                  <a:gd name="T7" fmla="*/ 7 h 62"/>
                  <a:gd name="T8" fmla="*/ 16 w 20"/>
                  <a:gd name="T9" fmla="*/ 0 h 62"/>
                </a:gdLst>
                <a:ahLst/>
                <a:cxnLst>
                  <a:cxn ang="0">
                    <a:pos x="T0" y="T1"/>
                  </a:cxn>
                  <a:cxn ang="0">
                    <a:pos x="T2" y="T3"/>
                  </a:cxn>
                  <a:cxn ang="0">
                    <a:pos x="T4" y="T5"/>
                  </a:cxn>
                  <a:cxn ang="0">
                    <a:pos x="T6" y="T7"/>
                  </a:cxn>
                  <a:cxn ang="0">
                    <a:pos x="T8" y="T9"/>
                  </a:cxn>
                </a:cxnLst>
                <a:rect l="0" t="0" r="r" b="b"/>
                <a:pathLst>
                  <a:path w="20" h="62">
                    <a:moveTo>
                      <a:pt x="0" y="62"/>
                    </a:moveTo>
                    <a:cubicBezTo>
                      <a:pt x="4" y="57"/>
                      <a:pt x="8" y="52"/>
                      <a:pt x="10" y="47"/>
                    </a:cubicBezTo>
                    <a:cubicBezTo>
                      <a:pt x="18" y="35"/>
                      <a:pt x="18" y="30"/>
                      <a:pt x="20" y="22"/>
                    </a:cubicBezTo>
                    <a:cubicBezTo>
                      <a:pt x="20" y="20"/>
                      <a:pt x="20" y="15"/>
                      <a:pt x="18" y="7"/>
                    </a:cubicBezTo>
                    <a:cubicBezTo>
                      <a:pt x="18" y="7"/>
                      <a:pt x="18" y="5"/>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0" name="Freeform 424"/>
              <p:cNvSpPr>
                <a:spLocks/>
              </p:cNvSpPr>
              <p:nvPr/>
            </p:nvSpPr>
            <p:spPr bwMode="auto">
              <a:xfrm>
                <a:off x="4587" y="2036"/>
                <a:ext cx="6" cy="3"/>
              </a:xfrm>
              <a:custGeom>
                <a:avLst/>
                <a:gdLst>
                  <a:gd name="T0" fmla="*/ 0 w 6"/>
                  <a:gd name="T1" fmla="*/ 3 h 3"/>
                  <a:gd name="T2" fmla="*/ 6 w 6"/>
                  <a:gd name="T3" fmla="*/ 0 h 3"/>
                </a:gdLst>
                <a:ahLst/>
                <a:cxnLst>
                  <a:cxn ang="0">
                    <a:pos x="T0" y="T1"/>
                  </a:cxn>
                  <a:cxn ang="0">
                    <a:pos x="T2" y="T3"/>
                  </a:cxn>
                </a:cxnLst>
                <a:rect l="0" t="0" r="r" b="b"/>
                <a:pathLst>
                  <a:path w="6" h="3">
                    <a:moveTo>
                      <a:pt x="0" y="3"/>
                    </a:moveTo>
                    <a:cubicBezTo>
                      <a:pt x="2" y="3"/>
                      <a:pt x="4" y="0"/>
                      <a:pt x="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1" name="Freeform 425"/>
              <p:cNvSpPr>
                <a:spLocks/>
              </p:cNvSpPr>
              <p:nvPr/>
            </p:nvSpPr>
            <p:spPr bwMode="auto">
              <a:xfrm>
                <a:off x="4593" y="2019"/>
                <a:ext cx="44" cy="17"/>
              </a:xfrm>
              <a:custGeom>
                <a:avLst/>
                <a:gdLst>
                  <a:gd name="T0" fmla="*/ 0 w 44"/>
                  <a:gd name="T1" fmla="*/ 17 h 17"/>
                  <a:gd name="T2" fmla="*/ 4 w 44"/>
                  <a:gd name="T3" fmla="*/ 17 h 17"/>
                  <a:gd name="T4" fmla="*/ 44 w 44"/>
                  <a:gd name="T5" fmla="*/ 0 h 17"/>
                </a:gdLst>
                <a:ahLst/>
                <a:cxnLst>
                  <a:cxn ang="0">
                    <a:pos x="T0" y="T1"/>
                  </a:cxn>
                  <a:cxn ang="0">
                    <a:pos x="T2" y="T3"/>
                  </a:cxn>
                  <a:cxn ang="0">
                    <a:pos x="T4" y="T5"/>
                  </a:cxn>
                </a:cxnLst>
                <a:rect l="0" t="0" r="r" b="b"/>
                <a:pathLst>
                  <a:path w="44" h="17">
                    <a:moveTo>
                      <a:pt x="0" y="17"/>
                    </a:moveTo>
                    <a:cubicBezTo>
                      <a:pt x="2" y="17"/>
                      <a:pt x="4" y="17"/>
                      <a:pt x="4" y="17"/>
                    </a:cubicBezTo>
                    <a:cubicBezTo>
                      <a:pt x="12" y="15"/>
                      <a:pt x="30" y="7"/>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2" name="Freeform 426"/>
              <p:cNvSpPr>
                <a:spLocks/>
              </p:cNvSpPr>
              <p:nvPr/>
            </p:nvSpPr>
            <p:spPr bwMode="auto">
              <a:xfrm>
                <a:off x="4468" y="2039"/>
                <a:ext cx="119" cy="72"/>
              </a:xfrm>
              <a:custGeom>
                <a:avLst/>
                <a:gdLst>
                  <a:gd name="T0" fmla="*/ 119 w 119"/>
                  <a:gd name="T1" fmla="*/ 0 h 72"/>
                  <a:gd name="T2" fmla="*/ 86 w 119"/>
                  <a:gd name="T3" fmla="*/ 12 h 72"/>
                  <a:gd name="T4" fmla="*/ 54 w 119"/>
                  <a:gd name="T5" fmla="*/ 30 h 72"/>
                  <a:gd name="T6" fmla="*/ 26 w 119"/>
                  <a:gd name="T7" fmla="*/ 47 h 72"/>
                  <a:gd name="T8" fmla="*/ 10 w 119"/>
                  <a:gd name="T9" fmla="*/ 62 h 72"/>
                  <a:gd name="T10" fmla="*/ 0 w 119"/>
                  <a:gd name="T11" fmla="*/ 72 h 72"/>
                </a:gdLst>
                <a:ahLst/>
                <a:cxnLst>
                  <a:cxn ang="0">
                    <a:pos x="T0" y="T1"/>
                  </a:cxn>
                  <a:cxn ang="0">
                    <a:pos x="T2" y="T3"/>
                  </a:cxn>
                  <a:cxn ang="0">
                    <a:pos x="T4" y="T5"/>
                  </a:cxn>
                  <a:cxn ang="0">
                    <a:pos x="T6" y="T7"/>
                  </a:cxn>
                  <a:cxn ang="0">
                    <a:pos x="T8" y="T9"/>
                  </a:cxn>
                  <a:cxn ang="0">
                    <a:pos x="T10" y="T11"/>
                  </a:cxn>
                </a:cxnLst>
                <a:rect l="0" t="0" r="r" b="b"/>
                <a:pathLst>
                  <a:path w="119" h="72">
                    <a:moveTo>
                      <a:pt x="119" y="0"/>
                    </a:moveTo>
                    <a:cubicBezTo>
                      <a:pt x="117" y="0"/>
                      <a:pt x="111" y="2"/>
                      <a:pt x="86" y="12"/>
                    </a:cubicBezTo>
                    <a:cubicBezTo>
                      <a:pt x="76" y="17"/>
                      <a:pt x="64" y="22"/>
                      <a:pt x="54" y="30"/>
                    </a:cubicBezTo>
                    <a:cubicBezTo>
                      <a:pt x="44" y="35"/>
                      <a:pt x="34" y="40"/>
                      <a:pt x="26" y="47"/>
                    </a:cubicBezTo>
                    <a:cubicBezTo>
                      <a:pt x="20" y="52"/>
                      <a:pt x="14" y="57"/>
                      <a:pt x="10" y="62"/>
                    </a:cubicBezTo>
                    <a:cubicBezTo>
                      <a:pt x="6" y="65"/>
                      <a:pt x="4" y="67"/>
                      <a:pt x="0" y="7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3" name="Freeform 427"/>
              <p:cNvSpPr>
                <a:spLocks/>
              </p:cNvSpPr>
              <p:nvPr/>
            </p:nvSpPr>
            <p:spPr bwMode="auto">
              <a:xfrm>
                <a:off x="4498" y="1946"/>
                <a:ext cx="143" cy="73"/>
              </a:xfrm>
              <a:custGeom>
                <a:avLst/>
                <a:gdLst>
                  <a:gd name="T0" fmla="*/ 139 w 143"/>
                  <a:gd name="T1" fmla="*/ 73 h 73"/>
                  <a:gd name="T2" fmla="*/ 139 w 143"/>
                  <a:gd name="T3" fmla="*/ 70 h 73"/>
                  <a:gd name="T4" fmla="*/ 143 w 143"/>
                  <a:gd name="T5" fmla="*/ 55 h 73"/>
                  <a:gd name="T6" fmla="*/ 137 w 143"/>
                  <a:gd name="T7" fmla="*/ 45 h 73"/>
                  <a:gd name="T8" fmla="*/ 123 w 143"/>
                  <a:gd name="T9" fmla="*/ 35 h 73"/>
                  <a:gd name="T10" fmla="*/ 103 w 143"/>
                  <a:gd name="T11" fmla="*/ 23 h 73"/>
                  <a:gd name="T12" fmla="*/ 81 w 143"/>
                  <a:gd name="T13" fmla="*/ 10 h 73"/>
                  <a:gd name="T14" fmla="*/ 69 w 143"/>
                  <a:gd name="T15" fmla="*/ 8 h 73"/>
                  <a:gd name="T16" fmla="*/ 0 w 143"/>
                  <a:gd name="T17"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 h="73">
                    <a:moveTo>
                      <a:pt x="139" y="73"/>
                    </a:moveTo>
                    <a:cubicBezTo>
                      <a:pt x="139" y="73"/>
                      <a:pt x="139" y="73"/>
                      <a:pt x="139" y="70"/>
                    </a:cubicBezTo>
                    <a:cubicBezTo>
                      <a:pt x="143" y="65"/>
                      <a:pt x="143" y="60"/>
                      <a:pt x="143" y="55"/>
                    </a:cubicBezTo>
                    <a:cubicBezTo>
                      <a:pt x="141" y="53"/>
                      <a:pt x="139" y="48"/>
                      <a:pt x="137" y="45"/>
                    </a:cubicBezTo>
                    <a:cubicBezTo>
                      <a:pt x="133" y="40"/>
                      <a:pt x="129" y="38"/>
                      <a:pt x="123" y="35"/>
                    </a:cubicBezTo>
                    <a:cubicBezTo>
                      <a:pt x="117" y="30"/>
                      <a:pt x="109" y="25"/>
                      <a:pt x="103" y="23"/>
                    </a:cubicBezTo>
                    <a:cubicBezTo>
                      <a:pt x="95" y="18"/>
                      <a:pt x="87" y="13"/>
                      <a:pt x="81" y="10"/>
                    </a:cubicBezTo>
                    <a:cubicBezTo>
                      <a:pt x="77" y="10"/>
                      <a:pt x="73" y="8"/>
                      <a:pt x="69" y="8"/>
                    </a:cubicBezTo>
                    <a:cubicBezTo>
                      <a:pt x="48" y="0"/>
                      <a:pt x="24"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4" name="Freeform 428"/>
              <p:cNvSpPr>
                <a:spLocks/>
              </p:cNvSpPr>
              <p:nvPr/>
            </p:nvSpPr>
            <p:spPr bwMode="auto">
              <a:xfrm>
                <a:off x="4639" y="1984"/>
                <a:ext cx="16" cy="20"/>
              </a:xfrm>
              <a:custGeom>
                <a:avLst/>
                <a:gdLst>
                  <a:gd name="T0" fmla="*/ 16 w 16"/>
                  <a:gd name="T1" fmla="*/ 20 h 20"/>
                  <a:gd name="T2" fmla="*/ 16 w 16"/>
                  <a:gd name="T3" fmla="*/ 17 h 20"/>
                  <a:gd name="T4" fmla="*/ 10 w 16"/>
                  <a:gd name="T5" fmla="*/ 10 h 20"/>
                  <a:gd name="T6" fmla="*/ 2 w 16"/>
                  <a:gd name="T7" fmla="*/ 2 h 20"/>
                  <a:gd name="T8" fmla="*/ 2 w 16"/>
                  <a:gd name="T9" fmla="*/ 2 h 20"/>
                  <a:gd name="T10" fmla="*/ 0 w 16"/>
                  <a:gd name="T11" fmla="*/ 0 h 20"/>
                </a:gdLst>
                <a:ahLst/>
                <a:cxnLst>
                  <a:cxn ang="0">
                    <a:pos x="T0" y="T1"/>
                  </a:cxn>
                  <a:cxn ang="0">
                    <a:pos x="T2" y="T3"/>
                  </a:cxn>
                  <a:cxn ang="0">
                    <a:pos x="T4" y="T5"/>
                  </a:cxn>
                  <a:cxn ang="0">
                    <a:pos x="T6" y="T7"/>
                  </a:cxn>
                  <a:cxn ang="0">
                    <a:pos x="T8" y="T9"/>
                  </a:cxn>
                  <a:cxn ang="0">
                    <a:pos x="T10" y="T11"/>
                  </a:cxn>
                </a:cxnLst>
                <a:rect l="0" t="0" r="r" b="b"/>
                <a:pathLst>
                  <a:path w="16" h="20">
                    <a:moveTo>
                      <a:pt x="16" y="20"/>
                    </a:moveTo>
                    <a:cubicBezTo>
                      <a:pt x="16" y="20"/>
                      <a:pt x="16" y="17"/>
                      <a:pt x="16" y="17"/>
                    </a:cubicBezTo>
                    <a:cubicBezTo>
                      <a:pt x="14" y="15"/>
                      <a:pt x="12" y="12"/>
                      <a:pt x="10" y="10"/>
                    </a:cubicBezTo>
                    <a:cubicBezTo>
                      <a:pt x="8" y="7"/>
                      <a:pt x="6" y="5"/>
                      <a:pt x="2" y="2"/>
                    </a:cubicBezTo>
                    <a:cubicBezTo>
                      <a:pt x="2" y="2"/>
                      <a:pt x="2" y="2"/>
                      <a:pt x="2" y="2"/>
                    </a:cubicBezTo>
                    <a:cubicBezTo>
                      <a:pt x="0" y="2"/>
                      <a:pt x="0"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5" name="Freeform 429"/>
              <p:cNvSpPr>
                <a:spLocks/>
              </p:cNvSpPr>
              <p:nvPr/>
            </p:nvSpPr>
            <p:spPr bwMode="auto">
              <a:xfrm>
                <a:off x="4462" y="2216"/>
                <a:ext cx="4" cy="38"/>
              </a:xfrm>
              <a:custGeom>
                <a:avLst/>
                <a:gdLst>
                  <a:gd name="T0" fmla="*/ 0 w 4"/>
                  <a:gd name="T1" fmla="*/ 0 h 38"/>
                  <a:gd name="T2" fmla="*/ 2 w 4"/>
                  <a:gd name="T3" fmla="*/ 5 h 38"/>
                  <a:gd name="T4" fmla="*/ 2 w 4"/>
                  <a:gd name="T5" fmla="*/ 20 h 38"/>
                  <a:gd name="T6" fmla="*/ 0 w 4"/>
                  <a:gd name="T7" fmla="*/ 38 h 38"/>
                </a:gdLst>
                <a:ahLst/>
                <a:cxnLst>
                  <a:cxn ang="0">
                    <a:pos x="T0" y="T1"/>
                  </a:cxn>
                  <a:cxn ang="0">
                    <a:pos x="T2" y="T3"/>
                  </a:cxn>
                  <a:cxn ang="0">
                    <a:pos x="T4" y="T5"/>
                  </a:cxn>
                  <a:cxn ang="0">
                    <a:pos x="T6" y="T7"/>
                  </a:cxn>
                </a:cxnLst>
                <a:rect l="0" t="0" r="r" b="b"/>
                <a:pathLst>
                  <a:path w="4" h="38">
                    <a:moveTo>
                      <a:pt x="0" y="0"/>
                    </a:moveTo>
                    <a:cubicBezTo>
                      <a:pt x="0" y="0"/>
                      <a:pt x="2" y="3"/>
                      <a:pt x="2" y="5"/>
                    </a:cubicBezTo>
                    <a:cubicBezTo>
                      <a:pt x="4" y="10"/>
                      <a:pt x="4" y="15"/>
                      <a:pt x="2" y="20"/>
                    </a:cubicBezTo>
                    <a:cubicBezTo>
                      <a:pt x="2" y="33"/>
                      <a:pt x="0" y="35"/>
                      <a:pt x="0" y="3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6" name="Freeform 430"/>
              <p:cNvSpPr>
                <a:spLocks/>
              </p:cNvSpPr>
              <p:nvPr/>
            </p:nvSpPr>
            <p:spPr bwMode="auto">
              <a:xfrm>
                <a:off x="4581" y="2114"/>
                <a:ext cx="14" cy="25"/>
              </a:xfrm>
              <a:custGeom>
                <a:avLst/>
                <a:gdLst>
                  <a:gd name="T0" fmla="*/ 0 w 14"/>
                  <a:gd name="T1" fmla="*/ 0 h 25"/>
                  <a:gd name="T2" fmla="*/ 4 w 14"/>
                  <a:gd name="T3" fmla="*/ 2 h 25"/>
                  <a:gd name="T4" fmla="*/ 8 w 14"/>
                  <a:gd name="T5" fmla="*/ 5 h 25"/>
                  <a:gd name="T6" fmla="*/ 10 w 14"/>
                  <a:gd name="T7" fmla="*/ 7 h 25"/>
                  <a:gd name="T8" fmla="*/ 12 w 14"/>
                  <a:gd name="T9" fmla="*/ 12 h 25"/>
                  <a:gd name="T10" fmla="*/ 14 w 14"/>
                  <a:gd name="T11" fmla="*/ 17 h 25"/>
                  <a:gd name="T12" fmla="*/ 14 w 14"/>
                  <a:gd name="T13" fmla="*/ 20 h 25"/>
                  <a:gd name="T14" fmla="*/ 14 w 14"/>
                  <a:gd name="T15" fmla="*/ 25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25">
                    <a:moveTo>
                      <a:pt x="0" y="0"/>
                    </a:moveTo>
                    <a:cubicBezTo>
                      <a:pt x="2" y="2"/>
                      <a:pt x="2" y="2"/>
                      <a:pt x="4" y="2"/>
                    </a:cubicBezTo>
                    <a:cubicBezTo>
                      <a:pt x="4" y="2"/>
                      <a:pt x="6" y="5"/>
                      <a:pt x="8" y="5"/>
                    </a:cubicBezTo>
                    <a:cubicBezTo>
                      <a:pt x="8" y="5"/>
                      <a:pt x="10" y="7"/>
                      <a:pt x="10" y="7"/>
                    </a:cubicBezTo>
                    <a:cubicBezTo>
                      <a:pt x="12" y="10"/>
                      <a:pt x="12" y="10"/>
                      <a:pt x="12" y="12"/>
                    </a:cubicBezTo>
                    <a:cubicBezTo>
                      <a:pt x="14" y="12"/>
                      <a:pt x="14" y="15"/>
                      <a:pt x="14" y="17"/>
                    </a:cubicBezTo>
                    <a:cubicBezTo>
                      <a:pt x="14" y="17"/>
                      <a:pt x="14" y="20"/>
                      <a:pt x="14" y="20"/>
                    </a:cubicBezTo>
                    <a:cubicBezTo>
                      <a:pt x="14" y="20"/>
                      <a:pt x="14" y="22"/>
                      <a:pt x="14" y="2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7" name="Freeform 431"/>
              <p:cNvSpPr>
                <a:spLocks/>
              </p:cNvSpPr>
              <p:nvPr/>
            </p:nvSpPr>
            <p:spPr bwMode="auto">
              <a:xfrm>
                <a:off x="4397" y="2216"/>
                <a:ext cx="65" cy="18"/>
              </a:xfrm>
              <a:custGeom>
                <a:avLst/>
                <a:gdLst>
                  <a:gd name="T0" fmla="*/ 0 w 65"/>
                  <a:gd name="T1" fmla="*/ 18 h 18"/>
                  <a:gd name="T2" fmla="*/ 29 w 65"/>
                  <a:gd name="T3" fmla="*/ 13 h 18"/>
                  <a:gd name="T4" fmla="*/ 51 w 65"/>
                  <a:gd name="T5" fmla="*/ 8 h 18"/>
                  <a:gd name="T6" fmla="*/ 59 w 65"/>
                  <a:gd name="T7" fmla="*/ 5 h 18"/>
                  <a:gd name="T8" fmla="*/ 65 w 65"/>
                  <a:gd name="T9" fmla="*/ 0 h 18"/>
                </a:gdLst>
                <a:ahLst/>
                <a:cxnLst>
                  <a:cxn ang="0">
                    <a:pos x="T0" y="T1"/>
                  </a:cxn>
                  <a:cxn ang="0">
                    <a:pos x="T2" y="T3"/>
                  </a:cxn>
                  <a:cxn ang="0">
                    <a:pos x="T4" y="T5"/>
                  </a:cxn>
                  <a:cxn ang="0">
                    <a:pos x="T6" y="T7"/>
                  </a:cxn>
                  <a:cxn ang="0">
                    <a:pos x="T8" y="T9"/>
                  </a:cxn>
                </a:cxnLst>
                <a:rect l="0" t="0" r="r" b="b"/>
                <a:pathLst>
                  <a:path w="65" h="18">
                    <a:moveTo>
                      <a:pt x="0" y="18"/>
                    </a:moveTo>
                    <a:cubicBezTo>
                      <a:pt x="13" y="15"/>
                      <a:pt x="21" y="15"/>
                      <a:pt x="29" y="13"/>
                    </a:cubicBezTo>
                    <a:cubicBezTo>
                      <a:pt x="37" y="10"/>
                      <a:pt x="43" y="10"/>
                      <a:pt x="51" y="8"/>
                    </a:cubicBezTo>
                    <a:cubicBezTo>
                      <a:pt x="53" y="5"/>
                      <a:pt x="55" y="5"/>
                      <a:pt x="59" y="5"/>
                    </a:cubicBezTo>
                    <a:cubicBezTo>
                      <a:pt x="61" y="3"/>
                      <a:pt x="63" y="3"/>
                      <a:pt x="65"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8" name="Freeform 432"/>
              <p:cNvSpPr>
                <a:spLocks/>
              </p:cNvSpPr>
              <p:nvPr/>
            </p:nvSpPr>
            <p:spPr bwMode="auto">
              <a:xfrm>
                <a:off x="4685" y="1999"/>
                <a:ext cx="36" cy="10"/>
              </a:xfrm>
              <a:custGeom>
                <a:avLst/>
                <a:gdLst>
                  <a:gd name="T0" fmla="*/ 0 w 36"/>
                  <a:gd name="T1" fmla="*/ 10 h 10"/>
                  <a:gd name="T2" fmla="*/ 22 w 36"/>
                  <a:gd name="T3" fmla="*/ 2 h 10"/>
                  <a:gd name="T4" fmla="*/ 36 w 36"/>
                  <a:gd name="T5" fmla="*/ 2 h 10"/>
                </a:gdLst>
                <a:ahLst/>
                <a:cxnLst>
                  <a:cxn ang="0">
                    <a:pos x="T0" y="T1"/>
                  </a:cxn>
                  <a:cxn ang="0">
                    <a:pos x="T2" y="T3"/>
                  </a:cxn>
                  <a:cxn ang="0">
                    <a:pos x="T4" y="T5"/>
                  </a:cxn>
                </a:cxnLst>
                <a:rect l="0" t="0" r="r" b="b"/>
                <a:pathLst>
                  <a:path w="36" h="10">
                    <a:moveTo>
                      <a:pt x="0" y="10"/>
                    </a:moveTo>
                    <a:cubicBezTo>
                      <a:pt x="8" y="7"/>
                      <a:pt x="14" y="5"/>
                      <a:pt x="22" y="2"/>
                    </a:cubicBezTo>
                    <a:cubicBezTo>
                      <a:pt x="26" y="0"/>
                      <a:pt x="32" y="0"/>
                      <a:pt x="36" y="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9" name="Line 433"/>
              <p:cNvSpPr>
                <a:spLocks noChangeShapeType="1"/>
              </p:cNvSpPr>
              <p:nvPr/>
            </p:nvSpPr>
            <p:spPr bwMode="auto">
              <a:xfrm flipV="1">
                <a:off x="4659" y="2009"/>
                <a:ext cx="26" cy="1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0" name="Line 434"/>
              <p:cNvSpPr>
                <a:spLocks noChangeShapeType="1"/>
              </p:cNvSpPr>
              <p:nvPr/>
            </p:nvSpPr>
            <p:spPr bwMode="auto">
              <a:xfrm flipH="1">
                <a:off x="4721" y="2011"/>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1" name="Line 435"/>
              <p:cNvSpPr>
                <a:spLocks noChangeShapeType="1"/>
              </p:cNvSpPr>
              <p:nvPr/>
            </p:nvSpPr>
            <p:spPr bwMode="auto">
              <a:xfrm>
                <a:off x="4721" y="20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2" name="Freeform 436"/>
              <p:cNvSpPr>
                <a:spLocks/>
              </p:cNvSpPr>
              <p:nvPr/>
            </p:nvSpPr>
            <p:spPr bwMode="auto">
              <a:xfrm>
                <a:off x="4685" y="1999"/>
                <a:ext cx="40" cy="12"/>
              </a:xfrm>
              <a:custGeom>
                <a:avLst/>
                <a:gdLst>
                  <a:gd name="T0" fmla="*/ 0 w 40"/>
                  <a:gd name="T1" fmla="*/ 10 h 12"/>
                  <a:gd name="T2" fmla="*/ 22 w 40"/>
                  <a:gd name="T3" fmla="*/ 2 h 12"/>
                  <a:gd name="T4" fmla="*/ 36 w 40"/>
                  <a:gd name="T5" fmla="*/ 2 h 12"/>
                  <a:gd name="T6" fmla="*/ 40 w 40"/>
                  <a:gd name="T7" fmla="*/ 12 h 12"/>
                </a:gdLst>
                <a:ahLst/>
                <a:cxnLst>
                  <a:cxn ang="0">
                    <a:pos x="T0" y="T1"/>
                  </a:cxn>
                  <a:cxn ang="0">
                    <a:pos x="T2" y="T3"/>
                  </a:cxn>
                  <a:cxn ang="0">
                    <a:pos x="T4" y="T5"/>
                  </a:cxn>
                  <a:cxn ang="0">
                    <a:pos x="T6" y="T7"/>
                  </a:cxn>
                </a:cxnLst>
                <a:rect l="0" t="0" r="r" b="b"/>
                <a:pathLst>
                  <a:path w="40" h="12">
                    <a:moveTo>
                      <a:pt x="0" y="10"/>
                    </a:moveTo>
                    <a:cubicBezTo>
                      <a:pt x="8" y="7"/>
                      <a:pt x="14" y="5"/>
                      <a:pt x="22" y="2"/>
                    </a:cubicBezTo>
                    <a:cubicBezTo>
                      <a:pt x="28" y="0"/>
                      <a:pt x="32" y="0"/>
                      <a:pt x="36" y="2"/>
                    </a:cubicBezTo>
                    <a:cubicBezTo>
                      <a:pt x="38" y="5"/>
                      <a:pt x="38" y="7"/>
                      <a:pt x="40" y="1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3" name="Freeform 437"/>
              <p:cNvSpPr>
                <a:spLocks/>
              </p:cNvSpPr>
              <p:nvPr/>
            </p:nvSpPr>
            <p:spPr bwMode="auto">
              <a:xfrm>
                <a:off x="4659" y="2006"/>
                <a:ext cx="62" cy="23"/>
              </a:xfrm>
              <a:custGeom>
                <a:avLst/>
                <a:gdLst>
                  <a:gd name="T0" fmla="*/ 0 w 62"/>
                  <a:gd name="T1" fmla="*/ 23 h 23"/>
                  <a:gd name="T2" fmla="*/ 26 w 62"/>
                  <a:gd name="T3" fmla="*/ 8 h 23"/>
                  <a:gd name="T4" fmla="*/ 50 w 62"/>
                  <a:gd name="T5" fmla="*/ 0 h 23"/>
                  <a:gd name="T6" fmla="*/ 60 w 62"/>
                  <a:gd name="T7" fmla="*/ 3 h 23"/>
                  <a:gd name="T8" fmla="*/ 62 w 62"/>
                  <a:gd name="T9" fmla="*/ 8 h 23"/>
                </a:gdLst>
                <a:ahLst/>
                <a:cxnLst>
                  <a:cxn ang="0">
                    <a:pos x="T0" y="T1"/>
                  </a:cxn>
                  <a:cxn ang="0">
                    <a:pos x="T2" y="T3"/>
                  </a:cxn>
                  <a:cxn ang="0">
                    <a:pos x="T4" y="T5"/>
                  </a:cxn>
                  <a:cxn ang="0">
                    <a:pos x="T6" y="T7"/>
                  </a:cxn>
                  <a:cxn ang="0">
                    <a:pos x="T8" y="T9"/>
                  </a:cxn>
                </a:cxnLst>
                <a:rect l="0" t="0" r="r" b="b"/>
                <a:pathLst>
                  <a:path w="62" h="23">
                    <a:moveTo>
                      <a:pt x="0" y="23"/>
                    </a:moveTo>
                    <a:cubicBezTo>
                      <a:pt x="14" y="15"/>
                      <a:pt x="20" y="13"/>
                      <a:pt x="26" y="8"/>
                    </a:cubicBezTo>
                    <a:cubicBezTo>
                      <a:pt x="36" y="5"/>
                      <a:pt x="44" y="0"/>
                      <a:pt x="50" y="0"/>
                    </a:cubicBezTo>
                    <a:cubicBezTo>
                      <a:pt x="54" y="0"/>
                      <a:pt x="58" y="0"/>
                      <a:pt x="60" y="3"/>
                    </a:cubicBezTo>
                    <a:cubicBezTo>
                      <a:pt x="62" y="5"/>
                      <a:pt x="62" y="5"/>
                      <a:pt x="62" y="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4" name="Freeform 438"/>
              <p:cNvSpPr>
                <a:spLocks/>
              </p:cNvSpPr>
              <p:nvPr/>
            </p:nvSpPr>
            <p:spPr bwMode="auto">
              <a:xfrm>
                <a:off x="4462" y="2051"/>
                <a:ext cx="187" cy="165"/>
              </a:xfrm>
              <a:custGeom>
                <a:avLst/>
                <a:gdLst>
                  <a:gd name="T0" fmla="*/ 0 w 187"/>
                  <a:gd name="T1" fmla="*/ 165 h 165"/>
                  <a:gd name="T2" fmla="*/ 6 w 187"/>
                  <a:gd name="T3" fmla="*/ 145 h 165"/>
                  <a:gd name="T4" fmla="*/ 16 w 187"/>
                  <a:gd name="T5" fmla="*/ 118 h 165"/>
                  <a:gd name="T6" fmla="*/ 28 w 187"/>
                  <a:gd name="T7" fmla="*/ 88 h 165"/>
                  <a:gd name="T8" fmla="*/ 46 w 187"/>
                  <a:gd name="T9" fmla="*/ 60 h 165"/>
                  <a:gd name="T10" fmla="*/ 70 w 187"/>
                  <a:gd name="T11" fmla="*/ 38 h 165"/>
                  <a:gd name="T12" fmla="*/ 109 w 187"/>
                  <a:gd name="T13" fmla="*/ 18 h 165"/>
                  <a:gd name="T14" fmla="*/ 137 w 187"/>
                  <a:gd name="T15" fmla="*/ 8 h 165"/>
                  <a:gd name="T16" fmla="*/ 155 w 187"/>
                  <a:gd name="T17" fmla="*/ 5 h 165"/>
                  <a:gd name="T18" fmla="*/ 187 w 187"/>
                  <a:gd name="T19"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7" h="165">
                    <a:moveTo>
                      <a:pt x="0" y="165"/>
                    </a:moveTo>
                    <a:cubicBezTo>
                      <a:pt x="2" y="160"/>
                      <a:pt x="4" y="153"/>
                      <a:pt x="6" y="145"/>
                    </a:cubicBezTo>
                    <a:cubicBezTo>
                      <a:pt x="10" y="135"/>
                      <a:pt x="12" y="125"/>
                      <a:pt x="16" y="118"/>
                    </a:cubicBezTo>
                    <a:cubicBezTo>
                      <a:pt x="20" y="108"/>
                      <a:pt x="24" y="98"/>
                      <a:pt x="28" y="88"/>
                    </a:cubicBezTo>
                    <a:cubicBezTo>
                      <a:pt x="34" y="78"/>
                      <a:pt x="40" y="68"/>
                      <a:pt x="46" y="60"/>
                    </a:cubicBezTo>
                    <a:cubicBezTo>
                      <a:pt x="54" y="50"/>
                      <a:pt x="62" y="45"/>
                      <a:pt x="70" y="38"/>
                    </a:cubicBezTo>
                    <a:cubicBezTo>
                      <a:pt x="82" y="30"/>
                      <a:pt x="96" y="23"/>
                      <a:pt x="109" y="18"/>
                    </a:cubicBezTo>
                    <a:cubicBezTo>
                      <a:pt x="119" y="13"/>
                      <a:pt x="129" y="10"/>
                      <a:pt x="137" y="8"/>
                    </a:cubicBezTo>
                    <a:cubicBezTo>
                      <a:pt x="145" y="8"/>
                      <a:pt x="149" y="5"/>
                      <a:pt x="155" y="5"/>
                    </a:cubicBezTo>
                    <a:cubicBezTo>
                      <a:pt x="163" y="5"/>
                      <a:pt x="171" y="3"/>
                      <a:pt x="18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5" name="Freeform 439"/>
              <p:cNvSpPr>
                <a:spLocks/>
              </p:cNvSpPr>
              <p:nvPr/>
            </p:nvSpPr>
            <p:spPr bwMode="auto">
              <a:xfrm>
                <a:off x="4464" y="2054"/>
                <a:ext cx="183" cy="165"/>
              </a:xfrm>
              <a:custGeom>
                <a:avLst/>
                <a:gdLst>
                  <a:gd name="T0" fmla="*/ 0 w 183"/>
                  <a:gd name="T1" fmla="*/ 165 h 165"/>
                  <a:gd name="T2" fmla="*/ 4 w 183"/>
                  <a:gd name="T3" fmla="*/ 145 h 165"/>
                  <a:gd name="T4" fmla="*/ 14 w 183"/>
                  <a:gd name="T5" fmla="*/ 117 h 165"/>
                  <a:gd name="T6" fmla="*/ 26 w 183"/>
                  <a:gd name="T7" fmla="*/ 87 h 165"/>
                  <a:gd name="T8" fmla="*/ 44 w 183"/>
                  <a:gd name="T9" fmla="*/ 60 h 165"/>
                  <a:gd name="T10" fmla="*/ 68 w 183"/>
                  <a:gd name="T11" fmla="*/ 37 h 165"/>
                  <a:gd name="T12" fmla="*/ 107 w 183"/>
                  <a:gd name="T13" fmla="*/ 17 h 165"/>
                  <a:gd name="T14" fmla="*/ 135 w 183"/>
                  <a:gd name="T15" fmla="*/ 7 h 165"/>
                  <a:gd name="T16" fmla="*/ 153 w 183"/>
                  <a:gd name="T17" fmla="*/ 5 h 165"/>
                  <a:gd name="T18" fmla="*/ 183 w 183"/>
                  <a:gd name="T19"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3" h="165">
                    <a:moveTo>
                      <a:pt x="0" y="165"/>
                    </a:moveTo>
                    <a:cubicBezTo>
                      <a:pt x="0" y="157"/>
                      <a:pt x="2" y="152"/>
                      <a:pt x="4" y="145"/>
                    </a:cubicBezTo>
                    <a:cubicBezTo>
                      <a:pt x="8" y="135"/>
                      <a:pt x="10" y="127"/>
                      <a:pt x="14" y="117"/>
                    </a:cubicBezTo>
                    <a:cubicBezTo>
                      <a:pt x="18" y="107"/>
                      <a:pt x="22" y="97"/>
                      <a:pt x="26" y="87"/>
                    </a:cubicBezTo>
                    <a:cubicBezTo>
                      <a:pt x="32" y="77"/>
                      <a:pt x="38" y="67"/>
                      <a:pt x="44" y="60"/>
                    </a:cubicBezTo>
                    <a:cubicBezTo>
                      <a:pt x="52" y="52"/>
                      <a:pt x="60" y="45"/>
                      <a:pt x="68" y="37"/>
                    </a:cubicBezTo>
                    <a:cubicBezTo>
                      <a:pt x="80" y="30"/>
                      <a:pt x="94" y="22"/>
                      <a:pt x="107" y="17"/>
                    </a:cubicBezTo>
                    <a:cubicBezTo>
                      <a:pt x="117" y="12"/>
                      <a:pt x="127" y="10"/>
                      <a:pt x="135" y="7"/>
                    </a:cubicBezTo>
                    <a:cubicBezTo>
                      <a:pt x="143" y="7"/>
                      <a:pt x="147" y="5"/>
                      <a:pt x="153" y="5"/>
                    </a:cubicBezTo>
                    <a:cubicBezTo>
                      <a:pt x="161" y="5"/>
                      <a:pt x="167" y="2"/>
                      <a:pt x="183"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6" name="Freeform 440"/>
              <p:cNvSpPr>
                <a:spLocks/>
              </p:cNvSpPr>
              <p:nvPr/>
            </p:nvSpPr>
            <p:spPr bwMode="auto">
              <a:xfrm>
                <a:off x="4721" y="2014"/>
                <a:ext cx="11" cy="22"/>
              </a:xfrm>
              <a:custGeom>
                <a:avLst/>
                <a:gdLst>
                  <a:gd name="T0" fmla="*/ 11 w 11"/>
                  <a:gd name="T1" fmla="*/ 22 h 22"/>
                  <a:gd name="T2" fmla="*/ 0 w 11"/>
                  <a:gd name="T3" fmla="*/ 0 h 22"/>
                </a:gdLst>
                <a:ahLst/>
                <a:cxnLst>
                  <a:cxn ang="0">
                    <a:pos x="T0" y="T1"/>
                  </a:cxn>
                  <a:cxn ang="0">
                    <a:pos x="T2" y="T3"/>
                  </a:cxn>
                </a:cxnLst>
                <a:rect l="0" t="0" r="r" b="b"/>
                <a:pathLst>
                  <a:path w="11" h="22">
                    <a:moveTo>
                      <a:pt x="11" y="22"/>
                    </a:moveTo>
                    <a:cubicBezTo>
                      <a:pt x="7" y="12"/>
                      <a:pt x="4"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7" name="Freeform 441"/>
              <p:cNvSpPr>
                <a:spLocks/>
              </p:cNvSpPr>
              <p:nvPr/>
            </p:nvSpPr>
            <p:spPr bwMode="auto">
              <a:xfrm>
                <a:off x="4723" y="2011"/>
                <a:ext cx="11" cy="23"/>
              </a:xfrm>
              <a:custGeom>
                <a:avLst/>
                <a:gdLst>
                  <a:gd name="T0" fmla="*/ 11 w 11"/>
                  <a:gd name="T1" fmla="*/ 23 h 23"/>
                  <a:gd name="T2" fmla="*/ 0 w 11"/>
                  <a:gd name="T3" fmla="*/ 0 h 23"/>
                </a:gdLst>
                <a:ahLst/>
                <a:cxnLst>
                  <a:cxn ang="0">
                    <a:pos x="T0" y="T1"/>
                  </a:cxn>
                  <a:cxn ang="0">
                    <a:pos x="T2" y="T3"/>
                  </a:cxn>
                </a:cxnLst>
                <a:rect l="0" t="0" r="r" b="b"/>
                <a:pathLst>
                  <a:path w="11" h="23">
                    <a:moveTo>
                      <a:pt x="11" y="23"/>
                    </a:moveTo>
                    <a:cubicBezTo>
                      <a:pt x="7" y="15"/>
                      <a:pt x="4" y="8"/>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8" name="Freeform 442"/>
              <p:cNvSpPr>
                <a:spLocks/>
              </p:cNvSpPr>
              <p:nvPr/>
            </p:nvSpPr>
            <p:spPr bwMode="auto">
              <a:xfrm>
                <a:off x="4245" y="2376"/>
                <a:ext cx="22" cy="23"/>
              </a:xfrm>
              <a:custGeom>
                <a:avLst/>
                <a:gdLst>
                  <a:gd name="T0" fmla="*/ 0 w 22"/>
                  <a:gd name="T1" fmla="*/ 23 h 23"/>
                  <a:gd name="T2" fmla="*/ 4 w 22"/>
                  <a:gd name="T3" fmla="*/ 20 h 23"/>
                  <a:gd name="T4" fmla="*/ 10 w 22"/>
                  <a:gd name="T5" fmla="*/ 13 h 23"/>
                  <a:gd name="T6" fmla="*/ 16 w 22"/>
                  <a:gd name="T7" fmla="*/ 8 h 23"/>
                  <a:gd name="T8" fmla="*/ 22 w 22"/>
                  <a:gd name="T9" fmla="*/ 0 h 23"/>
                </a:gdLst>
                <a:ahLst/>
                <a:cxnLst>
                  <a:cxn ang="0">
                    <a:pos x="T0" y="T1"/>
                  </a:cxn>
                  <a:cxn ang="0">
                    <a:pos x="T2" y="T3"/>
                  </a:cxn>
                  <a:cxn ang="0">
                    <a:pos x="T4" y="T5"/>
                  </a:cxn>
                  <a:cxn ang="0">
                    <a:pos x="T6" y="T7"/>
                  </a:cxn>
                  <a:cxn ang="0">
                    <a:pos x="T8" y="T9"/>
                  </a:cxn>
                </a:cxnLst>
                <a:rect l="0" t="0" r="r" b="b"/>
                <a:pathLst>
                  <a:path w="22" h="23">
                    <a:moveTo>
                      <a:pt x="0" y="23"/>
                    </a:moveTo>
                    <a:cubicBezTo>
                      <a:pt x="2" y="20"/>
                      <a:pt x="4" y="20"/>
                      <a:pt x="4" y="20"/>
                    </a:cubicBezTo>
                    <a:cubicBezTo>
                      <a:pt x="6" y="18"/>
                      <a:pt x="8" y="15"/>
                      <a:pt x="10" y="13"/>
                    </a:cubicBezTo>
                    <a:cubicBezTo>
                      <a:pt x="12" y="10"/>
                      <a:pt x="14" y="8"/>
                      <a:pt x="16" y="8"/>
                    </a:cubicBezTo>
                    <a:cubicBezTo>
                      <a:pt x="18" y="5"/>
                      <a:pt x="20" y="3"/>
                      <a:pt x="2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9" name="Freeform 443"/>
              <p:cNvSpPr>
                <a:spLocks/>
              </p:cNvSpPr>
              <p:nvPr/>
            </p:nvSpPr>
            <p:spPr bwMode="auto">
              <a:xfrm>
                <a:off x="4267" y="2374"/>
                <a:ext cx="44" cy="2"/>
              </a:xfrm>
              <a:custGeom>
                <a:avLst/>
                <a:gdLst>
                  <a:gd name="T0" fmla="*/ 0 w 44"/>
                  <a:gd name="T1" fmla="*/ 2 h 2"/>
                  <a:gd name="T2" fmla="*/ 12 w 44"/>
                  <a:gd name="T3" fmla="*/ 2 h 2"/>
                  <a:gd name="T4" fmla="*/ 24 w 44"/>
                  <a:gd name="T5" fmla="*/ 2 h 2"/>
                  <a:gd name="T6" fmla="*/ 32 w 44"/>
                  <a:gd name="T7" fmla="*/ 2 h 2"/>
                  <a:gd name="T8" fmla="*/ 44 w 44"/>
                  <a:gd name="T9" fmla="*/ 0 h 2"/>
                </a:gdLst>
                <a:ahLst/>
                <a:cxnLst>
                  <a:cxn ang="0">
                    <a:pos x="T0" y="T1"/>
                  </a:cxn>
                  <a:cxn ang="0">
                    <a:pos x="T2" y="T3"/>
                  </a:cxn>
                  <a:cxn ang="0">
                    <a:pos x="T4" y="T5"/>
                  </a:cxn>
                  <a:cxn ang="0">
                    <a:pos x="T6" y="T7"/>
                  </a:cxn>
                  <a:cxn ang="0">
                    <a:pos x="T8" y="T9"/>
                  </a:cxn>
                </a:cxnLst>
                <a:rect l="0" t="0" r="r" b="b"/>
                <a:pathLst>
                  <a:path w="44" h="2">
                    <a:moveTo>
                      <a:pt x="0" y="2"/>
                    </a:moveTo>
                    <a:cubicBezTo>
                      <a:pt x="6" y="2"/>
                      <a:pt x="10" y="2"/>
                      <a:pt x="12" y="2"/>
                    </a:cubicBezTo>
                    <a:cubicBezTo>
                      <a:pt x="16" y="2"/>
                      <a:pt x="20" y="2"/>
                      <a:pt x="24" y="2"/>
                    </a:cubicBezTo>
                    <a:cubicBezTo>
                      <a:pt x="26" y="2"/>
                      <a:pt x="28" y="2"/>
                      <a:pt x="32" y="2"/>
                    </a:cubicBezTo>
                    <a:cubicBezTo>
                      <a:pt x="34" y="2"/>
                      <a:pt x="38" y="2"/>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0" name="Freeform 444"/>
              <p:cNvSpPr>
                <a:spLocks/>
              </p:cNvSpPr>
              <p:nvPr/>
            </p:nvSpPr>
            <p:spPr bwMode="auto">
              <a:xfrm>
                <a:off x="4293" y="2374"/>
                <a:ext cx="18" cy="30"/>
              </a:xfrm>
              <a:custGeom>
                <a:avLst/>
                <a:gdLst>
                  <a:gd name="T0" fmla="*/ 18 w 18"/>
                  <a:gd name="T1" fmla="*/ 0 h 30"/>
                  <a:gd name="T2" fmla="*/ 12 w 18"/>
                  <a:gd name="T3" fmla="*/ 12 h 30"/>
                  <a:gd name="T4" fmla="*/ 8 w 18"/>
                  <a:gd name="T5" fmla="*/ 17 h 30"/>
                  <a:gd name="T6" fmla="*/ 2 w 18"/>
                  <a:gd name="T7" fmla="*/ 25 h 30"/>
                  <a:gd name="T8" fmla="*/ 0 w 18"/>
                  <a:gd name="T9" fmla="*/ 30 h 30"/>
                </a:gdLst>
                <a:ahLst/>
                <a:cxnLst>
                  <a:cxn ang="0">
                    <a:pos x="T0" y="T1"/>
                  </a:cxn>
                  <a:cxn ang="0">
                    <a:pos x="T2" y="T3"/>
                  </a:cxn>
                  <a:cxn ang="0">
                    <a:pos x="T4" y="T5"/>
                  </a:cxn>
                  <a:cxn ang="0">
                    <a:pos x="T6" y="T7"/>
                  </a:cxn>
                  <a:cxn ang="0">
                    <a:pos x="T8" y="T9"/>
                  </a:cxn>
                </a:cxnLst>
                <a:rect l="0" t="0" r="r" b="b"/>
                <a:pathLst>
                  <a:path w="18" h="30">
                    <a:moveTo>
                      <a:pt x="18" y="0"/>
                    </a:moveTo>
                    <a:cubicBezTo>
                      <a:pt x="18" y="2"/>
                      <a:pt x="14" y="7"/>
                      <a:pt x="12" y="12"/>
                    </a:cubicBezTo>
                    <a:cubicBezTo>
                      <a:pt x="10" y="15"/>
                      <a:pt x="8" y="17"/>
                      <a:pt x="8" y="17"/>
                    </a:cubicBezTo>
                    <a:cubicBezTo>
                      <a:pt x="6" y="20"/>
                      <a:pt x="4" y="22"/>
                      <a:pt x="2" y="25"/>
                    </a:cubicBezTo>
                    <a:cubicBezTo>
                      <a:pt x="2" y="27"/>
                      <a:pt x="2" y="27"/>
                      <a:pt x="0"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1" name="Freeform 445"/>
              <p:cNvSpPr>
                <a:spLocks/>
              </p:cNvSpPr>
              <p:nvPr/>
            </p:nvSpPr>
            <p:spPr bwMode="auto">
              <a:xfrm>
                <a:off x="4249" y="2379"/>
                <a:ext cx="20" cy="20"/>
              </a:xfrm>
              <a:custGeom>
                <a:avLst/>
                <a:gdLst>
                  <a:gd name="T0" fmla="*/ 20 w 20"/>
                  <a:gd name="T1" fmla="*/ 0 h 20"/>
                  <a:gd name="T2" fmla="*/ 0 w 20"/>
                  <a:gd name="T3" fmla="*/ 20 h 20"/>
                </a:gdLst>
                <a:ahLst/>
                <a:cxnLst>
                  <a:cxn ang="0">
                    <a:pos x="T0" y="T1"/>
                  </a:cxn>
                  <a:cxn ang="0">
                    <a:pos x="T2" y="T3"/>
                  </a:cxn>
                </a:cxnLst>
                <a:rect l="0" t="0" r="r" b="b"/>
                <a:pathLst>
                  <a:path w="20" h="20">
                    <a:moveTo>
                      <a:pt x="20" y="0"/>
                    </a:moveTo>
                    <a:cubicBezTo>
                      <a:pt x="12" y="7"/>
                      <a:pt x="6" y="12"/>
                      <a:pt x="0" y="2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2" name="Freeform 446"/>
              <p:cNvSpPr>
                <a:spLocks/>
              </p:cNvSpPr>
              <p:nvPr/>
            </p:nvSpPr>
            <p:spPr bwMode="auto">
              <a:xfrm>
                <a:off x="4269" y="2379"/>
                <a:ext cx="36" cy="0"/>
              </a:xfrm>
              <a:custGeom>
                <a:avLst/>
                <a:gdLst>
                  <a:gd name="T0" fmla="*/ 36 w 36"/>
                  <a:gd name="T1" fmla="*/ 0 w 36"/>
                </a:gdLst>
                <a:ahLst/>
                <a:cxnLst>
                  <a:cxn ang="0">
                    <a:pos x="T0" y="0"/>
                  </a:cxn>
                  <a:cxn ang="0">
                    <a:pos x="T1" y="0"/>
                  </a:cxn>
                </a:cxnLst>
                <a:rect l="0" t="0" r="r" b="b"/>
                <a:pathLst>
                  <a:path w="36">
                    <a:moveTo>
                      <a:pt x="36" y="0"/>
                    </a:moveTo>
                    <a:cubicBezTo>
                      <a:pt x="24" y="0"/>
                      <a:pt x="12"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3" name="Freeform 447"/>
              <p:cNvSpPr>
                <a:spLocks/>
              </p:cNvSpPr>
              <p:nvPr/>
            </p:nvSpPr>
            <p:spPr bwMode="auto">
              <a:xfrm>
                <a:off x="4291" y="2379"/>
                <a:ext cx="14" cy="25"/>
              </a:xfrm>
              <a:custGeom>
                <a:avLst/>
                <a:gdLst>
                  <a:gd name="T0" fmla="*/ 0 w 14"/>
                  <a:gd name="T1" fmla="*/ 25 h 25"/>
                  <a:gd name="T2" fmla="*/ 14 w 14"/>
                  <a:gd name="T3" fmla="*/ 0 h 25"/>
                </a:gdLst>
                <a:ahLst/>
                <a:cxnLst>
                  <a:cxn ang="0">
                    <a:pos x="T0" y="T1"/>
                  </a:cxn>
                  <a:cxn ang="0">
                    <a:pos x="T2" y="T3"/>
                  </a:cxn>
                </a:cxnLst>
                <a:rect l="0" t="0" r="r" b="b"/>
                <a:pathLst>
                  <a:path w="14" h="25">
                    <a:moveTo>
                      <a:pt x="0" y="25"/>
                    </a:moveTo>
                    <a:cubicBezTo>
                      <a:pt x="4" y="15"/>
                      <a:pt x="10" y="7"/>
                      <a:pt x="1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4" name="Freeform 448"/>
              <p:cNvSpPr>
                <a:spLocks/>
              </p:cNvSpPr>
              <p:nvPr/>
            </p:nvSpPr>
            <p:spPr bwMode="auto">
              <a:xfrm>
                <a:off x="4128" y="2289"/>
                <a:ext cx="2" cy="37"/>
              </a:xfrm>
              <a:custGeom>
                <a:avLst/>
                <a:gdLst>
                  <a:gd name="T0" fmla="*/ 0 w 2"/>
                  <a:gd name="T1" fmla="*/ 37 h 37"/>
                  <a:gd name="T2" fmla="*/ 2 w 2"/>
                  <a:gd name="T3" fmla="*/ 0 h 37"/>
                </a:gdLst>
                <a:ahLst/>
                <a:cxnLst>
                  <a:cxn ang="0">
                    <a:pos x="T0" y="T1"/>
                  </a:cxn>
                  <a:cxn ang="0">
                    <a:pos x="T2" y="T3"/>
                  </a:cxn>
                </a:cxnLst>
                <a:rect l="0" t="0" r="r" b="b"/>
                <a:pathLst>
                  <a:path w="2" h="37">
                    <a:moveTo>
                      <a:pt x="0" y="37"/>
                    </a:moveTo>
                    <a:cubicBezTo>
                      <a:pt x="2" y="25"/>
                      <a:pt x="2" y="12"/>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5" name="Freeform 449"/>
              <p:cNvSpPr>
                <a:spLocks/>
              </p:cNvSpPr>
              <p:nvPr/>
            </p:nvSpPr>
            <p:spPr bwMode="auto">
              <a:xfrm>
                <a:off x="4130" y="2271"/>
                <a:ext cx="0" cy="18"/>
              </a:xfrm>
              <a:custGeom>
                <a:avLst/>
                <a:gdLst>
                  <a:gd name="T0" fmla="*/ 0 h 18"/>
                  <a:gd name="T1" fmla="*/ 18 h 18"/>
                </a:gdLst>
                <a:ahLst/>
                <a:cxnLst>
                  <a:cxn ang="0">
                    <a:pos x="0" y="T0"/>
                  </a:cxn>
                  <a:cxn ang="0">
                    <a:pos x="0" y="T1"/>
                  </a:cxn>
                </a:cxnLst>
                <a:rect l="0" t="0" r="r" b="b"/>
                <a:pathLst>
                  <a:path h="18">
                    <a:moveTo>
                      <a:pt x="0" y="0"/>
                    </a:moveTo>
                    <a:cubicBezTo>
                      <a:pt x="0" y="5"/>
                      <a:pt x="0" y="13"/>
                      <a:pt x="0" y="1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6" name="Freeform 450"/>
              <p:cNvSpPr>
                <a:spLocks/>
              </p:cNvSpPr>
              <p:nvPr/>
            </p:nvSpPr>
            <p:spPr bwMode="auto">
              <a:xfrm>
                <a:off x="4126" y="2294"/>
                <a:ext cx="2" cy="30"/>
              </a:xfrm>
              <a:custGeom>
                <a:avLst/>
                <a:gdLst>
                  <a:gd name="T0" fmla="*/ 0 w 2"/>
                  <a:gd name="T1" fmla="*/ 30 h 30"/>
                  <a:gd name="T2" fmla="*/ 2 w 2"/>
                  <a:gd name="T3" fmla="*/ 0 h 30"/>
                </a:gdLst>
                <a:ahLst/>
                <a:cxnLst>
                  <a:cxn ang="0">
                    <a:pos x="T0" y="T1"/>
                  </a:cxn>
                  <a:cxn ang="0">
                    <a:pos x="T2" y="T3"/>
                  </a:cxn>
                </a:cxnLst>
                <a:rect l="0" t="0" r="r" b="b"/>
                <a:pathLst>
                  <a:path w="2" h="30">
                    <a:moveTo>
                      <a:pt x="0" y="30"/>
                    </a:moveTo>
                    <a:cubicBezTo>
                      <a:pt x="2" y="20"/>
                      <a:pt x="2" y="10"/>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7" name="Freeform 451"/>
              <p:cNvSpPr>
                <a:spLocks/>
              </p:cNvSpPr>
              <p:nvPr/>
            </p:nvSpPr>
            <p:spPr bwMode="auto">
              <a:xfrm>
                <a:off x="4128" y="2274"/>
                <a:ext cx="0" cy="20"/>
              </a:xfrm>
              <a:custGeom>
                <a:avLst/>
                <a:gdLst>
                  <a:gd name="T0" fmla="*/ 0 h 20"/>
                  <a:gd name="T1" fmla="*/ 20 h 20"/>
                </a:gdLst>
                <a:ahLst/>
                <a:cxnLst>
                  <a:cxn ang="0">
                    <a:pos x="0" y="T0"/>
                  </a:cxn>
                  <a:cxn ang="0">
                    <a:pos x="0" y="T1"/>
                  </a:cxn>
                </a:cxnLst>
                <a:rect l="0" t="0" r="r" b="b"/>
                <a:pathLst>
                  <a:path h="20">
                    <a:moveTo>
                      <a:pt x="0" y="0"/>
                    </a:moveTo>
                    <a:cubicBezTo>
                      <a:pt x="0" y="5"/>
                      <a:pt x="0" y="12"/>
                      <a:pt x="0" y="2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8" name="Freeform 452"/>
              <p:cNvSpPr>
                <a:spLocks/>
              </p:cNvSpPr>
              <p:nvPr/>
            </p:nvSpPr>
            <p:spPr bwMode="auto">
              <a:xfrm>
                <a:off x="4249" y="2411"/>
                <a:ext cx="16" cy="5"/>
              </a:xfrm>
              <a:custGeom>
                <a:avLst/>
                <a:gdLst>
                  <a:gd name="T0" fmla="*/ 0 w 16"/>
                  <a:gd name="T1" fmla="*/ 0 h 5"/>
                  <a:gd name="T2" fmla="*/ 16 w 16"/>
                  <a:gd name="T3" fmla="*/ 5 h 5"/>
                </a:gdLst>
                <a:ahLst/>
                <a:cxnLst>
                  <a:cxn ang="0">
                    <a:pos x="T0" y="T1"/>
                  </a:cxn>
                  <a:cxn ang="0">
                    <a:pos x="T2" y="T3"/>
                  </a:cxn>
                </a:cxnLst>
                <a:rect l="0" t="0" r="r" b="b"/>
                <a:pathLst>
                  <a:path w="16" h="5">
                    <a:moveTo>
                      <a:pt x="0" y="0"/>
                    </a:moveTo>
                    <a:cubicBezTo>
                      <a:pt x="6" y="3"/>
                      <a:pt x="10" y="3"/>
                      <a:pt x="16"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9" name="Freeform 453"/>
              <p:cNvSpPr>
                <a:spLocks/>
              </p:cNvSpPr>
              <p:nvPr/>
            </p:nvSpPr>
            <p:spPr bwMode="auto">
              <a:xfrm>
                <a:off x="4267" y="2419"/>
                <a:ext cx="0" cy="7"/>
              </a:xfrm>
              <a:custGeom>
                <a:avLst/>
                <a:gdLst>
                  <a:gd name="T0" fmla="*/ 7 h 7"/>
                  <a:gd name="T1" fmla="*/ 0 h 7"/>
                </a:gdLst>
                <a:ahLst/>
                <a:cxnLst>
                  <a:cxn ang="0">
                    <a:pos x="0" y="T0"/>
                  </a:cxn>
                  <a:cxn ang="0">
                    <a:pos x="0" y="T1"/>
                  </a:cxn>
                </a:cxnLst>
                <a:rect l="0" t="0" r="r" b="b"/>
                <a:pathLst>
                  <a:path h="7">
                    <a:moveTo>
                      <a:pt x="0" y="7"/>
                    </a:moveTo>
                    <a:cubicBezTo>
                      <a:pt x="0" y="5"/>
                      <a:pt x="0"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0" name="Freeform 454"/>
              <p:cNvSpPr>
                <a:spLocks/>
              </p:cNvSpPr>
              <p:nvPr/>
            </p:nvSpPr>
            <p:spPr bwMode="auto">
              <a:xfrm>
                <a:off x="4247" y="2414"/>
                <a:ext cx="0" cy="10"/>
              </a:xfrm>
              <a:custGeom>
                <a:avLst/>
                <a:gdLst>
                  <a:gd name="T0" fmla="*/ 0 h 10"/>
                  <a:gd name="T1" fmla="*/ 10 h 10"/>
                </a:gdLst>
                <a:ahLst/>
                <a:cxnLst>
                  <a:cxn ang="0">
                    <a:pos x="0" y="T0"/>
                  </a:cxn>
                  <a:cxn ang="0">
                    <a:pos x="0" y="T1"/>
                  </a:cxn>
                </a:cxnLst>
                <a:rect l="0" t="0" r="r" b="b"/>
                <a:pathLst>
                  <a:path h="10">
                    <a:moveTo>
                      <a:pt x="0" y="0"/>
                    </a:moveTo>
                    <a:cubicBezTo>
                      <a:pt x="0" y="2"/>
                      <a:pt x="0" y="5"/>
                      <a:pt x="0" y="1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1" name="Freeform 455"/>
              <p:cNvSpPr>
                <a:spLocks/>
              </p:cNvSpPr>
              <p:nvPr/>
            </p:nvSpPr>
            <p:spPr bwMode="auto">
              <a:xfrm>
                <a:off x="4249" y="2424"/>
                <a:ext cx="18" cy="5"/>
              </a:xfrm>
              <a:custGeom>
                <a:avLst/>
                <a:gdLst>
                  <a:gd name="T0" fmla="*/ 0 w 18"/>
                  <a:gd name="T1" fmla="*/ 0 h 5"/>
                  <a:gd name="T2" fmla="*/ 18 w 18"/>
                  <a:gd name="T3" fmla="*/ 5 h 5"/>
                </a:gdLst>
                <a:ahLst/>
                <a:cxnLst>
                  <a:cxn ang="0">
                    <a:pos x="T0" y="T1"/>
                  </a:cxn>
                  <a:cxn ang="0">
                    <a:pos x="T2" y="T3"/>
                  </a:cxn>
                </a:cxnLst>
                <a:rect l="0" t="0" r="r" b="b"/>
                <a:pathLst>
                  <a:path w="18" h="5">
                    <a:moveTo>
                      <a:pt x="0" y="0"/>
                    </a:moveTo>
                    <a:cubicBezTo>
                      <a:pt x="4" y="2"/>
                      <a:pt x="12" y="5"/>
                      <a:pt x="18"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2" name="Freeform 456"/>
              <p:cNvSpPr>
                <a:spLocks/>
              </p:cNvSpPr>
              <p:nvPr/>
            </p:nvSpPr>
            <p:spPr bwMode="auto">
              <a:xfrm>
                <a:off x="4452" y="2269"/>
                <a:ext cx="0" cy="5"/>
              </a:xfrm>
              <a:custGeom>
                <a:avLst/>
                <a:gdLst>
                  <a:gd name="T0" fmla="*/ 0 h 5"/>
                  <a:gd name="T1" fmla="*/ 2 h 5"/>
                  <a:gd name="T2" fmla="*/ 5 h 5"/>
                  <a:gd name="T3" fmla="*/ 5 h 5"/>
                  <a:gd name="T4" fmla="*/ 5 h 5"/>
                </a:gdLst>
                <a:ahLst/>
                <a:cxnLst>
                  <a:cxn ang="0">
                    <a:pos x="0" y="T0"/>
                  </a:cxn>
                  <a:cxn ang="0">
                    <a:pos x="0" y="T1"/>
                  </a:cxn>
                  <a:cxn ang="0">
                    <a:pos x="0" y="T2"/>
                  </a:cxn>
                  <a:cxn ang="0">
                    <a:pos x="0" y="T3"/>
                  </a:cxn>
                  <a:cxn ang="0">
                    <a:pos x="0" y="T4"/>
                  </a:cxn>
                </a:cxnLst>
                <a:rect l="0" t="0" r="r" b="b"/>
                <a:pathLst>
                  <a:path h="5">
                    <a:moveTo>
                      <a:pt x="0" y="0"/>
                    </a:moveTo>
                    <a:lnTo>
                      <a:pt x="0" y="2"/>
                    </a:lnTo>
                    <a:lnTo>
                      <a:pt x="0" y="5"/>
                    </a:lnTo>
                    <a:lnTo>
                      <a:pt x="0" y="5"/>
                    </a:lnTo>
                    <a:lnTo>
                      <a:pt x="0"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3" name="Freeform 457"/>
              <p:cNvSpPr>
                <a:spLocks/>
              </p:cNvSpPr>
              <p:nvPr/>
            </p:nvSpPr>
            <p:spPr bwMode="auto">
              <a:xfrm>
                <a:off x="4456" y="2266"/>
                <a:ext cx="2" cy="5"/>
              </a:xfrm>
              <a:custGeom>
                <a:avLst/>
                <a:gdLst>
                  <a:gd name="T0" fmla="*/ 0 w 2"/>
                  <a:gd name="T1" fmla="*/ 5 h 5"/>
                  <a:gd name="T2" fmla="*/ 2 w 2"/>
                  <a:gd name="T3" fmla="*/ 3 h 5"/>
                  <a:gd name="T4" fmla="*/ 2 w 2"/>
                  <a:gd name="T5" fmla="*/ 0 h 5"/>
                  <a:gd name="T6" fmla="*/ 2 w 2"/>
                  <a:gd name="T7" fmla="*/ 0 h 5"/>
                  <a:gd name="T8" fmla="*/ 0 w 2"/>
                  <a:gd name="T9" fmla="*/ 0 h 5"/>
                </a:gdLst>
                <a:ahLst/>
                <a:cxnLst>
                  <a:cxn ang="0">
                    <a:pos x="T0" y="T1"/>
                  </a:cxn>
                  <a:cxn ang="0">
                    <a:pos x="T2" y="T3"/>
                  </a:cxn>
                  <a:cxn ang="0">
                    <a:pos x="T4" y="T5"/>
                  </a:cxn>
                  <a:cxn ang="0">
                    <a:pos x="T6" y="T7"/>
                  </a:cxn>
                  <a:cxn ang="0">
                    <a:pos x="T8" y="T9"/>
                  </a:cxn>
                </a:cxnLst>
                <a:rect l="0" t="0" r="r" b="b"/>
                <a:pathLst>
                  <a:path w="2" h="5">
                    <a:moveTo>
                      <a:pt x="0" y="5"/>
                    </a:moveTo>
                    <a:lnTo>
                      <a:pt x="2" y="3"/>
                    </a:lnTo>
                    <a:lnTo>
                      <a:pt x="2" y="0"/>
                    </a:lnTo>
                    <a:lnTo>
                      <a:pt x="2"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4" name="Line 458"/>
              <p:cNvSpPr>
                <a:spLocks noChangeShapeType="1"/>
              </p:cNvSpPr>
              <p:nvPr/>
            </p:nvSpPr>
            <p:spPr bwMode="auto">
              <a:xfrm flipH="1">
                <a:off x="4452" y="2266"/>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5" name="Line 459"/>
              <p:cNvSpPr>
                <a:spLocks noChangeShapeType="1"/>
              </p:cNvSpPr>
              <p:nvPr/>
            </p:nvSpPr>
            <p:spPr bwMode="auto">
              <a:xfrm flipV="1">
                <a:off x="4452" y="2271"/>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6" name="Line 460"/>
              <p:cNvSpPr>
                <a:spLocks noChangeShapeType="1"/>
              </p:cNvSpPr>
              <p:nvPr/>
            </p:nvSpPr>
            <p:spPr bwMode="auto">
              <a:xfrm>
                <a:off x="4450" y="227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7" name="Line 461"/>
              <p:cNvSpPr>
                <a:spLocks noChangeShapeType="1"/>
              </p:cNvSpPr>
              <p:nvPr/>
            </p:nvSpPr>
            <p:spPr bwMode="auto">
              <a:xfrm>
                <a:off x="4456" y="226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8" name="Freeform 462"/>
              <p:cNvSpPr>
                <a:spLocks/>
              </p:cNvSpPr>
              <p:nvPr/>
            </p:nvSpPr>
            <p:spPr bwMode="auto">
              <a:xfrm>
                <a:off x="4116" y="2326"/>
                <a:ext cx="4" cy="5"/>
              </a:xfrm>
              <a:custGeom>
                <a:avLst/>
                <a:gdLst>
                  <a:gd name="T0" fmla="*/ 0 w 4"/>
                  <a:gd name="T1" fmla="*/ 0 h 5"/>
                  <a:gd name="T2" fmla="*/ 4 w 4"/>
                  <a:gd name="T3" fmla="*/ 5 h 5"/>
                </a:gdLst>
                <a:ahLst/>
                <a:cxnLst>
                  <a:cxn ang="0">
                    <a:pos x="T0" y="T1"/>
                  </a:cxn>
                  <a:cxn ang="0">
                    <a:pos x="T2" y="T3"/>
                  </a:cxn>
                </a:cxnLst>
                <a:rect l="0" t="0" r="r" b="b"/>
                <a:pathLst>
                  <a:path w="4" h="5">
                    <a:moveTo>
                      <a:pt x="0" y="0"/>
                    </a:moveTo>
                    <a:cubicBezTo>
                      <a:pt x="2" y="3"/>
                      <a:pt x="2" y="5"/>
                      <a:pt x="4"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9" name="Freeform 463"/>
              <p:cNvSpPr>
                <a:spLocks/>
              </p:cNvSpPr>
              <p:nvPr/>
            </p:nvSpPr>
            <p:spPr bwMode="auto">
              <a:xfrm>
                <a:off x="4116" y="2331"/>
                <a:ext cx="4" cy="8"/>
              </a:xfrm>
              <a:custGeom>
                <a:avLst/>
                <a:gdLst>
                  <a:gd name="T0" fmla="*/ 0 w 4"/>
                  <a:gd name="T1" fmla="*/ 0 h 8"/>
                  <a:gd name="T2" fmla="*/ 4 w 4"/>
                  <a:gd name="T3" fmla="*/ 8 h 8"/>
                </a:gdLst>
                <a:ahLst/>
                <a:cxnLst>
                  <a:cxn ang="0">
                    <a:pos x="T0" y="T1"/>
                  </a:cxn>
                  <a:cxn ang="0">
                    <a:pos x="T2" y="T3"/>
                  </a:cxn>
                </a:cxnLst>
                <a:rect l="0" t="0" r="r" b="b"/>
                <a:pathLst>
                  <a:path w="4" h="8">
                    <a:moveTo>
                      <a:pt x="0" y="0"/>
                    </a:moveTo>
                    <a:cubicBezTo>
                      <a:pt x="0" y="3"/>
                      <a:pt x="2" y="5"/>
                      <a:pt x="4" y="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0" name="Freeform 464"/>
              <p:cNvSpPr>
                <a:spLocks/>
              </p:cNvSpPr>
              <p:nvPr/>
            </p:nvSpPr>
            <p:spPr bwMode="auto">
              <a:xfrm>
                <a:off x="4740" y="2061"/>
                <a:ext cx="2" cy="8"/>
              </a:xfrm>
              <a:custGeom>
                <a:avLst/>
                <a:gdLst>
                  <a:gd name="T0" fmla="*/ 2 w 2"/>
                  <a:gd name="T1" fmla="*/ 8 h 8"/>
                  <a:gd name="T2" fmla="*/ 0 w 2"/>
                  <a:gd name="T3" fmla="*/ 0 h 8"/>
                </a:gdLst>
                <a:ahLst/>
                <a:cxnLst>
                  <a:cxn ang="0">
                    <a:pos x="T0" y="T1"/>
                  </a:cxn>
                  <a:cxn ang="0">
                    <a:pos x="T2" y="T3"/>
                  </a:cxn>
                </a:cxnLst>
                <a:rect l="0" t="0" r="r" b="b"/>
                <a:pathLst>
                  <a:path w="2" h="8">
                    <a:moveTo>
                      <a:pt x="2" y="8"/>
                    </a:moveTo>
                    <a:cubicBezTo>
                      <a:pt x="0" y="5"/>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1" name="Line 465"/>
              <p:cNvSpPr>
                <a:spLocks noChangeShapeType="1"/>
              </p:cNvSpPr>
              <p:nvPr/>
            </p:nvSpPr>
            <p:spPr bwMode="auto">
              <a:xfrm>
                <a:off x="3452" y="3062"/>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2" name="Line 466"/>
              <p:cNvSpPr>
                <a:spLocks noChangeShapeType="1"/>
              </p:cNvSpPr>
              <p:nvPr/>
            </p:nvSpPr>
            <p:spPr bwMode="auto">
              <a:xfrm>
                <a:off x="3659" y="289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3" name="Line 467"/>
              <p:cNvSpPr>
                <a:spLocks noChangeShapeType="1"/>
              </p:cNvSpPr>
              <p:nvPr/>
            </p:nvSpPr>
            <p:spPr bwMode="auto">
              <a:xfrm>
                <a:off x="3564" y="312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4" name="Line 468"/>
              <p:cNvSpPr>
                <a:spLocks noChangeShapeType="1"/>
              </p:cNvSpPr>
              <p:nvPr/>
            </p:nvSpPr>
            <p:spPr bwMode="auto">
              <a:xfrm>
                <a:off x="3770" y="295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5" name="Line 469"/>
              <p:cNvSpPr>
                <a:spLocks noChangeShapeType="1"/>
              </p:cNvSpPr>
              <p:nvPr/>
            </p:nvSpPr>
            <p:spPr bwMode="auto">
              <a:xfrm>
                <a:off x="3675" y="3187"/>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6" name="Line 470"/>
              <p:cNvSpPr>
                <a:spLocks noChangeShapeType="1"/>
              </p:cNvSpPr>
              <p:nvPr/>
            </p:nvSpPr>
            <p:spPr bwMode="auto">
              <a:xfrm>
                <a:off x="3882" y="301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7" name="Line 471"/>
              <p:cNvSpPr>
                <a:spLocks noChangeShapeType="1"/>
              </p:cNvSpPr>
              <p:nvPr/>
            </p:nvSpPr>
            <p:spPr bwMode="auto">
              <a:xfrm>
                <a:off x="3786" y="324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8" name="Line 472"/>
              <p:cNvSpPr>
                <a:spLocks noChangeShapeType="1"/>
              </p:cNvSpPr>
              <p:nvPr/>
            </p:nvSpPr>
            <p:spPr bwMode="auto">
              <a:xfrm>
                <a:off x="3993" y="3082"/>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9" name="Line 473"/>
              <p:cNvSpPr>
                <a:spLocks noChangeShapeType="1"/>
              </p:cNvSpPr>
              <p:nvPr/>
            </p:nvSpPr>
            <p:spPr bwMode="auto">
              <a:xfrm>
                <a:off x="4075" y="3129"/>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0" name="Line 474"/>
              <p:cNvSpPr>
                <a:spLocks noChangeShapeType="1"/>
              </p:cNvSpPr>
              <p:nvPr/>
            </p:nvSpPr>
            <p:spPr bwMode="auto">
              <a:xfrm>
                <a:off x="3963" y="306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1" name="Line 475"/>
              <p:cNvSpPr>
                <a:spLocks noChangeShapeType="1"/>
              </p:cNvSpPr>
              <p:nvPr/>
            </p:nvSpPr>
            <p:spPr bwMode="auto">
              <a:xfrm>
                <a:off x="3852" y="300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2" name="Line 476"/>
              <p:cNvSpPr>
                <a:spLocks noChangeShapeType="1"/>
              </p:cNvSpPr>
              <p:nvPr/>
            </p:nvSpPr>
            <p:spPr bwMode="auto">
              <a:xfrm>
                <a:off x="3741" y="293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3" name="Line 477"/>
              <p:cNvSpPr>
                <a:spLocks noChangeShapeType="1"/>
              </p:cNvSpPr>
              <p:nvPr/>
            </p:nvSpPr>
            <p:spPr bwMode="auto">
              <a:xfrm>
                <a:off x="3947" y="2771"/>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4" name="Line 478"/>
              <p:cNvSpPr>
                <a:spLocks noChangeShapeType="1"/>
              </p:cNvSpPr>
              <p:nvPr/>
            </p:nvSpPr>
            <p:spPr bwMode="auto">
              <a:xfrm flipH="1">
                <a:off x="2761" y="3072"/>
                <a:ext cx="31"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5" name="Line 479"/>
              <p:cNvSpPr>
                <a:spLocks noChangeShapeType="1"/>
              </p:cNvSpPr>
              <p:nvPr/>
            </p:nvSpPr>
            <p:spPr bwMode="auto">
              <a:xfrm flipH="1">
                <a:off x="3914" y="2229"/>
                <a:ext cx="993" cy="80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6" name="Line 480"/>
              <p:cNvSpPr>
                <a:spLocks noChangeShapeType="1"/>
              </p:cNvSpPr>
              <p:nvPr/>
            </p:nvSpPr>
            <p:spPr bwMode="auto">
              <a:xfrm>
                <a:off x="2904" y="2146"/>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7" name="Line 481"/>
              <p:cNvSpPr>
                <a:spLocks noChangeShapeType="1"/>
              </p:cNvSpPr>
              <p:nvPr/>
            </p:nvSpPr>
            <p:spPr bwMode="auto">
              <a:xfrm flipV="1">
                <a:off x="2888" y="2146"/>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8" name="Line 482"/>
              <p:cNvSpPr>
                <a:spLocks noChangeShapeType="1"/>
              </p:cNvSpPr>
              <p:nvPr/>
            </p:nvSpPr>
            <p:spPr bwMode="auto">
              <a:xfrm flipV="1">
                <a:off x="2904" y="2839"/>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9" name="Line 483"/>
              <p:cNvSpPr>
                <a:spLocks noChangeShapeType="1"/>
              </p:cNvSpPr>
              <p:nvPr/>
            </p:nvSpPr>
            <p:spPr bwMode="auto">
              <a:xfrm>
                <a:off x="2888" y="2842"/>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0" name="Line 484"/>
              <p:cNvSpPr>
                <a:spLocks noChangeShapeType="1"/>
              </p:cNvSpPr>
              <p:nvPr/>
            </p:nvSpPr>
            <p:spPr bwMode="auto">
              <a:xfrm flipH="1" flipV="1">
                <a:off x="2810" y="2491"/>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1" name="Line 485"/>
              <p:cNvSpPr>
                <a:spLocks noChangeShapeType="1"/>
              </p:cNvSpPr>
              <p:nvPr/>
            </p:nvSpPr>
            <p:spPr bwMode="auto">
              <a:xfrm>
                <a:off x="2908" y="2376"/>
                <a:ext cx="0" cy="28"/>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2" name="Line 486"/>
              <p:cNvSpPr>
                <a:spLocks noChangeShapeType="1"/>
              </p:cNvSpPr>
              <p:nvPr/>
            </p:nvSpPr>
            <p:spPr bwMode="auto">
              <a:xfrm flipH="1">
                <a:off x="2872" y="2416"/>
                <a:ext cx="30" cy="2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3" name="Freeform 487"/>
              <p:cNvSpPr>
                <a:spLocks/>
              </p:cNvSpPr>
              <p:nvPr/>
            </p:nvSpPr>
            <p:spPr bwMode="auto">
              <a:xfrm>
                <a:off x="2902" y="2404"/>
                <a:ext cx="6" cy="12"/>
              </a:xfrm>
              <a:custGeom>
                <a:avLst/>
                <a:gdLst>
                  <a:gd name="T0" fmla="*/ 0 w 6"/>
                  <a:gd name="T1" fmla="*/ 12 h 12"/>
                  <a:gd name="T2" fmla="*/ 4 w 6"/>
                  <a:gd name="T3" fmla="*/ 7 h 12"/>
                  <a:gd name="T4" fmla="*/ 6 w 6"/>
                  <a:gd name="T5" fmla="*/ 0 h 12"/>
                </a:gdLst>
                <a:ahLst/>
                <a:cxnLst>
                  <a:cxn ang="0">
                    <a:pos x="T0" y="T1"/>
                  </a:cxn>
                  <a:cxn ang="0">
                    <a:pos x="T2" y="T3"/>
                  </a:cxn>
                  <a:cxn ang="0">
                    <a:pos x="T4" y="T5"/>
                  </a:cxn>
                </a:cxnLst>
                <a:rect l="0" t="0" r="r" b="b"/>
                <a:pathLst>
                  <a:path w="6" h="12">
                    <a:moveTo>
                      <a:pt x="0" y="12"/>
                    </a:moveTo>
                    <a:lnTo>
                      <a:pt x="4" y="7"/>
                    </a:lnTo>
                    <a:lnTo>
                      <a:pt x="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4" name="Line 488"/>
              <p:cNvSpPr>
                <a:spLocks noChangeShapeType="1"/>
              </p:cNvSpPr>
              <p:nvPr/>
            </p:nvSpPr>
            <p:spPr bwMode="auto">
              <a:xfrm flipV="1">
                <a:off x="2864" y="2386"/>
                <a:ext cx="0" cy="48"/>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5" name="Line 489"/>
              <p:cNvSpPr>
                <a:spLocks noChangeShapeType="1"/>
              </p:cNvSpPr>
              <p:nvPr/>
            </p:nvSpPr>
            <p:spPr bwMode="auto">
              <a:xfrm flipV="1">
                <a:off x="2870" y="2349"/>
                <a:ext cx="28" cy="2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6" name="Freeform 490"/>
              <p:cNvSpPr>
                <a:spLocks/>
              </p:cNvSpPr>
              <p:nvPr/>
            </p:nvSpPr>
            <p:spPr bwMode="auto">
              <a:xfrm>
                <a:off x="2864" y="2374"/>
                <a:ext cx="6" cy="12"/>
              </a:xfrm>
              <a:custGeom>
                <a:avLst/>
                <a:gdLst>
                  <a:gd name="T0" fmla="*/ 6 w 6"/>
                  <a:gd name="T1" fmla="*/ 0 h 12"/>
                  <a:gd name="T2" fmla="*/ 2 w 6"/>
                  <a:gd name="T3" fmla="*/ 5 h 12"/>
                  <a:gd name="T4" fmla="*/ 0 w 6"/>
                  <a:gd name="T5" fmla="*/ 12 h 12"/>
                </a:gdLst>
                <a:ahLst/>
                <a:cxnLst>
                  <a:cxn ang="0">
                    <a:pos x="T0" y="T1"/>
                  </a:cxn>
                  <a:cxn ang="0">
                    <a:pos x="T2" y="T3"/>
                  </a:cxn>
                  <a:cxn ang="0">
                    <a:pos x="T4" y="T5"/>
                  </a:cxn>
                </a:cxnLst>
                <a:rect l="0" t="0" r="r" b="b"/>
                <a:pathLst>
                  <a:path w="6" h="12">
                    <a:moveTo>
                      <a:pt x="6" y="0"/>
                    </a:moveTo>
                    <a:lnTo>
                      <a:pt x="2" y="5"/>
                    </a:lnTo>
                    <a:lnTo>
                      <a:pt x="0" y="12"/>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7" name="Line 491"/>
              <p:cNvSpPr>
                <a:spLocks noChangeShapeType="1"/>
              </p:cNvSpPr>
              <p:nvPr/>
            </p:nvSpPr>
            <p:spPr bwMode="auto">
              <a:xfrm flipH="1">
                <a:off x="2898" y="2349"/>
                <a:ext cx="4"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8" name="Line 492"/>
              <p:cNvSpPr>
                <a:spLocks noChangeShapeType="1"/>
              </p:cNvSpPr>
              <p:nvPr/>
            </p:nvSpPr>
            <p:spPr bwMode="auto">
              <a:xfrm>
                <a:off x="2864" y="2434"/>
                <a:ext cx="2"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9" name="Line 493"/>
              <p:cNvSpPr>
                <a:spLocks noChangeShapeType="1"/>
              </p:cNvSpPr>
              <p:nvPr/>
            </p:nvSpPr>
            <p:spPr bwMode="auto">
              <a:xfrm>
                <a:off x="2864" y="2434"/>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0" name="Line 494"/>
              <p:cNvSpPr>
                <a:spLocks noChangeShapeType="1"/>
              </p:cNvSpPr>
              <p:nvPr/>
            </p:nvSpPr>
            <p:spPr bwMode="auto">
              <a:xfrm>
                <a:off x="2864" y="2386"/>
                <a:ext cx="4"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1" name="Line 495"/>
              <p:cNvSpPr>
                <a:spLocks noChangeShapeType="1"/>
              </p:cNvSpPr>
              <p:nvPr/>
            </p:nvSpPr>
            <p:spPr bwMode="auto">
              <a:xfrm>
                <a:off x="2870" y="237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2" name="Line 496"/>
              <p:cNvSpPr>
                <a:spLocks noChangeShapeType="1"/>
              </p:cNvSpPr>
              <p:nvPr/>
            </p:nvSpPr>
            <p:spPr bwMode="auto">
              <a:xfrm>
                <a:off x="2898" y="2349"/>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3" name="Line 497"/>
              <p:cNvSpPr>
                <a:spLocks noChangeShapeType="1"/>
              </p:cNvSpPr>
              <p:nvPr/>
            </p:nvSpPr>
            <p:spPr bwMode="auto">
              <a:xfrm flipV="1">
                <a:off x="2868" y="2389"/>
                <a:ext cx="0" cy="4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4" name="Line 498"/>
              <p:cNvSpPr>
                <a:spLocks noChangeShapeType="1"/>
              </p:cNvSpPr>
              <p:nvPr/>
            </p:nvSpPr>
            <p:spPr bwMode="auto">
              <a:xfrm flipV="1">
                <a:off x="2872" y="2351"/>
                <a:ext cx="30" cy="2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5" name="Freeform 499"/>
              <p:cNvSpPr>
                <a:spLocks/>
              </p:cNvSpPr>
              <p:nvPr/>
            </p:nvSpPr>
            <p:spPr bwMode="auto">
              <a:xfrm>
                <a:off x="2868" y="2376"/>
                <a:ext cx="4" cy="13"/>
              </a:xfrm>
              <a:custGeom>
                <a:avLst/>
                <a:gdLst>
                  <a:gd name="T0" fmla="*/ 4 w 4"/>
                  <a:gd name="T1" fmla="*/ 0 h 13"/>
                  <a:gd name="T2" fmla="*/ 2 w 4"/>
                  <a:gd name="T3" fmla="*/ 5 h 13"/>
                  <a:gd name="T4" fmla="*/ 0 w 4"/>
                  <a:gd name="T5" fmla="*/ 13 h 13"/>
                </a:gdLst>
                <a:ahLst/>
                <a:cxnLst>
                  <a:cxn ang="0">
                    <a:pos x="T0" y="T1"/>
                  </a:cxn>
                  <a:cxn ang="0">
                    <a:pos x="T2" y="T3"/>
                  </a:cxn>
                  <a:cxn ang="0">
                    <a:pos x="T4" y="T5"/>
                  </a:cxn>
                </a:cxnLst>
                <a:rect l="0" t="0" r="r" b="b"/>
                <a:pathLst>
                  <a:path w="4" h="13">
                    <a:moveTo>
                      <a:pt x="4" y="0"/>
                    </a:moveTo>
                    <a:lnTo>
                      <a:pt x="2" y="5"/>
                    </a:lnTo>
                    <a:lnTo>
                      <a:pt x="0" y="13"/>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6" name="Line 500"/>
              <p:cNvSpPr>
                <a:spLocks noChangeShapeType="1"/>
              </p:cNvSpPr>
              <p:nvPr/>
            </p:nvSpPr>
            <p:spPr bwMode="auto">
              <a:xfrm>
                <a:off x="2908" y="2356"/>
                <a:ext cx="0" cy="48"/>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7" name="Freeform 501"/>
              <p:cNvSpPr>
                <a:spLocks/>
              </p:cNvSpPr>
              <p:nvPr/>
            </p:nvSpPr>
            <p:spPr bwMode="auto">
              <a:xfrm>
                <a:off x="2902" y="2351"/>
                <a:ext cx="6" cy="5"/>
              </a:xfrm>
              <a:custGeom>
                <a:avLst/>
                <a:gdLst>
                  <a:gd name="T0" fmla="*/ 6 w 6"/>
                  <a:gd name="T1" fmla="*/ 5 h 5"/>
                  <a:gd name="T2" fmla="*/ 4 w 6"/>
                  <a:gd name="T3" fmla="*/ 0 h 5"/>
                  <a:gd name="T4" fmla="*/ 0 w 6"/>
                  <a:gd name="T5" fmla="*/ 0 h 5"/>
                </a:gdLst>
                <a:ahLst/>
                <a:cxnLst>
                  <a:cxn ang="0">
                    <a:pos x="T0" y="T1"/>
                  </a:cxn>
                  <a:cxn ang="0">
                    <a:pos x="T2" y="T3"/>
                  </a:cxn>
                  <a:cxn ang="0">
                    <a:pos x="T4" y="T5"/>
                  </a:cxn>
                </a:cxnLst>
                <a:rect l="0" t="0" r="r" b="b"/>
                <a:pathLst>
                  <a:path w="6" h="5">
                    <a:moveTo>
                      <a:pt x="6" y="5"/>
                    </a:moveTo>
                    <a:lnTo>
                      <a:pt x="4" y="0"/>
                    </a:lnTo>
                    <a:lnTo>
                      <a:pt x="0"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8" name="Freeform 502"/>
              <p:cNvSpPr>
                <a:spLocks/>
              </p:cNvSpPr>
              <p:nvPr/>
            </p:nvSpPr>
            <p:spPr bwMode="auto">
              <a:xfrm>
                <a:off x="2868" y="2436"/>
                <a:ext cx="4" cy="5"/>
              </a:xfrm>
              <a:custGeom>
                <a:avLst/>
                <a:gdLst>
                  <a:gd name="T0" fmla="*/ 0 w 4"/>
                  <a:gd name="T1" fmla="*/ 0 h 5"/>
                  <a:gd name="T2" fmla="*/ 2 w 4"/>
                  <a:gd name="T3" fmla="*/ 5 h 5"/>
                  <a:gd name="T4" fmla="*/ 4 w 4"/>
                  <a:gd name="T5" fmla="*/ 5 h 5"/>
                </a:gdLst>
                <a:ahLst/>
                <a:cxnLst>
                  <a:cxn ang="0">
                    <a:pos x="T0" y="T1"/>
                  </a:cxn>
                  <a:cxn ang="0">
                    <a:pos x="T2" y="T3"/>
                  </a:cxn>
                  <a:cxn ang="0">
                    <a:pos x="T4" y="T5"/>
                  </a:cxn>
                </a:cxnLst>
                <a:rect l="0" t="0" r="r" b="b"/>
                <a:pathLst>
                  <a:path w="4" h="5">
                    <a:moveTo>
                      <a:pt x="0" y="0"/>
                    </a:moveTo>
                    <a:lnTo>
                      <a:pt x="2" y="5"/>
                    </a:lnTo>
                    <a:lnTo>
                      <a:pt x="4" y="5"/>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9" name="Line 503"/>
              <p:cNvSpPr>
                <a:spLocks noChangeShapeType="1"/>
              </p:cNvSpPr>
              <p:nvPr/>
            </p:nvSpPr>
            <p:spPr bwMode="auto">
              <a:xfrm>
                <a:off x="2902" y="2349"/>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0" name="Line 504"/>
              <p:cNvSpPr>
                <a:spLocks noChangeShapeType="1"/>
              </p:cNvSpPr>
              <p:nvPr/>
            </p:nvSpPr>
            <p:spPr bwMode="auto">
              <a:xfrm>
                <a:off x="2866" y="2439"/>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1" name="Line 505"/>
              <p:cNvSpPr>
                <a:spLocks noChangeShapeType="1"/>
              </p:cNvSpPr>
              <p:nvPr/>
            </p:nvSpPr>
            <p:spPr bwMode="auto">
              <a:xfrm flipV="1">
                <a:off x="2860" y="2374"/>
                <a:ext cx="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2" name="Line 506"/>
              <p:cNvSpPr>
                <a:spLocks noChangeShapeType="1"/>
              </p:cNvSpPr>
              <p:nvPr/>
            </p:nvSpPr>
            <p:spPr bwMode="auto">
              <a:xfrm flipV="1">
                <a:off x="2908" y="2334"/>
                <a:ext cx="0" cy="8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3" name="Line 507"/>
              <p:cNvSpPr>
                <a:spLocks noChangeShapeType="1"/>
              </p:cNvSpPr>
              <p:nvPr/>
            </p:nvSpPr>
            <p:spPr bwMode="auto">
              <a:xfrm flipH="1">
                <a:off x="2888" y="2334"/>
                <a:ext cx="2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4" name="Line 508"/>
              <p:cNvSpPr>
                <a:spLocks noChangeShapeType="1"/>
              </p:cNvSpPr>
              <p:nvPr/>
            </p:nvSpPr>
            <p:spPr bwMode="auto">
              <a:xfrm flipH="1">
                <a:off x="2860" y="2356"/>
                <a:ext cx="20"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5" name="Line 509"/>
              <p:cNvSpPr>
                <a:spLocks noChangeShapeType="1"/>
              </p:cNvSpPr>
              <p:nvPr/>
            </p:nvSpPr>
            <p:spPr bwMode="auto">
              <a:xfrm flipH="1">
                <a:off x="2810" y="2331"/>
                <a:ext cx="16"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6" name="Line 510"/>
              <p:cNvSpPr>
                <a:spLocks noChangeShapeType="1"/>
              </p:cNvSpPr>
              <p:nvPr/>
            </p:nvSpPr>
            <p:spPr bwMode="auto">
              <a:xfrm>
                <a:off x="2810" y="2346"/>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7" name="Line 511"/>
              <p:cNvSpPr>
                <a:spLocks noChangeShapeType="1"/>
              </p:cNvSpPr>
              <p:nvPr/>
            </p:nvSpPr>
            <p:spPr bwMode="auto">
              <a:xfrm>
                <a:off x="2892" y="2324"/>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8" name="Line 512"/>
              <p:cNvSpPr>
                <a:spLocks noChangeShapeType="1"/>
              </p:cNvSpPr>
              <p:nvPr/>
            </p:nvSpPr>
            <p:spPr bwMode="auto">
              <a:xfrm>
                <a:off x="2838"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9" name="Line 513"/>
              <p:cNvSpPr>
                <a:spLocks noChangeShapeType="1"/>
              </p:cNvSpPr>
              <p:nvPr/>
            </p:nvSpPr>
            <p:spPr bwMode="auto">
              <a:xfrm>
                <a:off x="2838"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0" name="Line 514"/>
              <p:cNvSpPr>
                <a:spLocks noChangeShapeType="1"/>
              </p:cNvSpPr>
              <p:nvPr/>
            </p:nvSpPr>
            <p:spPr bwMode="auto">
              <a:xfrm>
                <a:off x="2840"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1" name="Line 515"/>
              <p:cNvSpPr>
                <a:spLocks noChangeShapeType="1"/>
              </p:cNvSpPr>
              <p:nvPr/>
            </p:nvSpPr>
            <p:spPr bwMode="auto">
              <a:xfrm>
                <a:off x="2840"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2" name="Line 516"/>
              <p:cNvSpPr>
                <a:spLocks noChangeShapeType="1"/>
              </p:cNvSpPr>
              <p:nvPr/>
            </p:nvSpPr>
            <p:spPr bwMode="auto">
              <a:xfrm flipH="1">
                <a:off x="2842" y="228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3" name="Line 517"/>
              <p:cNvSpPr>
                <a:spLocks noChangeShapeType="1"/>
              </p:cNvSpPr>
              <p:nvPr/>
            </p:nvSpPr>
            <p:spPr bwMode="auto">
              <a:xfrm>
                <a:off x="2844"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4" name="Line 518"/>
              <p:cNvSpPr>
                <a:spLocks noChangeShapeType="1"/>
              </p:cNvSpPr>
              <p:nvPr/>
            </p:nvSpPr>
            <p:spPr bwMode="auto">
              <a:xfrm>
                <a:off x="2846"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5" name="Line 519"/>
              <p:cNvSpPr>
                <a:spLocks noChangeShapeType="1"/>
              </p:cNvSpPr>
              <p:nvPr/>
            </p:nvSpPr>
            <p:spPr bwMode="auto">
              <a:xfrm>
                <a:off x="2846" y="228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6" name="Line 520"/>
              <p:cNvSpPr>
                <a:spLocks noChangeShapeType="1"/>
              </p:cNvSpPr>
              <p:nvPr/>
            </p:nvSpPr>
            <p:spPr bwMode="auto">
              <a:xfrm>
                <a:off x="2850"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7" name="Line 521"/>
              <p:cNvSpPr>
                <a:spLocks noChangeShapeType="1"/>
              </p:cNvSpPr>
              <p:nvPr/>
            </p:nvSpPr>
            <p:spPr bwMode="auto">
              <a:xfrm>
                <a:off x="2850"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8" name="Line 522"/>
              <p:cNvSpPr>
                <a:spLocks noChangeShapeType="1"/>
              </p:cNvSpPr>
              <p:nvPr/>
            </p:nvSpPr>
            <p:spPr bwMode="auto">
              <a:xfrm>
                <a:off x="285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9" name="Line 523"/>
              <p:cNvSpPr>
                <a:spLocks noChangeShapeType="1"/>
              </p:cNvSpPr>
              <p:nvPr/>
            </p:nvSpPr>
            <p:spPr bwMode="auto">
              <a:xfrm>
                <a:off x="2856"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0" name="Line 524"/>
              <p:cNvSpPr>
                <a:spLocks noChangeShapeType="1"/>
              </p:cNvSpPr>
              <p:nvPr/>
            </p:nvSpPr>
            <p:spPr bwMode="auto">
              <a:xfrm>
                <a:off x="2858"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1" name="Line 525"/>
              <p:cNvSpPr>
                <a:spLocks noChangeShapeType="1"/>
              </p:cNvSpPr>
              <p:nvPr/>
            </p:nvSpPr>
            <p:spPr bwMode="auto">
              <a:xfrm>
                <a:off x="2860"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2" name="Line 526"/>
              <p:cNvSpPr>
                <a:spLocks noChangeShapeType="1"/>
              </p:cNvSpPr>
              <p:nvPr/>
            </p:nvSpPr>
            <p:spPr bwMode="auto">
              <a:xfrm>
                <a:off x="2862"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3" name="Line 527"/>
              <p:cNvSpPr>
                <a:spLocks noChangeShapeType="1"/>
              </p:cNvSpPr>
              <p:nvPr/>
            </p:nvSpPr>
            <p:spPr bwMode="auto">
              <a:xfrm>
                <a:off x="286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4" name="Line 528"/>
              <p:cNvSpPr>
                <a:spLocks noChangeShapeType="1"/>
              </p:cNvSpPr>
              <p:nvPr/>
            </p:nvSpPr>
            <p:spPr bwMode="auto">
              <a:xfrm>
                <a:off x="2866"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5" name="Line 529"/>
              <p:cNvSpPr>
                <a:spLocks noChangeShapeType="1"/>
              </p:cNvSpPr>
              <p:nvPr/>
            </p:nvSpPr>
            <p:spPr bwMode="auto">
              <a:xfrm>
                <a:off x="2868"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6" name="Line 530"/>
              <p:cNvSpPr>
                <a:spLocks noChangeShapeType="1"/>
              </p:cNvSpPr>
              <p:nvPr/>
            </p:nvSpPr>
            <p:spPr bwMode="auto">
              <a:xfrm>
                <a:off x="2870" y="228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7" name="Line 531"/>
              <p:cNvSpPr>
                <a:spLocks noChangeShapeType="1"/>
              </p:cNvSpPr>
              <p:nvPr/>
            </p:nvSpPr>
            <p:spPr bwMode="auto">
              <a:xfrm>
                <a:off x="2872"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8" name="Line 532"/>
              <p:cNvSpPr>
                <a:spLocks noChangeShapeType="1"/>
              </p:cNvSpPr>
              <p:nvPr/>
            </p:nvSpPr>
            <p:spPr bwMode="auto">
              <a:xfrm>
                <a:off x="2874" y="228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9" name="Line 533"/>
              <p:cNvSpPr>
                <a:spLocks noChangeShapeType="1"/>
              </p:cNvSpPr>
              <p:nvPr/>
            </p:nvSpPr>
            <p:spPr bwMode="auto">
              <a:xfrm>
                <a:off x="2874"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0" name="Line 534"/>
              <p:cNvSpPr>
                <a:spLocks noChangeShapeType="1"/>
              </p:cNvSpPr>
              <p:nvPr/>
            </p:nvSpPr>
            <p:spPr bwMode="auto">
              <a:xfrm>
                <a:off x="2878"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1" name="Line 535"/>
              <p:cNvSpPr>
                <a:spLocks noChangeShapeType="1"/>
              </p:cNvSpPr>
              <p:nvPr/>
            </p:nvSpPr>
            <p:spPr bwMode="auto">
              <a:xfrm>
                <a:off x="2878"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2" name="Line 536"/>
              <p:cNvSpPr>
                <a:spLocks noChangeShapeType="1"/>
              </p:cNvSpPr>
              <p:nvPr/>
            </p:nvSpPr>
            <p:spPr bwMode="auto">
              <a:xfrm>
                <a:off x="2880"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3" name="Line 537"/>
              <p:cNvSpPr>
                <a:spLocks noChangeShapeType="1"/>
              </p:cNvSpPr>
              <p:nvPr/>
            </p:nvSpPr>
            <p:spPr bwMode="auto">
              <a:xfrm>
                <a:off x="2880"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4" name="Line 538"/>
              <p:cNvSpPr>
                <a:spLocks noChangeShapeType="1"/>
              </p:cNvSpPr>
              <p:nvPr/>
            </p:nvSpPr>
            <p:spPr bwMode="auto">
              <a:xfrm>
                <a:off x="2836"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5" name="Freeform 539"/>
              <p:cNvSpPr>
                <a:spLocks/>
              </p:cNvSpPr>
              <p:nvPr/>
            </p:nvSpPr>
            <p:spPr bwMode="auto">
              <a:xfrm>
                <a:off x="2840" y="2281"/>
                <a:ext cx="38" cy="5"/>
              </a:xfrm>
              <a:custGeom>
                <a:avLst/>
                <a:gdLst>
                  <a:gd name="T0" fmla="*/ 0 w 38"/>
                  <a:gd name="T1" fmla="*/ 0 h 5"/>
                  <a:gd name="T2" fmla="*/ 18 w 38"/>
                  <a:gd name="T3" fmla="*/ 5 h 5"/>
                  <a:gd name="T4" fmla="*/ 38 w 38"/>
                  <a:gd name="T5" fmla="*/ 0 h 5"/>
                </a:gdLst>
                <a:ahLst/>
                <a:cxnLst>
                  <a:cxn ang="0">
                    <a:pos x="T0" y="T1"/>
                  </a:cxn>
                  <a:cxn ang="0">
                    <a:pos x="T2" y="T3"/>
                  </a:cxn>
                  <a:cxn ang="0">
                    <a:pos x="T4" y="T5"/>
                  </a:cxn>
                </a:cxnLst>
                <a:rect l="0" t="0" r="r" b="b"/>
                <a:pathLst>
                  <a:path w="38" h="5">
                    <a:moveTo>
                      <a:pt x="0" y="0"/>
                    </a:moveTo>
                    <a:lnTo>
                      <a:pt x="18" y="5"/>
                    </a:lnTo>
                    <a:lnTo>
                      <a:pt x="38"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6" name="Line 540"/>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7" name="Line 541"/>
              <p:cNvSpPr>
                <a:spLocks noChangeShapeType="1"/>
              </p:cNvSpPr>
              <p:nvPr/>
            </p:nvSpPr>
            <p:spPr bwMode="auto">
              <a:xfrm flipV="1">
                <a:off x="2884" y="228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8" name="Line 542"/>
              <p:cNvSpPr>
                <a:spLocks noChangeShapeType="1"/>
              </p:cNvSpPr>
              <p:nvPr/>
            </p:nvSpPr>
            <p:spPr bwMode="auto">
              <a:xfrm flipV="1">
                <a:off x="2884" y="228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9" name="Line 543"/>
              <p:cNvSpPr>
                <a:spLocks noChangeShapeType="1"/>
              </p:cNvSpPr>
              <p:nvPr/>
            </p:nvSpPr>
            <p:spPr bwMode="auto">
              <a:xfrm flipV="1">
                <a:off x="2884" y="228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0" name="Line 544"/>
              <p:cNvSpPr>
                <a:spLocks noChangeShapeType="1"/>
              </p:cNvSpPr>
              <p:nvPr/>
            </p:nvSpPr>
            <p:spPr bwMode="auto">
              <a:xfrm flipV="1">
                <a:off x="2884" y="227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1" name="Line 545"/>
              <p:cNvSpPr>
                <a:spLocks noChangeShapeType="1"/>
              </p:cNvSpPr>
              <p:nvPr/>
            </p:nvSpPr>
            <p:spPr bwMode="auto">
              <a:xfrm>
                <a:off x="2838"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2" name="Line 546"/>
              <p:cNvSpPr>
                <a:spLocks noChangeShapeType="1"/>
              </p:cNvSpPr>
              <p:nvPr/>
            </p:nvSpPr>
            <p:spPr bwMode="auto">
              <a:xfrm>
                <a:off x="2838"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3" name="Line 547"/>
              <p:cNvSpPr>
                <a:spLocks noChangeShapeType="1"/>
              </p:cNvSpPr>
              <p:nvPr/>
            </p:nvSpPr>
            <p:spPr bwMode="auto">
              <a:xfrm>
                <a:off x="2840"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4" name="Line 548"/>
              <p:cNvSpPr>
                <a:spLocks noChangeShapeType="1"/>
              </p:cNvSpPr>
              <p:nvPr/>
            </p:nvSpPr>
            <p:spPr bwMode="auto">
              <a:xfrm>
                <a:off x="2840"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5" name="Line 549"/>
              <p:cNvSpPr>
                <a:spLocks noChangeShapeType="1"/>
              </p:cNvSpPr>
              <p:nvPr/>
            </p:nvSpPr>
            <p:spPr bwMode="auto">
              <a:xfrm flipH="1">
                <a:off x="2842" y="228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6" name="Line 550"/>
              <p:cNvSpPr>
                <a:spLocks noChangeShapeType="1"/>
              </p:cNvSpPr>
              <p:nvPr/>
            </p:nvSpPr>
            <p:spPr bwMode="auto">
              <a:xfrm>
                <a:off x="284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7" name="Line 551"/>
              <p:cNvSpPr>
                <a:spLocks noChangeShapeType="1"/>
              </p:cNvSpPr>
              <p:nvPr/>
            </p:nvSpPr>
            <p:spPr bwMode="auto">
              <a:xfrm>
                <a:off x="2846"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8" name="Line 552"/>
              <p:cNvSpPr>
                <a:spLocks noChangeShapeType="1"/>
              </p:cNvSpPr>
              <p:nvPr/>
            </p:nvSpPr>
            <p:spPr bwMode="auto">
              <a:xfrm flipV="1">
                <a:off x="2846" y="2289"/>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9" name="Line 553"/>
              <p:cNvSpPr>
                <a:spLocks noChangeShapeType="1"/>
              </p:cNvSpPr>
              <p:nvPr/>
            </p:nvSpPr>
            <p:spPr bwMode="auto">
              <a:xfrm>
                <a:off x="285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0" name="Line 554"/>
              <p:cNvSpPr>
                <a:spLocks noChangeShapeType="1"/>
              </p:cNvSpPr>
              <p:nvPr/>
            </p:nvSpPr>
            <p:spPr bwMode="auto">
              <a:xfrm>
                <a:off x="2850" y="229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1" name="Line 555"/>
              <p:cNvSpPr>
                <a:spLocks noChangeShapeType="1"/>
              </p:cNvSpPr>
              <p:nvPr/>
            </p:nvSpPr>
            <p:spPr bwMode="auto">
              <a:xfrm>
                <a:off x="285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2" name="Line 556"/>
              <p:cNvSpPr>
                <a:spLocks noChangeShapeType="1"/>
              </p:cNvSpPr>
              <p:nvPr/>
            </p:nvSpPr>
            <p:spPr bwMode="auto">
              <a:xfrm>
                <a:off x="2856"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3" name="Line 557"/>
              <p:cNvSpPr>
                <a:spLocks noChangeShapeType="1"/>
              </p:cNvSpPr>
              <p:nvPr/>
            </p:nvSpPr>
            <p:spPr bwMode="auto">
              <a:xfrm>
                <a:off x="285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4" name="Line 558"/>
              <p:cNvSpPr>
                <a:spLocks noChangeShapeType="1"/>
              </p:cNvSpPr>
              <p:nvPr/>
            </p:nvSpPr>
            <p:spPr bwMode="auto">
              <a:xfrm>
                <a:off x="286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5" name="Line 559"/>
              <p:cNvSpPr>
                <a:spLocks noChangeShapeType="1"/>
              </p:cNvSpPr>
              <p:nvPr/>
            </p:nvSpPr>
            <p:spPr bwMode="auto">
              <a:xfrm>
                <a:off x="2862"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6" name="Line 560"/>
              <p:cNvSpPr>
                <a:spLocks noChangeShapeType="1"/>
              </p:cNvSpPr>
              <p:nvPr/>
            </p:nvSpPr>
            <p:spPr bwMode="auto">
              <a:xfrm>
                <a:off x="286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7" name="Line 561"/>
              <p:cNvSpPr>
                <a:spLocks noChangeShapeType="1"/>
              </p:cNvSpPr>
              <p:nvPr/>
            </p:nvSpPr>
            <p:spPr bwMode="auto">
              <a:xfrm>
                <a:off x="2866" y="229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8" name="Line 562"/>
              <p:cNvSpPr>
                <a:spLocks noChangeShapeType="1"/>
              </p:cNvSpPr>
              <p:nvPr/>
            </p:nvSpPr>
            <p:spPr bwMode="auto">
              <a:xfrm>
                <a:off x="286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9" name="Line 563"/>
              <p:cNvSpPr>
                <a:spLocks noChangeShapeType="1"/>
              </p:cNvSpPr>
              <p:nvPr/>
            </p:nvSpPr>
            <p:spPr bwMode="auto">
              <a:xfrm>
                <a:off x="2870" y="2289"/>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0" name="Line 564"/>
              <p:cNvSpPr>
                <a:spLocks noChangeShapeType="1"/>
              </p:cNvSpPr>
              <p:nvPr/>
            </p:nvSpPr>
            <p:spPr bwMode="auto">
              <a:xfrm>
                <a:off x="2872"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1" name="Line 565"/>
              <p:cNvSpPr>
                <a:spLocks noChangeShapeType="1"/>
              </p:cNvSpPr>
              <p:nvPr/>
            </p:nvSpPr>
            <p:spPr bwMode="auto">
              <a:xfrm>
                <a:off x="2874" y="228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2" name="Line 566"/>
              <p:cNvSpPr>
                <a:spLocks noChangeShapeType="1"/>
              </p:cNvSpPr>
              <p:nvPr/>
            </p:nvSpPr>
            <p:spPr bwMode="auto">
              <a:xfrm>
                <a:off x="287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3" name="Line 567"/>
              <p:cNvSpPr>
                <a:spLocks noChangeShapeType="1"/>
              </p:cNvSpPr>
              <p:nvPr/>
            </p:nvSpPr>
            <p:spPr bwMode="auto">
              <a:xfrm>
                <a:off x="2878"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4" name="Line 568"/>
              <p:cNvSpPr>
                <a:spLocks noChangeShapeType="1"/>
              </p:cNvSpPr>
              <p:nvPr/>
            </p:nvSpPr>
            <p:spPr bwMode="auto">
              <a:xfrm>
                <a:off x="2878"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5" name="Line 569"/>
              <p:cNvSpPr>
                <a:spLocks noChangeShapeType="1"/>
              </p:cNvSpPr>
              <p:nvPr/>
            </p:nvSpPr>
            <p:spPr bwMode="auto">
              <a:xfrm>
                <a:off x="2880"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6" name="Line 570"/>
              <p:cNvSpPr>
                <a:spLocks noChangeShapeType="1"/>
              </p:cNvSpPr>
              <p:nvPr/>
            </p:nvSpPr>
            <p:spPr bwMode="auto">
              <a:xfrm>
                <a:off x="2880"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7" name="Line 571"/>
              <p:cNvSpPr>
                <a:spLocks noChangeShapeType="1"/>
              </p:cNvSpPr>
              <p:nvPr/>
            </p:nvSpPr>
            <p:spPr bwMode="auto">
              <a:xfrm>
                <a:off x="2882"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8" name="Line 572"/>
              <p:cNvSpPr>
                <a:spLocks noChangeShapeType="1"/>
              </p:cNvSpPr>
              <p:nvPr/>
            </p:nvSpPr>
            <p:spPr bwMode="auto">
              <a:xfrm>
                <a:off x="2882"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9" name="Line 573"/>
              <p:cNvSpPr>
                <a:spLocks noChangeShapeType="1"/>
              </p:cNvSpPr>
              <p:nvPr/>
            </p:nvSpPr>
            <p:spPr bwMode="auto">
              <a:xfrm>
                <a:off x="2882" y="227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0" name="Line 574"/>
              <p:cNvSpPr>
                <a:spLocks noChangeShapeType="1"/>
              </p:cNvSpPr>
              <p:nvPr/>
            </p:nvSpPr>
            <p:spPr bwMode="auto">
              <a:xfrm>
                <a:off x="2884" y="227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1" name="Line 575"/>
              <p:cNvSpPr>
                <a:spLocks noChangeShapeType="1"/>
              </p:cNvSpPr>
              <p:nvPr/>
            </p:nvSpPr>
            <p:spPr bwMode="auto">
              <a:xfrm>
                <a:off x="2836"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2" name="Line 576"/>
              <p:cNvSpPr>
                <a:spLocks noChangeShapeType="1"/>
              </p:cNvSpPr>
              <p:nvPr/>
            </p:nvSpPr>
            <p:spPr bwMode="auto">
              <a:xfrm>
                <a:off x="2836"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3" name="Line 577"/>
              <p:cNvSpPr>
                <a:spLocks noChangeShapeType="1"/>
              </p:cNvSpPr>
              <p:nvPr/>
            </p:nvSpPr>
            <p:spPr bwMode="auto">
              <a:xfrm>
                <a:off x="2834" y="227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4" name="Line 578"/>
              <p:cNvSpPr>
                <a:spLocks noChangeShapeType="1"/>
              </p:cNvSpPr>
              <p:nvPr/>
            </p:nvSpPr>
            <p:spPr bwMode="auto">
              <a:xfrm flipH="1">
                <a:off x="2834" y="227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5" name="Freeform 579"/>
              <p:cNvSpPr>
                <a:spLocks/>
              </p:cNvSpPr>
              <p:nvPr/>
            </p:nvSpPr>
            <p:spPr bwMode="auto">
              <a:xfrm>
                <a:off x="2836" y="2279"/>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6" name="Line 580"/>
              <p:cNvSpPr>
                <a:spLocks noChangeShapeType="1"/>
              </p:cNvSpPr>
              <p:nvPr/>
            </p:nvSpPr>
            <p:spPr bwMode="auto">
              <a:xfrm>
                <a:off x="2838"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7" name="Line 581"/>
              <p:cNvSpPr>
                <a:spLocks noChangeShapeType="1"/>
              </p:cNvSpPr>
              <p:nvPr/>
            </p:nvSpPr>
            <p:spPr bwMode="auto">
              <a:xfrm>
                <a:off x="2838"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8" name="Line 582"/>
              <p:cNvSpPr>
                <a:spLocks noChangeShapeType="1"/>
              </p:cNvSpPr>
              <p:nvPr/>
            </p:nvSpPr>
            <p:spPr bwMode="auto">
              <a:xfrm>
                <a:off x="2840"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9" name="Line 583"/>
              <p:cNvSpPr>
                <a:spLocks noChangeShapeType="1"/>
              </p:cNvSpPr>
              <p:nvPr/>
            </p:nvSpPr>
            <p:spPr bwMode="auto">
              <a:xfrm>
                <a:off x="2840" y="228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0" name="Line 584"/>
              <p:cNvSpPr>
                <a:spLocks noChangeShapeType="1"/>
              </p:cNvSpPr>
              <p:nvPr/>
            </p:nvSpPr>
            <p:spPr bwMode="auto">
              <a:xfrm flipH="1">
                <a:off x="2842" y="229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1" name="Line 585"/>
              <p:cNvSpPr>
                <a:spLocks noChangeShapeType="1"/>
              </p:cNvSpPr>
              <p:nvPr/>
            </p:nvSpPr>
            <p:spPr bwMode="auto">
              <a:xfrm>
                <a:off x="284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2" name="Line 586"/>
              <p:cNvSpPr>
                <a:spLocks noChangeShapeType="1"/>
              </p:cNvSpPr>
              <p:nvPr/>
            </p:nvSpPr>
            <p:spPr bwMode="auto">
              <a:xfrm flipV="1">
                <a:off x="2846" y="229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3" name="Line 587"/>
              <p:cNvSpPr>
                <a:spLocks noChangeShapeType="1"/>
              </p:cNvSpPr>
              <p:nvPr/>
            </p:nvSpPr>
            <p:spPr bwMode="auto">
              <a:xfrm>
                <a:off x="2846"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4" name="Line 588"/>
              <p:cNvSpPr>
                <a:spLocks noChangeShapeType="1"/>
              </p:cNvSpPr>
              <p:nvPr/>
            </p:nvSpPr>
            <p:spPr bwMode="auto">
              <a:xfrm>
                <a:off x="2850"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5" name="Line 589"/>
              <p:cNvSpPr>
                <a:spLocks noChangeShapeType="1"/>
              </p:cNvSpPr>
              <p:nvPr/>
            </p:nvSpPr>
            <p:spPr bwMode="auto">
              <a:xfrm>
                <a:off x="2850"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6" name="Line 590"/>
              <p:cNvSpPr>
                <a:spLocks noChangeShapeType="1"/>
              </p:cNvSpPr>
              <p:nvPr/>
            </p:nvSpPr>
            <p:spPr bwMode="auto">
              <a:xfrm>
                <a:off x="2854"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7" name="Line 591"/>
              <p:cNvSpPr>
                <a:spLocks noChangeShapeType="1"/>
              </p:cNvSpPr>
              <p:nvPr/>
            </p:nvSpPr>
            <p:spPr bwMode="auto">
              <a:xfrm>
                <a:off x="2856"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8" name="Line 592"/>
              <p:cNvSpPr>
                <a:spLocks noChangeShapeType="1"/>
              </p:cNvSpPr>
              <p:nvPr/>
            </p:nvSpPr>
            <p:spPr bwMode="auto">
              <a:xfrm>
                <a:off x="2858"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9" name="Line 593"/>
              <p:cNvSpPr>
                <a:spLocks noChangeShapeType="1"/>
              </p:cNvSpPr>
              <p:nvPr/>
            </p:nvSpPr>
            <p:spPr bwMode="auto">
              <a:xfrm>
                <a:off x="2860"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0" name="Line 594"/>
              <p:cNvSpPr>
                <a:spLocks noChangeShapeType="1"/>
              </p:cNvSpPr>
              <p:nvPr/>
            </p:nvSpPr>
            <p:spPr bwMode="auto">
              <a:xfrm>
                <a:off x="2862"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1" name="Line 595"/>
              <p:cNvSpPr>
                <a:spLocks noChangeShapeType="1"/>
              </p:cNvSpPr>
              <p:nvPr/>
            </p:nvSpPr>
            <p:spPr bwMode="auto">
              <a:xfrm>
                <a:off x="2864"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2" name="Line 596"/>
              <p:cNvSpPr>
                <a:spLocks noChangeShapeType="1"/>
              </p:cNvSpPr>
              <p:nvPr/>
            </p:nvSpPr>
            <p:spPr bwMode="auto">
              <a:xfrm>
                <a:off x="2866"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3" name="Line 597"/>
              <p:cNvSpPr>
                <a:spLocks noChangeShapeType="1"/>
              </p:cNvSpPr>
              <p:nvPr/>
            </p:nvSpPr>
            <p:spPr bwMode="auto">
              <a:xfrm>
                <a:off x="2868"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4" name="Line 598"/>
              <p:cNvSpPr>
                <a:spLocks noChangeShapeType="1"/>
              </p:cNvSpPr>
              <p:nvPr/>
            </p:nvSpPr>
            <p:spPr bwMode="auto">
              <a:xfrm>
                <a:off x="2870"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5" name="Line 599"/>
              <p:cNvSpPr>
                <a:spLocks noChangeShapeType="1"/>
              </p:cNvSpPr>
              <p:nvPr/>
            </p:nvSpPr>
            <p:spPr bwMode="auto">
              <a:xfrm>
                <a:off x="2872" y="229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6" name="Line 600"/>
              <p:cNvSpPr>
                <a:spLocks noChangeShapeType="1"/>
              </p:cNvSpPr>
              <p:nvPr/>
            </p:nvSpPr>
            <p:spPr bwMode="auto">
              <a:xfrm>
                <a:off x="2874" y="229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7" name="Line 601"/>
              <p:cNvSpPr>
                <a:spLocks noChangeShapeType="1"/>
              </p:cNvSpPr>
              <p:nvPr/>
            </p:nvSpPr>
            <p:spPr bwMode="auto">
              <a:xfrm>
                <a:off x="287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8" name="Line 602"/>
              <p:cNvSpPr>
                <a:spLocks noChangeShapeType="1"/>
              </p:cNvSpPr>
              <p:nvPr/>
            </p:nvSpPr>
            <p:spPr bwMode="auto">
              <a:xfrm>
                <a:off x="2878"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9" name="Line 603"/>
              <p:cNvSpPr>
                <a:spLocks noChangeShapeType="1"/>
              </p:cNvSpPr>
              <p:nvPr/>
            </p:nvSpPr>
            <p:spPr bwMode="auto">
              <a:xfrm>
                <a:off x="2878" y="228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0" name="Line 604"/>
              <p:cNvSpPr>
                <a:spLocks noChangeShapeType="1"/>
              </p:cNvSpPr>
              <p:nvPr/>
            </p:nvSpPr>
            <p:spPr bwMode="auto">
              <a:xfrm>
                <a:off x="2880"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1" name="Line 605"/>
              <p:cNvSpPr>
                <a:spLocks noChangeShapeType="1"/>
              </p:cNvSpPr>
              <p:nvPr/>
            </p:nvSpPr>
            <p:spPr bwMode="auto">
              <a:xfrm>
                <a:off x="2880" y="228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2" name="Line 606"/>
              <p:cNvSpPr>
                <a:spLocks noChangeShapeType="1"/>
              </p:cNvSpPr>
              <p:nvPr/>
            </p:nvSpPr>
            <p:spPr bwMode="auto">
              <a:xfrm>
                <a:off x="2882"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3" name="Group 808"/>
            <p:cNvGrpSpPr>
              <a:grpSpLocks/>
            </p:cNvGrpSpPr>
            <p:nvPr/>
          </p:nvGrpSpPr>
          <p:grpSpPr bwMode="auto">
            <a:xfrm>
              <a:off x="2834" y="2279"/>
              <a:ext cx="50" cy="35"/>
              <a:chOff x="2834" y="2279"/>
              <a:chExt cx="50" cy="35"/>
            </a:xfrm>
          </p:grpSpPr>
          <p:sp>
            <p:nvSpPr>
              <p:cNvPr id="1053" name="Line 608"/>
              <p:cNvSpPr>
                <a:spLocks noChangeShapeType="1"/>
              </p:cNvSpPr>
              <p:nvPr/>
            </p:nvSpPr>
            <p:spPr bwMode="auto">
              <a:xfrm>
                <a:off x="2882"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Line 609"/>
              <p:cNvSpPr>
                <a:spLocks noChangeShapeType="1"/>
              </p:cNvSpPr>
              <p:nvPr/>
            </p:nvSpPr>
            <p:spPr bwMode="auto">
              <a:xfrm>
                <a:off x="2882" y="228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5" name="Line 610"/>
              <p:cNvSpPr>
                <a:spLocks noChangeShapeType="1"/>
              </p:cNvSpPr>
              <p:nvPr/>
            </p:nvSpPr>
            <p:spPr bwMode="auto">
              <a:xfrm>
                <a:off x="2884"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6" name="Line 611"/>
              <p:cNvSpPr>
                <a:spLocks noChangeShapeType="1"/>
              </p:cNvSpPr>
              <p:nvPr/>
            </p:nvSpPr>
            <p:spPr bwMode="auto">
              <a:xfrm>
                <a:off x="288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7" name="Line 612"/>
              <p:cNvSpPr>
                <a:spLocks noChangeShapeType="1"/>
              </p:cNvSpPr>
              <p:nvPr/>
            </p:nvSpPr>
            <p:spPr bwMode="auto">
              <a:xfrm>
                <a:off x="288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8" name="Line 613"/>
              <p:cNvSpPr>
                <a:spLocks noChangeShapeType="1"/>
              </p:cNvSpPr>
              <p:nvPr/>
            </p:nvSpPr>
            <p:spPr bwMode="auto">
              <a:xfrm>
                <a:off x="2836"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9" name="Line 614"/>
              <p:cNvSpPr>
                <a:spLocks noChangeShapeType="1"/>
              </p:cNvSpPr>
              <p:nvPr/>
            </p:nvSpPr>
            <p:spPr bwMode="auto">
              <a:xfrm>
                <a:off x="2836"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0" name="Line 615"/>
              <p:cNvSpPr>
                <a:spLocks noChangeShapeType="1"/>
              </p:cNvSpPr>
              <p:nvPr/>
            </p:nvSpPr>
            <p:spPr bwMode="auto">
              <a:xfrm>
                <a:off x="283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1" name="Line 616"/>
              <p:cNvSpPr>
                <a:spLocks noChangeShapeType="1"/>
              </p:cNvSpPr>
              <p:nvPr/>
            </p:nvSpPr>
            <p:spPr bwMode="auto">
              <a:xfrm>
                <a:off x="2834"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2" name="Line 617"/>
              <p:cNvSpPr>
                <a:spLocks noChangeShapeType="1"/>
              </p:cNvSpPr>
              <p:nvPr/>
            </p:nvSpPr>
            <p:spPr bwMode="auto">
              <a:xfrm flipH="1">
                <a:off x="2834" y="228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3" name="Freeform 618"/>
              <p:cNvSpPr>
                <a:spLocks/>
              </p:cNvSpPr>
              <p:nvPr/>
            </p:nvSpPr>
            <p:spPr bwMode="auto">
              <a:xfrm>
                <a:off x="2836" y="2281"/>
                <a:ext cx="46" cy="13"/>
              </a:xfrm>
              <a:custGeom>
                <a:avLst/>
                <a:gdLst>
                  <a:gd name="T0" fmla="*/ 0 w 46"/>
                  <a:gd name="T1" fmla="*/ 0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0"/>
                    </a:moveTo>
                    <a:lnTo>
                      <a:pt x="12" y="13"/>
                    </a:lnTo>
                    <a:lnTo>
                      <a:pt x="34" y="13"/>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4" name="Line 619"/>
              <p:cNvSpPr>
                <a:spLocks noChangeShapeType="1"/>
              </p:cNvSpPr>
              <p:nvPr/>
            </p:nvSpPr>
            <p:spPr bwMode="auto">
              <a:xfrm>
                <a:off x="283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5" name="Line 620"/>
              <p:cNvSpPr>
                <a:spLocks noChangeShapeType="1"/>
              </p:cNvSpPr>
              <p:nvPr/>
            </p:nvSpPr>
            <p:spPr bwMode="auto">
              <a:xfrm>
                <a:off x="2838"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6" name="Line 621"/>
              <p:cNvSpPr>
                <a:spLocks noChangeShapeType="1"/>
              </p:cNvSpPr>
              <p:nvPr/>
            </p:nvSpPr>
            <p:spPr bwMode="auto">
              <a:xfrm>
                <a:off x="283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7" name="Line 622"/>
              <p:cNvSpPr>
                <a:spLocks noChangeShapeType="1"/>
              </p:cNvSpPr>
              <p:nvPr/>
            </p:nvSpPr>
            <p:spPr bwMode="auto">
              <a:xfrm>
                <a:off x="284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8" name="Line 623"/>
              <p:cNvSpPr>
                <a:spLocks noChangeShapeType="1"/>
              </p:cNvSpPr>
              <p:nvPr/>
            </p:nvSpPr>
            <p:spPr bwMode="auto">
              <a:xfrm>
                <a:off x="2840"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9" name="Line 624"/>
              <p:cNvSpPr>
                <a:spLocks noChangeShapeType="1"/>
              </p:cNvSpPr>
              <p:nvPr/>
            </p:nvSpPr>
            <p:spPr bwMode="auto">
              <a:xfrm flipH="1">
                <a:off x="2842" y="229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0" name="Line 625"/>
              <p:cNvSpPr>
                <a:spLocks noChangeShapeType="1"/>
              </p:cNvSpPr>
              <p:nvPr/>
            </p:nvSpPr>
            <p:spPr bwMode="auto">
              <a:xfrm>
                <a:off x="284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1" name="Line 626"/>
              <p:cNvSpPr>
                <a:spLocks noChangeShapeType="1"/>
              </p:cNvSpPr>
              <p:nvPr/>
            </p:nvSpPr>
            <p:spPr bwMode="auto">
              <a:xfrm>
                <a:off x="2846"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2" name="Line 627"/>
              <p:cNvSpPr>
                <a:spLocks noChangeShapeType="1"/>
              </p:cNvSpPr>
              <p:nvPr/>
            </p:nvSpPr>
            <p:spPr bwMode="auto">
              <a:xfrm>
                <a:off x="2846" y="229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3" name="Line 628"/>
              <p:cNvSpPr>
                <a:spLocks noChangeShapeType="1"/>
              </p:cNvSpPr>
              <p:nvPr/>
            </p:nvSpPr>
            <p:spPr bwMode="auto">
              <a:xfrm flipV="1">
                <a:off x="2850" y="229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4" name="Line 629"/>
              <p:cNvSpPr>
                <a:spLocks noChangeShapeType="1"/>
              </p:cNvSpPr>
              <p:nvPr/>
            </p:nvSpPr>
            <p:spPr bwMode="auto">
              <a:xfrm>
                <a:off x="2850"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5" name="Line 630"/>
              <p:cNvSpPr>
                <a:spLocks noChangeShapeType="1"/>
              </p:cNvSpPr>
              <p:nvPr/>
            </p:nvSpPr>
            <p:spPr bwMode="auto">
              <a:xfrm>
                <a:off x="285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6" name="Line 631"/>
              <p:cNvSpPr>
                <a:spLocks noChangeShapeType="1"/>
              </p:cNvSpPr>
              <p:nvPr/>
            </p:nvSpPr>
            <p:spPr bwMode="auto">
              <a:xfrm>
                <a:off x="2856"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7" name="Line 632"/>
              <p:cNvSpPr>
                <a:spLocks noChangeShapeType="1"/>
              </p:cNvSpPr>
              <p:nvPr/>
            </p:nvSpPr>
            <p:spPr bwMode="auto">
              <a:xfrm>
                <a:off x="2858"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8" name="Line 633"/>
              <p:cNvSpPr>
                <a:spLocks noChangeShapeType="1"/>
              </p:cNvSpPr>
              <p:nvPr/>
            </p:nvSpPr>
            <p:spPr bwMode="auto">
              <a:xfrm>
                <a:off x="2860"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9" name="Line 634"/>
              <p:cNvSpPr>
                <a:spLocks noChangeShapeType="1"/>
              </p:cNvSpPr>
              <p:nvPr/>
            </p:nvSpPr>
            <p:spPr bwMode="auto">
              <a:xfrm>
                <a:off x="2862"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0" name="Line 635"/>
              <p:cNvSpPr>
                <a:spLocks noChangeShapeType="1"/>
              </p:cNvSpPr>
              <p:nvPr/>
            </p:nvSpPr>
            <p:spPr bwMode="auto">
              <a:xfrm>
                <a:off x="286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1" name="Line 636"/>
              <p:cNvSpPr>
                <a:spLocks noChangeShapeType="1"/>
              </p:cNvSpPr>
              <p:nvPr/>
            </p:nvSpPr>
            <p:spPr bwMode="auto">
              <a:xfrm>
                <a:off x="2866"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2" name="Line 637"/>
              <p:cNvSpPr>
                <a:spLocks noChangeShapeType="1"/>
              </p:cNvSpPr>
              <p:nvPr/>
            </p:nvSpPr>
            <p:spPr bwMode="auto">
              <a:xfrm>
                <a:off x="2868"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3" name="Line 638"/>
              <p:cNvSpPr>
                <a:spLocks noChangeShapeType="1"/>
              </p:cNvSpPr>
              <p:nvPr/>
            </p:nvSpPr>
            <p:spPr bwMode="auto">
              <a:xfrm>
                <a:off x="2870" y="229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4" name="Line 639"/>
              <p:cNvSpPr>
                <a:spLocks noChangeShapeType="1"/>
              </p:cNvSpPr>
              <p:nvPr/>
            </p:nvSpPr>
            <p:spPr bwMode="auto">
              <a:xfrm>
                <a:off x="2872"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5" name="Line 640"/>
              <p:cNvSpPr>
                <a:spLocks noChangeShapeType="1"/>
              </p:cNvSpPr>
              <p:nvPr/>
            </p:nvSpPr>
            <p:spPr bwMode="auto">
              <a:xfrm>
                <a:off x="2874" y="229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6" name="Line 641"/>
              <p:cNvSpPr>
                <a:spLocks noChangeShapeType="1"/>
              </p:cNvSpPr>
              <p:nvPr/>
            </p:nvSpPr>
            <p:spPr bwMode="auto">
              <a:xfrm>
                <a:off x="287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7" name="Line 642"/>
              <p:cNvSpPr>
                <a:spLocks noChangeShapeType="1"/>
              </p:cNvSpPr>
              <p:nvPr/>
            </p:nvSpPr>
            <p:spPr bwMode="auto">
              <a:xfrm>
                <a:off x="287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8" name="Line 643"/>
              <p:cNvSpPr>
                <a:spLocks noChangeShapeType="1"/>
              </p:cNvSpPr>
              <p:nvPr/>
            </p:nvSpPr>
            <p:spPr bwMode="auto">
              <a:xfrm>
                <a:off x="2878"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9" name="Line 644"/>
              <p:cNvSpPr>
                <a:spLocks noChangeShapeType="1"/>
              </p:cNvSpPr>
              <p:nvPr/>
            </p:nvSpPr>
            <p:spPr bwMode="auto">
              <a:xfrm>
                <a:off x="2880"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0" name="Line 645"/>
              <p:cNvSpPr>
                <a:spLocks noChangeShapeType="1"/>
              </p:cNvSpPr>
              <p:nvPr/>
            </p:nvSpPr>
            <p:spPr bwMode="auto">
              <a:xfrm>
                <a:off x="288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1" name="Line 646"/>
              <p:cNvSpPr>
                <a:spLocks noChangeShapeType="1"/>
              </p:cNvSpPr>
              <p:nvPr/>
            </p:nvSpPr>
            <p:spPr bwMode="auto">
              <a:xfrm>
                <a:off x="2882"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2" name="Line 647"/>
              <p:cNvSpPr>
                <a:spLocks noChangeShapeType="1"/>
              </p:cNvSpPr>
              <p:nvPr/>
            </p:nvSpPr>
            <p:spPr bwMode="auto">
              <a:xfrm>
                <a:off x="2882"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3" name="Line 648"/>
              <p:cNvSpPr>
                <a:spLocks noChangeShapeType="1"/>
              </p:cNvSpPr>
              <p:nvPr/>
            </p:nvSpPr>
            <p:spPr bwMode="auto">
              <a:xfrm>
                <a:off x="2882" y="228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4" name="Line 649"/>
              <p:cNvSpPr>
                <a:spLocks noChangeShapeType="1"/>
              </p:cNvSpPr>
              <p:nvPr/>
            </p:nvSpPr>
            <p:spPr bwMode="auto">
              <a:xfrm>
                <a:off x="288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5" name="Line 650"/>
              <p:cNvSpPr>
                <a:spLocks noChangeShapeType="1"/>
              </p:cNvSpPr>
              <p:nvPr/>
            </p:nvSpPr>
            <p:spPr bwMode="auto">
              <a:xfrm>
                <a:off x="288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6" name="Line 651"/>
              <p:cNvSpPr>
                <a:spLocks noChangeShapeType="1"/>
              </p:cNvSpPr>
              <p:nvPr/>
            </p:nvSpPr>
            <p:spPr bwMode="auto">
              <a:xfrm>
                <a:off x="288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7" name="Line 652"/>
              <p:cNvSpPr>
                <a:spLocks noChangeShapeType="1"/>
              </p:cNvSpPr>
              <p:nvPr/>
            </p:nvSpPr>
            <p:spPr bwMode="auto">
              <a:xfrm>
                <a:off x="2884" y="227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8" name="Line 653"/>
              <p:cNvSpPr>
                <a:spLocks noChangeShapeType="1"/>
              </p:cNvSpPr>
              <p:nvPr/>
            </p:nvSpPr>
            <p:spPr bwMode="auto">
              <a:xfrm>
                <a:off x="2836"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9" name="Line 654"/>
              <p:cNvSpPr>
                <a:spLocks noChangeShapeType="1"/>
              </p:cNvSpPr>
              <p:nvPr/>
            </p:nvSpPr>
            <p:spPr bwMode="auto">
              <a:xfrm>
                <a:off x="2836"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0" name="Line 655"/>
              <p:cNvSpPr>
                <a:spLocks noChangeShapeType="1"/>
              </p:cNvSpPr>
              <p:nvPr/>
            </p:nvSpPr>
            <p:spPr bwMode="auto">
              <a:xfrm>
                <a:off x="283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1" name="Line 656"/>
              <p:cNvSpPr>
                <a:spLocks noChangeShapeType="1"/>
              </p:cNvSpPr>
              <p:nvPr/>
            </p:nvSpPr>
            <p:spPr bwMode="auto">
              <a:xfrm>
                <a:off x="2834" y="227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2" name="Line 657"/>
              <p:cNvSpPr>
                <a:spLocks noChangeShapeType="1"/>
              </p:cNvSpPr>
              <p:nvPr/>
            </p:nvSpPr>
            <p:spPr bwMode="auto">
              <a:xfrm>
                <a:off x="283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3" name="Line 658"/>
              <p:cNvSpPr>
                <a:spLocks noChangeShapeType="1"/>
              </p:cNvSpPr>
              <p:nvPr/>
            </p:nvSpPr>
            <p:spPr bwMode="auto">
              <a:xfrm flipH="1">
                <a:off x="2834" y="228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4" name="Freeform 659"/>
              <p:cNvSpPr>
                <a:spLocks/>
              </p:cNvSpPr>
              <p:nvPr/>
            </p:nvSpPr>
            <p:spPr bwMode="auto">
              <a:xfrm>
                <a:off x="2836" y="228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5" name="Line 660"/>
              <p:cNvSpPr>
                <a:spLocks noChangeShapeType="1"/>
              </p:cNvSpPr>
              <p:nvPr/>
            </p:nvSpPr>
            <p:spPr bwMode="auto">
              <a:xfrm>
                <a:off x="283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6" name="Line 661"/>
              <p:cNvSpPr>
                <a:spLocks noChangeShapeType="1"/>
              </p:cNvSpPr>
              <p:nvPr/>
            </p:nvSpPr>
            <p:spPr bwMode="auto">
              <a:xfrm>
                <a:off x="2838"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7" name="Line 662"/>
              <p:cNvSpPr>
                <a:spLocks noChangeShapeType="1"/>
              </p:cNvSpPr>
              <p:nvPr/>
            </p:nvSpPr>
            <p:spPr bwMode="auto">
              <a:xfrm>
                <a:off x="2838"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8" name="Line 663"/>
              <p:cNvSpPr>
                <a:spLocks noChangeShapeType="1"/>
              </p:cNvSpPr>
              <p:nvPr/>
            </p:nvSpPr>
            <p:spPr bwMode="auto">
              <a:xfrm>
                <a:off x="2840"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9" name="Line 664"/>
              <p:cNvSpPr>
                <a:spLocks noChangeShapeType="1"/>
              </p:cNvSpPr>
              <p:nvPr/>
            </p:nvSpPr>
            <p:spPr bwMode="auto">
              <a:xfrm>
                <a:off x="2840"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0" name="Line 665"/>
              <p:cNvSpPr>
                <a:spLocks noChangeShapeType="1"/>
              </p:cNvSpPr>
              <p:nvPr/>
            </p:nvSpPr>
            <p:spPr bwMode="auto">
              <a:xfrm flipH="1">
                <a:off x="2842" y="229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1" name="Line 666"/>
              <p:cNvSpPr>
                <a:spLocks noChangeShapeType="1"/>
              </p:cNvSpPr>
              <p:nvPr/>
            </p:nvSpPr>
            <p:spPr bwMode="auto">
              <a:xfrm>
                <a:off x="284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2" name="Line 667"/>
              <p:cNvSpPr>
                <a:spLocks noChangeShapeType="1"/>
              </p:cNvSpPr>
              <p:nvPr/>
            </p:nvSpPr>
            <p:spPr bwMode="auto">
              <a:xfrm>
                <a:off x="2846"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3" name="Line 668"/>
              <p:cNvSpPr>
                <a:spLocks noChangeShapeType="1"/>
              </p:cNvSpPr>
              <p:nvPr/>
            </p:nvSpPr>
            <p:spPr bwMode="auto">
              <a:xfrm>
                <a:off x="2846"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4" name="Line 669"/>
              <p:cNvSpPr>
                <a:spLocks noChangeShapeType="1"/>
              </p:cNvSpPr>
              <p:nvPr/>
            </p:nvSpPr>
            <p:spPr bwMode="auto">
              <a:xfrm>
                <a:off x="2850"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5" name="Line 670"/>
              <p:cNvSpPr>
                <a:spLocks noChangeShapeType="1"/>
              </p:cNvSpPr>
              <p:nvPr/>
            </p:nvSpPr>
            <p:spPr bwMode="auto">
              <a:xfrm>
                <a:off x="2850"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6" name="Line 671"/>
              <p:cNvSpPr>
                <a:spLocks noChangeShapeType="1"/>
              </p:cNvSpPr>
              <p:nvPr/>
            </p:nvSpPr>
            <p:spPr bwMode="auto">
              <a:xfrm>
                <a:off x="285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7" name="Line 672"/>
              <p:cNvSpPr>
                <a:spLocks noChangeShapeType="1"/>
              </p:cNvSpPr>
              <p:nvPr/>
            </p:nvSpPr>
            <p:spPr bwMode="auto">
              <a:xfrm>
                <a:off x="2856"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8" name="Line 673"/>
              <p:cNvSpPr>
                <a:spLocks noChangeShapeType="1"/>
              </p:cNvSpPr>
              <p:nvPr/>
            </p:nvSpPr>
            <p:spPr bwMode="auto">
              <a:xfrm>
                <a:off x="2858"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9" name="Line 674"/>
              <p:cNvSpPr>
                <a:spLocks noChangeShapeType="1"/>
              </p:cNvSpPr>
              <p:nvPr/>
            </p:nvSpPr>
            <p:spPr bwMode="auto">
              <a:xfrm>
                <a:off x="2860"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0" name="Line 675"/>
              <p:cNvSpPr>
                <a:spLocks noChangeShapeType="1"/>
              </p:cNvSpPr>
              <p:nvPr/>
            </p:nvSpPr>
            <p:spPr bwMode="auto">
              <a:xfrm>
                <a:off x="2862"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1" name="Line 676"/>
              <p:cNvSpPr>
                <a:spLocks noChangeShapeType="1"/>
              </p:cNvSpPr>
              <p:nvPr/>
            </p:nvSpPr>
            <p:spPr bwMode="auto">
              <a:xfrm>
                <a:off x="286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2" name="Line 677"/>
              <p:cNvSpPr>
                <a:spLocks noChangeShapeType="1"/>
              </p:cNvSpPr>
              <p:nvPr/>
            </p:nvSpPr>
            <p:spPr bwMode="auto">
              <a:xfrm>
                <a:off x="2866"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3" name="Line 678"/>
              <p:cNvSpPr>
                <a:spLocks noChangeShapeType="1"/>
              </p:cNvSpPr>
              <p:nvPr/>
            </p:nvSpPr>
            <p:spPr bwMode="auto">
              <a:xfrm>
                <a:off x="2868"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4" name="Line 679"/>
              <p:cNvSpPr>
                <a:spLocks noChangeShapeType="1"/>
              </p:cNvSpPr>
              <p:nvPr/>
            </p:nvSpPr>
            <p:spPr bwMode="auto">
              <a:xfrm>
                <a:off x="2870"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5" name="Line 680"/>
              <p:cNvSpPr>
                <a:spLocks noChangeShapeType="1"/>
              </p:cNvSpPr>
              <p:nvPr/>
            </p:nvSpPr>
            <p:spPr bwMode="auto">
              <a:xfrm>
                <a:off x="2872"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6" name="Line 681"/>
              <p:cNvSpPr>
                <a:spLocks noChangeShapeType="1"/>
              </p:cNvSpPr>
              <p:nvPr/>
            </p:nvSpPr>
            <p:spPr bwMode="auto">
              <a:xfrm>
                <a:off x="2874" y="229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7" name="Line 682"/>
              <p:cNvSpPr>
                <a:spLocks noChangeShapeType="1"/>
              </p:cNvSpPr>
              <p:nvPr/>
            </p:nvSpPr>
            <p:spPr bwMode="auto">
              <a:xfrm>
                <a:off x="287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8" name="Line 683"/>
              <p:cNvSpPr>
                <a:spLocks noChangeShapeType="1"/>
              </p:cNvSpPr>
              <p:nvPr/>
            </p:nvSpPr>
            <p:spPr bwMode="auto">
              <a:xfrm>
                <a:off x="2878"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9" name="Line 684"/>
              <p:cNvSpPr>
                <a:spLocks noChangeShapeType="1"/>
              </p:cNvSpPr>
              <p:nvPr/>
            </p:nvSpPr>
            <p:spPr bwMode="auto">
              <a:xfrm>
                <a:off x="2878"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0" name="Line 685"/>
              <p:cNvSpPr>
                <a:spLocks noChangeShapeType="1"/>
              </p:cNvSpPr>
              <p:nvPr/>
            </p:nvSpPr>
            <p:spPr bwMode="auto">
              <a:xfrm>
                <a:off x="2880"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1" name="Line 686"/>
              <p:cNvSpPr>
                <a:spLocks noChangeShapeType="1"/>
              </p:cNvSpPr>
              <p:nvPr/>
            </p:nvSpPr>
            <p:spPr bwMode="auto">
              <a:xfrm>
                <a:off x="2880"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2" name="Line 687"/>
              <p:cNvSpPr>
                <a:spLocks noChangeShapeType="1"/>
              </p:cNvSpPr>
              <p:nvPr/>
            </p:nvSpPr>
            <p:spPr bwMode="auto">
              <a:xfrm>
                <a:off x="2882"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3" name="Line 688"/>
              <p:cNvSpPr>
                <a:spLocks noChangeShapeType="1"/>
              </p:cNvSpPr>
              <p:nvPr/>
            </p:nvSpPr>
            <p:spPr bwMode="auto">
              <a:xfrm>
                <a:off x="2882"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4" name="Line 689"/>
              <p:cNvSpPr>
                <a:spLocks noChangeShapeType="1"/>
              </p:cNvSpPr>
              <p:nvPr/>
            </p:nvSpPr>
            <p:spPr bwMode="auto">
              <a:xfrm>
                <a:off x="2882"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5" name="Line 690"/>
              <p:cNvSpPr>
                <a:spLocks noChangeShapeType="1"/>
              </p:cNvSpPr>
              <p:nvPr/>
            </p:nvSpPr>
            <p:spPr bwMode="auto">
              <a:xfrm>
                <a:off x="288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6" name="Line 691"/>
              <p:cNvSpPr>
                <a:spLocks noChangeShapeType="1"/>
              </p:cNvSpPr>
              <p:nvPr/>
            </p:nvSpPr>
            <p:spPr bwMode="auto">
              <a:xfrm>
                <a:off x="288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7" name="Line 692"/>
              <p:cNvSpPr>
                <a:spLocks noChangeShapeType="1"/>
              </p:cNvSpPr>
              <p:nvPr/>
            </p:nvSpPr>
            <p:spPr bwMode="auto">
              <a:xfrm>
                <a:off x="288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8" name="Line 693"/>
              <p:cNvSpPr>
                <a:spLocks noChangeShapeType="1"/>
              </p:cNvSpPr>
              <p:nvPr/>
            </p:nvSpPr>
            <p:spPr bwMode="auto">
              <a:xfrm>
                <a:off x="2884"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9" name="Line 694"/>
              <p:cNvSpPr>
                <a:spLocks noChangeShapeType="1"/>
              </p:cNvSpPr>
              <p:nvPr/>
            </p:nvSpPr>
            <p:spPr bwMode="auto">
              <a:xfrm>
                <a:off x="2836"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0" name="Line 695"/>
              <p:cNvSpPr>
                <a:spLocks noChangeShapeType="1"/>
              </p:cNvSpPr>
              <p:nvPr/>
            </p:nvSpPr>
            <p:spPr bwMode="auto">
              <a:xfrm>
                <a:off x="2836"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1" name="Line 696"/>
              <p:cNvSpPr>
                <a:spLocks noChangeShapeType="1"/>
              </p:cNvSpPr>
              <p:nvPr/>
            </p:nvSpPr>
            <p:spPr bwMode="auto">
              <a:xfrm>
                <a:off x="283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2" name="Line 697"/>
              <p:cNvSpPr>
                <a:spLocks noChangeShapeType="1"/>
              </p:cNvSpPr>
              <p:nvPr/>
            </p:nvSpPr>
            <p:spPr bwMode="auto">
              <a:xfrm>
                <a:off x="2834"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3" name="Line 698"/>
              <p:cNvSpPr>
                <a:spLocks noChangeShapeType="1"/>
              </p:cNvSpPr>
              <p:nvPr/>
            </p:nvSpPr>
            <p:spPr bwMode="auto">
              <a:xfrm>
                <a:off x="283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4" name="Line 699"/>
              <p:cNvSpPr>
                <a:spLocks noChangeShapeType="1"/>
              </p:cNvSpPr>
              <p:nvPr/>
            </p:nvSpPr>
            <p:spPr bwMode="auto">
              <a:xfrm flipH="1">
                <a:off x="2834"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5" name="Freeform 700"/>
              <p:cNvSpPr>
                <a:spLocks/>
              </p:cNvSpPr>
              <p:nvPr/>
            </p:nvSpPr>
            <p:spPr bwMode="auto">
              <a:xfrm>
                <a:off x="2836" y="2289"/>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6" name="Line 701"/>
              <p:cNvSpPr>
                <a:spLocks noChangeShapeType="1"/>
              </p:cNvSpPr>
              <p:nvPr/>
            </p:nvSpPr>
            <p:spPr bwMode="auto">
              <a:xfrm>
                <a:off x="283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7" name="Line 702"/>
              <p:cNvSpPr>
                <a:spLocks noChangeShapeType="1"/>
              </p:cNvSpPr>
              <p:nvPr/>
            </p:nvSpPr>
            <p:spPr bwMode="auto">
              <a:xfrm>
                <a:off x="2838"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8" name="Line 703"/>
              <p:cNvSpPr>
                <a:spLocks noChangeShapeType="1"/>
              </p:cNvSpPr>
              <p:nvPr/>
            </p:nvSpPr>
            <p:spPr bwMode="auto">
              <a:xfrm>
                <a:off x="2838"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9" name="Line 704"/>
              <p:cNvSpPr>
                <a:spLocks noChangeShapeType="1"/>
              </p:cNvSpPr>
              <p:nvPr/>
            </p:nvSpPr>
            <p:spPr bwMode="auto">
              <a:xfrm>
                <a:off x="2840"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0" name="Line 705"/>
              <p:cNvSpPr>
                <a:spLocks noChangeShapeType="1"/>
              </p:cNvSpPr>
              <p:nvPr/>
            </p:nvSpPr>
            <p:spPr bwMode="auto">
              <a:xfrm>
                <a:off x="2840"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1" name="Line 706"/>
              <p:cNvSpPr>
                <a:spLocks noChangeShapeType="1"/>
              </p:cNvSpPr>
              <p:nvPr/>
            </p:nvSpPr>
            <p:spPr bwMode="auto">
              <a:xfrm flipH="1">
                <a:off x="2842" y="230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2" name="Line 707"/>
              <p:cNvSpPr>
                <a:spLocks noChangeShapeType="1"/>
              </p:cNvSpPr>
              <p:nvPr/>
            </p:nvSpPr>
            <p:spPr bwMode="auto">
              <a:xfrm>
                <a:off x="2844" y="230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3" name="Line 708"/>
              <p:cNvSpPr>
                <a:spLocks noChangeShapeType="1"/>
              </p:cNvSpPr>
              <p:nvPr/>
            </p:nvSpPr>
            <p:spPr bwMode="auto">
              <a:xfrm>
                <a:off x="2846"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4" name="Line 709"/>
              <p:cNvSpPr>
                <a:spLocks noChangeShapeType="1"/>
              </p:cNvSpPr>
              <p:nvPr/>
            </p:nvSpPr>
            <p:spPr bwMode="auto">
              <a:xfrm>
                <a:off x="2846" y="230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5" name="Line 710"/>
              <p:cNvSpPr>
                <a:spLocks noChangeShapeType="1"/>
              </p:cNvSpPr>
              <p:nvPr/>
            </p:nvSpPr>
            <p:spPr bwMode="auto">
              <a:xfrm>
                <a:off x="285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6" name="Line 711"/>
              <p:cNvSpPr>
                <a:spLocks noChangeShapeType="1"/>
              </p:cNvSpPr>
              <p:nvPr/>
            </p:nvSpPr>
            <p:spPr bwMode="auto">
              <a:xfrm flipV="1">
                <a:off x="2850" y="230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7" name="Line 712"/>
              <p:cNvSpPr>
                <a:spLocks noChangeShapeType="1"/>
              </p:cNvSpPr>
              <p:nvPr/>
            </p:nvSpPr>
            <p:spPr bwMode="auto">
              <a:xfrm>
                <a:off x="2854" y="230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8" name="Line 713"/>
              <p:cNvSpPr>
                <a:spLocks noChangeShapeType="1"/>
              </p:cNvSpPr>
              <p:nvPr/>
            </p:nvSpPr>
            <p:spPr bwMode="auto">
              <a:xfrm>
                <a:off x="2856"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9" name="Line 714"/>
              <p:cNvSpPr>
                <a:spLocks noChangeShapeType="1"/>
              </p:cNvSpPr>
              <p:nvPr/>
            </p:nvSpPr>
            <p:spPr bwMode="auto">
              <a:xfrm>
                <a:off x="2858"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0" name="Line 715"/>
              <p:cNvSpPr>
                <a:spLocks noChangeShapeType="1"/>
              </p:cNvSpPr>
              <p:nvPr/>
            </p:nvSpPr>
            <p:spPr bwMode="auto">
              <a:xfrm>
                <a:off x="2860"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1" name="Line 716"/>
              <p:cNvSpPr>
                <a:spLocks noChangeShapeType="1"/>
              </p:cNvSpPr>
              <p:nvPr/>
            </p:nvSpPr>
            <p:spPr bwMode="auto">
              <a:xfrm>
                <a:off x="2862"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2" name="Line 717"/>
              <p:cNvSpPr>
                <a:spLocks noChangeShapeType="1"/>
              </p:cNvSpPr>
              <p:nvPr/>
            </p:nvSpPr>
            <p:spPr bwMode="auto">
              <a:xfrm>
                <a:off x="2864" y="230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3" name="Line 718"/>
              <p:cNvSpPr>
                <a:spLocks noChangeShapeType="1"/>
              </p:cNvSpPr>
              <p:nvPr/>
            </p:nvSpPr>
            <p:spPr bwMode="auto">
              <a:xfrm>
                <a:off x="2866" y="230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4" name="Line 719"/>
              <p:cNvSpPr>
                <a:spLocks noChangeShapeType="1"/>
              </p:cNvSpPr>
              <p:nvPr/>
            </p:nvSpPr>
            <p:spPr bwMode="auto">
              <a:xfrm>
                <a:off x="2868"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5" name="Line 720"/>
              <p:cNvSpPr>
                <a:spLocks noChangeShapeType="1"/>
              </p:cNvSpPr>
              <p:nvPr/>
            </p:nvSpPr>
            <p:spPr bwMode="auto">
              <a:xfrm>
                <a:off x="2870" y="230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6" name="Line 721"/>
              <p:cNvSpPr>
                <a:spLocks noChangeShapeType="1"/>
              </p:cNvSpPr>
              <p:nvPr/>
            </p:nvSpPr>
            <p:spPr bwMode="auto">
              <a:xfrm>
                <a:off x="2872"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7" name="Line 722"/>
              <p:cNvSpPr>
                <a:spLocks noChangeShapeType="1"/>
              </p:cNvSpPr>
              <p:nvPr/>
            </p:nvSpPr>
            <p:spPr bwMode="auto">
              <a:xfrm>
                <a:off x="2874" y="230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8" name="Line 723"/>
              <p:cNvSpPr>
                <a:spLocks noChangeShapeType="1"/>
              </p:cNvSpPr>
              <p:nvPr/>
            </p:nvSpPr>
            <p:spPr bwMode="auto">
              <a:xfrm>
                <a:off x="2874" y="230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9" name="Line 724"/>
              <p:cNvSpPr>
                <a:spLocks noChangeShapeType="1"/>
              </p:cNvSpPr>
              <p:nvPr/>
            </p:nvSpPr>
            <p:spPr bwMode="auto">
              <a:xfrm>
                <a:off x="2878"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0" name="Line 725"/>
              <p:cNvSpPr>
                <a:spLocks noChangeShapeType="1"/>
              </p:cNvSpPr>
              <p:nvPr/>
            </p:nvSpPr>
            <p:spPr bwMode="auto">
              <a:xfrm>
                <a:off x="2878"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1" name="Line 726"/>
              <p:cNvSpPr>
                <a:spLocks noChangeShapeType="1"/>
              </p:cNvSpPr>
              <p:nvPr/>
            </p:nvSpPr>
            <p:spPr bwMode="auto">
              <a:xfrm>
                <a:off x="2880"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2" name="Line 727"/>
              <p:cNvSpPr>
                <a:spLocks noChangeShapeType="1"/>
              </p:cNvSpPr>
              <p:nvPr/>
            </p:nvSpPr>
            <p:spPr bwMode="auto">
              <a:xfrm>
                <a:off x="2880"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3" name="Line 728"/>
              <p:cNvSpPr>
                <a:spLocks noChangeShapeType="1"/>
              </p:cNvSpPr>
              <p:nvPr/>
            </p:nvSpPr>
            <p:spPr bwMode="auto">
              <a:xfrm>
                <a:off x="2882"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4" name="Line 729"/>
              <p:cNvSpPr>
                <a:spLocks noChangeShapeType="1"/>
              </p:cNvSpPr>
              <p:nvPr/>
            </p:nvSpPr>
            <p:spPr bwMode="auto">
              <a:xfrm>
                <a:off x="2882"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5" name="Line 730"/>
              <p:cNvSpPr>
                <a:spLocks noChangeShapeType="1"/>
              </p:cNvSpPr>
              <p:nvPr/>
            </p:nvSpPr>
            <p:spPr bwMode="auto">
              <a:xfrm>
                <a:off x="2882" y="2291"/>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6" name="Line 731"/>
              <p:cNvSpPr>
                <a:spLocks noChangeShapeType="1"/>
              </p:cNvSpPr>
              <p:nvPr/>
            </p:nvSpPr>
            <p:spPr bwMode="auto">
              <a:xfrm>
                <a:off x="288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7" name="Line 732"/>
              <p:cNvSpPr>
                <a:spLocks noChangeShapeType="1"/>
              </p:cNvSpPr>
              <p:nvPr/>
            </p:nvSpPr>
            <p:spPr bwMode="auto">
              <a:xfrm>
                <a:off x="288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8" name="Line 733"/>
              <p:cNvSpPr>
                <a:spLocks noChangeShapeType="1"/>
              </p:cNvSpPr>
              <p:nvPr/>
            </p:nvSpPr>
            <p:spPr bwMode="auto">
              <a:xfrm>
                <a:off x="288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9" name="Line 734"/>
              <p:cNvSpPr>
                <a:spLocks noChangeShapeType="1"/>
              </p:cNvSpPr>
              <p:nvPr/>
            </p:nvSpPr>
            <p:spPr bwMode="auto">
              <a:xfrm>
                <a:off x="2884"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0" name="Line 735"/>
              <p:cNvSpPr>
                <a:spLocks noChangeShapeType="1"/>
              </p:cNvSpPr>
              <p:nvPr/>
            </p:nvSpPr>
            <p:spPr bwMode="auto">
              <a:xfrm>
                <a:off x="2836"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1" name="Line 736"/>
              <p:cNvSpPr>
                <a:spLocks noChangeShapeType="1"/>
              </p:cNvSpPr>
              <p:nvPr/>
            </p:nvSpPr>
            <p:spPr bwMode="auto">
              <a:xfrm>
                <a:off x="2836"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2" name="Line 737"/>
              <p:cNvSpPr>
                <a:spLocks noChangeShapeType="1"/>
              </p:cNvSpPr>
              <p:nvPr/>
            </p:nvSpPr>
            <p:spPr bwMode="auto">
              <a:xfrm>
                <a:off x="283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3" name="Line 738"/>
              <p:cNvSpPr>
                <a:spLocks noChangeShapeType="1"/>
              </p:cNvSpPr>
              <p:nvPr/>
            </p:nvSpPr>
            <p:spPr bwMode="auto">
              <a:xfrm>
                <a:off x="2834"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4" name="Line 739"/>
              <p:cNvSpPr>
                <a:spLocks noChangeShapeType="1"/>
              </p:cNvSpPr>
              <p:nvPr/>
            </p:nvSpPr>
            <p:spPr bwMode="auto">
              <a:xfrm>
                <a:off x="283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5" name="Line 740"/>
              <p:cNvSpPr>
                <a:spLocks noChangeShapeType="1"/>
              </p:cNvSpPr>
              <p:nvPr/>
            </p:nvSpPr>
            <p:spPr bwMode="auto">
              <a:xfrm flipH="1">
                <a:off x="2834" y="229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6" name="Freeform 741"/>
              <p:cNvSpPr>
                <a:spLocks/>
              </p:cNvSpPr>
              <p:nvPr/>
            </p:nvSpPr>
            <p:spPr bwMode="auto">
              <a:xfrm>
                <a:off x="2836" y="2291"/>
                <a:ext cx="46" cy="13"/>
              </a:xfrm>
              <a:custGeom>
                <a:avLst/>
                <a:gdLst>
                  <a:gd name="T0" fmla="*/ 0 w 46"/>
                  <a:gd name="T1" fmla="*/ 0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0"/>
                    </a:moveTo>
                    <a:lnTo>
                      <a:pt x="12" y="13"/>
                    </a:lnTo>
                    <a:lnTo>
                      <a:pt x="34" y="13"/>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7" name="Line 742"/>
              <p:cNvSpPr>
                <a:spLocks noChangeShapeType="1"/>
              </p:cNvSpPr>
              <p:nvPr/>
            </p:nvSpPr>
            <p:spPr bwMode="auto">
              <a:xfrm flipV="1">
                <a:off x="2838"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8" name="Line 743"/>
              <p:cNvSpPr>
                <a:spLocks noChangeShapeType="1"/>
              </p:cNvSpPr>
              <p:nvPr/>
            </p:nvSpPr>
            <p:spPr bwMode="auto">
              <a:xfrm>
                <a:off x="2838"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9" name="Line 744"/>
              <p:cNvSpPr>
                <a:spLocks noChangeShapeType="1"/>
              </p:cNvSpPr>
              <p:nvPr/>
            </p:nvSpPr>
            <p:spPr bwMode="auto">
              <a:xfrm>
                <a:off x="2840"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0" name="Line 745"/>
              <p:cNvSpPr>
                <a:spLocks noChangeShapeType="1"/>
              </p:cNvSpPr>
              <p:nvPr/>
            </p:nvSpPr>
            <p:spPr bwMode="auto">
              <a:xfrm>
                <a:off x="2840"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1" name="Line 746"/>
              <p:cNvSpPr>
                <a:spLocks noChangeShapeType="1"/>
              </p:cNvSpPr>
              <p:nvPr/>
            </p:nvSpPr>
            <p:spPr bwMode="auto">
              <a:xfrm flipH="1">
                <a:off x="2842"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2" name="Line 747"/>
              <p:cNvSpPr>
                <a:spLocks noChangeShapeType="1"/>
              </p:cNvSpPr>
              <p:nvPr/>
            </p:nvSpPr>
            <p:spPr bwMode="auto">
              <a:xfrm>
                <a:off x="284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3" name="Line 748"/>
              <p:cNvSpPr>
                <a:spLocks noChangeShapeType="1"/>
              </p:cNvSpPr>
              <p:nvPr/>
            </p:nvSpPr>
            <p:spPr bwMode="auto">
              <a:xfrm>
                <a:off x="2846"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4" name="Line 749"/>
              <p:cNvSpPr>
                <a:spLocks noChangeShapeType="1"/>
              </p:cNvSpPr>
              <p:nvPr/>
            </p:nvSpPr>
            <p:spPr bwMode="auto">
              <a:xfrm flipV="1">
                <a:off x="2846" y="2306"/>
                <a:ext cx="2"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5" name="Line 750"/>
              <p:cNvSpPr>
                <a:spLocks noChangeShapeType="1"/>
              </p:cNvSpPr>
              <p:nvPr/>
            </p:nvSpPr>
            <p:spPr bwMode="auto">
              <a:xfrm flipV="1">
                <a:off x="2850" y="230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6" name="Line 751"/>
              <p:cNvSpPr>
                <a:spLocks noChangeShapeType="1"/>
              </p:cNvSpPr>
              <p:nvPr/>
            </p:nvSpPr>
            <p:spPr bwMode="auto">
              <a:xfrm>
                <a:off x="2850"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7" name="Line 752"/>
              <p:cNvSpPr>
                <a:spLocks noChangeShapeType="1"/>
              </p:cNvSpPr>
              <p:nvPr/>
            </p:nvSpPr>
            <p:spPr bwMode="auto">
              <a:xfrm>
                <a:off x="285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8" name="Line 753"/>
              <p:cNvSpPr>
                <a:spLocks noChangeShapeType="1"/>
              </p:cNvSpPr>
              <p:nvPr/>
            </p:nvSpPr>
            <p:spPr bwMode="auto">
              <a:xfrm>
                <a:off x="2856"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9" name="Line 754"/>
              <p:cNvSpPr>
                <a:spLocks noChangeShapeType="1"/>
              </p:cNvSpPr>
              <p:nvPr/>
            </p:nvSpPr>
            <p:spPr bwMode="auto">
              <a:xfrm>
                <a:off x="2858"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0" name="Line 755"/>
              <p:cNvSpPr>
                <a:spLocks noChangeShapeType="1"/>
              </p:cNvSpPr>
              <p:nvPr/>
            </p:nvSpPr>
            <p:spPr bwMode="auto">
              <a:xfrm>
                <a:off x="2860"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1" name="Line 756"/>
              <p:cNvSpPr>
                <a:spLocks noChangeShapeType="1"/>
              </p:cNvSpPr>
              <p:nvPr/>
            </p:nvSpPr>
            <p:spPr bwMode="auto">
              <a:xfrm>
                <a:off x="2862"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2" name="Line 757"/>
              <p:cNvSpPr>
                <a:spLocks noChangeShapeType="1"/>
              </p:cNvSpPr>
              <p:nvPr/>
            </p:nvSpPr>
            <p:spPr bwMode="auto">
              <a:xfrm>
                <a:off x="286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3" name="Line 758"/>
              <p:cNvSpPr>
                <a:spLocks noChangeShapeType="1"/>
              </p:cNvSpPr>
              <p:nvPr/>
            </p:nvSpPr>
            <p:spPr bwMode="auto">
              <a:xfrm>
                <a:off x="2866"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4" name="Line 759"/>
              <p:cNvSpPr>
                <a:spLocks noChangeShapeType="1"/>
              </p:cNvSpPr>
              <p:nvPr/>
            </p:nvSpPr>
            <p:spPr bwMode="auto">
              <a:xfrm>
                <a:off x="2868" y="230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5" name="Line 760"/>
              <p:cNvSpPr>
                <a:spLocks noChangeShapeType="1"/>
              </p:cNvSpPr>
              <p:nvPr/>
            </p:nvSpPr>
            <p:spPr bwMode="auto">
              <a:xfrm>
                <a:off x="2870" y="2306"/>
                <a:ext cx="2"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6" name="Line 761"/>
              <p:cNvSpPr>
                <a:spLocks noChangeShapeType="1"/>
              </p:cNvSpPr>
              <p:nvPr/>
            </p:nvSpPr>
            <p:spPr bwMode="auto">
              <a:xfrm>
                <a:off x="2872"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7" name="Line 762"/>
              <p:cNvSpPr>
                <a:spLocks noChangeShapeType="1"/>
              </p:cNvSpPr>
              <p:nvPr/>
            </p:nvSpPr>
            <p:spPr bwMode="auto">
              <a:xfrm>
                <a:off x="2874"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8" name="Line 763"/>
              <p:cNvSpPr>
                <a:spLocks noChangeShapeType="1"/>
              </p:cNvSpPr>
              <p:nvPr/>
            </p:nvSpPr>
            <p:spPr bwMode="auto">
              <a:xfrm>
                <a:off x="287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9" name="Line 764"/>
              <p:cNvSpPr>
                <a:spLocks noChangeShapeType="1"/>
              </p:cNvSpPr>
              <p:nvPr/>
            </p:nvSpPr>
            <p:spPr bwMode="auto">
              <a:xfrm>
                <a:off x="2878"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0" name="Line 765"/>
              <p:cNvSpPr>
                <a:spLocks noChangeShapeType="1"/>
              </p:cNvSpPr>
              <p:nvPr/>
            </p:nvSpPr>
            <p:spPr bwMode="auto">
              <a:xfrm>
                <a:off x="2878"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1" name="Line 766"/>
              <p:cNvSpPr>
                <a:spLocks noChangeShapeType="1"/>
              </p:cNvSpPr>
              <p:nvPr/>
            </p:nvSpPr>
            <p:spPr bwMode="auto">
              <a:xfrm>
                <a:off x="2880"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2" name="Line 767"/>
              <p:cNvSpPr>
                <a:spLocks noChangeShapeType="1"/>
              </p:cNvSpPr>
              <p:nvPr/>
            </p:nvSpPr>
            <p:spPr bwMode="auto">
              <a:xfrm>
                <a:off x="2880"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3" name="Line 768"/>
              <p:cNvSpPr>
                <a:spLocks noChangeShapeType="1"/>
              </p:cNvSpPr>
              <p:nvPr/>
            </p:nvSpPr>
            <p:spPr bwMode="auto">
              <a:xfrm>
                <a:off x="2882"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4" name="Line 769"/>
              <p:cNvSpPr>
                <a:spLocks noChangeShapeType="1"/>
              </p:cNvSpPr>
              <p:nvPr/>
            </p:nvSpPr>
            <p:spPr bwMode="auto">
              <a:xfrm>
                <a:off x="2882"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5" name="Line 770"/>
              <p:cNvSpPr>
                <a:spLocks noChangeShapeType="1"/>
              </p:cNvSpPr>
              <p:nvPr/>
            </p:nvSpPr>
            <p:spPr bwMode="auto">
              <a:xfrm>
                <a:off x="2882" y="229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6" name="Line 771"/>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7" name="Line 772"/>
              <p:cNvSpPr>
                <a:spLocks noChangeShapeType="1"/>
              </p:cNvSpPr>
              <p:nvPr/>
            </p:nvSpPr>
            <p:spPr bwMode="auto">
              <a:xfrm>
                <a:off x="2884" y="229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8" name="Line 773"/>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9" name="Line 774"/>
              <p:cNvSpPr>
                <a:spLocks noChangeShapeType="1"/>
              </p:cNvSpPr>
              <p:nvPr/>
            </p:nvSpPr>
            <p:spPr bwMode="auto">
              <a:xfrm>
                <a:off x="288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0" name="Line 775"/>
              <p:cNvSpPr>
                <a:spLocks noChangeShapeType="1"/>
              </p:cNvSpPr>
              <p:nvPr/>
            </p:nvSpPr>
            <p:spPr bwMode="auto">
              <a:xfrm>
                <a:off x="2836" y="229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1" name="Line 776"/>
              <p:cNvSpPr>
                <a:spLocks noChangeShapeType="1"/>
              </p:cNvSpPr>
              <p:nvPr/>
            </p:nvSpPr>
            <p:spPr bwMode="auto">
              <a:xfrm>
                <a:off x="2836"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2" name="Line 777"/>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3" name="Line 778"/>
              <p:cNvSpPr>
                <a:spLocks noChangeShapeType="1"/>
              </p:cNvSpPr>
              <p:nvPr/>
            </p:nvSpPr>
            <p:spPr bwMode="auto">
              <a:xfrm>
                <a:off x="283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4" name="Line 779"/>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5" name="Line 780"/>
              <p:cNvSpPr>
                <a:spLocks noChangeShapeType="1"/>
              </p:cNvSpPr>
              <p:nvPr/>
            </p:nvSpPr>
            <p:spPr bwMode="auto">
              <a:xfrm flipH="1">
                <a:off x="2834" y="229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6" name="Freeform 781"/>
              <p:cNvSpPr>
                <a:spLocks/>
              </p:cNvSpPr>
              <p:nvPr/>
            </p:nvSpPr>
            <p:spPr bwMode="auto">
              <a:xfrm>
                <a:off x="2836" y="229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7" name="Line 782"/>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8" name="Line 783"/>
              <p:cNvSpPr>
                <a:spLocks noChangeShapeType="1"/>
              </p:cNvSpPr>
              <p:nvPr/>
            </p:nvSpPr>
            <p:spPr bwMode="auto">
              <a:xfrm>
                <a:off x="2838"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9" name="Line 784"/>
              <p:cNvSpPr>
                <a:spLocks noChangeShapeType="1"/>
              </p:cNvSpPr>
              <p:nvPr/>
            </p:nvSpPr>
            <p:spPr bwMode="auto">
              <a:xfrm flipV="1">
                <a:off x="2838" y="230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0" name="Line 785"/>
              <p:cNvSpPr>
                <a:spLocks noChangeShapeType="1"/>
              </p:cNvSpPr>
              <p:nvPr/>
            </p:nvSpPr>
            <p:spPr bwMode="auto">
              <a:xfrm>
                <a:off x="2840"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1" name="Line 786"/>
              <p:cNvSpPr>
                <a:spLocks noChangeShapeType="1"/>
              </p:cNvSpPr>
              <p:nvPr/>
            </p:nvSpPr>
            <p:spPr bwMode="auto">
              <a:xfrm>
                <a:off x="2840"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2" name="Line 787"/>
              <p:cNvSpPr>
                <a:spLocks noChangeShapeType="1"/>
              </p:cNvSpPr>
              <p:nvPr/>
            </p:nvSpPr>
            <p:spPr bwMode="auto">
              <a:xfrm flipH="1">
                <a:off x="2842" y="230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3" name="Line 788"/>
              <p:cNvSpPr>
                <a:spLocks noChangeShapeType="1"/>
              </p:cNvSpPr>
              <p:nvPr/>
            </p:nvSpPr>
            <p:spPr bwMode="auto">
              <a:xfrm>
                <a:off x="2844"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4" name="Line 789"/>
              <p:cNvSpPr>
                <a:spLocks noChangeShapeType="1"/>
              </p:cNvSpPr>
              <p:nvPr/>
            </p:nvSpPr>
            <p:spPr bwMode="auto">
              <a:xfrm>
                <a:off x="2846"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5" name="Line 790"/>
              <p:cNvSpPr>
                <a:spLocks noChangeShapeType="1"/>
              </p:cNvSpPr>
              <p:nvPr/>
            </p:nvSpPr>
            <p:spPr bwMode="auto">
              <a:xfrm>
                <a:off x="2846"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6" name="Line 791"/>
              <p:cNvSpPr>
                <a:spLocks noChangeShapeType="1"/>
              </p:cNvSpPr>
              <p:nvPr/>
            </p:nvSpPr>
            <p:spPr bwMode="auto">
              <a:xfrm>
                <a:off x="2850"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7" name="Line 792"/>
              <p:cNvSpPr>
                <a:spLocks noChangeShapeType="1"/>
              </p:cNvSpPr>
              <p:nvPr/>
            </p:nvSpPr>
            <p:spPr bwMode="auto">
              <a:xfrm>
                <a:off x="2850"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8" name="Line 793"/>
              <p:cNvSpPr>
                <a:spLocks noChangeShapeType="1"/>
              </p:cNvSpPr>
              <p:nvPr/>
            </p:nvSpPr>
            <p:spPr bwMode="auto">
              <a:xfrm>
                <a:off x="285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9" name="Line 794"/>
              <p:cNvSpPr>
                <a:spLocks noChangeShapeType="1"/>
              </p:cNvSpPr>
              <p:nvPr/>
            </p:nvSpPr>
            <p:spPr bwMode="auto">
              <a:xfrm>
                <a:off x="2856"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0" name="Line 795"/>
              <p:cNvSpPr>
                <a:spLocks noChangeShapeType="1"/>
              </p:cNvSpPr>
              <p:nvPr/>
            </p:nvSpPr>
            <p:spPr bwMode="auto">
              <a:xfrm>
                <a:off x="2858"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1" name="Line 796"/>
              <p:cNvSpPr>
                <a:spLocks noChangeShapeType="1"/>
              </p:cNvSpPr>
              <p:nvPr/>
            </p:nvSpPr>
            <p:spPr bwMode="auto">
              <a:xfrm>
                <a:off x="2860"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2" name="Line 797"/>
              <p:cNvSpPr>
                <a:spLocks noChangeShapeType="1"/>
              </p:cNvSpPr>
              <p:nvPr/>
            </p:nvSpPr>
            <p:spPr bwMode="auto">
              <a:xfrm>
                <a:off x="2862"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3" name="Line 798"/>
              <p:cNvSpPr>
                <a:spLocks noChangeShapeType="1"/>
              </p:cNvSpPr>
              <p:nvPr/>
            </p:nvSpPr>
            <p:spPr bwMode="auto">
              <a:xfrm>
                <a:off x="286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4" name="Line 799"/>
              <p:cNvSpPr>
                <a:spLocks noChangeShapeType="1"/>
              </p:cNvSpPr>
              <p:nvPr/>
            </p:nvSpPr>
            <p:spPr bwMode="auto">
              <a:xfrm>
                <a:off x="2866"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5" name="Line 800"/>
              <p:cNvSpPr>
                <a:spLocks noChangeShapeType="1"/>
              </p:cNvSpPr>
              <p:nvPr/>
            </p:nvSpPr>
            <p:spPr bwMode="auto">
              <a:xfrm>
                <a:off x="2868"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6" name="Line 801"/>
              <p:cNvSpPr>
                <a:spLocks noChangeShapeType="1"/>
              </p:cNvSpPr>
              <p:nvPr/>
            </p:nvSpPr>
            <p:spPr bwMode="auto">
              <a:xfrm>
                <a:off x="2870"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7" name="Line 802"/>
              <p:cNvSpPr>
                <a:spLocks noChangeShapeType="1"/>
              </p:cNvSpPr>
              <p:nvPr/>
            </p:nvSpPr>
            <p:spPr bwMode="auto">
              <a:xfrm>
                <a:off x="2872"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8" name="Line 803"/>
              <p:cNvSpPr>
                <a:spLocks noChangeShapeType="1"/>
              </p:cNvSpPr>
              <p:nvPr/>
            </p:nvSpPr>
            <p:spPr bwMode="auto">
              <a:xfrm>
                <a:off x="2874" y="230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9" name="Line 804"/>
              <p:cNvSpPr>
                <a:spLocks noChangeShapeType="1"/>
              </p:cNvSpPr>
              <p:nvPr/>
            </p:nvSpPr>
            <p:spPr bwMode="auto">
              <a:xfrm>
                <a:off x="2874"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0" name="Line 805"/>
              <p:cNvSpPr>
                <a:spLocks noChangeShapeType="1"/>
              </p:cNvSpPr>
              <p:nvPr/>
            </p:nvSpPr>
            <p:spPr bwMode="auto">
              <a:xfrm>
                <a:off x="2878"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1" name="Line 806"/>
              <p:cNvSpPr>
                <a:spLocks noChangeShapeType="1"/>
              </p:cNvSpPr>
              <p:nvPr/>
            </p:nvSpPr>
            <p:spPr bwMode="auto">
              <a:xfrm>
                <a:off x="2878"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2" name="Line 807"/>
              <p:cNvSpPr>
                <a:spLocks noChangeShapeType="1"/>
              </p:cNvSpPr>
              <p:nvPr/>
            </p:nvSpPr>
            <p:spPr bwMode="auto">
              <a:xfrm>
                <a:off x="288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4" name="Group 1009"/>
            <p:cNvGrpSpPr>
              <a:grpSpLocks/>
            </p:cNvGrpSpPr>
            <p:nvPr/>
          </p:nvGrpSpPr>
          <p:grpSpPr bwMode="auto">
            <a:xfrm>
              <a:off x="2834" y="2294"/>
              <a:ext cx="50" cy="35"/>
              <a:chOff x="2834" y="2294"/>
              <a:chExt cx="50" cy="35"/>
            </a:xfrm>
          </p:grpSpPr>
          <p:sp>
            <p:nvSpPr>
              <p:cNvPr id="853" name="Line 809"/>
              <p:cNvSpPr>
                <a:spLocks noChangeShapeType="1"/>
              </p:cNvSpPr>
              <p:nvPr/>
            </p:nvSpPr>
            <p:spPr bwMode="auto">
              <a:xfrm>
                <a:off x="288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4" name="Line 810"/>
              <p:cNvSpPr>
                <a:spLocks noChangeShapeType="1"/>
              </p:cNvSpPr>
              <p:nvPr/>
            </p:nvSpPr>
            <p:spPr bwMode="auto">
              <a:xfrm>
                <a:off x="2882"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5" name="Line 811"/>
              <p:cNvSpPr>
                <a:spLocks noChangeShapeType="1"/>
              </p:cNvSpPr>
              <p:nvPr/>
            </p:nvSpPr>
            <p:spPr bwMode="auto">
              <a:xfrm>
                <a:off x="2882"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6" name="Line 812"/>
              <p:cNvSpPr>
                <a:spLocks noChangeShapeType="1"/>
              </p:cNvSpPr>
              <p:nvPr/>
            </p:nvSpPr>
            <p:spPr bwMode="auto">
              <a:xfrm>
                <a:off x="2882"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7" name="Line 813"/>
              <p:cNvSpPr>
                <a:spLocks noChangeShapeType="1"/>
              </p:cNvSpPr>
              <p:nvPr/>
            </p:nvSpPr>
            <p:spPr bwMode="auto">
              <a:xfrm>
                <a:off x="288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8" name="Line 814"/>
              <p:cNvSpPr>
                <a:spLocks noChangeShapeType="1"/>
              </p:cNvSpPr>
              <p:nvPr/>
            </p:nvSpPr>
            <p:spPr bwMode="auto">
              <a:xfrm>
                <a:off x="288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9" name="Line 815"/>
              <p:cNvSpPr>
                <a:spLocks noChangeShapeType="1"/>
              </p:cNvSpPr>
              <p:nvPr/>
            </p:nvSpPr>
            <p:spPr bwMode="auto">
              <a:xfrm>
                <a:off x="288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0" name="Line 816"/>
              <p:cNvSpPr>
                <a:spLocks noChangeShapeType="1"/>
              </p:cNvSpPr>
              <p:nvPr/>
            </p:nvSpPr>
            <p:spPr bwMode="auto">
              <a:xfrm>
                <a:off x="288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1" name="Line 817"/>
              <p:cNvSpPr>
                <a:spLocks noChangeShapeType="1"/>
              </p:cNvSpPr>
              <p:nvPr/>
            </p:nvSpPr>
            <p:spPr bwMode="auto">
              <a:xfrm>
                <a:off x="2836"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2" name="Line 818"/>
              <p:cNvSpPr>
                <a:spLocks noChangeShapeType="1"/>
              </p:cNvSpPr>
              <p:nvPr/>
            </p:nvSpPr>
            <p:spPr bwMode="auto">
              <a:xfrm>
                <a:off x="2836"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3" name="Line 819"/>
              <p:cNvSpPr>
                <a:spLocks noChangeShapeType="1"/>
              </p:cNvSpPr>
              <p:nvPr/>
            </p:nvSpPr>
            <p:spPr bwMode="auto">
              <a:xfrm>
                <a:off x="283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4" name="Line 820"/>
              <p:cNvSpPr>
                <a:spLocks noChangeShapeType="1"/>
              </p:cNvSpPr>
              <p:nvPr/>
            </p:nvSpPr>
            <p:spPr bwMode="auto">
              <a:xfrm>
                <a:off x="283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5" name="Line 821"/>
              <p:cNvSpPr>
                <a:spLocks noChangeShapeType="1"/>
              </p:cNvSpPr>
              <p:nvPr/>
            </p:nvSpPr>
            <p:spPr bwMode="auto">
              <a:xfrm>
                <a:off x="283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6" name="Line 822"/>
              <p:cNvSpPr>
                <a:spLocks noChangeShapeType="1"/>
              </p:cNvSpPr>
              <p:nvPr/>
            </p:nvSpPr>
            <p:spPr bwMode="auto">
              <a:xfrm flipH="1">
                <a:off x="2834"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7" name="Freeform 823"/>
              <p:cNvSpPr>
                <a:spLocks/>
              </p:cNvSpPr>
              <p:nvPr/>
            </p:nvSpPr>
            <p:spPr bwMode="auto">
              <a:xfrm>
                <a:off x="2836" y="2299"/>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8" name="Line 824"/>
              <p:cNvSpPr>
                <a:spLocks noChangeShapeType="1"/>
              </p:cNvSpPr>
              <p:nvPr/>
            </p:nvSpPr>
            <p:spPr bwMode="auto">
              <a:xfrm>
                <a:off x="2838"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9" name="Line 825"/>
              <p:cNvSpPr>
                <a:spLocks noChangeShapeType="1"/>
              </p:cNvSpPr>
              <p:nvPr/>
            </p:nvSpPr>
            <p:spPr bwMode="auto">
              <a:xfrm>
                <a:off x="2838"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0" name="Line 826"/>
              <p:cNvSpPr>
                <a:spLocks noChangeShapeType="1"/>
              </p:cNvSpPr>
              <p:nvPr/>
            </p:nvSpPr>
            <p:spPr bwMode="auto">
              <a:xfrm>
                <a:off x="2840"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1" name="Line 827"/>
              <p:cNvSpPr>
                <a:spLocks noChangeShapeType="1"/>
              </p:cNvSpPr>
              <p:nvPr/>
            </p:nvSpPr>
            <p:spPr bwMode="auto">
              <a:xfrm>
                <a:off x="2840"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2" name="Line 828"/>
              <p:cNvSpPr>
                <a:spLocks noChangeShapeType="1"/>
              </p:cNvSpPr>
              <p:nvPr/>
            </p:nvSpPr>
            <p:spPr bwMode="auto">
              <a:xfrm flipH="1">
                <a:off x="2842" y="231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3" name="Line 829"/>
              <p:cNvSpPr>
                <a:spLocks noChangeShapeType="1"/>
              </p:cNvSpPr>
              <p:nvPr/>
            </p:nvSpPr>
            <p:spPr bwMode="auto">
              <a:xfrm>
                <a:off x="2844" y="231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4" name="Line 830"/>
              <p:cNvSpPr>
                <a:spLocks noChangeShapeType="1"/>
              </p:cNvSpPr>
              <p:nvPr/>
            </p:nvSpPr>
            <p:spPr bwMode="auto">
              <a:xfrm>
                <a:off x="2846"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5" name="Line 831"/>
              <p:cNvSpPr>
                <a:spLocks noChangeShapeType="1"/>
              </p:cNvSpPr>
              <p:nvPr/>
            </p:nvSpPr>
            <p:spPr bwMode="auto">
              <a:xfrm>
                <a:off x="2846" y="231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6" name="Line 832"/>
              <p:cNvSpPr>
                <a:spLocks noChangeShapeType="1"/>
              </p:cNvSpPr>
              <p:nvPr/>
            </p:nvSpPr>
            <p:spPr bwMode="auto">
              <a:xfrm>
                <a:off x="2850"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7" name="Line 833"/>
              <p:cNvSpPr>
                <a:spLocks noChangeShapeType="1"/>
              </p:cNvSpPr>
              <p:nvPr/>
            </p:nvSpPr>
            <p:spPr bwMode="auto">
              <a:xfrm>
                <a:off x="2850" y="231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8" name="Line 834"/>
              <p:cNvSpPr>
                <a:spLocks noChangeShapeType="1"/>
              </p:cNvSpPr>
              <p:nvPr/>
            </p:nvSpPr>
            <p:spPr bwMode="auto">
              <a:xfrm>
                <a:off x="285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9" name="Line 835"/>
              <p:cNvSpPr>
                <a:spLocks noChangeShapeType="1"/>
              </p:cNvSpPr>
              <p:nvPr/>
            </p:nvSpPr>
            <p:spPr bwMode="auto">
              <a:xfrm>
                <a:off x="2856"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0" name="Line 836"/>
              <p:cNvSpPr>
                <a:spLocks noChangeShapeType="1"/>
              </p:cNvSpPr>
              <p:nvPr/>
            </p:nvSpPr>
            <p:spPr bwMode="auto">
              <a:xfrm>
                <a:off x="2858"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1" name="Line 837"/>
              <p:cNvSpPr>
                <a:spLocks noChangeShapeType="1"/>
              </p:cNvSpPr>
              <p:nvPr/>
            </p:nvSpPr>
            <p:spPr bwMode="auto">
              <a:xfrm>
                <a:off x="2860"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2" name="Line 838"/>
              <p:cNvSpPr>
                <a:spLocks noChangeShapeType="1"/>
              </p:cNvSpPr>
              <p:nvPr/>
            </p:nvSpPr>
            <p:spPr bwMode="auto">
              <a:xfrm>
                <a:off x="2862"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3" name="Line 839"/>
              <p:cNvSpPr>
                <a:spLocks noChangeShapeType="1"/>
              </p:cNvSpPr>
              <p:nvPr/>
            </p:nvSpPr>
            <p:spPr bwMode="auto">
              <a:xfrm>
                <a:off x="286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4" name="Line 840"/>
              <p:cNvSpPr>
                <a:spLocks noChangeShapeType="1"/>
              </p:cNvSpPr>
              <p:nvPr/>
            </p:nvSpPr>
            <p:spPr bwMode="auto">
              <a:xfrm>
                <a:off x="2866" y="231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5" name="Line 841"/>
              <p:cNvSpPr>
                <a:spLocks noChangeShapeType="1"/>
              </p:cNvSpPr>
              <p:nvPr/>
            </p:nvSpPr>
            <p:spPr bwMode="auto">
              <a:xfrm>
                <a:off x="2868"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6" name="Line 842"/>
              <p:cNvSpPr>
                <a:spLocks noChangeShapeType="1"/>
              </p:cNvSpPr>
              <p:nvPr/>
            </p:nvSpPr>
            <p:spPr bwMode="auto">
              <a:xfrm>
                <a:off x="2870" y="231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7" name="Line 843"/>
              <p:cNvSpPr>
                <a:spLocks noChangeShapeType="1"/>
              </p:cNvSpPr>
              <p:nvPr/>
            </p:nvSpPr>
            <p:spPr bwMode="auto">
              <a:xfrm>
                <a:off x="2872"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8" name="Line 844"/>
              <p:cNvSpPr>
                <a:spLocks noChangeShapeType="1"/>
              </p:cNvSpPr>
              <p:nvPr/>
            </p:nvSpPr>
            <p:spPr bwMode="auto">
              <a:xfrm>
                <a:off x="2874" y="231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9" name="Line 845"/>
              <p:cNvSpPr>
                <a:spLocks noChangeShapeType="1"/>
              </p:cNvSpPr>
              <p:nvPr/>
            </p:nvSpPr>
            <p:spPr bwMode="auto">
              <a:xfrm>
                <a:off x="2874" y="231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0" name="Line 846"/>
              <p:cNvSpPr>
                <a:spLocks noChangeShapeType="1"/>
              </p:cNvSpPr>
              <p:nvPr/>
            </p:nvSpPr>
            <p:spPr bwMode="auto">
              <a:xfrm>
                <a:off x="2878"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1" name="Line 847"/>
              <p:cNvSpPr>
                <a:spLocks noChangeShapeType="1"/>
              </p:cNvSpPr>
              <p:nvPr/>
            </p:nvSpPr>
            <p:spPr bwMode="auto">
              <a:xfrm>
                <a:off x="2878"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2" name="Line 848"/>
              <p:cNvSpPr>
                <a:spLocks noChangeShapeType="1"/>
              </p:cNvSpPr>
              <p:nvPr/>
            </p:nvSpPr>
            <p:spPr bwMode="auto">
              <a:xfrm>
                <a:off x="2880"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3" name="Line 849"/>
              <p:cNvSpPr>
                <a:spLocks noChangeShapeType="1"/>
              </p:cNvSpPr>
              <p:nvPr/>
            </p:nvSpPr>
            <p:spPr bwMode="auto">
              <a:xfrm>
                <a:off x="2880"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4" name="Line 850"/>
              <p:cNvSpPr>
                <a:spLocks noChangeShapeType="1"/>
              </p:cNvSpPr>
              <p:nvPr/>
            </p:nvSpPr>
            <p:spPr bwMode="auto">
              <a:xfrm>
                <a:off x="2882"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5" name="Line 851"/>
              <p:cNvSpPr>
                <a:spLocks noChangeShapeType="1"/>
              </p:cNvSpPr>
              <p:nvPr/>
            </p:nvSpPr>
            <p:spPr bwMode="auto">
              <a:xfrm>
                <a:off x="2882"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6" name="Line 852"/>
              <p:cNvSpPr>
                <a:spLocks noChangeShapeType="1"/>
              </p:cNvSpPr>
              <p:nvPr/>
            </p:nvSpPr>
            <p:spPr bwMode="auto">
              <a:xfrm>
                <a:off x="2882"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7" name="Line 853"/>
              <p:cNvSpPr>
                <a:spLocks noChangeShapeType="1"/>
              </p:cNvSpPr>
              <p:nvPr/>
            </p:nvSpPr>
            <p:spPr bwMode="auto">
              <a:xfrm>
                <a:off x="288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8" name="Line 854"/>
              <p:cNvSpPr>
                <a:spLocks noChangeShapeType="1"/>
              </p:cNvSpPr>
              <p:nvPr/>
            </p:nvSpPr>
            <p:spPr bwMode="auto">
              <a:xfrm>
                <a:off x="288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9" name="Line 855"/>
              <p:cNvSpPr>
                <a:spLocks noChangeShapeType="1"/>
              </p:cNvSpPr>
              <p:nvPr/>
            </p:nvSpPr>
            <p:spPr bwMode="auto">
              <a:xfrm>
                <a:off x="288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0" name="Line 856"/>
              <p:cNvSpPr>
                <a:spLocks noChangeShapeType="1"/>
              </p:cNvSpPr>
              <p:nvPr/>
            </p:nvSpPr>
            <p:spPr bwMode="auto">
              <a:xfrm>
                <a:off x="2884"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1" name="Line 857"/>
              <p:cNvSpPr>
                <a:spLocks noChangeShapeType="1"/>
              </p:cNvSpPr>
              <p:nvPr/>
            </p:nvSpPr>
            <p:spPr bwMode="auto">
              <a:xfrm>
                <a:off x="2836"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2" name="Line 858"/>
              <p:cNvSpPr>
                <a:spLocks noChangeShapeType="1"/>
              </p:cNvSpPr>
              <p:nvPr/>
            </p:nvSpPr>
            <p:spPr bwMode="auto">
              <a:xfrm>
                <a:off x="2836"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3" name="Line 859"/>
              <p:cNvSpPr>
                <a:spLocks noChangeShapeType="1"/>
              </p:cNvSpPr>
              <p:nvPr/>
            </p:nvSpPr>
            <p:spPr bwMode="auto">
              <a:xfrm>
                <a:off x="283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4" name="Line 860"/>
              <p:cNvSpPr>
                <a:spLocks noChangeShapeType="1"/>
              </p:cNvSpPr>
              <p:nvPr/>
            </p:nvSpPr>
            <p:spPr bwMode="auto">
              <a:xfrm>
                <a:off x="2834"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5" name="Line 861"/>
              <p:cNvSpPr>
                <a:spLocks noChangeShapeType="1"/>
              </p:cNvSpPr>
              <p:nvPr/>
            </p:nvSpPr>
            <p:spPr bwMode="auto">
              <a:xfrm>
                <a:off x="283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6" name="Line 862"/>
              <p:cNvSpPr>
                <a:spLocks noChangeShapeType="1"/>
              </p:cNvSpPr>
              <p:nvPr/>
            </p:nvSpPr>
            <p:spPr bwMode="auto">
              <a:xfrm flipH="1">
                <a:off x="2834"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7" name="Freeform 863"/>
              <p:cNvSpPr>
                <a:spLocks/>
              </p:cNvSpPr>
              <p:nvPr/>
            </p:nvSpPr>
            <p:spPr bwMode="auto">
              <a:xfrm>
                <a:off x="2836" y="2301"/>
                <a:ext cx="46" cy="13"/>
              </a:xfrm>
              <a:custGeom>
                <a:avLst/>
                <a:gdLst>
                  <a:gd name="T0" fmla="*/ 0 w 46"/>
                  <a:gd name="T1" fmla="*/ 0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0"/>
                    </a:moveTo>
                    <a:lnTo>
                      <a:pt x="12" y="13"/>
                    </a:lnTo>
                    <a:lnTo>
                      <a:pt x="34" y="13"/>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8" name="Line 864"/>
              <p:cNvSpPr>
                <a:spLocks noChangeShapeType="1"/>
              </p:cNvSpPr>
              <p:nvPr/>
            </p:nvSpPr>
            <p:spPr bwMode="auto">
              <a:xfrm>
                <a:off x="2834"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9" name="Line 865"/>
              <p:cNvSpPr>
                <a:spLocks noChangeShapeType="1"/>
              </p:cNvSpPr>
              <p:nvPr/>
            </p:nvSpPr>
            <p:spPr bwMode="auto">
              <a:xfrm>
                <a:off x="2838"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0" name="Line 866"/>
              <p:cNvSpPr>
                <a:spLocks noChangeShapeType="1"/>
              </p:cNvSpPr>
              <p:nvPr/>
            </p:nvSpPr>
            <p:spPr bwMode="auto">
              <a:xfrm>
                <a:off x="2838"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1" name="Line 867"/>
              <p:cNvSpPr>
                <a:spLocks noChangeShapeType="1"/>
              </p:cNvSpPr>
              <p:nvPr/>
            </p:nvSpPr>
            <p:spPr bwMode="auto">
              <a:xfrm>
                <a:off x="2840"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2" name="Line 868"/>
              <p:cNvSpPr>
                <a:spLocks noChangeShapeType="1"/>
              </p:cNvSpPr>
              <p:nvPr/>
            </p:nvSpPr>
            <p:spPr bwMode="auto">
              <a:xfrm>
                <a:off x="2840"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3" name="Line 869"/>
              <p:cNvSpPr>
                <a:spLocks noChangeShapeType="1"/>
              </p:cNvSpPr>
              <p:nvPr/>
            </p:nvSpPr>
            <p:spPr bwMode="auto">
              <a:xfrm flipH="1">
                <a:off x="2842" y="231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4" name="Line 870"/>
              <p:cNvSpPr>
                <a:spLocks noChangeShapeType="1"/>
              </p:cNvSpPr>
              <p:nvPr/>
            </p:nvSpPr>
            <p:spPr bwMode="auto">
              <a:xfrm>
                <a:off x="284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5" name="Line 871"/>
              <p:cNvSpPr>
                <a:spLocks noChangeShapeType="1"/>
              </p:cNvSpPr>
              <p:nvPr/>
            </p:nvSpPr>
            <p:spPr bwMode="auto">
              <a:xfrm>
                <a:off x="2846"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6" name="Line 872"/>
              <p:cNvSpPr>
                <a:spLocks noChangeShapeType="1"/>
              </p:cNvSpPr>
              <p:nvPr/>
            </p:nvSpPr>
            <p:spPr bwMode="auto">
              <a:xfrm flipV="1">
                <a:off x="2846" y="231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7" name="Line 873"/>
              <p:cNvSpPr>
                <a:spLocks noChangeShapeType="1"/>
              </p:cNvSpPr>
              <p:nvPr/>
            </p:nvSpPr>
            <p:spPr bwMode="auto">
              <a:xfrm>
                <a:off x="285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8" name="Line 874"/>
              <p:cNvSpPr>
                <a:spLocks noChangeShapeType="1"/>
              </p:cNvSpPr>
              <p:nvPr/>
            </p:nvSpPr>
            <p:spPr bwMode="auto">
              <a:xfrm>
                <a:off x="2850"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9" name="Line 875"/>
              <p:cNvSpPr>
                <a:spLocks noChangeShapeType="1"/>
              </p:cNvSpPr>
              <p:nvPr/>
            </p:nvSpPr>
            <p:spPr bwMode="auto">
              <a:xfrm>
                <a:off x="285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0" name="Line 876"/>
              <p:cNvSpPr>
                <a:spLocks noChangeShapeType="1"/>
              </p:cNvSpPr>
              <p:nvPr/>
            </p:nvSpPr>
            <p:spPr bwMode="auto">
              <a:xfrm>
                <a:off x="2856"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1" name="Line 877"/>
              <p:cNvSpPr>
                <a:spLocks noChangeShapeType="1"/>
              </p:cNvSpPr>
              <p:nvPr/>
            </p:nvSpPr>
            <p:spPr bwMode="auto">
              <a:xfrm>
                <a:off x="285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2" name="Line 878"/>
              <p:cNvSpPr>
                <a:spLocks noChangeShapeType="1"/>
              </p:cNvSpPr>
              <p:nvPr/>
            </p:nvSpPr>
            <p:spPr bwMode="auto">
              <a:xfrm>
                <a:off x="286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3" name="Line 879"/>
              <p:cNvSpPr>
                <a:spLocks noChangeShapeType="1"/>
              </p:cNvSpPr>
              <p:nvPr/>
            </p:nvSpPr>
            <p:spPr bwMode="auto">
              <a:xfrm>
                <a:off x="2862"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4" name="Line 880"/>
              <p:cNvSpPr>
                <a:spLocks noChangeShapeType="1"/>
              </p:cNvSpPr>
              <p:nvPr/>
            </p:nvSpPr>
            <p:spPr bwMode="auto">
              <a:xfrm>
                <a:off x="286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5" name="Line 881"/>
              <p:cNvSpPr>
                <a:spLocks noChangeShapeType="1"/>
              </p:cNvSpPr>
              <p:nvPr/>
            </p:nvSpPr>
            <p:spPr bwMode="auto">
              <a:xfrm>
                <a:off x="2866"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6" name="Line 882"/>
              <p:cNvSpPr>
                <a:spLocks noChangeShapeType="1"/>
              </p:cNvSpPr>
              <p:nvPr/>
            </p:nvSpPr>
            <p:spPr bwMode="auto">
              <a:xfrm>
                <a:off x="286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7" name="Line 883"/>
              <p:cNvSpPr>
                <a:spLocks noChangeShapeType="1"/>
              </p:cNvSpPr>
              <p:nvPr/>
            </p:nvSpPr>
            <p:spPr bwMode="auto">
              <a:xfrm>
                <a:off x="2870" y="231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8" name="Line 884"/>
              <p:cNvSpPr>
                <a:spLocks noChangeShapeType="1"/>
              </p:cNvSpPr>
              <p:nvPr/>
            </p:nvSpPr>
            <p:spPr bwMode="auto">
              <a:xfrm>
                <a:off x="2872"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9" name="Line 885"/>
              <p:cNvSpPr>
                <a:spLocks noChangeShapeType="1"/>
              </p:cNvSpPr>
              <p:nvPr/>
            </p:nvSpPr>
            <p:spPr bwMode="auto">
              <a:xfrm>
                <a:off x="2874" y="231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0" name="Line 886"/>
              <p:cNvSpPr>
                <a:spLocks noChangeShapeType="1"/>
              </p:cNvSpPr>
              <p:nvPr/>
            </p:nvSpPr>
            <p:spPr bwMode="auto">
              <a:xfrm>
                <a:off x="287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1" name="Line 887"/>
              <p:cNvSpPr>
                <a:spLocks noChangeShapeType="1"/>
              </p:cNvSpPr>
              <p:nvPr/>
            </p:nvSpPr>
            <p:spPr bwMode="auto">
              <a:xfrm>
                <a:off x="2878"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2" name="Line 888"/>
              <p:cNvSpPr>
                <a:spLocks noChangeShapeType="1"/>
              </p:cNvSpPr>
              <p:nvPr/>
            </p:nvSpPr>
            <p:spPr bwMode="auto">
              <a:xfrm>
                <a:off x="2878"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3" name="Line 889"/>
              <p:cNvSpPr>
                <a:spLocks noChangeShapeType="1"/>
              </p:cNvSpPr>
              <p:nvPr/>
            </p:nvSpPr>
            <p:spPr bwMode="auto">
              <a:xfrm>
                <a:off x="2880"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4" name="Line 890"/>
              <p:cNvSpPr>
                <a:spLocks noChangeShapeType="1"/>
              </p:cNvSpPr>
              <p:nvPr/>
            </p:nvSpPr>
            <p:spPr bwMode="auto">
              <a:xfrm>
                <a:off x="2880"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5" name="Line 891"/>
              <p:cNvSpPr>
                <a:spLocks noChangeShapeType="1"/>
              </p:cNvSpPr>
              <p:nvPr/>
            </p:nvSpPr>
            <p:spPr bwMode="auto">
              <a:xfrm>
                <a:off x="2882"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6" name="Line 892"/>
              <p:cNvSpPr>
                <a:spLocks noChangeShapeType="1"/>
              </p:cNvSpPr>
              <p:nvPr/>
            </p:nvSpPr>
            <p:spPr bwMode="auto">
              <a:xfrm>
                <a:off x="2882" y="230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7" name="Line 893"/>
              <p:cNvSpPr>
                <a:spLocks noChangeShapeType="1"/>
              </p:cNvSpPr>
              <p:nvPr/>
            </p:nvSpPr>
            <p:spPr bwMode="auto">
              <a:xfrm>
                <a:off x="2882" y="230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8" name="Line 894"/>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9" name="Line 895"/>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0" name="Line 896"/>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1" name="Line 897"/>
              <p:cNvSpPr>
                <a:spLocks noChangeShapeType="1"/>
              </p:cNvSpPr>
              <p:nvPr/>
            </p:nvSpPr>
            <p:spPr bwMode="auto">
              <a:xfrm>
                <a:off x="2884"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2" name="Line 898"/>
              <p:cNvSpPr>
                <a:spLocks noChangeShapeType="1"/>
              </p:cNvSpPr>
              <p:nvPr/>
            </p:nvSpPr>
            <p:spPr bwMode="auto">
              <a:xfrm>
                <a:off x="2836"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3" name="Line 899"/>
              <p:cNvSpPr>
                <a:spLocks noChangeShapeType="1"/>
              </p:cNvSpPr>
              <p:nvPr/>
            </p:nvSpPr>
            <p:spPr bwMode="auto">
              <a:xfrm>
                <a:off x="2836"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4" name="Line 900"/>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5" name="Line 901"/>
              <p:cNvSpPr>
                <a:spLocks noChangeShapeType="1"/>
              </p:cNvSpPr>
              <p:nvPr/>
            </p:nvSpPr>
            <p:spPr bwMode="auto">
              <a:xfrm>
                <a:off x="2834"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6" name="Line 902"/>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7" name="Line 903"/>
              <p:cNvSpPr>
                <a:spLocks noChangeShapeType="1"/>
              </p:cNvSpPr>
              <p:nvPr/>
            </p:nvSpPr>
            <p:spPr bwMode="auto">
              <a:xfrm flipH="1">
                <a:off x="2834" y="230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8" name="Freeform 904"/>
              <p:cNvSpPr>
                <a:spLocks/>
              </p:cNvSpPr>
              <p:nvPr/>
            </p:nvSpPr>
            <p:spPr bwMode="auto">
              <a:xfrm>
                <a:off x="2836" y="230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9" name="Line 905"/>
              <p:cNvSpPr>
                <a:spLocks noChangeShapeType="1"/>
              </p:cNvSpPr>
              <p:nvPr/>
            </p:nvSpPr>
            <p:spPr bwMode="auto">
              <a:xfrm>
                <a:off x="2838"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0" name="Line 906"/>
              <p:cNvSpPr>
                <a:spLocks noChangeShapeType="1"/>
              </p:cNvSpPr>
              <p:nvPr/>
            </p:nvSpPr>
            <p:spPr bwMode="auto">
              <a:xfrm flipV="1">
                <a:off x="2838" y="231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1" name="Line 907"/>
              <p:cNvSpPr>
                <a:spLocks noChangeShapeType="1"/>
              </p:cNvSpPr>
              <p:nvPr/>
            </p:nvSpPr>
            <p:spPr bwMode="auto">
              <a:xfrm>
                <a:off x="2840"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2" name="Line 908"/>
              <p:cNvSpPr>
                <a:spLocks noChangeShapeType="1"/>
              </p:cNvSpPr>
              <p:nvPr/>
            </p:nvSpPr>
            <p:spPr bwMode="auto">
              <a:xfrm>
                <a:off x="2840" y="231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3" name="Line 909"/>
              <p:cNvSpPr>
                <a:spLocks noChangeShapeType="1"/>
              </p:cNvSpPr>
              <p:nvPr/>
            </p:nvSpPr>
            <p:spPr bwMode="auto">
              <a:xfrm flipH="1">
                <a:off x="2842" y="231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4" name="Line 910"/>
              <p:cNvSpPr>
                <a:spLocks noChangeShapeType="1"/>
              </p:cNvSpPr>
              <p:nvPr/>
            </p:nvSpPr>
            <p:spPr bwMode="auto">
              <a:xfrm>
                <a:off x="2844"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5" name="Line 911"/>
              <p:cNvSpPr>
                <a:spLocks noChangeShapeType="1"/>
              </p:cNvSpPr>
              <p:nvPr/>
            </p:nvSpPr>
            <p:spPr bwMode="auto">
              <a:xfrm flipV="1">
                <a:off x="2846"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6" name="Line 912"/>
              <p:cNvSpPr>
                <a:spLocks noChangeShapeType="1"/>
              </p:cNvSpPr>
              <p:nvPr/>
            </p:nvSpPr>
            <p:spPr bwMode="auto">
              <a:xfrm>
                <a:off x="2846"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7" name="Line 913"/>
              <p:cNvSpPr>
                <a:spLocks noChangeShapeType="1"/>
              </p:cNvSpPr>
              <p:nvPr/>
            </p:nvSpPr>
            <p:spPr bwMode="auto">
              <a:xfrm>
                <a:off x="2850"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8" name="Line 914"/>
              <p:cNvSpPr>
                <a:spLocks noChangeShapeType="1"/>
              </p:cNvSpPr>
              <p:nvPr/>
            </p:nvSpPr>
            <p:spPr bwMode="auto">
              <a:xfrm>
                <a:off x="2850"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9" name="Line 915"/>
              <p:cNvSpPr>
                <a:spLocks noChangeShapeType="1"/>
              </p:cNvSpPr>
              <p:nvPr/>
            </p:nvSpPr>
            <p:spPr bwMode="auto">
              <a:xfrm>
                <a:off x="2854"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0" name="Line 916"/>
              <p:cNvSpPr>
                <a:spLocks noChangeShapeType="1"/>
              </p:cNvSpPr>
              <p:nvPr/>
            </p:nvSpPr>
            <p:spPr bwMode="auto">
              <a:xfrm>
                <a:off x="2856"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1" name="Line 917"/>
              <p:cNvSpPr>
                <a:spLocks noChangeShapeType="1"/>
              </p:cNvSpPr>
              <p:nvPr/>
            </p:nvSpPr>
            <p:spPr bwMode="auto">
              <a:xfrm>
                <a:off x="2858"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2" name="Line 918"/>
              <p:cNvSpPr>
                <a:spLocks noChangeShapeType="1"/>
              </p:cNvSpPr>
              <p:nvPr/>
            </p:nvSpPr>
            <p:spPr bwMode="auto">
              <a:xfrm>
                <a:off x="2860"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3" name="Line 919"/>
              <p:cNvSpPr>
                <a:spLocks noChangeShapeType="1"/>
              </p:cNvSpPr>
              <p:nvPr/>
            </p:nvSpPr>
            <p:spPr bwMode="auto">
              <a:xfrm>
                <a:off x="2862"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4" name="Line 920"/>
              <p:cNvSpPr>
                <a:spLocks noChangeShapeType="1"/>
              </p:cNvSpPr>
              <p:nvPr/>
            </p:nvSpPr>
            <p:spPr bwMode="auto">
              <a:xfrm>
                <a:off x="286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5" name="Line 921"/>
              <p:cNvSpPr>
                <a:spLocks noChangeShapeType="1"/>
              </p:cNvSpPr>
              <p:nvPr/>
            </p:nvSpPr>
            <p:spPr bwMode="auto">
              <a:xfrm>
                <a:off x="2866"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6" name="Line 922"/>
              <p:cNvSpPr>
                <a:spLocks noChangeShapeType="1"/>
              </p:cNvSpPr>
              <p:nvPr/>
            </p:nvSpPr>
            <p:spPr bwMode="auto">
              <a:xfrm>
                <a:off x="2868"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7" name="Line 923"/>
              <p:cNvSpPr>
                <a:spLocks noChangeShapeType="1"/>
              </p:cNvSpPr>
              <p:nvPr/>
            </p:nvSpPr>
            <p:spPr bwMode="auto">
              <a:xfrm>
                <a:off x="2870"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8" name="Line 924"/>
              <p:cNvSpPr>
                <a:spLocks noChangeShapeType="1"/>
              </p:cNvSpPr>
              <p:nvPr/>
            </p:nvSpPr>
            <p:spPr bwMode="auto">
              <a:xfrm>
                <a:off x="2872"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9" name="Line 925"/>
              <p:cNvSpPr>
                <a:spLocks noChangeShapeType="1"/>
              </p:cNvSpPr>
              <p:nvPr/>
            </p:nvSpPr>
            <p:spPr bwMode="auto">
              <a:xfrm>
                <a:off x="2874" y="231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0" name="Line 926"/>
              <p:cNvSpPr>
                <a:spLocks noChangeShapeType="1"/>
              </p:cNvSpPr>
              <p:nvPr/>
            </p:nvSpPr>
            <p:spPr bwMode="auto">
              <a:xfrm>
                <a:off x="2874"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1" name="Line 927"/>
              <p:cNvSpPr>
                <a:spLocks noChangeShapeType="1"/>
              </p:cNvSpPr>
              <p:nvPr/>
            </p:nvSpPr>
            <p:spPr bwMode="auto">
              <a:xfrm>
                <a:off x="2878"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2" name="Line 928"/>
              <p:cNvSpPr>
                <a:spLocks noChangeShapeType="1"/>
              </p:cNvSpPr>
              <p:nvPr/>
            </p:nvSpPr>
            <p:spPr bwMode="auto">
              <a:xfrm>
                <a:off x="2878" y="231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3" name="Line 929"/>
              <p:cNvSpPr>
                <a:spLocks noChangeShapeType="1"/>
              </p:cNvSpPr>
              <p:nvPr/>
            </p:nvSpPr>
            <p:spPr bwMode="auto">
              <a:xfrm>
                <a:off x="2880"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4" name="Line 930"/>
              <p:cNvSpPr>
                <a:spLocks noChangeShapeType="1"/>
              </p:cNvSpPr>
              <p:nvPr/>
            </p:nvSpPr>
            <p:spPr bwMode="auto">
              <a:xfrm>
                <a:off x="2880" y="231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5" name="Line 931"/>
              <p:cNvSpPr>
                <a:spLocks noChangeShapeType="1"/>
              </p:cNvSpPr>
              <p:nvPr/>
            </p:nvSpPr>
            <p:spPr bwMode="auto">
              <a:xfrm>
                <a:off x="2882"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6" name="Line 932"/>
              <p:cNvSpPr>
                <a:spLocks noChangeShapeType="1"/>
              </p:cNvSpPr>
              <p:nvPr/>
            </p:nvSpPr>
            <p:spPr bwMode="auto">
              <a:xfrm>
                <a:off x="2882"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7" name="Line 933"/>
              <p:cNvSpPr>
                <a:spLocks noChangeShapeType="1"/>
              </p:cNvSpPr>
              <p:nvPr/>
            </p:nvSpPr>
            <p:spPr bwMode="auto">
              <a:xfrm>
                <a:off x="2882"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8" name="Line 934"/>
              <p:cNvSpPr>
                <a:spLocks noChangeShapeType="1"/>
              </p:cNvSpPr>
              <p:nvPr/>
            </p:nvSpPr>
            <p:spPr bwMode="auto">
              <a:xfrm>
                <a:off x="288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9" name="Line 935"/>
              <p:cNvSpPr>
                <a:spLocks noChangeShapeType="1"/>
              </p:cNvSpPr>
              <p:nvPr/>
            </p:nvSpPr>
            <p:spPr bwMode="auto">
              <a:xfrm>
                <a:off x="288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0" name="Line 936"/>
              <p:cNvSpPr>
                <a:spLocks noChangeShapeType="1"/>
              </p:cNvSpPr>
              <p:nvPr/>
            </p:nvSpPr>
            <p:spPr bwMode="auto">
              <a:xfrm>
                <a:off x="288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1" name="Line 937"/>
              <p:cNvSpPr>
                <a:spLocks noChangeShapeType="1"/>
              </p:cNvSpPr>
              <p:nvPr/>
            </p:nvSpPr>
            <p:spPr bwMode="auto">
              <a:xfrm>
                <a:off x="2884"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2" name="Line 938"/>
              <p:cNvSpPr>
                <a:spLocks noChangeShapeType="1"/>
              </p:cNvSpPr>
              <p:nvPr/>
            </p:nvSpPr>
            <p:spPr bwMode="auto">
              <a:xfrm>
                <a:off x="2836"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3" name="Line 939"/>
              <p:cNvSpPr>
                <a:spLocks noChangeShapeType="1"/>
              </p:cNvSpPr>
              <p:nvPr/>
            </p:nvSpPr>
            <p:spPr bwMode="auto">
              <a:xfrm>
                <a:off x="2836" y="231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4" name="Line 940"/>
              <p:cNvSpPr>
                <a:spLocks noChangeShapeType="1"/>
              </p:cNvSpPr>
              <p:nvPr/>
            </p:nvSpPr>
            <p:spPr bwMode="auto">
              <a:xfrm>
                <a:off x="283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5" name="Line 941"/>
              <p:cNvSpPr>
                <a:spLocks noChangeShapeType="1"/>
              </p:cNvSpPr>
              <p:nvPr/>
            </p:nvSpPr>
            <p:spPr bwMode="auto">
              <a:xfrm>
                <a:off x="2834"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6" name="Line 942"/>
              <p:cNvSpPr>
                <a:spLocks noChangeShapeType="1"/>
              </p:cNvSpPr>
              <p:nvPr/>
            </p:nvSpPr>
            <p:spPr bwMode="auto">
              <a:xfrm>
                <a:off x="283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7" name="Line 943"/>
              <p:cNvSpPr>
                <a:spLocks noChangeShapeType="1"/>
              </p:cNvSpPr>
              <p:nvPr/>
            </p:nvSpPr>
            <p:spPr bwMode="auto">
              <a:xfrm flipH="1">
                <a:off x="2834"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8" name="Freeform 944"/>
              <p:cNvSpPr>
                <a:spLocks/>
              </p:cNvSpPr>
              <p:nvPr/>
            </p:nvSpPr>
            <p:spPr bwMode="auto">
              <a:xfrm>
                <a:off x="2836" y="2309"/>
                <a:ext cx="46" cy="12"/>
              </a:xfrm>
              <a:custGeom>
                <a:avLst/>
                <a:gdLst>
                  <a:gd name="T0" fmla="*/ 0 w 46"/>
                  <a:gd name="T1" fmla="*/ 0 h 12"/>
                  <a:gd name="T2" fmla="*/ 12 w 46"/>
                  <a:gd name="T3" fmla="*/ 12 h 12"/>
                  <a:gd name="T4" fmla="*/ 34 w 46"/>
                  <a:gd name="T5" fmla="*/ 10 h 12"/>
                  <a:gd name="T6" fmla="*/ 46 w 46"/>
                  <a:gd name="T7" fmla="*/ 0 h 12"/>
                </a:gdLst>
                <a:ahLst/>
                <a:cxnLst>
                  <a:cxn ang="0">
                    <a:pos x="T0" y="T1"/>
                  </a:cxn>
                  <a:cxn ang="0">
                    <a:pos x="T2" y="T3"/>
                  </a:cxn>
                  <a:cxn ang="0">
                    <a:pos x="T4" y="T5"/>
                  </a:cxn>
                  <a:cxn ang="0">
                    <a:pos x="T6" y="T7"/>
                  </a:cxn>
                </a:cxnLst>
                <a:rect l="0" t="0" r="r" b="b"/>
                <a:pathLst>
                  <a:path w="46" h="12">
                    <a:moveTo>
                      <a:pt x="0" y="0"/>
                    </a:moveTo>
                    <a:lnTo>
                      <a:pt x="12" y="12"/>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9" name="Line 945"/>
              <p:cNvSpPr>
                <a:spLocks noChangeShapeType="1"/>
              </p:cNvSpPr>
              <p:nvPr/>
            </p:nvSpPr>
            <p:spPr bwMode="auto">
              <a:xfrm>
                <a:off x="283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0" name="Line 946"/>
              <p:cNvSpPr>
                <a:spLocks noChangeShapeType="1"/>
              </p:cNvSpPr>
              <p:nvPr/>
            </p:nvSpPr>
            <p:spPr bwMode="auto">
              <a:xfrm>
                <a:off x="2838"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1" name="Line 947"/>
              <p:cNvSpPr>
                <a:spLocks noChangeShapeType="1"/>
              </p:cNvSpPr>
              <p:nvPr/>
            </p:nvSpPr>
            <p:spPr bwMode="auto">
              <a:xfrm>
                <a:off x="283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2" name="Line 948"/>
              <p:cNvSpPr>
                <a:spLocks noChangeShapeType="1"/>
              </p:cNvSpPr>
              <p:nvPr/>
            </p:nvSpPr>
            <p:spPr bwMode="auto">
              <a:xfrm>
                <a:off x="284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3" name="Line 949"/>
              <p:cNvSpPr>
                <a:spLocks noChangeShapeType="1"/>
              </p:cNvSpPr>
              <p:nvPr/>
            </p:nvSpPr>
            <p:spPr bwMode="auto">
              <a:xfrm>
                <a:off x="2840"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4" name="Line 950"/>
              <p:cNvSpPr>
                <a:spLocks noChangeShapeType="1"/>
              </p:cNvSpPr>
              <p:nvPr/>
            </p:nvSpPr>
            <p:spPr bwMode="auto">
              <a:xfrm flipH="1">
                <a:off x="2842" y="232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5" name="Line 951"/>
              <p:cNvSpPr>
                <a:spLocks noChangeShapeType="1"/>
              </p:cNvSpPr>
              <p:nvPr/>
            </p:nvSpPr>
            <p:spPr bwMode="auto">
              <a:xfrm>
                <a:off x="284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6" name="Line 952"/>
              <p:cNvSpPr>
                <a:spLocks noChangeShapeType="1"/>
              </p:cNvSpPr>
              <p:nvPr/>
            </p:nvSpPr>
            <p:spPr bwMode="auto">
              <a:xfrm>
                <a:off x="2846"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7" name="Line 953"/>
              <p:cNvSpPr>
                <a:spLocks noChangeShapeType="1"/>
              </p:cNvSpPr>
              <p:nvPr/>
            </p:nvSpPr>
            <p:spPr bwMode="auto">
              <a:xfrm>
                <a:off x="2846" y="232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8" name="Line 954"/>
              <p:cNvSpPr>
                <a:spLocks noChangeShapeType="1"/>
              </p:cNvSpPr>
              <p:nvPr/>
            </p:nvSpPr>
            <p:spPr bwMode="auto">
              <a:xfrm>
                <a:off x="2850"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9" name="Line 955"/>
              <p:cNvSpPr>
                <a:spLocks noChangeShapeType="1"/>
              </p:cNvSpPr>
              <p:nvPr/>
            </p:nvSpPr>
            <p:spPr bwMode="auto">
              <a:xfrm>
                <a:off x="2850"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0" name="Line 956"/>
              <p:cNvSpPr>
                <a:spLocks noChangeShapeType="1"/>
              </p:cNvSpPr>
              <p:nvPr/>
            </p:nvSpPr>
            <p:spPr bwMode="auto">
              <a:xfrm>
                <a:off x="285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1" name="Line 957"/>
              <p:cNvSpPr>
                <a:spLocks noChangeShapeType="1"/>
              </p:cNvSpPr>
              <p:nvPr/>
            </p:nvSpPr>
            <p:spPr bwMode="auto">
              <a:xfrm>
                <a:off x="2856"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2" name="Line 958"/>
              <p:cNvSpPr>
                <a:spLocks noChangeShapeType="1"/>
              </p:cNvSpPr>
              <p:nvPr/>
            </p:nvSpPr>
            <p:spPr bwMode="auto">
              <a:xfrm>
                <a:off x="2858"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3" name="Line 959"/>
              <p:cNvSpPr>
                <a:spLocks noChangeShapeType="1"/>
              </p:cNvSpPr>
              <p:nvPr/>
            </p:nvSpPr>
            <p:spPr bwMode="auto">
              <a:xfrm>
                <a:off x="2860"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4" name="Line 960"/>
              <p:cNvSpPr>
                <a:spLocks noChangeShapeType="1"/>
              </p:cNvSpPr>
              <p:nvPr/>
            </p:nvSpPr>
            <p:spPr bwMode="auto">
              <a:xfrm>
                <a:off x="2862"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5" name="Line 961"/>
              <p:cNvSpPr>
                <a:spLocks noChangeShapeType="1"/>
              </p:cNvSpPr>
              <p:nvPr/>
            </p:nvSpPr>
            <p:spPr bwMode="auto">
              <a:xfrm>
                <a:off x="286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6" name="Line 962"/>
              <p:cNvSpPr>
                <a:spLocks noChangeShapeType="1"/>
              </p:cNvSpPr>
              <p:nvPr/>
            </p:nvSpPr>
            <p:spPr bwMode="auto">
              <a:xfrm>
                <a:off x="2866"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7" name="Line 963"/>
              <p:cNvSpPr>
                <a:spLocks noChangeShapeType="1"/>
              </p:cNvSpPr>
              <p:nvPr/>
            </p:nvSpPr>
            <p:spPr bwMode="auto">
              <a:xfrm>
                <a:off x="2868"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8" name="Line 964"/>
              <p:cNvSpPr>
                <a:spLocks noChangeShapeType="1"/>
              </p:cNvSpPr>
              <p:nvPr/>
            </p:nvSpPr>
            <p:spPr bwMode="auto">
              <a:xfrm>
                <a:off x="2870" y="232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9" name="Line 965"/>
              <p:cNvSpPr>
                <a:spLocks noChangeShapeType="1"/>
              </p:cNvSpPr>
              <p:nvPr/>
            </p:nvSpPr>
            <p:spPr bwMode="auto">
              <a:xfrm>
                <a:off x="2872"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0" name="Line 966"/>
              <p:cNvSpPr>
                <a:spLocks noChangeShapeType="1"/>
              </p:cNvSpPr>
              <p:nvPr/>
            </p:nvSpPr>
            <p:spPr bwMode="auto">
              <a:xfrm>
                <a:off x="2874" y="232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1" name="Line 967"/>
              <p:cNvSpPr>
                <a:spLocks noChangeShapeType="1"/>
              </p:cNvSpPr>
              <p:nvPr/>
            </p:nvSpPr>
            <p:spPr bwMode="auto">
              <a:xfrm>
                <a:off x="287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2" name="Line 968"/>
              <p:cNvSpPr>
                <a:spLocks noChangeShapeType="1"/>
              </p:cNvSpPr>
              <p:nvPr/>
            </p:nvSpPr>
            <p:spPr bwMode="auto">
              <a:xfrm>
                <a:off x="287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3" name="Line 969"/>
              <p:cNvSpPr>
                <a:spLocks noChangeShapeType="1"/>
              </p:cNvSpPr>
              <p:nvPr/>
            </p:nvSpPr>
            <p:spPr bwMode="auto">
              <a:xfrm>
                <a:off x="2878"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4" name="Line 970"/>
              <p:cNvSpPr>
                <a:spLocks noChangeShapeType="1"/>
              </p:cNvSpPr>
              <p:nvPr/>
            </p:nvSpPr>
            <p:spPr bwMode="auto">
              <a:xfrm>
                <a:off x="2880"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5" name="Line 971"/>
              <p:cNvSpPr>
                <a:spLocks noChangeShapeType="1"/>
              </p:cNvSpPr>
              <p:nvPr/>
            </p:nvSpPr>
            <p:spPr bwMode="auto">
              <a:xfrm>
                <a:off x="288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6" name="Line 972"/>
              <p:cNvSpPr>
                <a:spLocks noChangeShapeType="1"/>
              </p:cNvSpPr>
              <p:nvPr/>
            </p:nvSpPr>
            <p:spPr bwMode="auto">
              <a:xfrm>
                <a:off x="2882"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7" name="Line 973"/>
              <p:cNvSpPr>
                <a:spLocks noChangeShapeType="1"/>
              </p:cNvSpPr>
              <p:nvPr/>
            </p:nvSpPr>
            <p:spPr bwMode="auto">
              <a:xfrm>
                <a:off x="2882"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8" name="Line 974"/>
              <p:cNvSpPr>
                <a:spLocks noChangeShapeType="1"/>
              </p:cNvSpPr>
              <p:nvPr/>
            </p:nvSpPr>
            <p:spPr bwMode="auto">
              <a:xfrm>
                <a:off x="2882" y="231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9" name="Line 975"/>
              <p:cNvSpPr>
                <a:spLocks noChangeShapeType="1"/>
              </p:cNvSpPr>
              <p:nvPr/>
            </p:nvSpPr>
            <p:spPr bwMode="auto">
              <a:xfrm>
                <a:off x="288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0" name="Line 976"/>
              <p:cNvSpPr>
                <a:spLocks noChangeShapeType="1"/>
              </p:cNvSpPr>
              <p:nvPr/>
            </p:nvSpPr>
            <p:spPr bwMode="auto">
              <a:xfrm>
                <a:off x="288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1" name="Line 977"/>
              <p:cNvSpPr>
                <a:spLocks noChangeShapeType="1"/>
              </p:cNvSpPr>
              <p:nvPr/>
            </p:nvSpPr>
            <p:spPr bwMode="auto">
              <a:xfrm>
                <a:off x="288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2" name="Line 978"/>
              <p:cNvSpPr>
                <a:spLocks noChangeShapeType="1"/>
              </p:cNvSpPr>
              <p:nvPr/>
            </p:nvSpPr>
            <p:spPr bwMode="auto">
              <a:xfrm>
                <a:off x="2884"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3" name="Line 979"/>
              <p:cNvSpPr>
                <a:spLocks noChangeShapeType="1"/>
              </p:cNvSpPr>
              <p:nvPr/>
            </p:nvSpPr>
            <p:spPr bwMode="auto">
              <a:xfrm>
                <a:off x="2836"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4" name="Line 980"/>
              <p:cNvSpPr>
                <a:spLocks noChangeShapeType="1"/>
              </p:cNvSpPr>
              <p:nvPr/>
            </p:nvSpPr>
            <p:spPr bwMode="auto">
              <a:xfrm>
                <a:off x="2836"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5" name="Line 981"/>
              <p:cNvSpPr>
                <a:spLocks noChangeShapeType="1"/>
              </p:cNvSpPr>
              <p:nvPr/>
            </p:nvSpPr>
            <p:spPr bwMode="auto">
              <a:xfrm>
                <a:off x="283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6" name="Line 982"/>
              <p:cNvSpPr>
                <a:spLocks noChangeShapeType="1"/>
              </p:cNvSpPr>
              <p:nvPr/>
            </p:nvSpPr>
            <p:spPr bwMode="auto">
              <a:xfrm>
                <a:off x="2834"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7" name="Line 983"/>
              <p:cNvSpPr>
                <a:spLocks noChangeShapeType="1"/>
              </p:cNvSpPr>
              <p:nvPr/>
            </p:nvSpPr>
            <p:spPr bwMode="auto">
              <a:xfrm>
                <a:off x="283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Line 984"/>
              <p:cNvSpPr>
                <a:spLocks noChangeShapeType="1"/>
              </p:cNvSpPr>
              <p:nvPr/>
            </p:nvSpPr>
            <p:spPr bwMode="auto">
              <a:xfrm flipH="1">
                <a:off x="2834" y="231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9" name="Freeform 985"/>
              <p:cNvSpPr>
                <a:spLocks/>
              </p:cNvSpPr>
              <p:nvPr/>
            </p:nvSpPr>
            <p:spPr bwMode="auto">
              <a:xfrm>
                <a:off x="2836" y="2311"/>
                <a:ext cx="46" cy="13"/>
              </a:xfrm>
              <a:custGeom>
                <a:avLst/>
                <a:gdLst>
                  <a:gd name="T0" fmla="*/ 0 w 46"/>
                  <a:gd name="T1" fmla="*/ 3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3"/>
                    </a:moveTo>
                    <a:lnTo>
                      <a:pt x="12" y="13"/>
                    </a:lnTo>
                    <a:lnTo>
                      <a:pt x="34" y="13"/>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0" name="Line 986"/>
              <p:cNvSpPr>
                <a:spLocks noChangeShapeType="1"/>
              </p:cNvSpPr>
              <p:nvPr/>
            </p:nvSpPr>
            <p:spPr bwMode="auto">
              <a:xfrm>
                <a:off x="2838"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1" name="Line 987"/>
              <p:cNvSpPr>
                <a:spLocks noChangeShapeType="1"/>
              </p:cNvSpPr>
              <p:nvPr/>
            </p:nvSpPr>
            <p:spPr bwMode="auto">
              <a:xfrm>
                <a:off x="2838"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2" name="Line 988"/>
              <p:cNvSpPr>
                <a:spLocks noChangeShapeType="1"/>
              </p:cNvSpPr>
              <p:nvPr/>
            </p:nvSpPr>
            <p:spPr bwMode="auto">
              <a:xfrm>
                <a:off x="2840"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3" name="Line 989"/>
              <p:cNvSpPr>
                <a:spLocks noChangeShapeType="1"/>
              </p:cNvSpPr>
              <p:nvPr/>
            </p:nvSpPr>
            <p:spPr bwMode="auto">
              <a:xfrm>
                <a:off x="2840"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4" name="Line 990"/>
              <p:cNvSpPr>
                <a:spLocks noChangeShapeType="1"/>
              </p:cNvSpPr>
              <p:nvPr/>
            </p:nvSpPr>
            <p:spPr bwMode="auto">
              <a:xfrm flipH="1">
                <a:off x="2842" y="232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5" name="Line 991"/>
              <p:cNvSpPr>
                <a:spLocks noChangeShapeType="1"/>
              </p:cNvSpPr>
              <p:nvPr/>
            </p:nvSpPr>
            <p:spPr bwMode="auto">
              <a:xfrm>
                <a:off x="2844"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6" name="Line 992"/>
              <p:cNvSpPr>
                <a:spLocks noChangeShapeType="1"/>
              </p:cNvSpPr>
              <p:nvPr/>
            </p:nvSpPr>
            <p:spPr bwMode="auto">
              <a:xfrm>
                <a:off x="2846"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Line 993"/>
              <p:cNvSpPr>
                <a:spLocks noChangeShapeType="1"/>
              </p:cNvSpPr>
              <p:nvPr/>
            </p:nvSpPr>
            <p:spPr bwMode="auto">
              <a:xfrm>
                <a:off x="2846"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8" name="Line 994"/>
              <p:cNvSpPr>
                <a:spLocks noChangeShapeType="1"/>
              </p:cNvSpPr>
              <p:nvPr/>
            </p:nvSpPr>
            <p:spPr bwMode="auto">
              <a:xfrm>
                <a:off x="285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Line 995"/>
              <p:cNvSpPr>
                <a:spLocks noChangeShapeType="1"/>
              </p:cNvSpPr>
              <p:nvPr/>
            </p:nvSpPr>
            <p:spPr bwMode="auto">
              <a:xfrm>
                <a:off x="2850"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0" name="Line 996"/>
              <p:cNvSpPr>
                <a:spLocks noChangeShapeType="1"/>
              </p:cNvSpPr>
              <p:nvPr/>
            </p:nvSpPr>
            <p:spPr bwMode="auto">
              <a:xfrm>
                <a:off x="2854"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1" name="Line 997"/>
              <p:cNvSpPr>
                <a:spLocks noChangeShapeType="1"/>
              </p:cNvSpPr>
              <p:nvPr/>
            </p:nvSpPr>
            <p:spPr bwMode="auto">
              <a:xfrm>
                <a:off x="2856"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2" name="Line 998"/>
              <p:cNvSpPr>
                <a:spLocks noChangeShapeType="1"/>
              </p:cNvSpPr>
              <p:nvPr/>
            </p:nvSpPr>
            <p:spPr bwMode="auto">
              <a:xfrm>
                <a:off x="285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3" name="Line 999"/>
              <p:cNvSpPr>
                <a:spLocks noChangeShapeType="1"/>
              </p:cNvSpPr>
              <p:nvPr/>
            </p:nvSpPr>
            <p:spPr bwMode="auto">
              <a:xfrm>
                <a:off x="286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4" name="Line 1000"/>
              <p:cNvSpPr>
                <a:spLocks noChangeShapeType="1"/>
              </p:cNvSpPr>
              <p:nvPr/>
            </p:nvSpPr>
            <p:spPr bwMode="auto">
              <a:xfrm>
                <a:off x="2862"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5" name="Line 1001"/>
              <p:cNvSpPr>
                <a:spLocks noChangeShapeType="1"/>
              </p:cNvSpPr>
              <p:nvPr/>
            </p:nvSpPr>
            <p:spPr bwMode="auto">
              <a:xfrm>
                <a:off x="2864"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6" name="Line 1002"/>
              <p:cNvSpPr>
                <a:spLocks noChangeShapeType="1"/>
              </p:cNvSpPr>
              <p:nvPr/>
            </p:nvSpPr>
            <p:spPr bwMode="auto">
              <a:xfrm>
                <a:off x="2866"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7" name="Line 1003"/>
              <p:cNvSpPr>
                <a:spLocks noChangeShapeType="1"/>
              </p:cNvSpPr>
              <p:nvPr/>
            </p:nvSpPr>
            <p:spPr bwMode="auto">
              <a:xfrm>
                <a:off x="286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8" name="Line 1004"/>
              <p:cNvSpPr>
                <a:spLocks noChangeShapeType="1"/>
              </p:cNvSpPr>
              <p:nvPr/>
            </p:nvSpPr>
            <p:spPr bwMode="auto">
              <a:xfrm>
                <a:off x="2870"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9" name="Line 1005"/>
              <p:cNvSpPr>
                <a:spLocks noChangeShapeType="1"/>
              </p:cNvSpPr>
              <p:nvPr/>
            </p:nvSpPr>
            <p:spPr bwMode="auto">
              <a:xfrm>
                <a:off x="2872"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0" name="Line 1006"/>
              <p:cNvSpPr>
                <a:spLocks noChangeShapeType="1"/>
              </p:cNvSpPr>
              <p:nvPr/>
            </p:nvSpPr>
            <p:spPr bwMode="auto">
              <a:xfrm>
                <a:off x="2874" y="232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1" name="Line 1007"/>
              <p:cNvSpPr>
                <a:spLocks noChangeShapeType="1"/>
              </p:cNvSpPr>
              <p:nvPr/>
            </p:nvSpPr>
            <p:spPr bwMode="auto">
              <a:xfrm>
                <a:off x="2874"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2" name="Line 1008"/>
              <p:cNvSpPr>
                <a:spLocks noChangeShapeType="1"/>
              </p:cNvSpPr>
              <p:nvPr/>
            </p:nvSpPr>
            <p:spPr bwMode="auto">
              <a:xfrm>
                <a:off x="2878"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5" name="Group 1210"/>
            <p:cNvGrpSpPr>
              <a:grpSpLocks/>
            </p:cNvGrpSpPr>
            <p:nvPr/>
          </p:nvGrpSpPr>
          <p:grpSpPr bwMode="auto">
            <a:xfrm>
              <a:off x="2834" y="2279"/>
              <a:ext cx="50" cy="65"/>
              <a:chOff x="2834" y="2279"/>
              <a:chExt cx="50" cy="65"/>
            </a:xfrm>
          </p:grpSpPr>
          <p:sp>
            <p:nvSpPr>
              <p:cNvPr id="653" name="Line 1010"/>
              <p:cNvSpPr>
                <a:spLocks noChangeShapeType="1"/>
              </p:cNvSpPr>
              <p:nvPr/>
            </p:nvSpPr>
            <p:spPr bwMode="auto">
              <a:xfrm>
                <a:off x="2878"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4" name="Line 1011"/>
              <p:cNvSpPr>
                <a:spLocks noChangeShapeType="1"/>
              </p:cNvSpPr>
              <p:nvPr/>
            </p:nvSpPr>
            <p:spPr bwMode="auto">
              <a:xfrm>
                <a:off x="2880"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5" name="Line 1012"/>
              <p:cNvSpPr>
                <a:spLocks noChangeShapeType="1"/>
              </p:cNvSpPr>
              <p:nvPr/>
            </p:nvSpPr>
            <p:spPr bwMode="auto">
              <a:xfrm>
                <a:off x="2880"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6" name="Line 1013"/>
              <p:cNvSpPr>
                <a:spLocks noChangeShapeType="1"/>
              </p:cNvSpPr>
              <p:nvPr/>
            </p:nvSpPr>
            <p:spPr bwMode="auto">
              <a:xfrm>
                <a:off x="2882"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7" name="Line 1014"/>
              <p:cNvSpPr>
                <a:spLocks noChangeShapeType="1"/>
              </p:cNvSpPr>
              <p:nvPr/>
            </p:nvSpPr>
            <p:spPr bwMode="auto">
              <a:xfrm>
                <a:off x="2882"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8" name="Line 1015"/>
              <p:cNvSpPr>
                <a:spLocks noChangeShapeType="1"/>
              </p:cNvSpPr>
              <p:nvPr/>
            </p:nvSpPr>
            <p:spPr bwMode="auto">
              <a:xfrm>
                <a:off x="2882" y="231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9" name="Line 1016"/>
              <p:cNvSpPr>
                <a:spLocks noChangeShapeType="1"/>
              </p:cNvSpPr>
              <p:nvPr/>
            </p:nvSpPr>
            <p:spPr bwMode="auto">
              <a:xfrm>
                <a:off x="2884" y="231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0" name="Line 1017"/>
              <p:cNvSpPr>
                <a:spLocks noChangeShapeType="1"/>
              </p:cNvSpPr>
              <p:nvPr/>
            </p:nvSpPr>
            <p:spPr bwMode="auto">
              <a:xfrm>
                <a:off x="288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1" name="Line 1018"/>
              <p:cNvSpPr>
                <a:spLocks noChangeShapeType="1"/>
              </p:cNvSpPr>
              <p:nvPr/>
            </p:nvSpPr>
            <p:spPr bwMode="auto">
              <a:xfrm>
                <a:off x="288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2" name="Line 1019"/>
              <p:cNvSpPr>
                <a:spLocks noChangeShapeType="1"/>
              </p:cNvSpPr>
              <p:nvPr/>
            </p:nvSpPr>
            <p:spPr bwMode="auto">
              <a:xfrm>
                <a:off x="2884"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3" name="Line 1020"/>
              <p:cNvSpPr>
                <a:spLocks noChangeShapeType="1"/>
              </p:cNvSpPr>
              <p:nvPr/>
            </p:nvSpPr>
            <p:spPr bwMode="auto">
              <a:xfrm>
                <a:off x="2836"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4" name="Line 1021"/>
              <p:cNvSpPr>
                <a:spLocks noChangeShapeType="1"/>
              </p:cNvSpPr>
              <p:nvPr/>
            </p:nvSpPr>
            <p:spPr bwMode="auto">
              <a:xfrm>
                <a:off x="2836"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5" name="Line 1022"/>
              <p:cNvSpPr>
                <a:spLocks noChangeShapeType="1"/>
              </p:cNvSpPr>
              <p:nvPr/>
            </p:nvSpPr>
            <p:spPr bwMode="auto">
              <a:xfrm>
                <a:off x="283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6" name="Line 1023"/>
              <p:cNvSpPr>
                <a:spLocks noChangeShapeType="1"/>
              </p:cNvSpPr>
              <p:nvPr/>
            </p:nvSpPr>
            <p:spPr bwMode="auto">
              <a:xfrm>
                <a:off x="2834"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7" name="Line 1024"/>
              <p:cNvSpPr>
                <a:spLocks noChangeShapeType="1"/>
              </p:cNvSpPr>
              <p:nvPr/>
            </p:nvSpPr>
            <p:spPr bwMode="auto">
              <a:xfrm>
                <a:off x="283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8" name="Line 1025"/>
              <p:cNvSpPr>
                <a:spLocks noChangeShapeType="1"/>
              </p:cNvSpPr>
              <p:nvPr/>
            </p:nvSpPr>
            <p:spPr bwMode="auto">
              <a:xfrm flipH="1">
                <a:off x="2834" y="231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9" name="Freeform 1026"/>
              <p:cNvSpPr>
                <a:spLocks/>
              </p:cNvSpPr>
              <p:nvPr/>
            </p:nvSpPr>
            <p:spPr bwMode="auto">
              <a:xfrm>
                <a:off x="2836" y="231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0" name="Line 1027"/>
              <p:cNvSpPr>
                <a:spLocks noChangeShapeType="1"/>
              </p:cNvSpPr>
              <p:nvPr/>
            </p:nvSpPr>
            <p:spPr bwMode="auto">
              <a:xfrm>
                <a:off x="283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1" name="Line 1028"/>
              <p:cNvSpPr>
                <a:spLocks noChangeShapeType="1"/>
              </p:cNvSpPr>
              <p:nvPr/>
            </p:nvSpPr>
            <p:spPr bwMode="auto">
              <a:xfrm>
                <a:off x="2838"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2" name="Line 1029"/>
              <p:cNvSpPr>
                <a:spLocks noChangeShapeType="1"/>
              </p:cNvSpPr>
              <p:nvPr/>
            </p:nvSpPr>
            <p:spPr bwMode="auto">
              <a:xfrm>
                <a:off x="2838"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3" name="Line 1030"/>
              <p:cNvSpPr>
                <a:spLocks noChangeShapeType="1"/>
              </p:cNvSpPr>
              <p:nvPr/>
            </p:nvSpPr>
            <p:spPr bwMode="auto">
              <a:xfrm>
                <a:off x="2840"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4" name="Line 1031"/>
              <p:cNvSpPr>
                <a:spLocks noChangeShapeType="1"/>
              </p:cNvSpPr>
              <p:nvPr/>
            </p:nvSpPr>
            <p:spPr bwMode="auto">
              <a:xfrm>
                <a:off x="2840"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5" name="Line 1032"/>
              <p:cNvSpPr>
                <a:spLocks noChangeShapeType="1"/>
              </p:cNvSpPr>
              <p:nvPr/>
            </p:nvSpPr>
            <p:spPr bwMode="auto">
              <a:xfrm flipH="1">
                <a:off x="2842" y="232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6" name="Line 1033"/>
              <p:cNvSpPr>
                <a:spLocks noChangeShapeType="1"/>
              </p:cNvSpPr>
              <p:nvPr/>
            </p:nvSpPr>
            <p:spPr bwMode="auto">
              <a:xfrm>
                <a:off x="2844"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7" name="Line 1034"/>
              <p:cNvSpPr>
                <a:spLocks noChangeShapeType="1"/>
              </p:cNvSpPr>
              <p:nvPr/>
            </p:nvSpPr>
            <p:spPr bwMode="auto">
              <a:xfrm flipV="1">
                <a:off x="2846" y="232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8" name="Line 1035"/>
              <p:cNvSpPr>
                <a:spLocks noChangeShapeType="1"/>
              </p:cNvSpPr>
              <p:nvPr/>
            </p:nvSpPr>
            <p:spPr bwMode="auto">
              <a:xfrm>
                <a:off x="2846" y="233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9" name="Line 1036"/>
              <p:cNvSpPr>
                <a:spLocks noChangeShapeType="1"/>
              </p:cNvSpPr>
              <p:nvPr/>
            </p:nvSpPr>
            <p:spPr bwMode="auto">
              <a:xfrm>
                <a:off x="2850"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0" name="Line 1037"/>
              <p:cNvSpPr>
                <a:spLocks noChangeShapeType="1"/>
              </p:cNvSpPr>
              <p:nvPr/>
            </p:nvSpPr>
            <p:spPr bwMode="auto">
              <a:xfrm flipV="1">
                <a:off x="2850" y="2331"/>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1" name="Line 1038"/>
              <p:cNvSpPr>
                <a:spLocks noChangeShapeType="1"/>
              </p:cNvSpPr>
              <p:nvPr/>
            </p:nvSpPr>
            <p:spPr bwMode="auto">
              <a:xfrm>
                <a:off x="2854" y="233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2" name="Line 1039"/>
              <p:cNvSpPr>
                <a:spLocks noChangeShapeType="1"/>
              </p:cNvSpPr>
              <p:nvPr/>
            </p:nvSpPr>
            <p:spPr bwMode="auto">
              <a:xfrm>
                <a:off x="2856"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3" name="Line 1040"/>
              <p:cNvSpPr>
                <a:spLocks noChangeShapeType="1"/>
              </p:cNvSpPr>
              <p:nvPr/>
            </p:nvSpPr>
            <p:spPr bwMode="auto">
              <a:xfrm>
                <a:off x="2858"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4" name="Line 1041"/>
              <p:cNvSpPr>
                <a:spLocks noChangeShapeType="1"/>
              </p:cNvSpPr>
              <p:nvPr/>
            </p:nvSpPr>
            <p:spPr bwMode="auto">
              <a:xfrm>
                <a:off x="2860"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5" name="Line 1042"/>
              <p:cNvSpPr>
                <a:spLocks noChangeShapeType="1"/>
              </p:cNvSpPr>
              <p:nvPr/>
            </p:nvSpPr>
            <p:spPr bwMode="auto">
              <a:xfrm>
                <a:off x="2862"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6" name="Line 1043"/>
              <p:cNvSpPr>
                <a:spLocks noChangeShapeType="1"/>
              </p:cNvSpPr>
              <p:nvPr/>
            </p:nvSpPr>
            <p:spPr bwMode="auto">
              <a:xfrm>
                <a:off x="2864" y="233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7" name="Line 1044"/>
              <p:cNvSpPr>
                <a:spLocks noChangeShapeType="1"/>
              </p:cNvSpPr>
              <p:nvPr/>
            </p:nvSpPr>
            <p:spPr bwMode="auto">
              <a:xfrm>
                <a:off x="2866" y="2331"/>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8" name="Line 1045"/>
              <p:cNvSpPr>
                <a:spLocks noChangeShapeType="1"/>
              </p:cNvSpPr>
              <p:nvPr/>
            </p:nvSpPr>
            <p:spPr bwMode="auto">
              <a:xfrm>
                <a:off x="2868"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9" name="Line 1046"/>
              <p:cNvSpPr>
                <a:spLocks noChangeShapeType="1"/>
              </p:cNvSpPr>
              <p:nvPr/>
            </p:nvSpPr>
            <p:spPr bwMode="auto">
              <a:xfrm>
                <a:off x="2870" y="233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0" name="Line 1047"/>
              <p:cNvSpPr>
                <a:spLocks noChangeShapeType="1"/>
              </p:cNvSpPr>
              <p:nvPr/>
            </p:nvSpPr>
            <p:spPr bwMode="auto">
              <a:xfrm>
                <a:off x="2872" y="232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1" name="Line 1048"/>
              <p:cNvSpPr>
                <a:spLocks noChangeShapeType="1"/>
              </p:cNvSpPr>
              <p:nvPr/>
            </p:nvSpPr>
            <p:spPr bwMode="auto">
              <a:xfrm>
                <a:off x="2876"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2" name="Line 1049"/>
              <p:cNvSpPr>
                <a:spLocks noChangeShapeType="1"/>
              </p:cNvSpPr>
              <p:nvPr/>
            </p:nvSpPr>
            <p:spPr bwMode="auto">
              <a:xfrm>
                <a:off x="2874"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3" name="Line 1050"/>
              <p:cNvSpPr>
                <a:spLocks noChangeShapeType="1"/>
              </p:cNvSpPr>
              <p:nvPr/>
            </p:nvSpPr>
            <p:spPr bwMode="auto">
              <a:xfrm>
                <a:off x="2878"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4" name="Line 1051"/>
              <p:cNvSpPr>
                <a:spLocks noChangeShapeType="1"/>
              </p:cNvSpPr>
              <p:nvPr/>
            </p:nvSpPr>
            <p:spPr bwMode="auto">
              <a:xfrm>
                <a:off x="2878"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5" name="Line 1052"/>
              <p:cNvSpPr>
                <a:spLocks noChangeShapeType="1"/>
              </p:cNvSpPr>
              <p:nvPr/>
            </p:nvSpPr>
            <p:spPr bwMode="auto">
              <a:xfrm>
                <a:off x="2880"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6" name="Line 1053"/>
              <p:cNvSpPr>
                <a:spLocks noChangeShapeType="1"/>
              </p:cNvSpPr>
              <p:nvPr/>
            </p:nvSpPr>
            <p:spPr bwMode="auto">
              <a:xfrm>
                <a:off x="2880"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7" name="Line 1054"/>
              <p:cNvSpPr>
                <a:spLocks noChangeShapeType="1"/>
              </p:cNvSpPr>
              <p:nvPr/>
            </p:nvSpPr>
            <p:spPr bwMode="auto">
              <a:xfrm>
                <a:off x="2882"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8" name="Line 1055"/>
              <p:cNvSpPr>
                <a:spLocks noChangeShapeType="1"/>
              </p:cNvSpPr>
              <p:nvPr/>
            </p:nvSpPr>
            <p:spPr bwMode="auto">
              <a:xfrm>
                <a:off x="2882"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9" name="Line 1056"/>
              <p:cNvSpPr>
                <a:spLocks noChangeShapeType="1"/>
              </p:cNvSpPr>
              <p:nvPr/>
            </p:nvSpPr>
            <p:spPr bwMode="auto">
              <a:xfrm>
                <a:off x="2882"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0" name="Line 1057"/>
              <p:cNvSpPr>
                <a:spLocks noChangeShapeType="1"/>
              </p:cNvSpPr>
              <p:nvPr/>
            </p:nvSpPr>
            <p:spPr bwMode="auto">
              <a:xfrm>
                <a:off x="288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1" name="Line 1058"/>
              <p:cNvSpPr>
                <a:spLocks noChangeShapeType="1"/>
              </p:cNvSpPr>
              <p:nvPr/>
            </p:nvSpPr>
            <p:spPr bwMode="auto">
              <a:xfrm>
                <a:off x="288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2" name="Line 1059"/>
              <p:cNvSpPr>
                <a:spLocks noChangeShapeType="1"/>
              </p:cNvSpPr>
              <p:nvPr/>
            </p:nvSpPr>
            <p:spPr bwMode="auto">
              <a:xfrm>
                <a:off x="288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3" name="Line 1060"/>
              <p:cNvSpPr>
                <a:spLocks noChangeShapeType="1"/>
              </p:cNvSpPr>
              <p:nvPr/>
            </p:nvSpPr>
            <p:spPr bwMode="auto">
              <a:xfrm>
                <a:off x="2884"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4" name="Line 1061"/>
              <p:cNvSpPr>
                <a:spLocks noChangeShapeType="1"/>
              </p:cNvSpPr>
              <p:nvPr/>
            </p:nvSpPr>
            <p:spPr bwMode="auto">
              <a:xfrm>
                <a:off x="2836"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5" name="Line 1062"/>
              <p:cNvSpPr>
                <a:spLocks noChangeShapeType="1"/>
              </p:cNvSpPr>
              <p:nvPr/>
            </p:nvSpPr>
            <p:spPr bwMode="auto">
              <a:xfrm>
                <a:off x="2836"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6" name="Line 1063"/>
              <p:cNvSpPr>
                <a:spLocks noChangeShapeType="1"/>
              </p:cNvSpPr>
              <p:nvPr/>
            </p:nvSpPr>
            <p:spPr bwMode="auto">
              <a:xfrm>
                <a:off x="283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7" name="Line 1064"/>
              <p:cNvSpPr>
                <a:spLocks noChangeShapeType="1"/>
              </p:cNvSpPr>
              <p:nvPr/>
            </p:nvSpPr>
            <p:spPr bwMode="auto">
              <a:xfrm>
                <a:off x="2834"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8" name="Line 1065"/>
              <p:cNvSpPr>
                <a:spLocks noChangeShapeType="1"/>
              </p:cNvSpPr>
              <p:nvPr/>
            </p:nvSpPr>
            <p:spPr bwMode="auto">
              <a:xfrm>
                <a:off x="283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9" name="Line 1066"/>
              <p:cNvSpPr>
                <a:spLocks noChangeShapeType="1"/>
              </p:cNvSpPr>
              <p:nvPr/>
            </p:nvSpPr>
            <p:spPr bwMode="auto">
              <a:xfrm flipH="1">
                <a:off x="2834"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0" name="Freeform 1067"/>
              <p:cNvSpPr>
                <a:spLocks/>
              </p:cNvSpPr>
              <p:nvPr/>
            </p:nvSpPr>
            <p:spPr bwMode="auto">
              <a:xfrm>
                <a:off x="2836" y="2319"/>
                <a:ext cx="46" cy="12"/>
              </a:xfrm>
              <a:custGeom>
                <a:avLst/>
                <a:gdLst>
                  <a:gd name="T0" fmla="*/ 0 w 46"/>
                  <a:gd name="T1" fmla="*/ 0 h 12"/>
                  <a:gd name="T2" fmla="*/ 12 w 46"/>
                  <a:gd name="T3" fmla="*/ 12 h 12"/>
                  <a:gd name="T4" fmla="*/ 34 w 46"/>
                  <a:gd name="T5" fmla="*/ 12 h 12"/>
                  <a:gd name="T6" fmla="*/ 46 w 46"/>
                  <a:gd name="T7" fmla="*/ 0 h 12"/>
                </a:gdLst>
                <a:ahLst/>
                <a:cxnLst>
                  <a:cxn ang="0">
                    <a:pos x="T0" y="T1"/>
                  </a:cxn>
                  <a:cxn ang="0">
                    <a:pos x="T2" y="T3"/>
                  </a:cxn>
                  <a:cxn ang="0">
                    <a:pos x="T4" y="T5"/>
                  </a:cxn>
                  <a:cxn ang="0">
                    <a:pos x="T6" y="T7"/>
                  </a:cxn>
                </a:cxnLst>
                <a:rect l="0" t="0" r="r" b="b"/>
                <a:pathLst>
                  <a:path w="46" h="12">
                    <a:moveTo>
                      <a:pt x="0" y="0"/>
                    </a:moveTo>
                    <a:lnTo>
                      <a:pt x="12" y="12"/>
                    </a:lnTo>
                    <a:lnTo>
                      <a:pt x="34" y="12"/>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1" name="Line 1068"/>
              <p:cNvSpPr>
                <a:spLocks noChangeShapeType="1"/>
              </p:cNvSpPr>
              <p:nvPr/>
            </p:nvSpPr>
            <p:spPr bwMode="auto">
              <a:xfrm flipV="1">
                <a:off x="2838" y="232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2" name="Line 1069"/>
              <p:cNvSpPr>
                <a:spLocks noChangeShapeType="1"/>
              </p:cNvSpPr>
              <p:nvPr/>
            </p:nvSpPr>
            <p:spPr bwMode="auto">
              <a:xfrm>
                <a:off x="283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3" name="Freeform 1070"/>
              <p:cNvSpPr>
                <a:spLocks/>
              </p:cNvSpPr>
              <p:nvPr/>
            </p:nvSpPr>
            <p:spPr bwMode="auto">
              <a:xfrm>
                <a:off x="2834" y="2321"/>
                <a:ext cx="2" cy="5"/>
              </a:xfrm>
              <a:custGeom>
                <a:avLst/>
                <a:gdLst>
                  <a:gd name="T0" fmla="*/ 1 w 1"/>
                  <a:gd name="T1" fmla="*/ 1 h 2"/>
                  <a:gd name="T2" fmla="*/ 0 w 1"/>
                  <a:gd name="T3" fmla="*/ 2 h 2"/>
                  <a:gd name="T4" fmla="*/ 1 w 1"/>
                  <a:gd name="T5" fmla="*/ 2 h 2"/>
                  <a:gd name="T6" fmla="*/ 0 w 1"/>
                  <a:gd name="T7" fmla="*/ 0 h 2"/>
                  <a:gd name="T8" fmla="*/ 1 w 1"/>
                  <a:gd name="T9" fmla="*/ 0 h 2"/>
                  <a:gd name="T10" fmla="*/ 1 w 1"/>
                  <a:gd name="T11" fmla="*/ 2 h 2"/>
                  <a:gd name="T12" fmla="*/ 1 w 1"/>
                  <a:gd name="T13" fmla="*/ 2 h 2"/>
                  <a:gd name="T14" fmla="*/ 1 w 1"/>
                  <a:gd name="T15" fmla="*/ 2 h 2"/>
                  <a:gd name="T16" fmla="*/ 1 w 1"/>
                  <a:gd name="T17" fmla="*/ 2 h 2"/>
                  <a:gd name="T18" fmla="*/ 1 w 1"/>
                  <a:gd name="T1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 h="2">
                    <a:moveTo>
                      <a:pt x="1" y="1"/>
                    </a:moveTo>
                    <a:cubicBezTo>
                      <a:pt x="1" y="1"/>
                      <a:pt x="0" y="2"/>
                      <a:pt x="0" y="2"/>
                    </a:cubicBezTo>
                    <a:cubicBezTo>
                      <a:pt x="0" y="2"/>
                      <a:pt x="1" y="2"/>
                      <a:pt x="1" y="2"/>
                    </a:cubicBezTo>
                    <a:cubicBezTo>
                      <a:pt x="1" y="2"/>
                      <a:pt x="0" y="1"/>
                      <a:pt x="0" y="0"/>
                    </a:cubicBezTo>
                    <a:cubicBezTo>
                      <a:pt x="0" y="0"/>
                      <a:pt x="1" y="0"/>
                      <a:pt x="1" y="0"/>
                    </a:cubicBezTo>
                    <a:cubicBezTo>
                      <a:pt x="1" y="0"/>
                      <a:pt x="1" y="1"/>
                      <a:pt x="1" y="2"/>
                    </a:cubicBezTo>
                    <a:cubicBezTo>
                      <a:pt x="1" y="2"/>
                      <a:pt x="1" y="2"/>
                      <a:pt x="1" y="2"/>
                    </a:cubicBezTo>
                    <a:cubicBezTo>
                      <a:pt x="1" y="2"/>
                      <a:pt x="1" y="1"/>
                      <a:pt x="1" y="2"/>
                    </a:cubicBezTo>
                    <a:cubicBezTo>
                      <a:pt x="1" y="2"/>
                      <a:pt x="1" y="2"/>
                      <a:pt x="1" y="2"/>
                    </a:cubicBezTo>
                    <a:lnTo>
                      <a:pt x="1" y="1"/>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14" name="Line 1071"/>
              <p:cNvSpPr>
                <a:spLocks noChangeShapeType="1"/>
              </p:cNvSpPr>
              <p:nvPr/>
            </p:nvSpPr>
            <p:spPr bwMode="auto">
              <a:xfrm>
                <a:off x="284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5" name="Line 1072"/>
              <p:cNvSpPr>
                <a:spLocks noChangeShapeType="1"/>
              </p:cNvSpPr>
              <p:nvPr/>
            </p:nvSpPr>
            <p:spPr bwMode="auto">
              <a:xfrm>
                <a:off x="2840" y="233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6" name="Line 1073"/>
              <p:cNvSpPr>
                <a:spLocks noChangeShapeType="1"/>
              </p:cNvSpPr>
              <p:nvPr/>
            </p:nvSpPr>
            <p:spPr bwMode="auto">
              <a:xfrm flipH="1">
                <a:off x="2842" y="233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7" name="Line 1074"/>
              <p:cNvSpPr>
                <a:spLocks noChangeShapeType="1"/>
              </p:cNvSpPr>
              <p:nvPr/>
            </p:nvSpPr>
            <p:spPr bwMode="auto">
              <a:xfrm>
                <a:off x="2844"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8" name="Line 1075"/>
              <p:cNvSpPr>
                <a:spLocks noChangeShapeType="1"/>
              </p:cNvSpPr>
              <p:nvPr/>
            </p:nvSpPr>
            <p:spPr bwMode="auto">
              <a:xfrm>
                <a:off x="2846"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9" name="Line 1076"/>
              <p:cNvSpPr>
                <a:spLocks noChangeShapeType="1"/>
              </p:cNvSpPr>
              <p:nvPr/>
            </p:nvSpPr>
            <p:spPr bwMode="auto">
              <a:xfrm>
                <a:off x="2846" y="233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0" name="Line 1077"/>
              <p:cNvSpPr>
                <a:spLocks noChangeShapeType="1"/>
              </p:cNvSpPr>
              <p:nvPr/>
            </p:nvSpPr>
            <p:spPr bwMode="auto">
              <a:xfrm flipV="1">
                <a:off x="2850" y="233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1" name="Line 1078"/>
              <p:cNvSpPr>
                <a:spLocks noChangeShapeType="1"/>
              </p:cNvSpPr>
              <p:nvPr/>
            </p:nvSpPr>
            <p:spPr bwMode="auto">
              <a:xfrm>
                <a:off x="2850" y="233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2" name="Line 1079"/>
              <p:cNvSpPr>
                <a:spLocks noChangeShapeType="1"/>
              </p:cNvSpPr>
              <p:nvPr/>
            </p:nvSpPr>
            <p:spPr bwMode="auto">
              <a:xfrm>
                <a:off x="2854"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3" name="Line 1080"/>
              <p:cNvSpPr>
                <a:spLocks noChangeShapeType="1"/>
              </p:cNvSpPr>
              <p:nvPr/>
            </p:nvSpPr>
            <p:spPr bwMode="auto">
              <a:xfrm>
                <a:off x="2856"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4" name="Line 1081"/>
              <p:cNvSpPr>
                <a:spLocks noChangeShapeType="1"/>
              </p:cNvSpPr>
              <p:nvPr/>
            </p:nvSpPr>
            <p:spPr bwMode="auto">
              <a:xfrm>
                <a:off x="2858"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5" name="Line 1082"/>
              <p:cNvSpPr>
                <a:spLocks noChangeShapeType="1"/>
              </p:cNvSpPr>
              <p:nvPr/>
            </p:nvSpPr>
            <p:spPr bwMode="auto">
              <a:xfrm>
                <a:off x="2860"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6" name="Line 1083"/>
              <p:cNvSpPr>
                <a:spLocks noChangeShapeType="1"/>
              </p:cNvSpPr>
              <p:nvPr/>
            </p:nvSpPr>
            <p:spPr bwMode="auto">
              <a:xfrm>
                <a:off x="2862"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7" name="Line 1084"/>
              <p:cNvSpPr>
                <a:spLocks noChangeShapeType="1"/>
              </p:cNvSpPr>
              <p:nvPr/>
            </p:nvSpPr>
            <p:spPr bwMode="auto">
              <a:xfrm>
                <a:off x="2864"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8" name="Line 1085"/>
              <p:cNvSpPr>
                <a:spLocks noChangeShapeType="1"/>
              </p:cNvSpPr>
              <p:nvPr/>
            </p:nvSpPr>
            <p:spPr bwMode="auto">
              <a:xfrm>
                <a:off x="2866" y="233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9" name="Line 1086"/>
              <p:cNvSpPr>
                <a:spLocks noChangeShapeType="1"/>
              </p:cNvSpPr>
              <p:nvPr/>
            </p:nvSpPr>
            <p:spPr bwMode="auto">
              <a:xfrm>
                <a:off x="2868" y="233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0" name="Line 1087"/>
              <p:cNvSpPr>
                <a:spLocks noChangeShapeType="1"/>
              </p:cNvSpPr>
              <p:nvPr/>
            </p:nvSpPr>
            <p:spPr bwMode="auto">
              <a:xfrm>
                <a:off x="2870" y="233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1" name="Line 1088"/>
              <p:cNvSpPr>
                <a:spLocks noChangeShapeType="1"/>
              </p:cNvSpPr>
              <p:nvPr/>
            </p:nvSpPr>
            <p:spPr bwMode="auto">
              <a:xfrm>
                <a:off x="2872"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2" name="Line 1089"/>
              <p:cNvSpPr>
                <a:spLocks noChangeShapeType="1"/>
              </p:cNvSpPr>
              <p:nvPr/>
            </p:nvSpPr>
            <p:spPr bwMode="auto">
              <a:xfrm>
                <a:off x="2876" y="233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3" name="Line 1090"/>
              <p:cNvSpPr>
                <a:spLocks noChangeShapeType="1"/>
              </p:cNvSpPr>
              <p:nvPr/>
            </p:nvSpPr>
            <p:spPr bwMode="auto">
              <a:xfrm>
                <a:off x="2874"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4" name="Line 1091"/>
              <p:cNvSpPr>
                <a:spLocks noChangeShapeType="1"/>
              </p:cNvSpPr>
              <p:nvPr/>
            </p:nvSpPr>
            <p:spPr bwMode="auto">
              <a:xfrm>
                <a:off x="287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5" name="Line 1092"/>
              <p:cNvSpPr>
                <a:spLocks noChangeShapeType="1"/>
              </p:cNvSpPr>
              <p:nvPr/>
            </p:nvSpPr>
            <p:spPr bwMode="auto">
              <a:xfrm>
                <a:off x="2878" y="233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6" name="Line 1093"/>
              <p:cNvSpPr>
                <a:spLocks noChangeShapeType="1"/>
              </p:cNvSpPr>
              <p:nvPr/>
            </p:nvSpPr>
            <p:spPr bwMode="auto">
              <a:xfrm>
                <a:off x="2880"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7" name="Line 1094"/>
              <p:cNvSpPr>
                <a:spLocks noChangeShapeType="1"/>
              </p:cNvSpPr>
              <p:nvPr/>
            </p:nvSpPr>
            <p:spPr bwMode="auto">
              <a:xfrm>
                <a:off x="288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8" name="Line 1095"/>
              <p:cNvSpPr>
                <a:spLocks noChangeShapeType="1"/>
              </p:cNvSpPr>
              <p:nvPr/>
            </p:nvSpPr>
            <p:spPr bwMode="auto">
              <a:xfrm>
                <a:off x="2882"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9" name="Line 1096"/>
              <p:cNvSpPr>
                <a:spLocks noChangeShapeType="1"/>
              </p:cNvSpPr>
              <p:nvPr/>
            </p:nvSpPr>
            <p:spPr bwMode="auto">
              <a:xfrm>
                <a:off x="2882"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0" name="Line 1097"/>
              <p:cNvSpPr>
                <a:spLocks noChangeShapeType="1"/>
              </p:cNvSpPr>
              <p:nvPr/>
            </p:nvSpPr>
            <p:spPr bwMode="auto">
              <a:xfrm>
                <a:off x="2882" y="232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1" name="Line 1098"/>
              <p:cNvSpPr>
                <a:spLocks noChangeShapeType="1"/>
              </p:cNvSpPr>
              <p:nvPr/>
            </p:nvSpPr>
            <p:spPr bwMode="auto">
              <a:xfrm>
                <a:off x="288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2" name="Line 1099"/>
              <p:cNvSpPr>
                <a:spLocks noChangeShapeType="1"/>
              </p:cNvSpPr>
              <p:nvPr/>
            </p:nvSpPr>
            <p:spPr bwMode="auto">
              <a:xfrm>
                <a:off x="288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3" name="Line 1100"/>
              <p:cNvSpPr>
                <a:spLocks noChangeShapeType="1"/>
              </p:cNvSpPr>
              <p:nvPr/>
            </p:nvSpPr>
            <p:spPr bwMode="auto">
              <a:xfrm>
                <a:off x="288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4" name="Line 1101"/>
              <p:cNvSpPr>
                <a:spLocks noChangeShapeType="1"/>
              </p:cNvSpPr>
              <p:nvPr/>
            </p:nvSpPr>
            <p:spPr bwMode="auto">
              <a:xfrm>
                <a:off x="288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5" name="Line 1102"/>
              <p:cNvSpPr>
                <a:spLocks noChangeShapeType="1"/>
              </p:cNvSpPr>
              <p:nvPr/>
            </p:nvSpPr>
            <p:spPr bwMode="auto">
              <a:xfrm>
                <a:off x="2836"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6" name="Line 1103"/>
              <p:cNvSpPr>
                <a:spLocks noChangeShapeType="1"/>
              </p:cNvSpPr>
              <p:nvPr/>
            </p:nvSpPr>
            <p:spPr bwMode="auto">
              <a:xfrm>
                <a:off x="2836"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7" name="Line 1104"/>
              <p:cNvSpPr>
                <a:spLocks noChangeShapeType="1"/>
              </p:cNvSpPr>
              <p:nvPr/>
            </p:nvSpPr>
            <p:spPr bwMode="auto">
              <a:xfrm>
                <a:off x="283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8" name="Line 1105"/>
              <p:cNvSpPr>
                <a:spLocks noChangeShapeType="1"/>
              </p:cNvSpPr>
              <p:nvPr/>
            </p:nvSpPr>
            <p:spPr bwMode="auto">
              <a:xfrm>
                <a:off x="2834"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9" name="Line 1106"/>
              <p:cNvSpPr>
                <a:spLocks noChangeShapeType="1"/>
              </p:cNvSpPr>
              <p:nvPr/>
            </p:nvSpPr>
            <p:spPr bwMode="auto">
              <a:xfrm>
                <a:off x="283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0" name="Line 1107"/>
              <p:cNvSpPr>
                <a:spLocks noChangeShapeType="1"/>
              </p:cNvSpPr>
              <p:nvPr/>
            </p:nvSpPr>
            <p:spPr bwMode="auto">
              <a:xfrm flipH="1">
                <a:off x="2834" y="232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1" name="Freeform 1108"/>
              <p:cNvSpPr>
                <a:spLocks/>
              </p:cNvSpPr>
              <p:nvPr/>
            </p:nvSpPr>
            <p:spPr bwMode="auto">
              <a:xfrm>
                <a:off x="2836" y="2324"/>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2" name="Line 1109"/>
              <p:cNvSpPr>
                <a:spLocks noChangeShapeType="1"/>
              </p:cNvSpPr>
              <p:nvPr/>
            </p:nvSpPr>
            <p:spPr bwMode="auto">
              <a:xfrm>
                <a:off x="283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3" name="Line 1110"/>
              <p:cNvSpPr>
                <a:spLocks noChangeShapeType="1"/>
              </p:cNvSpPr>
              <p:nvPr/>
            </p:nvSpPr>
            <p:spPr bwMode="auto">
              <a:xfrm>
                <a:off x="2838"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4" name="Line 1111"/>
              <p:cNvSpPr>
                <a:spLocks noChangeShapeType="1"/>
              </p:cNvSpPr>
              <p:nvPr/>
            </p:nvSpPr>
            <p:spPr bwMode="auto">
              <a:xfrm>
                <a:off x="2838"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5" name="Line 1112"/>
              <p:cNvSpPr>
                <a:spLocks noChangeShapeType="1"/>
              </p:cNvSpPr>
              <p:nvPr/>
            </p:nvSpPr>
            <p:spPr bwMode="auto">
              <a:xfrm>
                <a:off x="2840"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6" name="Line 1113"/>
              <p:cNvSpPr>
                <a:spLocks noChangeShapeType="1"/>
              </p:cNvSpPr>
              <p:nvPr/>
            </p:nvSpPr>
            <p:spPr bwMode="auto">
              <a:xfrm>
                <a:off x="2840"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7" name="Line 1114"/>
              <p:cNvSpPr>
                <a:spLocks noChangeShapeType="1"/>
              </p:cNvSpPr>
              <p:nvPr/>
            </p:nvSpPr>
            <p:spPr bwMode="auto">
              <a:xfrm flipH="1">
                <a:off x="2842" y="233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8" name="Line 1115"/>
              <p:cNvSpPr>
                <a:spLocks noChangeShapeType="1"/>
              </p:cNvSpPr>
              <p:nvPr/>
            </p:nvSpPr>
            <p:spPr bwMode="auto">
              <a:xfrm>
                <a:off x="2844"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9" name="Line 1116"/>
              <p:cNvSpPr>
                <a:spLocks noChangeShapeType="1"/>
              </p:cNvSpPr>
              <p:nvPr/>
            </p:nvSpPr>
            <p:spPr bwMode="auto">
              <a:xfrm>
                <a:off x="2846"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0" name="Line 1117"/>
              <p:cNvSpPr>
                <a:spLocks noChangeShapeType="1"/>
              </p:cNvSpPr>
              <p:nvPr/>
            </p:nvSpPr>
            <p:spPr bwMode="auto">
              <a:xfrm>
                <a:off x="2846"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1" name="Line 1118"/>
              <p:cNvSpPr>
                <a:spLocks noChangeShapeType="1"/>
              </p:cNvSpPr>
              <p:nvPr/>
            </p:nvSpPr>
            <p:spPr bwMode="auto">
              <a:xfrm>
                <a:off x="2850"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2" name="Line 1119"/>
              <p:cNvSpPr>
                <a:spLocks noChangeShapeType="1"/>
              </p:cNvSpPr>
              <p:nvPr/>
            </p:nvSpPr>
            <p:spPr bwMode="auto">
              <a:xfrm>
                <a:off x="2850"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3" name="Line 1120"/>
              <p:cNvSpPr>
                <a:spLocks noChangeShapeType="1"/>
              </p:cNvSpPr>
              <p:nvPr/>
            </p:nvSpPr>
            <p:spPr bwMode="auto">
              <a:xfrm>
                <a:off x="2854"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4" name="Line 1121"/>
              <p:cNvSpPr>
                <a:spLocks noChangeShapeType="1"/>
              </p:cNvSpPr>
              <p:nvPr/>
            </p:nvSpPr>
            <p:spPr bwMode="auto">
              <a:xfrm>
                <a:off x="2856"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5" name="Line 1122"/>
              <p:cNvSpPr>
                <a:spLocks noChangeShapeType="1"/>
              </p:cNvSpPr>
              <p:nvPr/>
            </p:nvSpPr>
            <p:spPr bwMode="auto">
              <a:xfrm>
                <a:off x="2858" y="233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6" name="Line 1123"/>
              <p:cNvSpPr>
                <a:spLocks noChangeShapeType="1"/>
              </p:cNvSpPr>
              <p:nvPr/>
            </p:nvSpPr>
            <p:spPr bwMode="auto">
              <a:xfrm>
                <a:off x="2860" y="233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7" name="Line 1124"/>
              <p:cNvSpPr>
                <a:spLocks noChangeShapeType="1"/>
              </p:cNvSpPr>
              <p:nvPr/>
            </p:nvSpPr>
            <p:spPr bwMode="auto">
              <a:xfrm>
                <a:off x="2862"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8" name="Line 1125"/>
              <p:cNvSpPr>
                <a:spLocks noChangeShapeType="1"/>
              </p:cNvSpPr>
              <p:nvPr/>
            </p:nvSpPr>
            <p:spPr bwMode="auto">
              <a:xfrm>
                <a:off x="2864"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9" name="Line 1126"/>
              <p:cNvSpPr>
                <a:spLocks noChangeShapeType="1"/>
              </p:cNvSpPr>
              <p:nvPr/>
            </p:nvSpPr>
            <p:spPr bwMode="auto">
              <a:xfrm>
                <a:off x="2866"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0" name="Line 1127"/>
              <p:cNvSpPr>
                <a:spLocks noChangeShapeType="1"/>
              </p:cNvSpPr>
              <p:nvPr/>
            </p:nvSpPr>
            <p:spPr bwMode="auto">
              <a:xfrm>
                <a:off x="2868"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1" name="Line 1128"/>
              <p:cNvSpPr>
                <a:spLocks noChangeShapeType="1"/>
              </p:cNvSpPr>
              <p:nvPr/>
            </p:nvSpPr>
            <p:spPr bwMode="auto">
              <a:xfrm>
                <a:off x="2870"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2" name="Line 1129"/>
              <p:cNvSpPr>
                <a:spLocks noChangeShapeType="1"/>
              </p:cNvSpPr>
              <p:nvPr/>
            </p:nvSpPr>
            <p:spPr bwMode="auto">
              <a:xfrm>
                <a:off x="2872"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3" name="Line 1130"/>
              <p:cNvSpPr>
                <a:spLocks noChangeShapeType="1"/>
              </p:cNvSpPr>
              <p:nvPr/>
            </p:nvSpPr>
            <p:spPr bwMode="auto">
              <a:xfrm>
                <a:off x="2876"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4" name="Line 1131"/>
              <p:cNvSpPr>
                <a:spLocks noChangeShapeType="1"/>
              </p:cNvSpPr>
              <p:nvPr/>
            </p:nvSpPr>
            <p:spPr bwMode="auto">
              <a:xfrm>
                <a:off x="2874"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5" name="Line 1132"/>
              <p:cNvSpPr>
                <a:spLocks noChangeShapeType="1"/>
              </p:cNvSpPr>
              <p:nvPr/>
            </p:nvSpPr>
            <p:spPr bwMode="auto">
              <a:xfrm>
                <a:off x="2878"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6" name="Line 1133"/>
              <p:cNvSpPr>
                <a:spLocks noChangeShapeType="1"/>
              </p:cNvSpPr>
              <p:nvPr/>
            </p:nvSpPr>
            <p:spPr bwMode="auto">
              <a:xfrm>
                <a:off x="2878"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7" name="Line 1134"/>
              <p:cNvSpPr>
                <a:spLocks noChangeShapeType="1"/>
              </p:cNvSpPr>
              <p:nvPr/>
            </p:nvSpPr>
            <p:spPr bwMode="auto">
              <a:xfrm>
                <a:off x="2880"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8" name="Line 1135"/>
              <p:cNvSpPr>
                <a:spLocks noChangeShapeType="1"/>
              </p:cNvSpPr>
              <p:nvPr/>
            </p:nvSpPr>
            <p:spPr bwMode="auto">
              <a:xfrm>
                <a:off x="2880"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9" name="Line 1136"/>
              <p:cNvSpPr>
                <a:spLocks noChangeShapeType="1"/>
              </p:cNvSpPr>
              <p:nvPr/>
            </p:nvSpPr>
            <p:spPr bwMode="auto">
              <a:xfrm>
                <a:off x="2882"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0" name="Line 1137"/>
              <p:cNvSpPr>
                <a:spLocks noChangeShapeType="1"/>
              </p:cNvSpPr>
              <p:nvPr/>
            </p:nvSpPr>
            <p:spPr bwMode="auto">
              <a:xfrm>
                <a:off x="2882"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1" name="Line 1138"/>
              <p:cNvSpPr>
                <a:spLocks noChangeShapeType="1"/>
              </p:cNvSpPr>
              <p:nvPr/>
            </p:nvSpPr>
            <p:spPr bwMode="auto">
              <a:xfrm>
                <a:off x="2882"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2" name="Line 1139"/>
              <p:cNvSpPr>
                <a:spLocks noChangeShapeType="1"/>
              </p:cNvSpPr>
              <p:nvPr/>
            </p:nvSpPr>
            <p:spPr bwMode="auto">
              <a:xfrm>
                <a:off x="288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3" name="Line 1140"/>
              <p:cNvSpPr>
                <a:spLocks noChangeShapeType="1"/>
              </p:cNvSpPr>
              <p:nvPr/>
            </p:nvSpPr>
            <p:spPr bwMode="auto">
              <a:xfrm>
                <a:off x="288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4" name="Line 1141"/>
              <p:cNvSpPr>
                <a:spLocks noChangeShapeType="1"/>
              </p:cNvSpPr>
              <p:nvPr/>
            </p:nvSpPr>
            <p:spPr bwMode="auto">
              <a:xfrm>
                <a:off x="288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5" name="Line 1142"/>
              <p:cNvSpPr>
                <a:spLocks noChangeShapeType="1"/>
              </p:cNvSpPr>
              <p:nvPr/>
            </p:nvSpPr>
            <p:spPr bwMode="auto">
              <a:xfrm>
                <a:off x="2884"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6" name="Line 1143"/>
              <p:cNvSpPr>
                <a:spLocks noChangeShapeType="1"/>
              </p:cNvSpPr>
              <p:nvPr/>
            </p:nvSpPr>
            <p:spPr bwMode="auto">
              <a:xfrm>
                <a:off x="2836"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7" name="Line 1144"/>
              <p:cNvSpPr>
                <a:spLocks noChangeShapeType="1"/>
              </p:cNvSpPr>
              <p:nvPr/>
            </p:nvSpPr>
            <p:spPr bwMode="auto">
              <a:xfrm>
                <a:off x="2836"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8" name="Line 1145"/>
              <p:cNvSpPr>
                <a:spLocks noChangeShapeType="1"/>
              </p:cNvSpPr>
              <p:nvPr/>
            </p:nvSpPr>
            <p:spPr bwMode="auto">
              <a:xfrm>
                <a:off x="283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9" name="Line 1146"/>
              <p:cNvSpPr>
                <a:spLocks noChangeShapeType="1"/>
              </p:cNvSpPr>
              <p:nvPr/>
            </p:nvSpPr>
            <p:spPr bwMode="auto">
              <a:xfrm>
                <a:off x="2834"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0" name="Line 1147"/>
              <p:cNvSpPr>
                <a:spLocks noChangeShapeType="1"/>
              </p:cNvSpPr>
              <p:nvPr/>
            </p:nvSpPr>
            <p:spPr bwMode="auto">
              <a:xfrm>
                <a:off x="283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1" name="Line 1148"/>
              <p:cNvSpPr>
                <a:spLocks noChangeShapeType="1"/>
              </p:cNvSpPr>
              <p:nvPr/>
            </p:nvSpPr>
            <p:spPr bwMode="auto">
              <a:xfrm flipH="1">
                <a:off x="2834"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2" name="Freeform 1149"/>
              <p:cNvSpPr>
                <a:spLocks/>
              </p:cNvSpPr>
              <p:nvPr/>
            </p:nvSpPr>
            <p:spPr bwMode="auto">
              <a:xfrm>
                <a:off x="2836" y="232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3" name="Freeform 1150"/>
              <p:cNvSpPr>
                <a:spLocks/>
              </p:cNvSpPr>
              <p:nvPr/>
            </p:nvSpPr>
            <p:spPr bwMode="auto">
              <a:xfrm>
                <a:off x="2834" y="2329"/>
                <a:ext cx="50" cy="15"/>
              </a:xfrm>
              <a:custGeom>
                <a:avLst/>
                <a:gdLst>
                  <a:gd name="T0" fmla="*/ 50 w 50"/>
                  <a:gd name="T1" fmla="*/ 0 h 15"/>
                  <a:gd name="T2" fmla="*/ 42 w 50"/>
                  <a:gd name="T3" fmla="*/ 10 h 15"/>
                  <a:gd name="T4" fmla="*/ 26 w 50"/>
                  <a:gd name="T5" fmla="*/ 15 h 15"/>
                  <a:gd name="T6" fmla="*/ 8 w 50"/>
                  <a:gd name="T7" fmla="*/ 10 h 15"/>
                  <a:gd name="T8" fmla="*/ 0 w 50"/>
                  <a:gd name="T9" fmla="*/ 0 h 15"/>
                </a:gdLst>
                <a:ahLst/>
                <a:cxnLst>
                  <a:cxn ang="0">
                    <a:pos x="T0" y="T1"/>
                  </a:cxn>
                  <a:cxn ang="0">
                    <a:pos x="T2" y="T3"/>
                  </a:cxn>
                  <a:cxn ang="0">
                    <a:pos x="T4" y="T5"/>
                  </a:cxn>
                  <a:cxn ang="0">
                    <a:pos x="T6" y="T7"/>
                  </a:cxn>
                  <a:cxn ang="0">
                    <a:pos x="T8" y="T9"/>
                  </a:cxn>
                </a:cxnLst>
                <a:rect l="0" t="0" r="r" b="b"/>
                <a:pathLst>
                  <a:path w="50" h="15">
                    <a:moveTo>
                      <a:pt x="50" y="0"/>
                    </a:moveTo>
                    <a:lnTo>
                      <a:pt x="42" y="10"/>
                    </a:lnTo>
                    <a:lnTo>
                      <a:pt x="26" y="15"/>
                    </a:lnTo>
                    <a:lnTo>
                      <a:pt x="8" y="1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4" name="Line 1151"/>
              <p:cNvSpPr>
                <a:spLocks noChangeShapeType="1"/>
              </p:cNvSpPr>
              <p:nvPr/>
            </p:nvSpPr>
            <p:spPr bwMode="auto">
              <a:xfrm flipV="1">
                <a:off x="2834"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5" name="Line 1152"/>
              <p:cNvSpPr>
                <a:spLocks noChangeShapeType="1"/>
              </p:cNvSpPr>
              <p:nvPr/>
            </p:nvSpPr>
            <p:spPr bwMode="auto">
              <a:xfrm flipV="1">
                <a:off x="2834" y="232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6" name="Line 1153"/>
              <p:cNvSpPr>
                <a:spLocks noChangeShapeType="1"/>
              </p:cNvSpPr>
              <p:nvPr/>
            </p:nvSpPr>
            <p:spPr bwMode="auto">
              <a:xfrm flipV="1">
                <a:off x="2884"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7" name="Line 1154"/>
              <p:cNvSpPr>
                <a:spLocks noChangeShapeType="1"/>
              </p:cNvSpPr>
              <p:nvPr/>
            </p:nvSpPr>
            <p:spPr bwMode="auto">
              <a:xfrm>
                <a:off x="283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8" name="Line 1155"/>
              <p:cNvSpPr>
                <a:spLocks noChangeShapeType="1"/>
              </p:cNvSpPr>
              <p:nvPr/>
            </p:nvSpPr>
            <p:spPr bwMode="auto">
              <a:xfrm>
                <a:off x="2884" y="227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9" name="Line 1156"/>
              <p:cNvSpPr>
                <a:spLocks noChangeShapeType="1"/>
              </p:cNvSpPr>
              <p:nvPr/>
            </p:nvSpPr>
            <p:spPr bwMode="auto">
              <a:xfrm>
                <a:off x="288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0" name="Line 1157"/>
              <p:cNvSpPr>
                <a:spLocks noChangeShapeType="1"/>
              </p:cNvSpPr>
              <p:nvPr/>
            </p:nvSpPr>
            <p:spPr bwMode="auto">
              <a:xfrm>
                <a:off x="2884" y="228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1" name="Line 1158"/>
              <p:cNvSpPr>
                <a:spLocks noChangeShapeType="1"/>
              </p:cNvSpPr>
              <p:nvPr/>
            </p:nvSpPr>
            <p:spPr bwMode="auto">
              <a:xfrm>
                <a:off x="2884" y="228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2" name="Line 1159"/>
              <p:cNvSpPr>
                <a:spLocks noChangeShapeType="1"/>
              </p:cNvSpPr>
              <p:nvPr/>
            </p:nvSpPr>
            <p:spPr bwMode="auto">
              <a:xfrm>
                <a:off x="288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3" name="Line 1160"/>
              <p:cNvSpPr>
                <a:spLocks noChangeShapeType="1"/>
              </p:cNvSpPr>
              <p:nvPr/>
            </p:nvSpPr>
            <p:spPr bwMode="auto">
              <a:xfrm>
                <a:off x="2884" y="229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4" name="Line 1161"/>
              <p:cNvSpPr>
                <a:spLocks noChangeShapeType="1"/>
              </p:cNvSpPr>
              <p:nvPr/>
            </p:nvSpPr>
            <p:spPr bwMode="auto">
              <a:xfrm>
                <a:off x="2884" y="229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5" name="Line 1162"/>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6" name="Line 1163"/>
              <p:cNvSpPr>
                <a:spLocks noChangeShapeType="1"/>
              </p:cNvSpPr>
              <p:nvPr/>
            </p:nvSpPr>
            <p:spPr bwMode="auto">
              <a:xfrm>
                <a:off x="2884" y="230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7" name="Line 1164"/>
              <p:cNvSpPr>
                <a:spLocks noChangeShapeType="1"/>
              </p:cNvSpPr>
              <p:nvPr/>
            </p:nvSpPr>
            <p:spPr bwMode="auto">
              <a:xfrm>
                <a:off x="288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8" name="Line 1165"/>
              <p:cNvSpPr>
                <a:spLocks noChangeShapeType="1"/>
              </p:cNvSpPr>
              <p:nvPr/>
            </p:nvSpPr>
            <p:spPr bwMode="auto">
              <a:xfrm>
                <a:off x="2884"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9" name="Line 1166"/>
              <p:cNvSpPr>
                <a:spLocks noChangeShapeType="1"/>
              </p:cNvSpPr>
              <p:nvPr/>
            </p:nvSpPr>
            <p:spPr bwMode="auto">
              <a:xfrm>
                <a:off x="2884" y="231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0" name="Line 1167"/>
              <p:cNvSpPr>
                <a:spLocks noChangeShapeType="1"/>
              </p:cNvSpPr>
              <p:nvPr/>
            </p:nvSpPr>
            <p:spPr bwMode="auto">
              <a:xfrm>
                <a:off x="2884" y="231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1" name="Line 1168"/>
              <p:cNvSpPr>
                <a:spLocks noChangeShapeType="1"/>
              </p:cNvSpPr>
              <p:nvPr/>
            </p:nvSpPr>
            <p:spPr bwMode="auto">
              <a:xfrm>
                <a:off x="2884" y="2324"/>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2" name="Line 1169"/>
              <p:cNvSpPr>
                <a:spLocks noChangeShapeType="1"/>
              </p:cNvSpPr>
              <p:nvPr/>
            </p:nvSpPr>
            <p:spPr bwMode="auto">
              <a:xfrm>
                <a:off x="2834" y="227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3" name="Line 1170"/>
              <p:cNvSpPr>
                <a:spLocks noChangeShapeType="1"/>
              </p:cNvSpPr>
              <p:nvPr/>
            </p:nvSpPr>
            <p:spPr bwMode="auto">
              <a:xfrm>
                <a:off x="283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4" name="Line 1171"/>
              <p:cNvSpPr>
                <a:spLocks noChangeShapeType="1"/>
              </p:cNvSpPr>
              <p:nvPr/>
            </p:nvSpPr>
            <p:spPr bwMode="auto">
              <a:xfrm>
                <a:off x="2834" y="228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5" name="Line 1172"/>
              <p:cNvSpPr>
                <a:spLocks noChangeShapeType="1"/>
              </p:cNvSpPr>
              <p:nvPr/>
            </p:nvSpPr>
            <p:spPr bwMode="auto">
              <a:xfrm>
                <a:off x="2834" y="228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6" name="Line 1173"/>
              <p:cNvSpPr>
                <a:spLocks noChangeShapeType="1"/>
              </p:cNvSpPr>
              <p:nvPr/>
            </p:nvSpPr>
            <p:spPr bwMode="auto">
              <a:xfrm>
                <a:off x="283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7" name="Line 1174"/>
              <p:cNvSpPr>
                <a:spLocks noChangeShapeType="1"/>
              </p:cNvSpPr>
              <p:nvPr/>
            </p:nvSpPr>
            <p:spPr bwMode="auto">
              <a:xfrm>
                <a:off x="2834" y="229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8" name="Line 1175"/>
              <p:cNvSpPr>
                <a:spLocks noChangeShapeType="1"/>
              </p:cNvSpPr>
              <p:nvPr/>
            </p:nvSpPr>
            <p:spPr bwMode="auto">
              <a:xfrm>
                <a:off x="2834" y="229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9" name="Line 1176"/>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0" name="Line 1177"/>
              <p:cNvSpPr>
                <a:spLocks noChangeShapeType="1"/>
              </p:cNvSpPr>
              <p:nvPr/>
            </p:nvSpPr>
            <p:spPr bwMode="auto">
              <a:xfrm>
                <a:off x="2834" y="230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1" name="Line 1178"/>
              <p:cNvSpPr>
                <a:spLocks noChangeShapeType="1"/>
              </p:cNvSpPr>
              <p:nvPr/>
            </p:nvSpPr>
            <p:spPr bwMode="auto">
              <a:xfrm>
                <a:off x="283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2" name="Line 1179"/>
              <p:cNvSpPr>
                <a:spLocks noChangeShapeType="1"/>
              </p:cNvSpPr>
              <p:nvPr/>
            </p:nvSpPr>
            <p:spPr bwMode="auto">
              <a:xfrm>
                <a:off x="2834" y="231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3" name="Line 1180"/>
              <p:cNvSpPr>
                <a:spLocks noChangeShapeType="1"/>
              </p:cNvSpPr>
              <p:nvPr/>
            </p:nvSpPr>
            <p:spPr bwMode="auto">
              <a:xfrm>
                <a:off x="2834" y="231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4" name="Line 1181"/>
              <p:cNvSpPr>
                <a:spLocks noChangeShapeType="1"/>
              </p:cNvSpPr>
              <p:nvPr/>
            </p:nvSpPr>
            <p:spPr bwMode="auto">
              <a:xfrm>
                <a:off x="2834" y="231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5" name="Line 1182"/>
              <p:cNvSpPr>
                <a:spLocks noChangeShapeType="1"/>
              </p:cNvSpPr>
              <p:nvPr/>
            </p:nvSpPr>
            <p:spPr bwMode="auto">
              <a:xfrm>
                <a:off x="2834" y="2324"/>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6" name="Line 1183"/>
              <p:cNvSpPr>
                <a:spLocks noChangeShapeType="1"/>
              </p:cNvSpPr>
              <p:nvPr/>
            </p:nvSpPr>
            <p:spPr bwMode="auto">
              <a:xfrm>
                <a:off x="288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7" name="Line 1184"/>
              <p:cNvSpPr>
                <a:spLocks noChangeShapeType="1"/>
              </p:cNvSpPr>
              <p:nvPr/>
            </p:nvSpPr>
            <p:spPr bwMode="auto">
              <a:xfrm>
                <a:off x="283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8" name="Line 1185"/>
              <p:cNvSpPr>
                <a:spLocks noChangeShapeType="1"/>
              </p:cNvSpPr>
              <p:nvPr/>
            </p:nvSpPr>
            <p:spPr bwMode="auto">
              <a:xfrm>
                <a:off x="288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9" name="Line 1186"/>
              <p:cNvSpPr>
                <a:spLocks noChangeShapeType="1"/>
              </p:cNvSpPr>
              <p:nvPr/>
            </p:nvSpPr>
            <p:spPr bwMode="auto">
              <a:xfrm>
                <a:off x="283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0" name="Line 1187"/>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1" name="Line 1188"/>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2" name="Line 1189"/>
              <p:cNvSpPr>
                <a:spLocks noChangeShapeType="1"/>
              </p:cNvSpPr>
              <p:nvPr/>
            </p:nvSpPr>
            <p:spPr bwMode="auto">
              <a:xfrm>
                <a:off x="2884"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3" name="Line 1190"/>
              <p:cNvSpPr>
                <a:spLocks noChangeShapeType="1"/>
              </p:cNvSpPr>
              <p:nvPr/>
            </p:nvSpPr>
            <p:spPr bwMode="auto">
              <a:xfrm>
                <a:off x="2834"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4" name="Line 1191"/>
              <p:cNvSpPr>
                <a:spLocks noChangeShapeType="1"/>
              </p:cNvSpPr>
              <p:nvPr/>
            </p:nvSpPr>
            <p:spPr bwMode="auto">
              <a:xfrm>
                <a:off x="288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5" name="Line 1192"/>
              <p:cNvSpPr>
                <a:spLocks noChangeShapeType="1"/>
              </p:cNvSpPr>
              <p:nvPr/>
            </p:nvSpPr>
            <p:spPr bwMode="auto">
              <a:xfrm>
                <a:off x="283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6" name="Line 1193"/>
              <p:cNvSpPr>
                <a:spLocks noChangeShapeType="1"/>
              </p:cNvSpPr>
              <p:nvPr/>
            </p:nvSpPr>
            <p:spPr bwMode="auto">
              <a:xfrm>
                <a:off x="288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7" name="Line 1194"/>
              <p:cNvSpPr>
                <a:spLocks noChangeShapeType="1"/>
              </p:cNvSpPr>
              <p:nvPr/>
            </p:nvSpPr>
            <p:spPr bwMode="auto">
              <a:xfrm>
                <a:off x="283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8" name="Line 1195"/>
              <p:cNvSpPr>
                <a:spLocks noChangeShapeType="1"/>
              </p:cNvSpPr>
              <p:nvPr/>
            </p:nvSpPr>
            <p:spPr bwMode="auto">
              <a:xfrm>
                <a:off x="288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9" name="Line 1196"/>
              <p:cNvSpPr>
                <a:spLocks noChangeShapeType="1"/>
              </p:cNvSpPr>
              <p:nvPr/>
            </p:nvSpPr>
            <p:spPr bwMode="auto">
              <a:xfrm>
                <a:off x="283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0" name="Line 1197"/>
              <p:cNvSpPr>
                <a:spLocks noChangeShapeType="1"/>
              </p:cNvSpPr>
              <p:nvPr/>
            </p:nvSpPr>
            <p:spPr bwMode="auto">
              <a:xfrm>
                <a:off x="288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1" name="Line 1198"/>
              <p:cNvSpPr>
                <a:spLocks noChangeShapeType="1"/>
              </p:cNvSpPr>
              <p:nvPr/>
            </p:nvSpPr>
            <p:spPr bwMode="auto">
              <a:xfrm>
                <a:off x="283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 name="Line 1199"/>
              <p:cNvSpPr>
                <a:spLocks noChangeShapeType="1"/>
              </p:cNvSpPr>
              <p:nvPr/>
            </p:nvSpPr>
            <p:spPr bwMode="auto">
              <a:xfrm>
                <a:off x="288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 name="Line 1200"/>
              <p:cNvSpPr>
                <a:spLocks noChangeShapeType="1"/>
              </p:cNvSpPr>
              <p:nvPr/>
            </p:nvSpPr>
            <p:spPr bwMode="auto">
              <a:xfrm>
                <a:off x="283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 name="Line 1201"/>
              <p:cNvSpPr>
                <a:spLocks noChangeShapeType="1"/>
              </p:cNvSpPr>
              <p:nvPr/>
            </p:nvSpPr>
            <p:spPr bwMode="auto">
              <a:xfrm>
                <a:off x="288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5" name="Line 1202"/>
              <p:cNvSpPr>
                <a:spLocks noChangeShapeType="1"/>
              </p:cNvSpPr>
              <p:nvPr/>
            </p:nvSpPr>
            <p:spPr bwMode="auto">
              <a:xfrm>
                <a:off x="283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6" name="Line 1203"/>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7" name="Line 1204"/>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 name="Line 1205"/>
              <p:cNvSpPr>
                <a:spLocks noChangeShapeType="1"/>
              </p:cNvSpPr>
              <p:nvPr/>
            </p:nvSpPr>
            <p:spPr bwMode="auto">
              <a:xfrm>
                <a:off x="288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 name="Line 1206"/>
              <p:cNvSpPr>
                <a:spLocks noChangeShapeType="1"/>
              </p:cNvSpPr>
              <p:nvPr/>
            </p:nvSpPr>
            <p:spPr bwMode="auto">
              <a:xfrm>
                <a:off x="283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 name="Line 1207"/>
              <p:cNvSpPr>
                <a:spLocks noChangeShapeType="1"/>
              </p:cNvSpPr>
              <p:nvPr/>
            </p:nvSpPr>
            <p:spPr bwMode="auto">
              <a:xfrm>
                <a:off x="288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 name="Line 1208"/>
              <p:cNvSpPr>
                <a:spLocks noChangeShapeType="1"/>
              </p:cNvSpPr>
              <p:nvPr/>
            </p:nvSpPr>
            <p:spPr bwMode="auto">
              <a:xfrm>
                <a:off x="283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 name="Line 1209"/>
              <p:cNvSpPr>
                <a:spLocks noChangeShapeType="1"/>
              </p:cNvSpPr>
              <p:nvPr/>
            </p:nvSpPr>
            <p:spPr bwMode="auto">
              <a:xfrm>
                <a:off x="288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6" name="Group 1411"/>
            <p:cNvGrpSpPr>
              <a:grpSpLocks/>
            </p:cNvGrpSpPr>
            <p:nvPr/>
          </p:nvGrpSpPr>
          <p:grpSpPr bwMode="auto">
            <a:xfrm>
              <a:off x="2592" y="2064"/>
              <a:ext cx="1828" cy="1168"/>
              <a:chOff x="2592" y="2064"/>
              <a:chExt cx="1828" cy="1168"/>
            </a:xfrm>
          </p:grpSpPr>
          <p:sp>
            <p:nvSpPr>
              <p:cNvPr id="453" name="Line 1211"/>
              <p:cNvSpPr>
                <a:spLocks noChangeShapeType="1"/>
              </p:cNvSpPr>
              <p:nvPr/>
            </p:nvSpPr>
            <p:spPr bwMode="auto">
              <a:xfrm>
                <a:off x="283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 name="Freeform 1212"/>
              <p:cNvSpPr>
                <a:spLocks/>
              </p:cNvSpPr>
              <p:nvPr/>
            </p:nvSpPr>
            <p:spPr bwMode="auto">
              <a:xfrm>
                <a:off x="2834" y="2336"/>
                <a:ext cx="50" cy="18"/>
              </a:xfrm>
              <a:custGeom>
                <a:avLst/>
                <a:gdLst>
                  <a:gd name="T0" fmla="*/ 50 w 50"/>
                  <a:gd name="T1" fmla="*/ 0 h 18"/>
                  <a:gd name="T2" fmla="*/ 42 w 50"/>
                  <a:gd name="T3" fmla="*/ 13 h 18"/>
                  <a:gd name="T4" fmla="*/ 26 w 50"/>
                  <a:gd name="T5" fmla="*/ 18 h 18"/>
                  <a:gd name="T6" fmla="*/ 8 w 50"/>
                  <a:gd name="T7" fmla="*/ 13 h 18"/>
                  <a:gd name="T8" fmla="*/ 0 w 50"/>
                  <a:gd name="T9" fmla="*/ 0 h 18"/>
                </a:gdLst>
                <a:ahLst/>
                <a:cxnLst>
                  <a:cxn ang="0">
                    <a:pos x="T0" y="T1"/>
                  </a:cxn>
                  <a:cxn ang="0">
                    <a:pos x="T2" y="T3"/>
                  </a:cxn>
                  <a:cxn ang="0">
                    <a:pos x="T4" y="T5"/>
                  </a:cxn>
                  <a:cxn ang="0">
                    <a:pos x="T6" y="T7"/>
                  </a:cxn>
                  <a:cxn ang="0">
                    <a:pos x="T8" y="T9"/>
                  </a:cxn>
                </a:cxnLst>
                <a:rect l="0" t="0" r="r" b="b"/>
                <a:pathLst>
                  <a:path w="50" h="18">
                    <a:moveTo>
                      <a:pt x="50" y="0"/>
                    </a:moveTo>
                    <a:lnTo>
                      <a:pt x="42" y="13"/>
                    </a:lnTo>
                    <a:lnTo>
                      <a:pt x="26" y="18"/>
                    </a:lnTo>
                    <a:lnTo>
                      <a:pt x="8" y="13"/>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 name="Line 1213"/>
              <p:cNvSpPr>
                <a:spLocks noChangeShapeType="1"/>
              </p:cNvSpPr>
              <p:nvPr/>
            </p:nvSpPr>
            <p:spPr bwMode="auto">
              <a:xfrm>
                <a:off x="2834" y="2329"/>
                <a:ext cx="0"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 name="Line 1214"/>
              <p:cNvSpPr>
                <a:spLocks noChangeShapeType="1"/>
              </p:cNvSpPr>
              <p:nvPr/>
            </p:nvSpPr>
            <p:spPr bwMode="auto">
              <a:xfrm>
                <a:off x="2884" y="2329"/>
                <a:ext cx="0"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 name="Line 1215"/>
              <p:cNvSpPr>
                <a:spLocks noChangeShapeType="1"/>
              </p:cNvSpPr>
              <p:nvPr/>
            </p:nvSpPr>
            <p:spPr bwMode="auto">
              <a:xfrm>
                <a:off x="2826" y="2266"/>
                <a:ext cx="0" cy="6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 name="Line 1216"/>
              <p:cNvSpPr>
                <a:spLocks noChangeShapeType="1"/>
              </p:cNvSpPr>
              <p:nvPr/>
            </p:nvSpPr>
            <p:spPr bwMode="auto">
              <a:xfrm>
                <a:off x="2892" y="2266"/>
                <a:ext cx="0" cy="6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 name="Freeform 1217"/>
              <p:cNvSpPr>
                <a:spLocks/>
              </p:cNvSpPr>
              <p:nvPr/>
            </p:nvSpPr>
            <p:spPr bwMode="auto">
              <a:xfrm>
                <a:off x="2826" y="2261"/>
                <a:ext cx="66" cy="23"/>
              </a:xfrm>
              <a:custGeom>
                <a:avLst/>
                <a:gdLst>
                  <a:gd name="T0" fmla="*/ 66 w 66"/>
                  <a:gd name="T1" fmla="*/ 0 h 23"/>
                  <a:gd name="T2" fmla="*/ 56 w 66"/>
                  <a:gd name="T3" fmla="*/ 18 h 23"/>
                  <a:gd name="T4" fmla="*/ 34 w 66"/>
                  <a:gd name="T5" fmla="*/ 23 h 23"/>
                  <a:gd name="T6" fmla="*/ 10 w 66"/>
                  <a:gd name="T7" fmla="*/ 18 h 23"/>
                  <a:gd name="T8" fmla="*/ 0 w 66"/>
                  <a:gd name="T9" fmla="*/ 0 h 23"/>
                </a:gdLst>
                <a:ahLst/>
                <a:cxnLst>
                  <a:cxn ang="0">
                    <a:pos x="T0" y="T1"/>
                  </a:cxn>
                  <a:cxn ang="0">
                    <a:pos x="T2" y="T3"/>
                  </a:cxn>
                  <a:cxn ang="0">
                    <a:pos x="T4" y="T5"/>
                  </a:cxn>
                  <a:cxn ang="0">
                    <a:pos x="T6" y="T7"/>
                  </a:cxn>
                  <a:cxn ang="0">
                    <a:pos x="T8" y="T9"/>
                  </a:cxn>
                </a:cxnLst>
                <a:rect l="0" t="0" r="r" b="b"/>
                <a:pathLst>
                  <a:path w="66" h="23">
                    <a:moveTo>
                      <a:pt x="66" y="0"/>
                    </a:moveTo>
                    <a:lnTo>
                      <a:pt x="56" y="18"/>
                    </a:lnTo>
                    <a:lnTo>
                      <a:pt x="34" y="23"/>
                    </a:lnTo>
                    <a:lnTo>
                      <a:pt x="10" y="18"/>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 name="Line 1218"/>
              <p:cNvSpPr>
                <a:spLocks noChangeShapeType="1"/>
              </p:cNvSpPr>
              <p:nvPr/>
            </p:nvSpPr>
            <p:spPr bwMode="auto">
              <a:xfrm>
                <a:off x="2826" y="226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 name="Line 1219"/>
              <p:cNvSpPr>
                <a:spLocks noChangeShapeType="1"/>
              </p:cNvSpPr>
              <p:nvPr/>
            </p:nvSpPr>
            <p:spPr bwMode="auto">
              <a:xfrm>
                <a:off x="2892" y="226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 name="Line 1220"/>
              <p:cNvSpPr>
                <a:spLocks noChangeShapeType="1"/>
              </p:cNvSpPr>
              <p:nvPr/>
            </p:nvSpPr>
            <p:spPr bwMode="auto">
              <a:xfrm flipH="1">
                <a:off x="2832" y="2221"/>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 name="Freeform 1221"/>
              <p:cNvSpPr>
                <a:spLocks/>
              </p:cNvSpPr>
              <p:nvPr/>
            </p:nvSpPr>
            <p:spPr bwMode="auto">
              <a:xfrm>
                <a:off x="2826" y="2231"/>
                <a:ext cx="66" cy="38"/>
              </a:xfrm>
              <a:custGeom>
                <a:avLst/>
                <a:gdLst>
                  <a:gd name="T0" fmla="*/ 60 w 66"/>
                  <a:gd name="T1" fmla="*/ 0 h 38"/>
                  <a:gd name="T2" fmla="*/ 66 w 66"/>
                  <a:gd name="T3" fmla="*/ 15 h 38"/>
                  <a:gd name="T4" fmla="*/ 56 w 66"/>
                  <a:gd name="T5" fmla="*/ 30 h 38"/>
                  <a:gd name="T6" fmla="*/ 34 w 66"/>
                  <a:gd name="T7" fmla="*/ 38 h 38"/>
                  <a:gd name="T8" fmla="*/ 10 w 66"/>
                  <a:gd name="T9" fmla="*/ 30 h 38"/>
                  <a:gd name="T10" fmla="*/ 0 w 66"/>
                  <a:gd name="T11" fmla="*/ 15 h 38"/>
                  <a:gd name="T12" fmla="*/ 6 w 66"/>
                  <a:gd name="T13" fmla="*/ 0 h 38"/>
                </a:gdLst>
                <a:ahLst/>
                <a:cxnLst>
                  <a:cxn ang="0">
                    <a:pos x="T0" y="T1"/>
                  </a:cxn>
                  <a:cxn ang="0">
                    <a:pos x="T2" y="T3"/>
                  </a:cxn>
                  <a:cxn ang="0">
                    <a:pos x="T4" y="T5"/>
                  </a:cxn>
                  <a:cxn ang="0">
                    <a:pos x="T6" y="T7"/>
                  </a:cxn>
                  <a:cxn ang="0">
                    <a:pos x="T8" y="T9"/>
                  </a:cxn>
                  <a:cxn ang="0">
                    <a:pos x="T10" y="T11"/>
                  </a:cxn>
                  <a:cxn ang="0">
                    <a:pos x="T12" y="T13"/>
                  </a:cxn>
                </a:cxnLst>
                <a:rect l="0" t="0" r="r" b="b"/>
                <a:pathLst>
                  <a:path w="66" h="38">
                    <a:moveTo>
                      <a:pt x="60" y="0"/>
                    </a:moveTo>
                    <a:lnTo>
                      <a:pt x="66" y="15"/>
                    </a:lnTo>
                    <a:lnTo>
                      <a:pt x="56" y="30"/>
                    </a:lnTo>
                    <a:lnTo>
                      <a:pt x="34" y="38"/>
                    </a:lnTo>
                    <a:lnTo>
                      <a:pt x="10" y="30"/>
                    </a:lnTo>
                    <a:lnTo>
                      <a:pt x="0" y="15"/>
                    </a:lnTo>
                    <a:lnTo>
                      <a:pt x="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 name="Freeform 1222"/>
              <p:cNvSpPr>
                <a:spLocks/>
              </p:cNvSpPr>
              <p:nvPr/>
            </p:nvSpPr>
            <p:spPr bwMode="auto">
              <a:xfrm>
                <a:off x="2826" y="2256"/>
                <a:ext cx="68" cy="23"/>
              </a:xfrm>
              <a:custGeom>
                <a:avLst/>
                <a:gdLst>
                  <a:gd name="T0" fmla="*/ 68 w 68"/>
                  <a:gd name="T1" fmla="*/ 0 h 23"/>
                  <a:gd name="T2" fmla="*/ 58 w 68"/>
                  <a:gd name="T3" fmla="*/ 15 h 23"/>
                  <a:gd name="T4" fmla="*/ 34 w 68"/>
                  <a:gd name="T5" fmla="*/ 23 h 23"/>
                  <a:gd name="T6" fmla="*/ 8 w 68"/>
                  <a:gd name="T7" fmla="*/ 15 h 23"/>
                  <a:gd name="T8" fmla="*/ 0 w 68"/>
                  <a:gd name="T9" fmla="*/ 0 h 23"/>
                </a:gdLst>
                <a:ahLst/>
                <a:cxnLst>
                  <a:cxn ang="0">
                    <a:pos x="T0" y="T1"/>
                  </a:cxn>
                  <a:cxn ang="0">
                    <a:pos x="T2" y="T3"/>
                  </a:cxn>
                  <a:cxn ang="0">
                    <a:pos x="T4" y="T5"/>
                  </a:cxn>
                  <a:cxn ang="0">
                    <a:pos x="T6" y="T7"/>
                  </a:cxn>
                  <a:cxn ang="0">
                    <a:pos x="T8" y="T9"/>
                  </a:cxn>
                </a:cxnLst>
                <a:rect l="0" t="0" r="r" b="b"/>
                <a:pathLst>
                  <a:path w="68" h="23">
                    <a:moveTo>
                      <a:pt x="68" y="0"/>
                    </a:moveTo>
                    <a:lnTo>
                      <a:pt x="58" y="15"/>
                    </a:lnTo>
                    <a:lnTo>
                      <a:pt x="34" y="23"/>
                    </a:lnTo>
                    <a:lnTo>
                      <a:pt x="8" y="15"/>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 name="Freeform 1223"/>
              <p:cNvSpPr>
                <a:spLocks/>
              </p:cNvSpPr>
              <p:nvPr/>
            </p:nvSpPr>
            <p:spPr bwMode="auto">
              <a:xfrm>
                <a:off x="2840" y="2216"/>
                <a:ext cx="38" cy="28"/>
              </a:xfrm>
              <a:custGeom>
                <a:avLst/>
                <a:gdLst>
                  <a:gd name="T0" fmla="*/ 20 w 38"/>
                  <a:gd name="T1" fmla="*/ 0 h 28"/>
                  <a:gd name="T2" fmla="*/ 34 w 38"/>
                  <a:gd name="T3" fmla="*/ 5 h 28"/>
                  <a:gd name="T4" fmla="*/ 38 w 38"/>
                  <a:gd name="T5" fmla="*/ 15 h 28"/>
                  <a:gd name="T6" fmla="*/ 32 w 38"/>
                  <a:gd name="T7" fmla="*/ 23 h 28"/>
                  <a:gd name="T8" fmla="*/ 20 w 38"/>
                  <a:gd name="T9" fmla="*/ 28 h 28"/>
                  <a:gd name="T10" fmla="*/ 6 w 38"/>
                  <a:gd name="T11" fmla="*/ 23 h 28"/>
                  <a:gd name="T12" fmla="*/ 0 w 38"/>
                  <a:gd name="T13" fmla="*/ 15 h 28"/>
                  <a:gd name="T14" fmla="*/ 4 w 38"/>
                  <a:gd name="T15" fmla="*/ 5 h 28"/>
                  <a:gd name="T16" fmla="*/ 16 w 38"/>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28">
                    <a:moveTo>
                      <a:pt x="20" y="0"/>
                    </a:moveTo>
                    <a:lnTo>
                      <a:pt x="34" y="5"/>
                    </a:lnTo>
                    <a:lnTo>
                      <a:pt x="38" y="15"/>
                    </a:lnTo>
                    <a:lnTo>
                      <a:pt x="32" y="23"/>
                    </a:lnTo>
                    <a:lnTo>
                      <a:pt x="20" y="28"/>
                    </a:lnTo>
                    <a:lnTo>
                      <a:pt x="6" y="23"/>
                    </a:lnTo>
                    <a:lnTo>
                      <a:pt x="0" y="15"/>
                    </a:lnTo>
                    <a:lnTo>
                      <a:pt x="4" y="5"/>
                    </a:lnTo>
                    <a:lnTo>
                      <a:pt x="1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 name="Line 1224"/>
              <p:cNvSpPr>
                <a:spLocks noChangeShapeType="1"/>
              </p:cNvSpPr>
              <p:nvPr/>
            </p:nvSpPr>
            <p:spPr bwMode="auto">
              <a:xfrm>
                <a:off x="2826" y="2246"/>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 name="Line 1225"/>
              <p:cNvSpPr>
                <a:spLocks noChangeShapeType="1"/>
              </p:cNvSpPr>
              <p:nvPr/>
            </p:nvSpPr>
            <p:spPr bwMode="auto">
              <a:xfrm>
                <a:off x="2894" y="2246"/>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 name="Line 1226"/>
              <p:cNvSpPr>
                <a:spLocks noChangeShapeType="1"/>
              </p:cNvSpPr>
              <p:nvPr/>
            </p:nvSpPr>
            <p:spPr bwMode="auto">
              <a:xfrm>
                <a:off x="2874" y="2221"/>
                <a:ext cx="12"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 name="Freeform 1227"/>
              <p:cNvSpPr>
                <a:spLocks/>
              </p:cNvSpPr>
              <p:nvPr/>
            </p:nvSpPr>
            <p:spPr bwMode="auto">
              <a:xfrm>
                <a:off x="2826" y="2339"/>
                <a:ext cx="66" cy="22"/>
              </a:xfrm>
              <a:custGeom>
                <a:avLst/>
                <a:gdLst>
                  <a:gd name="T0" fmla="*/ 66 w 66"/>
                  <a:gd name="T1" fmla="*/ 0 h 22"/>
                  <a:gd name="T2" fmla="*/ 56 w 66"/>
                  <a:gd name="T3" fmla="*/ 15 h 22"/>
                  <a:gd name="T4" fmla="*/ 34 w 66"/>
                  <a:gd name="T5" fmla="*/ 22 h 22"/>
                  <a:gd name="T6" fmla="*/ 10 w 66"/>
                  <a:gd name="T7" fmla="*/ 15 h 22"/>
                  <a:gd name="T8" fmla="*/ 0 w 66"/>
                  <a:gd name="T9" fmla="*/ 0 h 22"/>
                </a:gdLst>
                <a:ahLst/>
                <a:cxnLst>
                  <a:cxn ang="0">
                    <a:pos x="T0" y="T1"/>
                  </a:cxn>
                  <a:cxn ang="0">
                    <a:pos x="T2" y="T3"/>
                  </a:cxn>
                  <a:cxn ang="0">
                    <a:pos x="T4" y="T5"/>
                  </a:cxn>
                  <a:cxn ang="0">
                    <a:pos x="T6" y="T7"/>
                  </a:cxn>
                  <a:cxn ang="0">
                    <a:pos x="T8" y="T9"/>
                  </a:cxn>
                </a:cxnLst>
                <a:rect l="0" t="0" r="r" b="b"/>
                <a:pathLst>
                  <a:path w="66" h="22">
                    <a:moveTo>
                      <a:pt x="66" y="0"/>
                    </a:moveTo>
                    <a:lnTo>
                      <a:pt x="56" y="15"/>
                    </a:lnTo>
                    <a:lnTo>
                      <a:pt x="34" y="22"/>
                    </a:lnTo>
                    <a:lnTo>
                      <a:pt x="10" y="15"/>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 name="Line 1228"/>
              <p:cNvSpPr>
                <a:spLocks noChangeShapeType="1"/>
              </p:cNvSpPr>
              <p:nvPr/>
            </p:nvSpPr>
            <p:spPr bwMode="auto">
              <a:xfrm flipV="1">
                <a:off x="2826" y="2331"/>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 name="Line 1229"/>
              <p:cNvSpPr>
                <a:spLocks noChangeShapeType="1"/>
              </p:cNvSpPr>
              <p:nvPr/>
            </p:nvSpPr>
            <p:spPr bwMode="auto">
              <a:xfrm flipV="1">
                <a:off x="2892" y="2331"/>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 name="Freeform 1230"/>
              <p:cNvSpPr>
                <a:spLocks/>
              </p:cNvSpPr>
              <p:nvPr/>
            </p:nvSpPr>
            <p:spPr bwMode="auto">
              <a:xfrm>
                <a:off x="2826" y="2326"/>
                <a:ext cx="66" cy="28"/>
              </a:xfrm>
              <a:custGeom>
                <a:avLst/>
                <a:gdLst>
                  <a:gd name="T0" fmla="*/ 66 w 66"/>
                  <a:gd name="T1" fmla="*/ 0 h 28"/>
                  <a:gd name="T2" fmla="*/ 62 w 66"/>
                  <a:gd name="T3" fmla="*/ 18 h 28"/>
                  <a:gd name="T4" fmla="*/ 44 w 66"/>
                  <a:gd name="T5" fmla="*/ 28 h 28"/>
                  <a:gd name="T6" fmla="*/ 22 w 66"/>
                  <a:gd name="T7" fmla="*/ 28 h 28"/>
                  <a:gd name="T8" fmla="*/ 4 w 66"/>
                  <a:gd name="T9" fmla="*/ 18 h 28"/>
                  <a:gd name="T10" fmla="*/ 0 w 66"/>
                  <a:gd name="T11" fmla="*/ 0 h 28"/>
                </a:gdLst>
                <a:ahLst/>
                <a:cxnLst>
                  <a:cxn ang="0">
                    <a:pos x="T0" y="T1"/>
                  </a:cxn>
                  <a:cxn ang="0">
                    <a:pos x="T2" y="T3"/>
                  </a:cxn>
                  <a:cxn ang="0">
                    <a:pos x="T4" y="T5"/>
                  </a:cxn>
                  <a:cxn ang="0">
                    <a:pos x="T6" y="T7"/>
                  </a:cxn>
                  <a:cxn ang="0">
                    <a:pos x="T8" y="T9"/>
                  </a:cxn>
                  <a:cxn ang="0">
                    <a:pos x="T10" y="T11"/>
                  </a:cxn>
                </a:cxnLst>
                <a:rect l="0" t="0" r="r" b="b"/>
                <a:pathLst>
                  <a:path w="66" h="28">
                    <a:moveTo>
                      <a:pt x="66" y="0"/>
                    </a:moveTo>
                    <a:lnTo>
                      <a:pt x="62" y="18"/>
                    </a:lnTo>
                    <a:lnTo>
                      <a:pt x="44" y="28"/>
                    </a:lnTo>
                    <a:lnTo>
                      <a:pt x="22" y="28"/>
                    </a:lnTo>
                    <a:lnTo>
                      <a:pt x="4" y="18"/>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 name="Freeform 1231"/>
              <p:cNvSpPr>
                <a:spLocks/>
              </p:cNvSpPr>
              <p:nvPr/>
            </p:nvSpPr>
            <p:spPr bwMode="auto">
              <a:xfrm>
                <a:off x="2826" y="2331"/>
                <a:ext cx="66" cy="23"/>
              </a:xfrm>
              <a:custGeom>
                <a:avLst/>
                <a:gdLst>
                  <a:gd name="T0" fmla="*/ 66 w 66"/>
                  <a:gd name="T1" fmla="*/ 0 h 23"/>
                  <a:gd name="T2" fmla="*/ 56 w 66"/>
                  <a:gd name="T3" fmla="*/ 18 h 23"/>
                  <a:gd name="T4" fmla="*/ 34 w 66"/>
                  <a:gd name="T5" fmla="*/ 23 h 23"/>
                  <a:gd name="T6" fmla="*/ 10 w 66"/>
                  <a:gd name="T7" fmla="*/ 18 h 23"/>
                  <a:gd name="T8" fmla="*/ 0 w 66"/>
                  <a:gd name="T9" fmla="*/ 0 h 23"/>
                </a:gdLst>
                <a:ahLst/>
                <a:cxnLst>
                  <a:cxn ang="0">
                    <a:pos x="T0" y="T1"/>
                  </a:cxn>
                  <a:cxn ang="0">
                    <a:pos x="T2" y="T3"/>
                  </a:cxn>
                  <a:cxn ang="0">
                    <a:pos x="T4" y="T5"/>
                  </a:cxn>
                  <a:cxn ang="0">
                    <a:pos x="T6" y="T7"/>
                  </a:cxn>
                  <a:cxn ang="0">
                    <a:pos x="T8" y="T9"/>
                  </a:cxn>
                </a:cxnLst>
                <a:rect l="0" t="0" r="r" b="b"/>
                <a:pathLst>
                  <a:path w="66" h="23">
                    <a:moveTo>
                      <a:pt x="66" y="0"/>
                    </a:moveTo>
                    <a:lnTo>
                      <a:pt x="56" y="18"/>
                    </a:lnTo>
                    <a:lnTo>
                      <a:pt x="34" y="23"/>
                    </a:lnTo>
                    <a:lnTo>
                      <a:pt x="10" y="18"/>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 name="Line 1232"/>
              <p:cNvSpPr>
                <a:spLocks noChangeShapeType="1"/>
              </p:cNvSpPr>
              <p:nvPr/>
            </p:nvSpPr>
            <p:spPr bwMode="auto">
              <a:xfrm flipH="1" flipV="1">
                <a:off x="2592" y="2959"/>
                <a:ext cx="163" cy="9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 name="Line 1233"/>
              <p:cNvSpPr>
                <a:spLocks noChangeShapeType="1"/>
              </p:cNvSpPr>
              <p:nvPr/>
            </p:nvSpPr>
            <p:spPr bwMode="auto">
              <a:xfrm>
                <a:off x="2761" y="3097"/>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 name="Line 1234"/>
              <p:cNvSpPr>
                <a:spLocks noChangeShapeType="1"/>
              </p:cNvSpPr>
              <p:nvPr/>
            </p:nvSpPr>
            <p:spPr bwMode="auto">
              <a:xfrm flipH="1" flipV="1">
                <a:off x="2725" y="3077"/>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 name="Line 1235"/>
              <p:cNvSpPr>
                <a:spLocks noChangeShapeType="1"/>
              </p:cNvSpPr>
              <p:nvPr/>
            </p:nvSpPr>
            <p:spPr bwMode="auto">
              <a:xfrm flipH="1" flipV="1">
                <a:off x="2592" y="3002"/>
                <a:ext cx="133" cy="7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 name="Line 1236"/>
              <p:cNvSpPr>
                <a:spLocks noChangeShapeType="1"/>
              </p:cNvSpPr>
              <p:nvPr/>
            </p:nvSpPr>
            <p:spPr bwMode="auto">
              <a:xfrm flipH="1" flipV="1">
                <a:off x="2725" y="3119"/>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 name="Line 1237"/>
              <p:cNvSpPr>
                <a:spLocks noChangeShapeType="1"/>
              </p:cNvSpPr>
              <p:nvPr/>
            </p:nvSpPr>
            <p:spPr bwMode="auto">
              <a:xfrm flipH="1" flipV="1">
                <a:off x="2592" y="3044"/>
                <a:ext cx="133" cy="7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 name="Line 1238"/>
              <p:cNvSpPr>
                <a:spLocks noChangeShapeType="1"/>
              </p:cNvSpPr>
              <p:nvPr/>
            </p:nvSpPr>
            <p:spPr bwMode="auto">
              <a:xfrm flipH="1" flipV="1">
                <a:off x="2592" y="3102"/>
                <a:ext cx="177"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 name="Line 1239"/>
              <p:cNvSpPr>
                <a:spLocks noChangeShapeType="1"/>
              </p:cNvSpPr>
              <p:nvPr/>
            </p:nvSpPr>
            <p:spPr bwMode="auto">
              <a:xfrm flipH="1" flipV="1">
                <a:off x="2592" y="3129"/>
                <a:ext cx="181" cy="10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 name="Line 1240"/>
              <p:cNvSpPr>
                <a:spLocks noChangeShapeType="1"/>
              </p:cNvSpPr>
              <p:nvPr/>
            </p:nvSpPr>
            <p:spPr bwMode="auto">
              <a:xfrm flipV="1">
                <a:off x="2761" y="3114"/>
                <a:ext cx="31"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 name="Freeform 1241"/>
              <p:cNvSpPr>
                <a:spLocks/>
              </p:cNvSpPr>
              <p:nvPr/>
            </p:nvSpPr>
            <p:spPr bwMode="auto">
              <a:xfrm>
                <a:off x="2886" y="2371"/>
                <a:ext cx="4" cy="8"/>
              </a:xfrm>
              <a:custGeom>
                <a:avLst/>
                <a:gdLst>
                  <a:gd name="T0" fmla="*/ 2 w 4"/>
                  <a:gd name="T1" fmla="*/ 5 h 8"/>
                  <a:gd name="T2" fmla="*/ 4 w 4"/>
                  <a:gd name="T3" fmla="*/ 3 h 8"/>
                  <a:gd name="T4" fmla="*/ 4 w 4"/>
                  <a:gd name="T5" fmla="*/ 0 h 8"/>
                  <a:gd name="T6" fmla="*/ 2 w 4"/>
                  <a:gd name="T7" fmla="*/ 0 h 8"/>
                  <a:gd name="T8" fmla="*/ 0 w 4"/>
                  <a:gd name="T9" fmla="*/ 0 h 8"/>
                  <a:gd name="T10" fmla="*/ 0 w 4"/>
                  <a:gd name="T11" fmla="*/ 3 h 8"/>
                  <a:gd name="T12" fmla="*/ 0 w 4"/>
                  <a:gd name="T13" fmla="*/ 5 h 8"/>
                  <a:gd name="T14" fmla="*/ 0 w 4"/>
                  <a:gd name="T15" fmla="*/ 8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8">
                    <a:moveTo>
                      <a:pt x="2" y="5"/>
                    </a:moveTo>
                    <a:lnTo>
                      <a:pt x="4" y="3"/>
                    </a:lnTo>
                    <a:lnTo>
                      <a:pt x="4" y="0"/>
                    </a:lnTo>
                    <a:lnTo>
                      <a:pt x="2" y="0"/>
                    </a:lnTo>
                    <a:lnTo>
                      <a:pt x="0" y="0"/>
                    </a:lnTo>
                    <a:lnTo>
                      <a:pt x="0" y="3"/>
                    </a:lnTo>
                    <a:lnTo>
                      <a:pt x="0" y="5"/>
                    </a:lnTo>
                    <a:lnTo>
                      <a:pt x="0" y="8"/>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 name="Line 1242"/>
              <p:cNvSpPr>
                <a:spLocks noChangeShapeType="1"/>
              </p:cNvSpPr>
              <p:nvPr/>
            </p:nvSpPr>
            <p:spPr bwMode="auto">
              <a:xfrm flipV="1">
                <a:off x="2884" y="2399"/>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 name="Line 1243"/>
              <p:cNvSpPr>
                <a:spLocks noChangeShapeType="1"/>
              </p:cNvSpPr>
              <p:nvPr/>
            </p:nvSpPr>
            <p:spPr bwMode="auto">
              <a:xfrm flipV="1">
                <a:off x="2884" y="2394"/>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 name="Line 1244"/>
              <p:cNvSpPr>
                <a:spLocks noChangeShapeType="1"/>
              </p:cNvSpPr>
              <p:nvPr/>
            </p:nvSpPr>
            <p:spPr bwMode="auto">
              <a:xfrm flipV="1">
                <a:off x="2884" y="2389"/>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 name="Line 1245"/>
              <p:cNvSpPr>
                <a:spLocks noChangeShapeType="1"/>
              </p:cNvSpPr>
              <p:nvPr/>
            </p:nvSpPr>
            <p:spPr bwMode="auto">
              <a:xfrm>
                <a:off x="2884" y="2389"/>
                <a:ext cx="0" cy="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 name="Line 1246"/>
              <p:cNvSpPr>
                <a:spLocks noChangeShapeType="1"/>
              </p:cNvSpPr>
              <p:nvPr/>
            </p:nvSpPr>
            <p:spPr bwMode="auto">
              <a:xfrm>
                <a:off x="2884" y="239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 name="Line 1247"/>
              <p:cNvSpPr>
                <a:spLocks noChangeShapeType="1"/>
              </p:cNvSpPr>
              <p:nvPr/>
            </p:nvSpPr>
            <p:spPr bwMode="auto">
              <a:xfrm>
                <a:off x="2884" y="2399"/>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 name="Line 1248"/>
              <p:cNvSpPr>
                <a:spLocks noChangeShapeType="1"/>
              </p:cNvSpPr>
              <p:nvPr/>
            </p:nvSpPr>
            <p:spPr bwMode="auto">
              <a:xfrm>
                <a:off x="2884" y="2404"/>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 name="Line 1249"/>
              <p:cNvSpPr>
                <a:spLocks noChangeShapeType="1"/>
              </p:cNvSpPr>
              <p:nvPr/>
            </p:nvSpPr>
            <p:spPr bwMode="auto">
              <a:xfrm>
                <a:off x="2884" y="2414"/>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 name="Line 1250"/>
              <p:cNvSpPr>
                <a:spLocks noChangeShapeType="1"/>
              </p:cNvSpPr>
              <p:nvPr/>
            </p:nvSpPr>
            <p:spPr bwMode="auto">
              <a:xfrm flipH="1">
                <a:off x="2882" y="242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 name="Line 1251"/>
              <p:cNvSpPr>
                <a:spLocks noChangeShapeType="1"/>
              </p:cNvSpPr>
              <p:nvPr/>
            </p:nvSpPr>
            <p:spPr bwMode="auto">
              <a:xfrm>
                <a:off x="2882" y="24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 name="Line 1252"/>
              <p:cNvSpPr>
                <a:spLocks noChangeShapeType="1"/>
              </p:cNvSpPr>
              <p:nvPr/>
            </p:nvSpPr>
            <p:spPr bwMode="auto">
              <a:xfrm>
                <a:off x="2882" y="242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 name="Line 1253"/>
              <p:cNvSpPr>
                <a:spLocks noChangeShapeType="1"/>
              </p:cNvSpPr>
              <p:nvPr/>
            </p:nvSpPr>
            <p:spPr bwMode="auto">
              <a:xfrm>
                <a:off x="2884" y="24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 name="Line 1254"/>
              <p:cNvSpPr>
                <a:spLocks noChangeShapeType="1"/>
              </p:cNvSpPr>
              <p:nvPr/>
            </p:nvSpPr>
            <p:spPr bwMode="auto">
              <a:xfrm>
                <a:off x="2884" y="242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 name="Line 1255"/>
              <p:cNvSpPr>
                <a:spLocks noChangeShapeType="1"/>
              </p:cNvSpPr>
              <p:nvPr/>
            </p:nvSpPr>
            <p:spPr bwMode="auto">
              <a:xfrm flipV="1">
                <a:off x="2886" y="242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 name="Line 1256"/>
              <p:cNvSpPr>
                <a:spLocks noChangeShapeType="1"/>
              </p:cNvSpPr>
              <p:nvPr/>
            </p:nvSpPr>
            <p:spPr bwMode="auto">
              <a:xfrm>
                <a:off x="2886" y="24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 name="Line 1257"/>
              <p:cNvSpPr>
                <a:spLocks noChangeShapeType="1"/>
              </p:cNvSpPr>
              <p:nvPr/>
            </p:nvSpPr>
            <p:spPr bwMode="auto">
              <a:xfrm flipV="1">
                <a:off x="2886" y="2414"/>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 name="Line 1258"/>
              <p:cNvSpPr>
                <a:spLocks noChangeShapeType="1"/>
              </p:cNvSpPr>
              <p:nvPr/>
            </p:nvSpPr>
            <p:spPr bwMode="auto">
              <a:xfrm flipV="1">
                <a:off x="2886" y="2401"/>
                <a:ext cx="2" cy="1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 name="Freeform 1259"/>
              <p:cNvSpPr>
                <a:spLocks/>
              </p:cNvSpPr>
              <p:nvPr/>
            </p:nvSpPr>
            <p:spPr bwMode="auto">
              <a:xfrm>
                <a:off x="2882" y="2404"/>
                <a:ext cx="2" cy="2"/>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0" y="0"/>
                    </a:moveTo>
                    <a:lnTo>
                      <a:pt x="0" y="2"/>
                    </a:lnTo>
                    <a:lnTo>
                      <a:pt x="0" y="2"/>
                    </a:lnTo>
                    <a:lnTo>
                      <a:pt x="0" y="2"/>
                    </a:lnTo>
                    <a:lnTo>
                      <a:pt x="2" y="2"/>
                    </a:lnTo>
                    <a:lnTo>
                      <a:pt x="2" y="0"/>
                    </a:lnTo>
                    <a:lnTo>
                      <a:pt x="2"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2" name="Freeform 1260"/>
              <p:cNvSpPr>
                <a:spLocks/>
              </p:cNvSpPr>
              <p:nvPr/>
            </p:nvSpPr>
            <p:spPr bwMode="auto">
              <a:xfrm>
                <a:off x="2882" y="2379"/>
                <a:ext cx="4" cy="25"/>
              </a:xfrm>
              <a:custGeom>
                <a:avLst/>
                <a:gdLst>
                  <a:gd name="T0" fmla="*/ 4 w 4"/>
                  <a:gd name="T1" fmla="*/ 0 h 25"/>
                  <a:gd name="T2" fmla="*/ 4 w 4"/>
                  <a:gd name="T3" fmla="*/ 0 h 25"/>
                  <a:gd name="T4" fmla="*/ 4 w 4"/>
                  <a:gd name="T5" fmla="*/ 2 h 25"/>
                  <a:gd name="T6" fmla="*/ 4 w 4"/>
                  <a:gd name="T7" fmla="*/ 2 h 25"/>
                  <a:gd name="T8" fmla="*/ 2 w 4"/>
                  <a:gd name="T9" fmla="*/ 5 h 25"/>
                  <a:gd name="T10" fmla="*/ 2 w 4"/>
                  <a:gd name="T11" fmla="*/ 7 h 25"/>
                  <a:gd name="T12" fmla="*/ 0 w 4"/>
                  <a:gd name="T13" fmla="*/ 7 h 25"/>
                  <a:gd name="T14" fmla="*/ 0 w 4"/>
                  <a:gd name="T15" fmla="*/ 12 h 25"/>
                  <a:gd name="T16" fmla="*/ 0 w 4"/>
                  <a:gd name="T17" fmla="*/ 20 h 25"/>
                  <a:gd name="T18" fmla="*/ 0 w 4"/>
                  <a:gd name="T19" fmla="*/ 22 h 25"/>
                  <a:gd name="T20" fmla="*/ 0 w 4"/>
                  <a:gd name="T2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25">
                    <a:moveTo>
                      <a:pt x="4" y="0"/>
                    </a:moveTo>
                    <a:cubicBezTo>
                      <a:pt x="4" y="0"/>
                      <a:pt x="4" y="0"/>
                      <a:pt x="4" y="0"/>
                    </a:cubicBezTo>
                    <a:cubicBezTo>
                      <a:pt x="4" y="0"/>
                      <a:pt x="4" y="2"/>
                      <a:pt x="4" y="2"/>
                    </a:cubicBezTo>
                    <a:cubicBezTo>
                      <a:pt x="4" y="2"/>
                      <a:pt x="4" y="2"/>
                      <a:pt x="4" y="2"/>
                    </a:cubicBezTo>
                    <a:cubicBezTo>
                      <a:pt x="4" y="2"/>
                      <a:pt x="4" y="5"/>
                      <a:pt x="2" y="5"/>
                    </a:cubicBezTo>
                    <a:cubicBezTo>
                      <a:pt x="2" y="5"/>
                      <a:pt x="2" y="5"/>
                      <a:pt x="2" y="7"/>
                    </a:cubicBezTo>
                    <a:cubicBezTo>
                      <a:pt x="0" y="7"/>
                      <a:pt x="0" y="7"/>
                      <a:pt x="0" y="7"/>
                    </a:cubicBezTo>
                    <a:cubicBezTo>
                      <a:pt x="0" y="10"/>
                      <a:pt x="0" y="10"/>
                      <a:pt x="0" y="12"/>
                    </a:cubicBezTo>
                    <a:cubicBezTo>
                      <a:pt x="0" y="15"/>
                      <a:pt x="0" y="17"/>
                      <a:pt x="0" y="20"/>
                    </a:cubicBezTo>
                    <a:cubicBezTo>
                      <a:pt x="0" y="20"/>
                      <a:pt x="0" y="22"/>
                      <a:pt x="0" y="22"/>
                    </a:cubicBezTo>
                    <a:cubicBezTo>
                      <a:pt x="0" y="22"/>
                      <a:pt x="0" y="25"/>
                      <a:pt x="0" y="25"/>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3" name="Line 1261"/>
              <p:cNvSpPr>
                <a:spLocks noChangeShapeType="1"/>
              </p:cNvSpPr>
              <p:nvPr/>
            </p:nvSpPr>
            <p:spPr bwMode="auto">
              <a:xfrm flipV="1">
                <a:off x="2892" y="23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4" name="Line 1262"/>
              <p:cNvSpPr>
                <a:spLocks noChangeShapeType="1"/>
              </p:cNvSpPr>
              <p:nvPr/>
            </p:nvSpPr>
            <p:spPr bwMode="auto">
              <a:xfrm flipH="1" flipV="1">
                <a:off x="2890" y="2389"/>
                <a:ext cx="2"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5" name="Line 1263"/>
              <p:cNvSpPr>
                <a:spLocks noChangeShapeType="1"/>
              </p:cNvSpPr>
              <p:nvPr/>
            </p:nvSpPr>
            <p:spPr bwMode="auto">
              <a:xfrm flipV="1">
                <a:off x="2890" y="2384"/>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6" name="Line 1264"/>
              <p:cNvSpPr>
                <a:spLocks noChangeShapeType="1"/>
              </p:cNvSpPr>
              <p:nvPr/>
            </p:nvSpPr>
            <p:spPr bwMode="auto">
              <a:xfrm>
                <a:off x="2890" y="2384"/>
                <a:ext cx="0" cy="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7" name="Line 1265"/>
              <p:cNvSpPr>
                <a:spLocks noChangeShapeType="1"/>
              </p:cNvSpPr>
              <p:nvPr/>
            </p:nvSpPr>
            <p:spPr bwMode="auto">
              <a:xfrm>
                <a:off x="2890" y="2391"/>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8" name="Line 1266"/>
              <p:cNvSpPr>
                <a:spLocks noChangeShapeType="1"/>
              </p:cNvSpPr>
              <p:nvPr/>
            </p:nvSpPr>
            <p:spPr bwMode="auto">
              <a:xfrm>
                <a:off x="2890" y="239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9" name="Line 1267"/>
              <p:cNvSpPr>
                <a:spLocks noChangeShapeType="1"/>
              </p:cNvSpPr>
              <p:nvPr/>
            </p:nvSpPr>
            <p:spPr bwMode="auto">
              <a:xfrm>
                <a:off x="2890" y="2399"/>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0" name="Line 1268"/>
              <p:cNvSpPr>
                <a:spLocks noChangeShapeType="1"/>
              </p:cNvSpPr>
              <p:nvPr/>
            </p:nvSpPr>
            <p:spPr bwMode="auto">
              <a:xfrm>
                <a:off x="2890" y="2409"/>
                <a:ext cx="2"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1" name="Line 1269"/>
              <p:cNvSpPr>
                <a:spLocks noChangeShapeType="1"/>
              </p:cNvSpPr>
              <p:nvPr/>
            </p:nvSpPr>
            <p:spPr bwMode="auto">
              <a:xfrm>
                <a:off x="2892" y="24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2" name="Line 1270"/>
              <p:cNvSpPr>
                <a:spLocks noChangeShapeType="1"/>
              </p:cNvSpPr>
              <p:nvPr/>
            </p:nvSpPr>
            <p:spPr bwMode="auto">
              <a:xfrm>
                <a:off x="2892" y="24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3" name="Line 1271"/>
              <p:cNvSpPr>
                <a:spLocks noChangeShapeType="1"/>
              </p:cNvSpPr>
              <p:nvPr/>
            </p:nvSpPr>
            <p:spPr bwMode="auto">
              <a:xfrm>
                <a:off x="2892" y="24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4" name="Line 1272"/>
              <p:cNvSpPr>
                <a:spLocks noChangeShapeType="1"/>
              </p:cNvSpPr>
              <p:nvPr/>
            </p:nvSpPr>
            <p:spPr bwMode="auto">
              <a:xfrm flipH="1">
                <a:off x="2890" y="24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5" name="Line 1273"/>
              <p:cNvSpPr>
                <a:spLocks noChangeShapeType="1"/>
              </p:cNvSpPr>
              <p:nvPr/>
            </p:nvSpPr>
            <p:spPr bwMode="auto">
              <a:xfrm>
                <a:off x="2890" y="24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6" name="Line 1274"/>
              <p:cNvSpPr>
                <a:spLocks noChangeShapeType="1"/>
              </p:cNvSpPr>
              <p:nvPr/>
            </p:nvSpPr>
            <p:spPr bwMode="auto">
              <a:xfrm>
                <a:off x="2890" y="24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Line 1275"/>
              <p:cNvSpPr>
                <a:spLocks noChangeShapeType="1"/>
              </p:cNvSpPr>
              <p:nvPr/>
            </p:nvSpPr>
            <p:spPr bwMode="auto">
              <a:xfrm>
                <a:off x="2890" y="24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8" name="Line 1276"/>
              <p:cNvSpPr>
                <a:spLocks noChangeShapeType="1"/>
              </p:cNvSpPr>
              <p:nvPr/>
            </p:nvSpPr>
            <p:spPr bwMode="auto">
              <a:xfrm flipH="1" flipV="1">
                <a:off x="2888" y="2411"/>
                <a:ext cx="2"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Line 1277"/>
              <p:cNvSpPr>
                <a:spLocks noChangeShapeType="1"/>
              </p:cNvSpPr>
              <p:nvPr/>
            </p:nvSpPr>
            <p:spPr bwMode="auto">
              <a:xfrm flipV="1">
                <a:off x="2888" y="2401"/>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0" name="Freeform 1278"/>
              <p:cNvSpPr>
                <a:spLocks/>
              </p:cNvSpPr>
              <p:nvPr/>
            </p:nvSpPr>
            <p:spPr bwMode="auto">
              <a:xfrm>
                <a:off x="2892" y="2396"/>
                <a:ext cx="2" cy="3"/>
              </a:xfrm>
              <a:custGeom>
                <a:avLst/>
                <a:gdLst>
                  <a:gd name="T0" fmla="*/ 0 w 2"/>
                  <a:gd name="T1" fmla="*/ 0 h 3"/>
                  <a:gd name="T2" fmla="*/ 0 w 2"/>
                  <a:gd name="T3" fmla="*/ 3 h 3"/>
                  <a:gd name="T4" fmla="*/ 0 w 2"/>
                  <a:gd name="T5" fmla="*/ 3 h 3"/>
                  <a:gd name="T6" fmla="*/ 0 w 2"/>
                  <a:gd name="T7" fmla="*/ 3 h 3"/>
                  <a:gd name="T8" fmla="*/ 2 w 2"/>
                  <a:gd name="T9" fmla="*/ 0 h 3"/>
                  <a:gd name="T10" fmla="*/ 2 w 2"/>
                  <a:gd name="T11" fmla="*/ 0 h 3"/>
                  <a:gd name="T12" fmla="*/ 0 w 2"/>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0"/>
                    </a:moveTo>
                    <a:lnTo>
                      <a:pt x="0" y="3"/>
                    </a:lnTo>
                    <a:lnTo>
                      <a:pt x="0" y="3"/>
                    </a:lnTo>
                    <a:lnTo>
                      <a:pt x="0" y="3"/>
                    </a:lnTo>
                    <a:lnTo>
                      <a:pt x="2" y="0"/>
                    </a:lnTo>
                    <a:lnTo>
                      <a:pt x="2" y="0"/>
                    </a:lnTo>
                    <a:lnTo>
                      <a:pt x="0"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1" name="Freeform 1279"/>
              <p:cNvSpPr>
                <a:spLocks/>
              </p:cNvSpPr>
              <p:nvPr/>
            </p:nvSpPr>
            <p:spPr bwMode="auto">
              <a:xfrm>
                <a:off x="2888" y="2376"/>
                <a:ext cx="4" cy="20"/>
              </a:xfrm>
              <a:custGeom>
                <a:avLst/>
                <a:gdLst>
                  <a:gd name="T0" fmla="*/ 0 w 4"/>
                  <a:gd name="T1" fmla="*/ 0 h 20"/>
                  <a:gd name="T2" fmla="*/ 0 w 4"/>
                  <a:gd name="T3" fmla="*/ 3 h 20"/>
                  <a:gd name="T4" fmla="*/ 0 w 4"/>
                  <a:gd name="T5" fmla="*/ 3 h 20"/>
                  <a:gd name="T6" fmla="*/ 2 w 4"/>
                  <a:gd name="T7" fmla="*/ 3 h 20"/>
                  <a:gd name="T8" fmla="*/ 2 w 4"/>
                  <a:gd name="T9" fmla="*/ 3 h 20"/>
                  <a:gd name="T10" fmla="*/ 4 w 4"/>
                  <a:gd name="T11" fmla="*/ 3 h 20"/>
                  <a:gd name="T12" fmla="*/ 4 w 4"/>
                  <a:gd name="T13" fmla="*/ 3 h 20"/>
                  <a:gd name="T14" fmla="*/ 4 w 4"/>
                  <a:gd name="T15" fmla="*/ 5 h 20"/>
                  <a:gd name="T16" fmla="*/ 4 w 4"/>
                  <a:gd name="T17" fmla="*/ 15 h 20"/>
                  <a:gd name="T18" fmla="*/ 4 w 4"/>
                  <a:gd name="T19" fmla="*/ 18 h 20"/>
                  <a:gd name="T20" fmla="*/ 4 w 4"/>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20">
                    <a:moveTo>
                      <a:pt x="0" y="0"/>
                    </a:moveTo>
                    <a:cubicBezTo>
                      <a:pt x="0" y="0"/>
                      <a:pt x="0" y="3"/>
                      <a:pt x="0" y="3"/>
                    </a:cubicBezTo>
                    <a:cubicBezTo>
                      <a:pt x="0" y="3"/>
                      <a:pt x="0" y="3"/>
                      <a:pt x="0" y="3"/>
                    </a:cubicBezTo>
                    <a:cubicBezTo>
                      <a:pt x="2" y="3"/>
                      <a:pt x="2" y="3"/>
                      <a:pt x="2" y="3"/>
                    </a:cubicBezTo>
                    <a:cubicBezTo>
                      <a:pt x="2" y="3"/>
                      <a:pt x="2" y="3"/>
                      <a:pt x="2" y="3"/>
                    </a:cubicBezTo>
                    <a:cubicBezTo>
                      <a:pt x="4" y="3"/>
                      <a:pt x="4" y="3"/>
                      <a:pt x="4" y="3"/>
                    </a:cubicBezTo>
                    <a:cubicBezTo>
                      <a:pt x="4" y="3"/>
                      <a:pt x="4" y="3"/>
                      <a:pt x="4" y="3"/>
                    </a:cubicBezTo>
                    <a:cubicBezTo>
                      <a:pt x="4" y="3"/>
                      <a:pt x="4" y="5"/>
                      <a:pt x="4" y="5"/>
                    </a:cubicBezTo>
                    <a:cubicBezTo>
                      <a:pt x="4" y="8"/>
                      <a:pt x="4" y="10"/>
                      <a:pt x="4" y="15"/>
                    </a:cubicBezTo>
                    <a:cubicBezTo>
                      <a:pt x="4" y="15"/>
                      <a:pt x="4" y="15"/>
                      <a:pt x="4" y="18"/>
                    </a:cubicBezTo>
                    <a:cubicBezTo>
                      <a:pt x="4" y="18"/>
                      <a:pt x="4" y="18"/>
                      <a:pt x="4" y="2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2" name="Freeform 1280"/>
              <p:cNvSpPr>
                <a:spLocks/>
              </p:cNvSpPr>
              <p:nvPr/>
            </p:nvSpPr>
            <p:spPr bwMode="auto">
              <a:xfrm>
                <a:off x="2886" y="2454"/>
                <a:ext cx="4" cy="7"/>
              </a:xfrm>
              <a:custGeom>
                <a:avLst/>
                <a:gdLst>
                  <a:gd name="T0" fmla="*/ 4 w 4"/>
                  <a:gd name="T1" fmla="*/ 5 h 7"/>
                  <a:gd name="T2" fmla="*/ 4 w 4"/>
                  <a:gd name="T3" fmla="*/ 2 h 7"/>
                  <a:gd name="T4" fmla="*/ 4 w 4"/>
                  <a:gd name="T5" fmla="*/ 0 h 7"/>
                  <a:gd name="T6" fmla="*/ 2 w 4"/>
                  <a:gd name="T7" fmla="*/ 0 h 7"/>
                  <a:gd name="T8" fmla="*/ 2 w 4"/>
                  <a:gd name="T9" fmla="*/ 2 h 7"/>
                  <a:gd name="T10" fmla="*/ 0 w 4"/>
                  <a:gd name="T11" fmla="*/ 5 h 7"/>
                  <a:gd name="T12" fmla="*/ 2 w 4"/>
                  <a:gd name="T13" fmla="*/ 7 h 7"/>
                  <a:gd name="T14" fmla="*/ 2 w 4"/>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4" y="5"/>
                    </a:moveTo>
                    <a:lnTo>
                      <a:pt x="4" y="2"/>
                    </a:lnTo>
                    <a:lnTo>
                      <a:pt x="4" y="0"/>
                    </a:lnTo>
                    <a:lnTo>
                      <a:pt x="2" y="0"/>
                    </a:lnTo>
                    <a:lnTo>
                      <a:pt x="2" y="2"/>
                    </a:lnTo>
                    <a:lnTo>
                      <a:pt x="0" y="5"/>
                    </a:lnTo>
                    <a:lnTo>
                      <a:pt x="2" y="7"/>
                    </a:lnTo>
                    <a:lnTo>
                      <a:pt x="2" y="7"/>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3" name="Line 1281"/>
              <p:cNvSpPr>
                <a:spLocks noChangeShapeType="1"/>
              </p:cNvSpPr>
              <p:nvPr/>
            </p:nvSpPr>
            <p:spPr bwMode="auto">
              <a:xfrm>
                <a:off x="2888" y="2461"/>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4" name="Line 1282"/>
              <p:cNvSpPr>
                <a:spLocks noChangeShapeType="1"/>
              </p:cNvSpPr>
              <p:nvPr/>
            </p:nvSpPr>
            <p:spPr bwMode="auto">
              <a:xfrm>
                <a:off x="2888" y="2461"/>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5" name="Line 1283"/>
              <p:cNvSpPr>
                <a:spLocks noChangeShapeType="1"/>
              </p:cNvSpPr>
              <p:nvPr/>
            </p:nvSpPr>
            <p:spPr bwMode="auto">
              <a:xfrm flipH="1">
                <a:off x="2884" y="2464"/>
                <a:ext cx="4"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6" name="Line 1284"/>
              <p:cNvSpPr>
                <a:spLocks noChangeShapeType="1"/>
              </p:cNvSpPr>
              <p:nvPr/>
            </p:nvSpPr>
            <p:spPr bwMode="auto">
              <a:xfrm flipH="1">
                <a:off x="2880" y="2471"/>
                <a:ext cx="4"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7" name="Line 1285"/>
              <p:cNvSpPr>
                <a:spLocks noChangeShapeType="1"/>
              </p:cNvSpPr>
              <p:nvPr/>
            </p:nvSpPr>
            <p:spPr bwMode="auto">
              <a:xfrm flipV="1">
                <a:off x="2880" y="2474"/>
                <a:ext cx="4"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8" name="Line 1286"/>
              <p:cNvSpPr>
                <a:spLocks noChangeShapeType="1"/>
              </p:cNvSpPr>
              <p:nvPr/>
            </p:nvSpPr>
            <p:spPr bwMode="auto">
              <a:xfrm flipV="1">
                <a:off x="2884" y="247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9" name="Line 1287"/>
              <p:cNvSpPr>
                <a:spLocks noChangeShapeType="1"/>
              </p:cNvSpPr>
              <p:nvPr/>
            </p:nvSpPr>
            <p:spPr bwMode="auto">
              <a:xfrm>
                <a:off x="2888" y="247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0" name="Line 1288"/>
              <p:cNvSpPr>
                <a:spLocks noChangeShapeType="1"/>
              </p:cNvSpPr>
              <p:nvPr/>
            </p:nvSpPr>
            <p:spPr bwMode="auto">
              <a:xfrm flipH="1">
                <a:off x="2886" y="2479"/>
                <a:ext cx="2"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Line 1289"/>
              <p:cNvSpPr>
                <a:spLocks noChangeShapeType="1"/>
              </p:cNvSpPr>
              <p:nvPr/>
            </p:nvSpPr>
            <p:spPr bwMode="auto">
              <a:xfrm flipH="1">
                <a:off x="2882" y="2489"/>
                <a:ext cx="4" cy="1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2" name="Line 1290"/>
              <p:cNvSpPr>
                <a:spLocks noChangeShapeType="1"/>
              </p:cNvSpPr>
              <p:nvPr/>
            </p:nvSpPr>
            <p:spPr bwMode="auto">
              <a:xfrm flipH="1">
                <a:off x="2880" y="2501"/>
                <a:ext cx="2"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3" name="Line 1291"/>
              <p:cNvSpPr>
                <a:spLocks noChangeShapeType="1"/>
              </p:cNvSpPr>
              <p:nvPr/>
            </p:nvSpPr>
            <p:spPr bwMode="auto">
              <a:xfrm>
                <a:off x="2880" y="2504"/>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4" name="Line 1292"/>
              <p:cNvSpPr>
                <a:spLocks noChangeShapeType="1"/>
              </p:cNvSpPr>
              <p:nvPr/>
            </p:nvSpPr>
            <p:spPr bwMode="auto">
              <a:xfrm>
                <a:off x="2880" y="2504"/>
                <a:ext cx="2"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Line 1293"/>
              <p:cNvSpPr>
                <a:spLocks noChangeShapeType="1"/>
              </p:cNvSpPr>
              <p:nvPr/>
            </p:nvSpPr>
            <p:spPr bwMode="auto">
              <a:xfrm flipV="1">
                <a:off x="2882" y="2489"/>
                <a:ext cx="6" cy="1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6" name="Line 1294"/>
              <p:cNvSpPr>
                <a:spLocks noChangeShapeType="1"/>
              </p:cNvSpPr>
              <p:nvPr/>
            </p:nvSpPr>
            <p:spPr bwMode="auto">
              <a:xfrm flipV="1">
                <a:off x="2888" y="2481"/>
                <a:ext cx="2"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7" name="Line 1295"/>
              <p:cNvSpPr>
                <a:spLocks noChangeShapeType="1"/>
              </p:cNvSpPr>
              <p:nvPr/>
            </p:nvSpPr>
            <p:spPr bwMode="auto">
              <a:xfrm>
                <a:off x="2890" y="2481"/>
                <a:ext cx="2"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8" name="Line 1296"/>
              <p:cNvSpPr>
                <a:spLocks noChangeShapeType="1"/>
              </p:cNvSpPr>
              <p:nvPr/>
            </p:nvSpPr>
            <p:spPr bwMode="auto">
              <a:xfrm>
                <a:off x="2892" y="2489"/>
                <a:ext cx="2"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9" name="Line 1297"/>
              <p:cNvSpPr>
                <a:spLocks noChangeShapeType="1"/>
              </p:cNvSpPr>
              <p:nvPr/>
            </p:nvSpPr>
            <p:spPr bwMode="auto">
              <a:xfrm>
                <a:off x="2894" y="2494"/>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0" name="Line 1298"/>
              <p:cNvSpPr>
                <a:spLocks noChangeShapeType="1"/>
              </p:cNvSpPr>
              <p:nvPr/>
            </p:nvSpPr>
            <p:spPr bwMode="auto">
              <a:xfrm>
                <a:off x="2894" y="2496"/>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1" name="Line 1299"/>
              <p:cNvSpPr>
                <a:spLocks noChangeShapeType="1"/>
              </p:cNvSpPr>
              <p:nvPr/>
            </p:nvSpPr>
            <p:spPr bwMode="auto">
              <a:xfrm flipV="1">
                <a:off x="2894" y="2491"/>
                <a:ext cx="2"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2" name="Line 1300"/>
              <p:cNvSpPr>
                <a:spLocks noChangeShapeType="1"/>
              </p:cNvSpPr>
              <p:nvPr/>
            </p:nvSpPr>
            <p:spPr bwMode="auto">
              <a:xfrm flipH="1" flipV="1">
                <a:off x="2894" y="2484"/>
                <a:ext cx="2"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3" name="Line 1301"/>
              <p:cNvSpPr>
                <a:spLocks noChangeShapeType="1"/>
              </p:cNvSpPr>
              <p:nvPr/>
            </p:nvSpPr>
            <p:spPr bwMode="auto">
              <a:xfrm flipH="1" flipV="1">
                <a:off x="2892" y="2476"/>
                <a:ext cx="2"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4" name="Line 1302"/>
              <p:cNvSpPr>
                <a:spLocks noChangeShapeType="1"/>
              </p:cNvSpPr>
              <p:nvPr/>
            </p:nvSpPr>
            <p:spPr bwMode="auto">
              <a:xfrm flipV="1">
                <a:off x="2892" y="2469"/>
                <a:ext cx="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5" name="Line 1303"/>
              <p:cNvSpPr>
                <a:spLocks noChangeShapeType="1"/>
              </p:cNvSpPr>
              <p:nvPr/>
            </p:nvSpPr>
            <p:spPr bwMode="auto">
              <a:xfrm flipV="1">
                <a:off x="2892" y="246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6" name="Line 1304"/>
              <p:cNvSpPr>
                <a:spLocks noChangeShapeType="1"/>
              </p:cNvSpPr>
              <p:nvPr/>
            </p:nvSpPr>
            <p:spPr bwMode="auto">
              <a:xfrm>
                <a:off x="2892" y="2464"/>
                <a:ext cx="4"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7" name="Line 1305"/>
              <p:cNvSpPr>
                <a:spLocks noChangeShapeType="1"/>
              </p:cNvSpPr>
              <p:nvPr/>
            </p:nvSpPr>
            <p:spPr bwMode="auto">
              <a:xfrm>
                <a:off x="2896" y="246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8" name="Line 1306"/>
              <p:cNvSpPr>
                <a:spLocks noChangeShapeType="1"/>
              </p:cNvSpPr>
              <p:nvPr/>
            </p:nvSpPr>
            <p:spPr bwMode="auto">
              <a:xfrm flipV="1">
                <a:off x="2896" y="2464"/>
                <a:ext cx="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9" name="Line 1307"/>
              <p:cNvSpPr>
                <a:spLocks noChangeShapeType="1"/>
              </p:cNvSpPr>
              <p:nvPr/>
            </p:nvSpPr>
            <p:spPr bwMode="auto">
              <a:xfrm flipH="1" flipV="1">
                <a:off x="2894" y="2461"/>
                <a:ext cx="2"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0" name="Line 1308"/>
              <p:cNvSpPr>
                <a:spLocks noChangeShapeType="1"/>
              </p:cNvSpPr>
              <p:nvPr/>
            </p:nvSpPr>
            <p:spPr bwMode="auto">
              <a:xfrm flipV="1">
                <a:off x="2894" y="245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1" name="Line 1309"/>
              <p:cNvSpPr>
                <a:spLocks noChangeShapeType="1"/>
              </p:cNvSpPr>
              <p:nvPr/>
            </p:nvSpPr>
            <p:spPr bwMode="auto">
              <a:xfrm flipH="1">
                <a:off x="2890" y="2459"/>
                <a:ext cx="4"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2" name="Line 1310"/>
              <p:cNvSpPr>
                <a:spLocks noChangeShapeType="1"/>
              </p:cNvSpPr>
              <p:nvPr/>
            </p:nvSpPr>
            <p:spPr bwMode="auto">
              <a:xfrm flipV="1">
                <a:off x="2890" y="245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3" name="Freeform 1311"/>
              <p:cNvSpPr>
                <a:spLocks/>
              </p:cNvSpPr>
              <p:nvPr/>
            </p:nvSpPr>
            <p:spPr bwMode="auto">
              <a:xfrm>
                <a:off x="2896" y="2471"/>
                <a:ext cx="0" cy="3"/>
              </a:xfrm>
              <a:custGeom>
                <a:avLst/>
                <a:gdLst>
                  <a:gd name="T0" fmla="*/ 0 h 3"/>
                  <a:gd name="T1" fmla="*/ 3 h 3"/>
                  <a:gd name="T2" fmla="*/ 3 h 3"/>
                  <a:gd name="T3" fmla="*/ 3 h 3"/>
                  <a:gd name="T4" fmla="*/ 3 h 3"/>
                  <a:gd name="T5" fmla="*/ 0 h 3"/>
                  <a:gd name="T6" fmla="*/ 0 h 3"/>
                </a:gdLst>
                <a:ahLst/>
                <a:cxnLst>
                  <a:cxn ang="0">
                    <a:pos x="0" y="T0"/>
                  </a:cxn>
                  <a:cxn ang="0">
                    <a:pos x="0" y="T1"/>
                  </a:cxn>
                  <a:cxn ang="0">
                    <a:pos x="0" y="T2"/>
                  </a:cxn>
                  <a:cxn ang="0">
                    <a:pos x="0" y="T3"/>
                  </a:cxn>
                  <a:cxn ang="0">
                    <a:pos x="0" y="T4"/>
                  </a:cxn>
                  <a:cxn ang="0">
                    <a:pos x="0" y="T5"/>
                  </a:cxn>
                  <a:cxn ang="0">
                    <a:pos x="0" y="T6"/>
                  </a:cxn>
                </a:cxnLst>
                <a:rect l="0" t="0" r="r" b="b"/>
                <a:pathLst>
                  <a:path h="3">
                    <a:moveTo>
                      <a:pt x="0" y="0"/>
                    </a:moveTo>
                    <a:lnTo>
                      <a:pt x="0" y="3"/>
                    </a:lnTo>
                    <a:lnTo>
                      <a:pt x="0" y="3"/>
                    </a:lnTo>
                    <a:lnTo>
                      <a:pt x="0" y="3"/>
                    </a:lnTo>
                    <a:lnTo>
                      <a:pt x="0" y="3"/>
                    </a:lnTo>
                    <a:lnTo>
                      <a:pt x="0" y="0"/>
                    </a:lnTo>
                    <a:lnTo>
                      <a:pt x="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4" name="Freeform 1312"/>
              <p:cNvSpPr>
                <a:spLocks/>
              </p:cNvSpPr>
              <p:nvPr/>
            </p:nvSpPr>
            <p:spPr bwMode="auto">
              <a:xfrm>
                <a:off x="2880" y="2479"/>
                <a:ext cx="0" cy="2"/>
              </a:xfrm>
              <a:custGeom>
                <a:avLst/>
                <a:gdLst>
                  <a:gd name="T0" fmla="*/ 0 h 2"/>
                  <a:gd name="T1" fmla="*/ 0 h 2"/>
                  <a:gd name="T2" fmla="*/ 0 h 2"/>
                  <a:gd name="T3" fmla="*/ 0 h 2"/>
                  <a:gd name="T4" fmla="*/ 2 h 2"/>
                  <a:gd name="T5" fmla="*/ 2 h 2"/>
                  <a:gd name="T6" fmla="*/ 0 h 2"/>
                  <a:gd name="T7" fmla="*/ 0 h 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2">
                    <a:moveTo>
                      <a:pt x="0" y="0"/>
                    </a:moveTo>
                    <a:lnTo>
                      <a:pt x="0" y="0"/>
                    </a:lnTo>
                    <a:lnTo>
                      <a:pt x="0" y="0"/>
                    </a:lnTo>
                    <a:lnTo>
                      <a:pt x="0" y="0"/>
                    </a:lnTo>
                    <a:lnTo>
                      <a:pt x="0" y="2"/>
                    </a:lnTo>
                    <a:lnTo>
                      <a:pt x="0" y="2"/>
                    </a:lnTo>
                    <a:lnTo>
                      <a:pt x="0" y="0"/>
                    </a:lnTo>
                    <a:lnTo>
                      <a:pt x="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5" name="Freeform 1313"/>
              <p:cNvSpPr>
                <a:spLocks noEditPoints="1"/>
              </p:cNvSpPr>
              <p:nvPr/>
            </p:nvSpPr>
            <p:spPr bwMode="auto">
              <a:xfrm>
                <a:off x="2890" y="2374"/>
                <a:ext cx="24" cy="50"/>
              </a:xfrm>
              <a:custGeom>
                <a:avLst/>
                <a:gdLst>
                  <a:gd name="T0" fmla="*/ 9 w 12"/>
                  <a:gd name="T1" fmla="*/ 7 h 20"/>
                  <a:gd name="T2" fmla="*/ 9 w 12"/>
                  <a:gd name="T3" fmla="*/ 12 h 20"/>
                  <a:gd name="T4" fmla="*/ 9 w 12"/>
                  <a:gd name="T5" fmla="*/ 7 h 20"/>
                  <a:gd name="T6" fmla="*/ 1 w 12"/>
                  <a:gd name="T7" fmla="*/ 18 h 20"/>
                  <a:gd name="T8" fmla="*/ 6 w 12"/>
                  <a:gd name="T9" fmla="*/ 17 h 20"/>
                  <a:gd name="T10" fmla="*/ 9 w 12"/>
                  <a:gd name="T11" fmla="*/ 7 h 20"/>
                  <a:gd name="T12" fmla="*/ 4 w 12"/>
                  <a:gd name="T13" fmla="*/ 14 h 20"/>
                  <a:gd name="T14" fmla="*/ 1 w 12"/>
                  <a:gd name="T15" fmla="*/ 10 h 20"/>
                  <a:gd name="T16" fmla="*/ 1 w 12"/>
                  <a:gd name="T17" fmla="*/ 9 h 20"/>
                  <a:gd name="T18" fmla="*/ 1 w 12"/>
                  <a:gd name="T19" fmla="*/ 18 h 20"/>
                  <a:gd name="T20" fmla="*/ 0 w 12"/>
                  <a:gd name="T21" fmla="*/ 14 h 20"/>
                  <a:gd name="T22" fmla="*/ 0 w 12"/>
                  <a:gd name="T23" fmla="*/ 10 h 20"/>
                  <a:gd name="T24" fmla="*/ 0 w 12"/>
                  <a:gd name="T25" fmla="*/ 7 h 20"/>
                  <a:gd name="T26" fmla="*/ 0 w 12"/>
                  <a:gd name="T27" fmla="*/ 4 h 20"/>
                  <a:gd name="T28" fmla="*/ 0 w 12"/>
                  <a:gd name="T29" fmla="*/ 6 h 20"/>
                  <a:gd name="T30" fmla="*/ 1 w 12"/>
                  <a:gd name="T31" fmla="*/ 8 h 20"/>
                  <a:gd name="T32" fmla="*/ 9 w 12"/>
                  <a:gd name="T33" fmla="*/ 2 h 20"/>
                  <a:gd name="T34" fmla="*/ 10 w 12"/>
                  <a:gd name="T35" fmla="*/ 13 h 20"/>
                  <a:gd name="T36" fmla="*/ 1 w 12"/>
                  <a:gd name="T37" fmla="*/ 19 h 20"/>
                  <a:gd name="T38" fmla="*/ 1 w 12"/>
                  <a:gd name="T39"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20">
                    <a:moveTo>
                      <a:pt x="9" y="7"/>
                    </a:moveTo>
                    <a:lnTo>
                      <a:pt x="9" y="12"/>
                    </a:lnTo>
                    <a:lnTo>
                      <a:pt x="9" y="7"/>
                    </a:lnTo>
                    <a:close/>
                    <a:moveTo>
                      <a:pt x="1" y="18"/>
                    </a:moveTo>
                    <a:lnTo>
                      <a:pt x="6" y="17"/>
                    </a:lnTo>
                    <a:lnTo>
                      <a:pt x="9" y="7"/>
                    </a:lnTo>
                    <a:cubicBezTo>
                      <a:pt x="8" y="10"/>
                      <a:pt x="6" y="13"/>
                      <a:pt x="4" y="14"/>
                    </a:cubicBezTo>
                    <a:cubicBezTo>
                      <a:pt x="2" y="15"/>
                      <a:pt x="1" y="13"/>
                      <a:pt x="1" y="10"/>
                    </a:cubicBezTo>
                    <a:cubicBezTo>
                      <a:pt x="1" y="9"/>
                      <a:pt x="1" y="9"/>
                      <a:pt x="1" y="9"/>
                    </a:cubicBezTo>
                    <a:lnTo>
                      <a:pt x="1" y="18"/>
                    </a:lnTo>
                    <a:lnTo>
                      <a:pt x="0" y="14"/>
                    </a:lnTo>
                    <a:lnTo>
                      <a:pt x="0" y="10"/>
                    </a:lnTo>
                    <a:lnTo>
                      <a:pt x="0" y="7"/>
                    </a:lnTo>
                    <a:lnTo>
                      <a:pt x="0" y="4"/>
                    </a:lnTo>
                    <a:lnTo>
                      <a:pt x="0" y="6"/>
                    </a:lnTo>
                    <a:lnTo>
                      <a:pt x="1" y="8"/>
                    </a:lnTo>
                    <a:cubicBezTo>
                      <a:pt x="3" y="3"/>
                      <a:pt x="7" y="0"/>
                      <a:pt x="9" y="2"/>
                    </a:cubicBezTo>
                    <a:cubicBezTo>
                      <a:pt x="12" y="3"/>
                      <a:pt x="12" y="8"/>
                      <a:pt x="10" y="13"/>
                    </a:cubicBezTo>
                    <a:cubicBezTo>
                      <a:pt x="7" y="17"/>
                      <a:pt x="4" y="20"/>
                      <a:pt x="1" y="19"/>
                    </a:cubicBezTo>
                    <a:cubicBezTo>
                      <a:pt x="1" y="18"/>
                      <a:pt x="1" y="18"/>
                      <a:pt x="1" y="18"/>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6" name="Freeform 1314"/>
              <p:cNvSpPr>
                <a:spLocks/>
              </p:cNvSpPr>
              <p:nvPr/>
            </p:nvSpPr>
            <p:spPr bwMode="auto">
              <a:xfrm>
                <a:off x="2888" y="2401"/>
                <a:ext cx="14" cy="20"/>
              </a:xfrm>
              <a:custGeom>
                <a:avLst/>
                <a:gdLst>
                  <a:gd name="T0" fmla="*/ 2 w 7"/>
                  <a:gd name="T1" fmla="*/ 7 h 8"/>
                  <a:gd name="T2" fmla="*/ 7 w 7"/>
                  <a:gd name="T3" fmla="*/ 6 h 8"/>
                  <a:gd name="T4" fmla="*/ 2 w 7"/>
                  <a:gd name="T5" fmla="*/ 7 h 8"/>
                  <a:gd name="T6" fmla="*/ 2 w 7"/>
                  <a:gd name="T7" fmla="*/ 7 h 8"/>
                  <a:gd name="T8" fmla="*/ 2 w 7"/>
                  <a:gd name="T9" fmla="*/ 7 h 8"/>
                  <a:gd name="T10" fmla="*/ 2 w 7"/>
                  <a:gd name="T11" fmla="*/ 7 h 8"/>
                  <a:gd name="T12" fmla="*/ 2 w 7"/>
                  <a:gd name="T13" fmla="*/ 7 h 8"/>
                  <a:gd name="T14" fmla="*/ 2 w 7"/>
                  <a:gd name="T15" fmla="*/ 7 h 8"/>
                  <a:gd name="T16" fmla="*/ 2 w 7"/>
                  <a:gd name="T17" fmla="*/ 7 h 8"/>
                  <a:gd name="T18" fmla="*/ 2 w 7"/>
                  <a:gd name="T19" fmla="*/ 7 h 8"/>
                  <a:gd name="T20" fmla="*/ 2 w 7"/>
                  <a:gd name="T21" fmla="*/ 8 h 8"/>
                  <a:gd name="T22" fmla="*/ 2 w 7"/>
                  <a:gd name="T23" fmla="*/ 8 h 8"/>
                  <a:gd name="T24" fmla="*/ 1 w 7"/>
                  <a:gd name="T25" fmla="*/ 8 h 8"/>
                  <a:gd name="T26" fmla="*/ 1 w 7"/>
                  <a:gd name="T27" fmla="*/ 8 h 8"/>
                  <a:gd name="T28" fmla="*/ 1 w 7"/>
                  <a:gd name="T29" fmla="*/ 8 h 8"/>
                  <a:gd name="T30" fmla="*/ 1 w 7"/>
                  <a:gd name="T31" fmla="*/ 8 h 8"/>
                  <a:gd name="T32" fmla="*/ 1 w 7"/>
                  <a:gd name="T33" fmla="*/ 8 h 8"/>
                  <a:gd name="T34" fmla="*/ 1 w 7"/>
                  <a:gd name="T35" fmla="*/ 8 h 8"/>
                  <a:gd name="T36" fmla="*/ 1 w 7"/>
                  <a:gd name="T37" fmla="*/ 8 h 8"/>
                  <a:gd name="T38" fmla="*/ 0 w 7"/>
                  <a:gd name="T39" fmla="*/ 0 h 8"/>
                  <a:gd name="T40" fmla="*/ 0 w 7"/>
                  <a:gd name="T41" fmla="*/ 4 h 8"/>
                  <a:gd name="T42" fmla="*/ 2 w 7"/>
                  <a:gd name="T43"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 h="8">
                    <a:moveTo>
                      <a:pt x="2" y="7"/>
                    </a:moveTo>
                    <a:lnTo>
                      <a:pt x="7" y="6"/>
                    </a:ln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8"/>
                      <a:pt x="2" y="8"/>
                      <a:pt x="2" y="8"/>
                    </a:cubicBezTo>
                    <a:cubicBezTo>
                      <a:pt x="2" y="8"/>
                      <a:pt x="2" y="8"/>
                      <a:pt x="2"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lnTo>
                      <a:pt x="0" y="0"/>
                    </a:lnTo>
                    <a:lnTo>
                      <a:pt x="0" y="4"/>
                    </a:lnTo>
                    <a:lnTo>
                      <a:pt x="2" y="7"/>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7" name="Freeform 1315"/>
              <p:cNvSpPr>
                <a:spLocks/>
              </p:cNvSpPr>
              <p:nvPr/>
            </p:nvSpPr>
            <p:spPr bwMode="auto">
              <a:xfrm>
                <a:off x="2888" y="2349"/>
                <a:ext cx="20" cy="47"/>
              </a:xfrm>
              <a:custGeom>
                <a:avLst/>
                <a:gdLst>
                  <a:gd name="T0" fmla="*/ 2 w 10"/>
                  <a:gd name="T1" fmla="*/ 19 h 19"/>
                  <a:gd name="T2" fmla="*/ 10 w 10"/>
                  <a:gd name="T3" fmla="*/ 17 h 19"/>
                  <a:gd name="T4" fmla="*/ 10 w 10"/>
                  <a:gd name="T5" fmla="*/ 3 h 19"/>
                  <a:gd name="T6" fmla="*/ 7 w 10"/>
                  <a:gd name="T7" fmla="*/ 1 h 19"/>
                  <a:gd name="T8" fmla="*/ 7 w 10"/>
                  <a:gd name="T9" fmla="*/ 1 h 19"/>
                  <a:gd name="T10" fmla="*/ 0 w 10"/>
                  <a:gd name="T11" fmla="*/ 6 h 19"/>
                  <a:gd name="T12" fmla="*/ 0 w 10"/>
                  <a:gd name="T13" fmla="*/ 9 h 19"/>
                  <a:gd name="T14" fmla="*/ 1 w 10"/>
                  <a:gd name="T15" fmla="*/ 9 h 19"/>
                  <a:gd name="T16" fmla="*/ 0 w 10"/>
                  <a:gd name="T17" fmla="*/ 11 h 19"/>
                  <a:gd name="T18" fmla="*/ 0 w 10"/>
                  <a:gd name="T19" fmla="*/ 12 h 19"/>
                  <a:gd name="T20" fmla="*/ 0 w 10"/>
                  <a:gd name="T21" fmla="*/ 12 h 19"/>
                  <a:gd name="T22" fmla="*/ 1 w 10"/>
                  <a:gd name="T23" fmla="*/ 12 h 19"/>
                  <a:gd name="T24" fmla="*/ 1 w 10"/>
                  <a:gd name="T25" fmla="*/ 12 h 19"/>
                  <a:gd name="T26" fmla="*/ 2 w 10"/>
                  <a:gd name="T27" fmla="*/ 12 h 19"/>
                  <a:gd name="T28" fmla="*/ 2 w 10"/>
                  <a:gd name="T29" fmla="*/ 12 h 19"/>
                  <a:gd name="T30" fmla="*/ 2 w 10"/>
                  <a:gd name="T31" fmla="*/ 13 h 19"/>
                  <a:gd name="T32" fmla="*/ 2 w 10"/>
                  <a:gd name="T33" fmla="*/ 17 h 19"/>
                  <a:gd name="T34" fmla="*/ 2 w 10"/>
                  <a:gd name="T35" fmla="*/ 18 h 19"/>
                  <a:gd name="T36" fmla="*/ 2 w 10"/>
                  <a:gd name="T3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 h="19">
                    <a:moveTo>
                      <a:pt x="2" y="19"/>
                    </a:moveTo>
                    <a:lnTo>
                      <a:pt x="10" y="17"/>
                    </a:lnTo>
                    <a:lnTo>
                      <a:pt x="10" y="3"/>
                    </a:lnTo>
                    <a:cubicBezTo>
                      <a:pt x="10" y="1"/>
                      <a:pt x="9" y="0"/>
                      <a:pt x="7" y="1"/>
                    </a:cubicBezTo>
                    <a:cubicBezTo>
                      <a:pt x="7" y="1"/>
                      <a:pt x="7" y="1"/>
                      <a:pt x="7" y="1"/>
                    </a:cubicBezTo>
                    <a:lnTo>
                      <a:pt x="0" y="6"/>
                    </a:lnTo>
                    <a:lnTo>
                      <a:pt x="0" y="9"/>
                    </a:lnTo>
                    <a:cubicBezTo>
                      <a:pt x="0" y="8"/>
                      <a:pt x="1" y="9"/>
                      <a:pt x="1" y="9"/>
                    </a:cubicBezTo>
                    <a:cubicBezTo>
                      <a:pt x="1" y="10"/>
                      <a:pt x="1" y="11"/>
                      <a:pt x="0" y="11"/>
                    </a:cubicBezTo>
                    <a:cubicBezTo>
                      <a:pt x="0" y="11"/>
                      <a:pt x="0" y="12"/>
                      <a:pt x="0" y="12"/>
                    </a:cubicBezTo>
                    <a:cubicBezTo>
                      <a:pt x="0" y="12"/>
                      <a:pt x="0" y="12"/>
                      <a:pt x="0" y="12"/>
                    </a:cubicBezTo>
                    <a:cubicBezTo>
                      <a:pt x="1" y="12"/>
                      <a:pt x="1" y="12"/>
                      <a:pt x="1" y="12"/>
                    </a:cubicBezTo>
                    <a:cubicBezTo>
                      <a:pt x="1" y="12"/>
                      <a:pt x="1" y="12"/>
                      <a:pt x="1" y="12"/>
                    </a:cubicBezTo>
                    <a:cubicBezTo>
                      <a:pt x="2" y="12"/>
                      <a:pt x="2" y="12"/>
                      <a:pt x="2" y="12"/>
                    </a:cubicBezTo>
                    <a:cubicBezTo>
                      <a:pt x="2" y="12"/>
                      <a:pt x="2" y="12"/>
                      <a:pt x="2" y="12"/>
                    </a:cubicBezTo>
                    <a:cubicBezTo>
                      <a:pt x="2" y="12"/>
                      <a:pt x="2" y="13"/>
                      <a:pt x="2" y="13"/>
                    </a:cubicBezTo>
                    <a:cubicBezTo>
                      <a:pt x="2" y="14"/>
                      <a:pt x="2" y="15"/>
                      <a:pt x="2" y="17"/>
                    </a:cubicBezTo>
                    <a:cubicBezTo>
                      <a:pt x="2" y="17"/>
                      <a:pt x="2" y="17"/>
                      <a:pt x="2" y="18"/>
                    </a:cubicBezTo>
                    <a:cubicBezTo>
                      <a:pt x="2" y="18"/>
                      <a:pt x="2" y="18"/>
                      <a:pt x="2" y="19"/>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8" name="Freeform 1316"/>
              <p:cNvSpPr>
                <a:spLocks/>
              </p:cNvSpPr>
              <p:nvPr/>
            </p:nvSpPr>
            <p:spPr bwMode="auto">
              <a:xfrm>
                <a:off x="2858" y="2301"/>
                <a:ext cx="88" cy="158"/>
              </a:xfrm>
              <a:custGeom>
                <a:avLst/>
                <a:gdLst>
                  <a:gd name="T0" fmla="*/ 15 w 44"/>
                  <a:gd name="T1" fmla="*/ 51 h 63"/>
                  <a:gd name="T2" fmla="*/ 15 w 44"/>
                  <a:gd name="T3" fmla="*/ 40 h 63"/>
                  <a:gd name="T4" fmla="*/ 15 w 44"/>
                  <a:gd name="T5" fmla="*/ 25 h 63"/>
                  <a:gd name="T6" fmla="*/ 14 w 44"/>
                  <a:gd name="T7" fmla="*/ 31 h 63"/>
                  <a:gd name="T8" fmla="*/ 14 w 44"/>
                  <a:gd name="T9" fmla="*/ 32 h 63"/>
                  <a:gd name="T10" fmla="*/ 14 w 44"/>
                  <a:gd name="T11" fmla="*/ 32 h 63"/>
                  <a:gd name="T12" fmla="*/ 13 w 44"/>
                  <a:gd name="T13" fmla="*/ 33 h 63"/>
                  <a:gd name="T14" fmla="*/ 13 w 44"/>
                  <a:gd name="T15" fmla="*/ 34 h 63"/>
                  <a:gd name="T16" fmla="*/ 12 w 44"/>
                  <a:gd name="T17" fmla="*/ 34 h 63"/>
                  <a:gd name="T18" fmla="*/ 12 w 44"/>
                  <a:gd name="T19" fmla="*/ 36 h 63"/>
                  <a:gd name="T20" fmla="*/ 12 w 44"/>
                  <a:gd name="T21" fmla="*/ 39 h 63"/>
                  <a:gd name="T22" fmla="*/ 12 w 44"/>
                  <a:gd name="T23" fmla="*/ 40 h 63"/>
                  <a:gd name="T24" fmla="*/ 12 w 44"/>
                  <a:gd name="T25" fmla="*/ 41 h 63"/>
                  <a:gd name="T26" fmla="*/ 12 w 44"/>
                  <a:gd name="T27" fmla="*/ 42 h 63"/>
                  <a:gd name="T28" fmla="*/ 13 w 44"/>
                  <a:gd name="T29" fmla="*/ 42 h 63"/>
                  <a:gd name="T30" fmla="*/ 13 w 44"/>
                  <a:gd name="T31" fmla="*/ 41 h 63"/>
                  <a:gd name="T32" fmla="*/ 13 w 44"/>
                  <a:gd name="T33" fmla="*/ 41 h 63"/>
                  <a:gd name="T34" fmla="*/ 15 w 44"/>
                  <a:gd name="T35" fmla="*/ 40 h 63"/>
                  <a:gd name="T36" fmla="*/ 14 w 44"/>
                  <a:gd name="T37" fmla="*/ 45 h 63"/>
                  <a:gd name="T38" fmla="*/ 14 w 44"/>
                  <a:gd name="T39" fmla="*/ 49 h 63"/>
                  <a:gd name="T40" fmla="*/ 14 w 44"/>
                  <a:gd name="T41" fmla="*/ 49 h 63"/>
                  <a:gd name="T42" fmla="*/ 14 w 44"/>
                  <a:gd name="T43" fmla="*/ 50 h 63"/>
                  <a:gd name="T44" fmla="*/ 13 w 44"/>
                  <a:gd name="T45" fmla="*/ 50 h 63"/>
                  <a:gd name="T46" fmla="*/ 13 w 44"/>
                  <a:gd name="T47" fmla="*/ 50 h 63"/>
                  <a:gd name="T48" fmla="*/ 12 w 44"/>
                  <a:gd name="T49" fmla="*/ 50 h 63"/>
                  <a:gd name="T50" fmla="*/ 12 w 44"/>
                  <a:gd name="T51" fmla="*/ 50 h 63"/>
                  <a:gd name="T52" fmla="*/ 13 w 44"/>
                  <a:gd name="T53" fmla="*/ 49 h 63"/>
                  <a:gd name="T54" fmla="*/ 13 w 44"/>
                  <a:gd name="T55" fmla="*/ 45 h 63"/>
                  <a:gd name="T56" fmla="*/ 13 w 44"/>
                  <a:gd name="T57" fmla="*/ 41 h 63"/>
                  <a:gd name="T58" fmla="*/ 13 w 44"/>
                  <a:gd name="T59" fmla="*/ 38 h 63"/>
                  <a:gd name="T60" fmla="*/ 13 w 44"/>
                  <a:gd name="T61" fmla="*/ 35 h 63"/>
                  <a:gd name="T62" fmla="*/ 13 w 44"/>
                  <a:gd name="T63" fmla="*/ 37 h 63"/>
                  <a:gd name="T64" fmla="*/ 13 w 44"/>
                  <a:gd name="T65" fmla="*/ 39 h 63"/>
                  <a:gd name="T66" fmla="*/ 6 w 44"/>
                  <a:gd name="T67" fmla="*/ 43 h 63"/>
                  <a:gd name="T68" fmla="*/ 7 w 44"/>
                  <a:gd name="T69" fmla="*/ 33 h 63"/>
                  <a:gd name="T70" fmla="*/ 14 w 44"/>
                  <a:gd name="T71" fmla="*/ 30 h 63"/>
                  <a:gd name="T72" fmla="*/ 14 w 44"/>
                  <a:gd name="T73" fmla="*/ 31 h 63"/>
                  <a:gd name="T74" fmla="*/ 3 w 44"/>
                  <a:gd name="T75" fmla="*/ 42 h 63"/>
                  <a:gd name="T76" fmla="*/ 5 w 44"/>
                  <a:gd name="T77" fmla="*/ 56 h 63"/>
                  <a:gd name="T78" fmla="*/ 7 w 44"/>
                  <a:gd name="T79" fmla="*/ 56 h 63"/>
                  <a:gd name="T80" fmla="*/ 34 w 44"/>
                  <a:gd name="T81" fmla="*/ 44 h 63"/>
                  <a:gd name="T82" fmla="*/ 37 w 44"/>
                  <a:gd name="T83" fmla="*/ 7 h 63"/>
                  <a:gd name="T84" fmla="*/ 11 w 44"/>
                  <a:gd name="T85" fmla="*/ 19 h 63"/>
                  <a:gd name="T86" fmla="*/ 5 w 44"/>
                  <a:gd name="T87" fmla="*/ 35 h 63"/>
                  <a:gd name="T88" fmla="*/ 5 w 44"/>
                  <a:gd name="T89" fmla="*/ 35 h 63"/>
                  <a:gd name="T90" fmla="*/ 15 w 44"/>
                  <a:gd name="T91" fmla="*/ 25 h 63"/>
                  <a:gd name="T92" fmla="*/ 5 w 44"/>
                  <a:gd name="T93" fmla="*/ 35 h 63"/>
                  <a:gd name="T94" fmla="*/ 15 w 44"/>
                  <a:gd name="T95" fmla="*/ 5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4" h="63">
                    <a:moveTo>
                      <a:pt x="15" y="51"/>
                    </a:moveTo>
                    <a:lnTo>
                      <a:pt x="15" y="40"/>
                    </a:lnTo>
                    <a:lnTo>
                      <a:pt x="15" y="25"/>
                    </a:lnTo>
                    <a:cubicBezTo>
                      <a:pt x="14" y="31"/>
                      <a:pt x="14" y="31"/>
                      <a:pt x="14" y="31"/>
                    </a:cubicBezTo>
                    <a:cubicBezTo>
                      <a:pt x="14" y="31"/>
                      <a:pt x="14" y="32"/>
                      <a:pt x="14" y="32"/>
                    </a:cubicBezTo>
                    <a:cubicBezTo>
                      <a:pt x="14" y="32"/>
                      <a:pt x="14" y="32"/>
                      <a:pt x="14" y="32"/>
                    </a:cubicBezTo>
                    <a:cubicBezTo>
                      <a:pt x="14" y="32"/>
                      <a:pt x="14" y="33"/>
                      <a:pt x="13" y="33"/>
                    </a:cubicBezTo>
                    <a:cubicBezTo>
                      <a:pt x="13" y="33"/>
                      <a:pt x="13" y="33"/>
                      <a:pt x="13" y="34"/>
                    </a:cubicBezTo>
                    <a:cubicBezTo>
                      <a:pt x="12" y="34"/>
                      <a:pt x="12" y="34"/>
                      <a:pt x="12" y="34"/>
                    </a:cubicBezTo>
                    <a:cubicBezTo>
                      <a:pt x="12" y="35"/>
                      <a:pt x="12" y="35"/>
                      <a:pt x="12" y="36"/>
                    </a:cubicBezTo>
                    <a:cubicBezTo>
                      <a:pt x="12" y="37"/>
                      <a:pt x="12" y="38"/>
                      <a:pt x="12" y="39"/>
                    </a:cubicBezTo>
                    <a:cubicBezTo>
                      <a:pt x="12" y="39"/>
                      <a:pt x="12" y="40"/>
                      <a:pt x="12" y="40"/>
                    </a:cubicBezTo>
                    <a:cubicBezTo>
                      <a:pt x="12" y="40"/>
                      <a:pt x="12" y="41"/>
                      <a:pt x="12" y="41"/>
                    </a:cubicBezTo>
                    <a:cubicBezTo>
                      <a:pt x="12" y="41"/>
                      <a:pt x="12" y="42"/>
                      <a:pt x="12" y="42"/>
                    </a:cubicBezTo>
                    <a:cubicBezTo>
                      <a:pt x="12" y="42"/>
                      <a:pt x="13" y="42"/>
                      <a:pt x="13" y="42"/>
                    </a:cubicBezTo>
                    <a:cubicBezTo>
                      <a:pt x="13" y="41"/>
                      <a:pt x="13" y="41"/>
                      <a:pt x="13" y="41"/>
                    </a:cubicBezTo>
                    <a:lnTo>
                      <a:pt x="13" y="41"/>
                    </a:lnTo>
                    <a:lnTo>
                      <a:pt x="15" y="40"/>
                    </a:lnTo>
                    <a:lnTo>
                      <a:pt x="14" y="45"/>
                    </a:lnTo>
                    <a:lnTo>
                      <a:pt x="14" y="49"/>
                    </a:lnTo>
                    <a:lnTo>
                      <a:pt x="14" y="49"/>
                    </a:lnTo>
                    <a:lnTo>
                      <a:pt x="14" y="50"/>
                    </a:lnTo>
                    <a:lnTo>
                      <a:pt x="13" y="50"/>
                    </a:lnTo>
                    <a:lnTo>
                      <a:pt x="13" y="50"/>
                    </a:lnTo>
                    <a:lnTo>
                      <a:pt x="12" y="50"/>
                    </a:lnTo>
                    <a:lnTo>
                      <a:pt x="12" y="50"/>
                    </a:lnTo>
                    <a:lnTo>
                      <a:pt x="13" y="49"/>
                    </a:lnTo>
                    <a:lnTo>
                      <a:pt x="13" y="45"/>
                    </a:lnTo>
                    <a:lnTo>
                      <a:pt x="13" y="41"/>
                    </a:lnTo>
                    <a:lnTo>
                      <a:pt x="13" y="38"/>
                    </a:lnTo>
                    <a:lnTo>
                      <a:pt x="13" y="35"/>
                    </a:lnTo>
                    <a:lnTo>
                      <a:pt x="13" y="37"/>
                    </a:lnTo>
                    <a:lnTo>
                      <a:pt x="13" y="39"/>
                    </a:lnTo>
                    <a:cubicBezTo>
                      <a:pt x="11" y="43"/>
                      <a:pt x="8" y="44"/>
                      <a:pt x="6" y="43"/>
                    </a:cubicBezTo>
                    <a:cubicBezTo>
                      <a:pt x="4" y="41"/>
                      <a:pt x="5" y="37"/>
                      <a:pt x="7" y="33"/>
                    </a:cubicBezTo>
                    <a:cubicBezTo>
                      <a:pt x="9" y="29"/>
                      <a:pt x="12" y="28"/>
                      <a:pt x="14" y="30"/>
                    </a:cubicBezTo>
                    <a:cubicBezTo>
                      <a:pt x="14" y="30"/>
                      <a:pt x="14" y="30"/>
                      <a:pt x="14" y="31"/>
                    </a:cubicBezTo>
                    <a:cubicBezTo>
                      <a:pt x="10" y="30"/>
                      <a:pt x="5" y="35"/>
                      <a:pt x="3" y="42"/>
                    </a:cubicBezTo>
                    <a:cubicBezTo>
                      <a:pt x="0" y="49"/>
                      <a:pt x="1" y="55"/>
                      <a:pt x="5" y="56"/>
                    </a:cubicBezTo>
                    <a:cubicBezTo>
                      <a:pt x="6" y="56"/>
                      <a:pt x="7" y="56"/>
                      <a:pt x="7" y="56"/>
                    </a:cubicBezTo>
                    <a:cubicBezTo>
                      <a:pt x="14" y="63"/>
                      <a:pt x="25" y="57"/>
                      <a:pt x="34" y="44"/>
                    </a:cubicBezTo>
                    <a:cubicBezTo>
                      <a:pt x="42" y="31"/>
                      <a:pt x="44" y="14"/>
                      <a:pt x="37" y="7"/>
                    </a:cubicBezTo>
                    <a:cubicBezTo>
                      <a:pt x="31" y="0"/>
                      <a:pt x="20" y="6"/>
                      <a:pt x="11" y="19"/>
                    </a:cubicBezTo>
                    <a:cubicBezTo>
                      <a:pt x="8" y="24"/>
                      <a:pt x="6" y="29"/>
                      <a:pt x="5" y="35"/>
                    </a:cubicBezTo>
                    <a:lnTo>
                      <a:pt x="5" y="35"/>
                    </a:lnTo>
                    <a:lnTo>
                      <a:pt x="15" y="25"/>
                    </a:lnTo>
                    <a:lnTo>
                      <a:pt x="5" y="35"/>
                    </a:lnTo>
                    <a:lnTo>
                      <a:pt x="15" y="51"/>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9" name="Line 1317"/>
              <p:cNvSpPr>
                <a:spLocks noChangeShapeType="1"/>
              </p:cNvSpPr>
              <p:nvPr/>
            </p:nvSpPr>
            <p:spPr bwMode="auto">
              <a:xfrm flipH="1">
                <a:off x="3303" y="2096"/>
                <a:ext cx="1072" cy="35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0" name="Line 1318"/>
              <p:cNvSpPr>
                <a:spLocks noChangeShapeType="1"/>
              </p:cNvSpPr>
              <p:nvPr/>
            </p:nvSpPr>
            <p:spPr bwMode="auto">
              <a:xfrm flipH="1">
                <a:off x="3268" y="2094"/>
                <a:ext cx="1105" cy="30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1" name="Line 1319"/>
              <p:cNvSpPr>
                <a:spLocks noChangeShapeType="1"/>
              </p:cNvSpPr>
              <p:nvPr/>
            </p:nvSpPr>
            <p:spPr bwMode="auto">
              <a:xfrm>
                <a:off x="2878" y="219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2" name="Line 1320"/>
              <p:cNvSpPr>
                <a:spLocks noChangeShapeType="1"/>
              </p:cNvSpPr>
              <p:nvPr/>
            </p:nvSpPr>
            <p:spPr bwMode="auto">
              <a:xfrm>
                <a:off x="2876" y="2196"/>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3" name="Line 1321"/>
              <p:cNvSpPr>
                <a:spLocks noChangeShapeType="1"/>
              </p:cNvSpPr>
              <p:nvPr/>
            </p:nvSpPr>
            <p:spPr bwMode="auto">
              <a:xfrm>
                <a:off x="2876" y="219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4" name="Line 1322"/>
              <p:cNvSpPr>
                <a:spLocks noChangeShapeType="1"/>
              </p:cNvSpPr>
              <p:nvPr/>
            </p:nvSpPr>
            <p:spPr bwMode="auto">
              <a:xfrm>
                <a:off x="2890" y="218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5" name="Line 1323"/>
              <p:cNvSpPr>
                <a:spLocks noChangeShapeType="1"/>
              </p:cNvSpPr>
              <p:nvPr/>
            </p:nvSpPr>
            <p:spPr bwMode="auto">
              <a:xfrm>
                <a:off x="2886" y="218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6" name="Line 1324"/>
              <p:cNvSpPr>
                <a:spLocks noChangeShapeType="1"/>
              </p:cNvSpPr>
              <p:nvPr/>
            </p:nvSpPr>
            <p:spPr bwMode="auto">
              <a:xfrm>
                <a:off x="2886" y="218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7" name="Line 1325"/>
              <p:cNvSpPr>
                <a:spLocks noChangeShapeType="1"/>
              </p:cNvSpPr>
              <p:nvPr/>
            </p:nvSpPr>
            <p:spPr bwMode="auto">
              <a:xfrm>
                <a:off x="2890" y="2189"/>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8" name="Line 1326"/>
              <p:cNvSpPr>
                <a:spLocks noChangeShapeType="1"/>
              </p:cNvSpPr>
              <p:nvPr/>
            </p:nvSpPr>
            <p:spPr bwMode="auto">
              <a:xfrm>
                <a:off x="2878" y="2199"/>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9" name="Line 1327"/>
              <p:cNvSpPr>
                <a:spLocks noChangeShapeType="1"/>
              </p:cNvSpPr>
              <p:nvPr/>
            </p:nvSpPr>
            <p:spPr bwMode="auto">
              <a:xfrm flipH="1">
                <a:off x="2876" y="2194"/>
                <a:ext cx="1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0" name="Line 1328"/>
              <p:cNvSpPr>
                <a:spLocks noChangeShapeType="1"/>
              </p:cNvSpPr>
              <p:nvPr/>
            </p:nvSpPr>
            <p:spPr bwMode="auto">
              <a:xfrm flipH="1">
                <a:off x="2876" y="2194"/>
                <a:ext cx="1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1" name="Line 1329"/>
              <p:cNvSpPr>
                <a:spLocks noChangeShapeType="1"/>
              </p:cNvSpPr>
              <p:nvPr/>
            </p:nvSpPr>
            <p:spPr bwMode="auto">
              <a:xfrm flipV="1">
                <a:off x="2878" y="2184"/>
                <a:ext cx="12"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2" name="Line 1330"/>
              <p:cNvSpPr>
                <a:spLocks noChangeShapeType="1"/>
              </p:cNvSpPr>
              <p:nvPr/>
            </p:nvSpPr>
            <p:spPr bwMode="auto">
              <a:xfrm flipV="1">
                <a:off x="2878" y="2181"/>
                <a:ext cx="12"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3" name="Line 1331"/>
              <p:cNvSpPr>
                <a:spLocks noChangeShapeType="1"/>
              </p:cNvSpPr>
              <p:nvPr/>
            </p:nvSpPr>
            <p:spPr bwMode="auto">
              <a:xfrm>
                <a:off x="2884" y="2199"/>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4" name="Line 1332"/>
              <p:cNvSpPr>
                <a:spLocks noChangeShapeType="1"/>
              </p:cNvSpPr>
              <p:nvPr/>
            </p:nvSpPr>
            <p:spPr bwMode="auto">
              <a:xfrm flipV="1">
                <a:off x="2878" y="2201"/>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5" name="Line 1333"/>
              <p:cNvSpPr>
                <a:spLocks noChangeShapeType="1"/>
              </p:cNvSpPr>
              <p:nvPr/>
            </p:nvSpPr>
            <p:spPr bwMode="auto">
              <a:xfrm flipH="1">
                <a:off x="2878" y="2199"/>
                <a:ext cx="6"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6" name="Line 1334"/>
              <p:cNvSpPr>
                <a:spLocks noChangeShapeType="1"/>
              </p:cNvSpPr>
              <p:nvPr/>
            </p:nvSpPr>
            <p:spPr bwMode="auto">
              <a:xfrm flipV="1">
                <a:off x="2884" y="218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7" name="Line 1335"/>
              <p:cNvSpPr>
                <a:spLocks noChangeShapeType="1"/>
              </p:cNvSpPr>
              <p:nvPr/>
            </p:nvSpPr>
            <p:spPr bwMode="auto">
              <a:xfrm>
                <a:off x="2876" y="219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8" name="Line 1336"/>
              <p:cNvSpPr>
                <a:spLocks noChangeShapeType="1"/>
              </p:cNvSpPr>
              <p:nvPr/>
            </p:nvSpPr>
            <p:spPr bwMode="auto">
              <a:xfrm flipV="1">
                <a:off x="2876" y="219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9" name="Line 1337"/>
              <p:cNvSpPr>
                <a:spLocks noChangeShapeType="1"/>
              </p:cNvSpPr>
              <p:nvPr/>
            </p:nvSpPr>
            <p:spPr bwMode="auto">
              <a:xfrm flipV="1">
                <a:off x="2878" y="2191"/>
                <a:ext cx="6"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0" name="Line 1338"/>
              <p:cNvSpPr>
                <a:spLocks noChangeShapeType="1"/>
              </p:cNvSpPr>
              <p:nvPr/>
            </p:nvSpPr>
            <p:spPr bwMode="auto">
              <a:xfrm flipH="1" flipV="1">
                <a:off x="2840" y="2171"/>
                <a:ext cx="38" cy="2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1" name="Line 1339"/>
              <p:cNvSpPr>
                <a:spLocks noChangeShapeType="1"/>
              </p:cNvSpPr>
              <p:nvPr/>
            </p:nvSpPr>
            <p:spPr bwMode="auto">
              <a:xfrm flipH="1" flipV="1">
                <a:off x="2840" y="2176"/>
                <a:ext cx="38" cy="2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2" name="Line 1340"/>
              <p:cNvSpPr>
                <a:spLocks noChangeShapeType="1"/>
              </p:cNvSpPr>
              <p:nvPr/>
            </p:nvSpPr>
            <p:spPr bwMode="auto">
              <a:xfrm flipH="1" flipV="1">
                <a:off x="2854" y="2161"/>
                <a:ext cx="36" cy="2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3" name="Line 1341"/>
              <p:cNvSpPr>
                <a:spLocks noChangeShapeType="1"/>
              </p:cNvSpPr>
              <p:nvPr/>
            </p:nvSpPr>
            <p:spPr bwMode="auto">
              <a:xfrm>
                <a:off x="2840" y="2171"/>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Line 1342"/>
              <p:cNvSpPr>
                <a:spLocks noChangeShapeType="1"/>
              </p:cNvSpPr>
              <p:nvPr/>
            </p:nvSpPr>
            <p:spPr bwMode="auto">
              <a:xfrm flipV="1">
                <a:off x="2840" y="2161"/>
                <a:ext cx="14"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5" name="Line 1343"/>
              <p:cNvSpPr>
                <a:spLocks noChangeShapeType="1"/>
              </p:cNvSpPr>
              <p:nvPr/>
            </p:nvSpPr>
            <p:spPr bwMode="auto">
              <a:xfrm flipV="1">
                <a:off x="2878" y="219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6" name="Line 1344"/>
              <p:cNvSpPr>
                <a:spLocks noChangeShapeType="1"/>
              </p:cNvSpPr>
              <p:nvPr/>
            </p:nvSpPr>
            <p:spPr bwMode="auto">
              <a:xfrm>
                <a:off x="2890" y="218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7" name="Line 1345"/>
              <p:cNvSpPr>
                <a:spLocks noChangeShapeType="1"/>
              </p:cNvSpPr>
              <p:nvPr/>
            </p:nvSpPr>
            <p:spPr bwMode="auto">
              <a:xfrm>
                <a:off x="2842" y="2184"/>
                <a:ext cx="34" cy="2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8" name="Line 1346"/>
              <p:cNvSpPr>
                <a:spLocks noChangeShapeType="1"/>
              </p:cNvSpPr>
              <p:nvPr/>
            </p:nvSpPr>
            <p:spPr bwMode="auto">
              <a:xfrm>
                <a:off x="2844" y="2186"/>
                <a:ext cx="34" cy="1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9" name="Line 1347"/>
              <p:cNvSpPr>
                <a:spLocks noChangeShapeType="1"/>
              </p:cNvSpPr>
              <p:nvPr/>
            </p:nvSpPr>
            <p:spPr bwMode="auto">
              <a:xfrm flipV="1">
                <a:off x="2842" y="2179"/>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0" name="Line 1348"/>
              <p:cNvSpPr>
                <a:spLocks noChangeShapeType="1"/>
              </p:cNvSpPr>
              <p:nvPr/>
            </p:nvSpPr>
            <p:spPr bwMode="auto">
              <a:xfrm>
                <a:off x="2844" y="2186"/>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1" name="Line 1349"/>
              <p:cNvSpPr>
                <a:spLocks noChangeShapeType="1"/>
              </p:cNvSpPr>
              <p:nvPr/>
            </p:nvSpPr>
            <p:spPr bwMode="auto">
              <a:xfrm>
                <a:off x="2886" y="218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2" name="Line 1350"/>
              <p:cNvSpPr>
                <a:spLocks noChangeShapeType="1"/>
              </p:cNvSpPr>
              <p:nvPr/>
            </p:nvSpPr>
            <p:spPr bwMode="auto">
              <a:xfrm flipH="1">
                <a:off x="2876" y="2194"/>
                <a:ext cx="1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3" name="Line 1351"/>
              <p:cNvSpPr>
                <a:spLocks noChangeShapeType="1"/>
              </p:cNvSpPr>
              <p:nvPr/>
            </p:nvSpPr>
            <p:spPr bwMode="auto">
              <a:xfrm flipV="1">
                <a:off x="2884" y="218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4" name="Line 1352"/>
              <p:cNvSpPr>
                <a:spLocks noChangeShapeType="1"/>
              </p:cNvSpPr>
              <p:nvPr/>
            </p:nvSpPr>
            <p:spPr bwMode="auto">
              <a:xfrm flipV="1">
                <a:off x="2876" y="219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5" name="Line 1353"/>
              <p:cNvSpPr>
                <a:spLocks noChangeShapeType="1"/>
              </p:cNvSpPr>
              <p:nvPr/>
            </p:nvSpPr>
            <p:spPr bwMode="auto">
              <a:xfrm flipV="1">
                <a:off x="2878" y="2191"/>
                <a:ext cx="6"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6" name="Line 1354"/>
              <p:cNvSpPr>
                <a:spLocks noChangeShapeType="1"/>
              </p:cNvSpPr>
              <p:nvPr/>
            </p:nvSpPr>
            <p:spPr bwMode="auto">
              <a:xfrm>
                <a:off x="2884" y="2191"/>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7" name="Line 1355"/>
              <p:cNvSpPr>
                <a:spLocks noChangeShapeType="1"/>
              </p:cNvSpPr>
              <p:nvPr/>
            </p:nvSpPr>
            <p:spPr bwMode="auto">
              <a:xfrm>
                <a:off x="2886" y="2194"/>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8" name="Line 1356"/>
              <p:cNvSpPr>
                <a:spLocks noChangeShapeType="1"/>
              </p:cNvSpPr>
              <p:nvPr/>
            </p:nvSpPr>
            <p:spPr bwMode="auto">
              <a:xfrm flipV="1">
                <a:off x="2846" y="2181"/>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9" name="Line 1357"/>
              <p:cNvSpPr>
                <a:spLocks noChangeShapeType="1"/>
              </p:cNvSpPr>
              <p:nvPr/>
            </p:nvSpPr>
            <p:spPr bwMode="auto">
              <a:xfrm flipV="1">
                <a:off x="2846" y="2181"/>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0" name="Line 1358"/>
              <p:cNvSpPr>
                <a:spLocks noChangeShapeType="1"/>
              </p:cNvSpPr>
              <p:nvPr/>
            </p:nvSpPr>
            <p:spPr bwMode="auto">
              <a:xfrm>
                <a:off x="2870" y="219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1" name="Line 1359"/>
              <p:cNvSpPr>
                <a:spLocks noChangeShapeType="1"/>
              </p:cNvSpPr>
              <p:nvPr/>
            </p:nvSpPr>
            <p:spPr bwMode="auto">
              <a:xfrm>
                <a:off x="2870" y="219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2" name="Line 1360"/>
              <p:cNvSpPr>
                <a:spLocks noChangeShapeType="1"/>
              </p:cNvSpPr>
              <p:nvPr/>
            </p:nvSpPr>
            <p:spPr bwMode="auto">
              <a:xfrm>
                <a:off x="2842" y="2184"/>
                <a:ext cx="14"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3" name="Line 1361"/>
              <p:cNvSpPr>
                <a:spLocks noChangeShapeType="1"/>
              </p:cNvSpPr>
              <p:nvPr/>
            </p:nvSpPr>
            <p:spPr bwMode="auto">
              <a:xfrm>
                <a:off x="2854" y="219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4" name="Freeform 1362"/>
              <p:cNvSpPr>
                <a:spLocks/>
              </p:cNvSpPr>
              <p:nvPr/>
            </p:nvSpPr>
            <p:spPr bwMode="auto">
              <a:xfrm>
                <a:off x="2856" y="2194"/>
                <a:ext cx="6" cy="2"/>
              </a:xfrm>
              <a:custGeom>
                <a:avLst/>
                <a:gdLst>
                  <a:gd name="T0" fmla="*/ 2 w 6"/>
                  <a:gd name="T1" fmla="*/ 0 h 2"/>
                  <a:gd name="T2" fmla="*/ 0 w 6"/>
                  <a:gd name="T3" fmla="*/ 0 h 2"/>
                  <a:gd name="T4" fmla="*/ 0 w 6"/>
                  <a:gd name="T5" fmla="*/ 2 h 2"/>
                  <a:gd name="T6" fmla="*/ 2 w 6"/>
                  <a:gd name="T7" fmla="*/ 2 h 2"/>
                  <a:gd name="T8" fmla="*/ 4 w 6"/>
                  <a:gd name="T9" fmla="*/ 2 h 2"/>
                  <a:gd name="T10" fmla="*/ 6 w 6"/>
                  <a:gd name="T11" fmla="*/ 2 h 2"/>
                </a:gdLst>
                <a:ahLst/>
                <a:cxnLst>
                  <a:cxn ang="0">
                    <a:pos x="T0" y="T1"/>
                  </a:cxn>
                  <a:cxn ang="0">
                    <a:pos x="T2" y="T3"/>
                  </a:cxn>
                  <a:cxn ang="0">
                    <a:pos x="T4" y="T5"/>
                  </a:cxn>
                  <a:cxn ang="0">
                    <a:pos x="T6" y="T7"/>
                  </a:cxn>
                  <a:cxn ang="0">
                    <a:pos x="T8" y="T9"/>
                  </a:cxn>
                  <a:cxn ang="0">
                    <a:pos x="T10" y="T11"/>
                  </a:cxn>
                </a:cxnLst>
                <a:rect l="0" t="0" r="r" b="b"/>
                <a:pathLst>
                  <a:path w="6" h="2">
                    <a:moveTo>
                      <a:pt x="2" y="0"/>
                    </a:moveTo>
                    <a:lnTo>
                      <a:pt x="0" y="0"/>
                    </a:lnTo>
                    <a:lnTo>
                      <a:pt x="0" y="2"/>
                    </a:lnTo>
                    <a:lnTo>
                      <a:pt x="2" y="2"/>
                    </a:lnTo>
                    <a:lnTo>
                      <a:pt x="4" y="2"/>
                    </a:lnTo>
                    <a:lnTo>
                      <a:pt x="6" y="2"/>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5" name="Freeform 1363"/>
              <p:cNvSpPr>
                <a:spLocks/>
              </p:cNvSpPr>
              <p:nvPr/>
            </p:nvSpPr>
            <p:spPr bwMode="auto">
              <a:xfrm>
                <a:off x="2856" y="2204"/>
                <a:ext cx="6" cy="2"/>
              </a:xfrm>
              <a:custGeom>
                <a:avLst/>
                <a:gdLst>
                  <a:gd name="T0" fmla="*/ 0 w 6"/>
                  <a:gd name="T1" fmla="*/ 0 h 2"/>
                  <a:gd name="T2" fmla="*/ 0 w 6"/>
                  <a:gd name="T3" fmla="*/ 2 h 2"/>
                  <a:gd name="T4" fmla="*/ 4 w 6"/>
                  <a:gd name="T5" fmla="*/ 2 h 2"/>
                  <a:gd name="T6" fmla="*/ 6 w 6"/>
                  <a:gd name="T7" fmla="*/ 2 h 2"/>
                  <a:gd name="T8" fmla="*/ 6 w 6"/>
                  <a:gd name="T9" fmla="*/ 0 h 2"/>
                </a:gdLst>
                <a:ahLst/>
                <a:cxnLst>
                  <a:cxn ang="0">
                    <a:pos x="T0" y="T1"/>
                  </a:cxn>
                  <a:cxn ang="0">
                    <a:pos x="T2" y="T3"/>
                  </a:cxn>
                  <a:cxn ang="0">
                    <a:pos x="T4" y="T5"/>
                  </a:cxn>
                  <a:cxn ang="0">
                    <a:pos x="T6" y="T7"/>
                  </a:cxn>
                  <a:cxn ang="0">
                    <a:pos x="T8" y="T9"/>
                  </a:cxn>
                </a:cxnLst>
                <a:rect l="0" t="0" r="r" b="b"/>
                <a:pathLst>
                  <a:path w="6" h="2">
                    <a:moveTo>
                      <a:pt x="0" y="0"/>
                    </a:moveTo>
                    <a:lnTo>
                      <a:pt x="0" y="2"/>
                    </a:lnTo>
                    <a:lnTo>
                      <a:pt x="4" y="2"/>
                    </a:lnTo>
                    <a:lnTo>
                      <a:pt x="6" y="2"/>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6" name="Freeform 1364"/>
              <p:cNvSpPr>
                <a:spLocks/>
              </p:cNvSpPr>
              <p:nvPr/>
            </p:nvSpPr>
            <p:spPr bwMode="auto">
              <a:xfrm>
                <a:off x="2856" y="2209"/>
                <a:ext cx="6" cy="2"/>
              </a:xfrm>
              <a:custGeom>
                <a:avLst/>
                <a:gdLst>
                  <a:gd name="T0" fmla="*/ 0 w 6"/>
                  <a:gd name="T1" fmla="*/ 0 h 2"/>
                  <a:gd name="T2" fmla="*/ 2 w 6"/>
                  <a:gd name="T3" fmla="*/ 0 h 2"/>
                  <a:gd name="T4" fmla="*/ 4 w 6"/>
                  <a:gd name="T5" fmla="*/ 2 h 2"/>
                  <a:gd name="T6" fmla="*/ 4 w 6"/>
                  <a:gd name="T7" fmla="*/ 0 h 2"/>
                  <a:gd name="T8" fmla="*/ 6 w 6"/>
                  <a:gd name="T9" fmla="*/ 0 h 2"/>
                </a:gdLst>
                <a:ahLst/>
                <a:cxnLst>
                  <a:cxn ang="0">
                    <a:pos x="T0" y="T1"/>
                  </a:cxn>
                  <a:cxn ang="0">
                    <a:pos x="T2" y="T3"/>
                  </a:cxn>
                  <a:cxn ang="0">
                    <a:pos x="T4" y="T5"/>
                  </a:cxn>
                  <a:cxn ang="0">
                    <a:pos x="T6" y="T7"/>
                  </a:cxn>
                  <a:cxn ang="0">
                    <a:pos x="T8" y="T9"/>
                  </a:cxn>
                </a:cxnLst>
                <a:rect l="0" t="0" r="r" b="b"/>
                <a:pathLst>
                  <a:path w="6" h="2">
                    <a:moveTo>
                      <a:pt x="0" y="0"/>
                    </a:moveTo>
                    <a:lnTo>
                      <a:pt x="2" y="0"/>
                    </a:lnTo>
                    <a:lnTo>
                      <a:pt x="4" y="2"/>
                    </a:lnTo>
                    <a:lnTo>
                      <a:pt x="4" y="0"/>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7" name="Freeform 1365"/>
              <p:cNvSpPr>
                <a:spLocks/>
              </p:cNvSpPr>
              <p:nvPr/>
            </p:nvSpPr>
            <p:spPr bwMode="auto">
              <a:xfrm>
                <a:off x="2858" y="2226"/>
                <a:ext cx="2" cy="0"/>
              </a:xfrm>
              <a:custGeom>
                <a:avLst/>
                <a:gdLst>
                  <a:gd name="T0" fmla="*/ 0 w 2"/>
                  <a:gd name="T1" fmla="*/ 0 w 2"/>
                  <a:gd name="T2" fmla="*/ 2 w 2"/>
                  <a:gd name="T3" fmla="*/ 2 w 2"/>
                  <a:gd name="T4" fmla="*/ 2 w 2"/>
                </a:gdLst>
                <a:ahLst/>
                <a:cxnLst>
                  <a:cxn ang="0">
                    <a:pos x="T0" y="0"/>
                  </a:cxn>
                  <a:cxn ang="0">
                    <a:pos x="T1" y="0"/>
                  </a:cxn>
                  <a:cxn ang="0">
                    <a:pos x="T2" y="0"/>
                  </a:cxn>
                  <a:cxn ang="0">
                    <a:pos x="T3" y="0"/>
                  </a:cxn>
                  <a:cxn ang="0">
                    <a:pos x="T4" y="0"/>
                  </a:cxn>
                </a:cxnLst>
                <a:rect l="0" t="0" r="r" b="b"/>
                <a:pathLst>
                  <a:path w="2">
                    <a:moveTo>
                      <a:pt x="0" y="0"/>
                    </a:moveTo>
                    <a:lnTo>
                      <a:pt x="0" y="0"/>
                    </a:lnTo>
                    <a:lnTo>
                      <a:pt x="2" y="0"/>
                    </a:lnTo>
                    <a:lnTo>
                      <a:pt x="2" y="0"/>
                    </a:lnTo>
                    <a:lnTo>
                      <a:pt x="2"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8" name="Freeform 1366"/>
              <p:cNvSpPr>
                <a:spLocks/>
              </p:cNvSpPr>
              <p:nvPr/>
            </p:nvSpPr>
            <p:spPr bwMode="auto">
              <a:xfrm>
                <a:off x="2856" y="2224"/>
                <a:ext cx="6" cy="2"/>
              </a:xfrm>
              <a:custGeom>
                <a:avLst/>
                <a:gdLst>
                  <a:gd name="T0" fmla="*/ 2 w 6"/>
                  <a:gd name="T1" fmla="*/ 0 h 2"/>
                  <a:gd name="T2" fmla="*/ 0 w 6"/>
                  <a:gd name="T3" fmla="*/ 2 h 2"/>
                  <a:gd name="T4" fmla="*/ 2 w 6"/>
                  <a:gd name="T5" fmla="*/ 2 h 2"/>
                  <a:gd name="T6" fmla="*/ 4 w 6"/>
                  <a:gd name="T7" fmla="*/ 2 h 2"/>
                  <a:gd name="T8" fmla="*/ 4 w 6"/>
                  <a:gd name="T9" fmla="*/ 2 h 2"/>
                  <a:gd name="T10" fmla="*/ 6 w 6"/>
                  <a:gd name="T11" fmla="*/ 2 h 2"/>
                  <a:gd name="T12" fmla="*/ 4 w 6"/>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6" h="2">
                    <a:moveTo>
                      <a:pt x="2" y="0"/>
                    </a:moveTo>
                    <a:lnTo>
                      <a:pt x="0" y="2"/>
                    </a:lnTo>
                    <a:lnTo>
                      <a:pt x="2" y="2"/>
                    </a:lnTo>
                    <a:lnTo>
                      <a:pt x="4" y="2"/>
                    </a:lnTo>
                    <a:lnTo>
                      <a:pt x="4" y="2"/>
                    </a:lnTo>
                    <a:lnTo>
                      <a:pt x="6" y="2"/>
                    </a:lnTo>
                    <a:lnTo>
                      <a:pt x="4"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9" name="Freeform 1367"/>
              <p:cNvSpPr>
                <a:spLocks/>
              </p:cNvSpPr>
              <p:nvPr/>
            </p:nvSpPr>
            <p:spPr bwMode="auto">
              <a:xfrm>
                <a:off x="2850" y="2224"/>
                <a:ext cx="18" cy="12"/>
              </a:xfrm>
              <a:custGeom>
                <a:avLst/>
                <a:gdLst>
                  <a:gd name="T0" fmla="*/ 8 w 18"/>
                  <a:gd name="T1" fmla="*/ 0 h 12"/>
                  <a:gd name="T2" fmla="*/ 2 w 18"/>
                  <a:gd name="T3" fmla="*/ 2 h 12"/>
                  <a:gd name="T4" fmla="*/ 0 w 18"/>
                  <a:gd name="T5" fmla="*/ 5 h 12"/>
                  <a:gd name="T6" fmla="*/ 2 w 18"/>
                  <a:gd name="T7" fmla="*/ 10 h 12"/>
                  <a:gd name="T8" fmla="*/ 10 w 18"/>
                  <a:gd name="T9" fmla="*/ 12 h 12"/>
                  <a:gd name="T10" fmla="*/ 16 w 18"/>
                  <a:gd name="T11" fmla="*/ 10 h 12"/>
                  <a:gd name="T12" fmla="*/ 18 w 18"/>
                  <a:gd name="T13" fmla="*/ 5 h 12"/>
                  <a:gd name="T14" fmla="*/ 16 w 18"/>
                  <a:gd name="T15" fmla="*/ 2 h 12"/>
                  <a:gd name="T16" fmla="*/ 10 w 18"/>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2">
                    <a:moveTo>
                      <a:pt x="8" y="0"/>
                    </a:moveTo>
                    <a:lnTo>
                      <a:pt x="2" y="2"/>
                    </a:lnTo>
                    <a:lnTo>
                      <a:pt x="0" y="5"/>
                    </a:lnTo>
                    <a:lnTo>
                      <a:pt x="2" y="10"/>
                    </a:lnTo>
                    <a:lnTo>
                      <a:pt x="10" y="12"/>
                    </a:lnTo>
                    <a:lnTo>
                      <a:pt x="16" y="10"/>
                    </a:lnTo>
                    <a:lnTo>
                      <a:pt x="18" y="5"/>
                    </a:lnTo>
                    <a:lnTo>
                      <a:pt x="16" y="2"/>
                    </a:lnTo>
                    <a:lnTo>
                      <a:pt x="1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0" name="Freeform 1368"/>
              <p:cNvSpPr>
                <a:spLocks/>
              </p:cNvSpPr>
              <p:nvPr/>
            </p:nvSpPr>
            <p:spPr bwMode="auto">
              <a:xfrm>
                <a:off x="2856" y="2229"/>
                <a:ext cx="6" cy="2"/>
              </a:xfrm>
              <a:custGeom>
                <a:avLst/>
                <a:gdLst>
                  <a:gd name="T0" fmla="*/ 0 w 6"/>
                  <a:gd name="T1" fmla="*/ 0 h 2"/>
                  <a:gd name="T2" fmla="*/ 0 w 6"/>
                  <a:gd name="T3" fmla="*/ 2 h 2"/>
                  <a:gd name="T4" fmla="*/ 2 w 6"/>
                  <a:gd name="T5" fmla="*/ 2 h 2"/>
                  <a:gd name="T6" fmla="*/ 4 w 6"/>
                  <a:gd name="T7" fmla="*/ 2 h 2"/>
                  <a:gd name="T8" fmla="*/ 6 w 6"/>
                  <a:gd name="T9" fmla="*/ 2 h 2"/>
                  <a:gd name="T10" fmla="*/ 6 w 6"/>
                  <a:gd name="T11" fmla="*/ 0 h 2"/>
                </a:gdLst>
                <a:ahLst/>
                <a:cxnLst>
                  <a:cxn ang="0">
                    <a:pos x="T0" y="T1"/>
                  </a:cxn>
                  <a:cxn ang="0">
                    <a:pos x="T2" y="T3"/>
                  </a:cxn>
                  <a:cxn ang="0">
                    <a:pos x="T4" y="T5"/>
                  </a:cxn>
                  <a:cxn ang="0">
                    <a:pos x="T6" y="T7"/>
                  </a:cxn>
                  <a:cxn ang="0">
                    <a:pos x="T8" y="T9"/>
                  </a:cxn>
                  <a:cxn ang="0">
                    <a:pos x="T10" y="T11"/>
                  </a:cxn>
                </a:cxnLst>
                <a:rect l="0" t="0" r="r" b="b"/>
                <a:pathLst>
                  <a:path w="6" h="2">
                    <a:moveTo>
                      <a:pt x="0" y="0"/>
                    </a:moveTo>
                    <a:lnTo>
                      <a:pt x="0" y="2"/>
                    </a:lnTo>
                    <a:lnTo>
                      <a:pt x="2" y="2"/>
                    </a:lnTo>
                    <a:lnTo>
                      <a:pt x="4" y="2"/>
                    </a:lnTo>
                    <a:lnTo>
                      <a:pt x="6" y="2"/>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1" name="Freeform 1369"/>
              <p:cNvSpPr>
                <a:spLocks/>
              </p:cNvSpPr>
              <p:nvPr/>
            </p:nvSpPr>
            <p:spPr bwMode="auto">
              <a:xfrm>
                <a:off x="2850" y="2231"/>
                <a:ext cx="18" cy="5"/>
              </a:xfrm>
              <a:custGeom>
                <a:avLst/>
                <a:gdLst>
                  <a:gd name="T0" fmla="*/ 0 w 18"/>
                  <a:gd name="T1" fmla="*/ 0 h 5"/>
                  <a:gd name="T2" fmla="*/ 2 w 18"/>
                  <a:gd name="T3" fmla="*/ 3 h 5"/>
                  <a:gd name="T4" fmla="*/ 10 w 18"/>
                  <a:gd name="T5" fmla="*/ 5 h 5"/>
                  <a:gd name="T6" fmla="*/ 16 w 18"/>
                  <a:gd name="T7" fmla="*/ 3 h 5"/>
                  <a:gd name="T8" fmla="*/ 18 w 18"/>
                  <a:gd name="T9" fmla="*/ 0 h 5"/>
                </a:gdLst>
                <a:ahLst/>
                <a:cxnLst>
                  <a:cxn ang="0">
                    <a:pos x="T0" y="T1"/>
                  </a:cxn>
                  <a:cxn ang="0">
                    <a:pos x="T2" y="T3"/>
                  </a:cxn>
                  <a:cxn ang="0">
                    <a:pos x="T4" y="T5"/>
                  </a:cxn>
                  <a:cxn ang="0">
                    <a:pos x="T6" y="T7"/>
                  </a:cxn>
                  <a:cxn ang="0">
                    <a:pos x="T8" y="T9"/>
                  </a:cxn>
                </a:cxnLst>
                <a:rect l="0" t="0" r="r" b="b"/>
                <a:pathLst>
                  <a:path w="18" h="5">
                    <a:moveTo>
                      <a:pt x="0" y="0"/>
                    </a:moveTo>
                    <a:lnTo>
                      <a:pt x="2" y="3"/>
                    </a:lnTo>
                    <a:lnTo>
                      <a:pt x="10" y="5"/>
                    </a:lnTo>
                    <a:lnTo>
                      <a:pt x="16" y="3"/>
                    </a:lnTo>
                    <a:lnTo>
                      <a:pt x="18"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2" name="Line 1370"/>
              <p:cNvSpPr>
                <a:spLocks noChangeShapeType="1"/>
              </p:cNvSpPr>
              <p:nvPr/>
            </p:nvSpPr>
            <p:spPr bwMode="auto">
              <a:xfrm flipV="1">
                <a:off x="2850" y="222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3" name="Line 1371"/>
              <p:cNvSpPr>
                <a:spLocks noChangeShapeType="1"/>
              </p:cNvSpPr>
              <p:nvPr/>
            </p:nvSpPr>
            <p:spPr bwMode="auto">
              <a:xfrm flipV="1">
                <a:off x="2868" y="222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4" name="Line 1372"/>
              <p:cNvSpPr>
                <a:spLocks noChangeShapeType="1"/>
              </p:cNvSpPr>
              <p:nvPr/>
            </p:nvSpPr>
            <p:spPr bwMode="auto">
              <a:xfrm>
                <a:off x="2856" y="222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5" name="Line 1373"/>
              <p:cNvSpPr>
                <a:spLocks noChangeShapeType="1"/>
              </p:cNvSpPr>
              <p:nvPr/>
            </p:nvSpPr>
            <p:spPr bwMode="auto">
              <a:xfrm>
                <a:off x="2862" y="222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6" name="Line 1374"/>
              <p:cNvSpPr>
                <a:spLocks noChangeShapeType="1"/>
              </p:cNvSpPr>
              <p:nvPr/>
            </p:nvSpPr>
            <p:spPr bwMode="auto">
              <a:xfrm flipV="1">
                <a:off x="2858" y="2209"/>
                <a:ext cx="0" cy="1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7" name="Line 1375"/>
              <p:cNvSpPr>
                <a:spLocks noChangeShapeType="1"/>
              </p:cNvSpPr>
              <p:nvPr/>
            </p:nvSpPr>
            <p:spPr bwMode="auto">
              <a:xfrm flipV="1">
                <a:off x="2860" y="2209"/>
                <a:ext cx="0" cy="1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8" name="Line 1376"/>
              <p:cNvSpPr>
                <a:spLocks noChangeShapeType="1"/>
              </p:cNvSpPr>
              <p:nvPr/>
            </p:nvSpPr>
            <p:spPr bwMode="auto">
              <a:xfrm flipV="1">
                <a:off x="2856" y="220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9" name="Line 1377"/>
              <p:cNvSpPr>
                <a:spLocks noChangeShapeType="1"/>
              </p:cNvSpPr>
              <p:nvPr/>
            </p:nvSpPr>
            <p:spPr bwMode="auto">
              <a:xfrm flipV="1">
                <a:off x="2862" y="220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0" name="Line 1378"/>
              <p:cNvSpPr>
                <a:spLocks noChangeShapeType="1"/>
              </p:cNvSpPr>
              <p:nvPr/>
            </p:nvSpPr>
            <p:spPr bwMode="auto">
              <a:xfrm flipV="1">
                <a:off x="2856" y="219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1" name="Line 1379"/>
              <p:cNvSpPr>
                <a:spLocks noChangeShapeType="1"/>
              </p:cNvSpPr>
              <p:nvPr/>
            </p:nvSpPr>
            <p:spPr bwMode="auto">
              <a:xfrm flipV="1">
                <a:off x="2862" y="2196"/>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2" name="Line 1380"/>
              <p:cNvSpPr>
                <a:spLocks noChangeShapeType="1"/>
              </p:cNvSpPr>
              <p:nvPr/>
            </p:nvSpPr>
            <p:spPr bwMode="auto">
              <a:xfrm flipV="1">
                <a:off x="2858" y="2194"/>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3" name="Line 1381"/>
              <p:cNvSpPr>
                <a:spLocks noChangeShapeType="1"/>
              </p:cNvSpPr>
              <p:nvPr/>
            </p:nvSpPr>
            <p:spPr bwMode="auto">
              <a:xfrm flipV="1">
                <a:off x="2860" y="2194"/>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4" name="Freeform 1382"/>
              <p:cNvSpPr>
                <a:spLocks/>
              </p:cNvSpPr>
              <p:nvPr/>
            </p:nvSpPr>
            <p:spPr bwMode="auto">
              <a:xfrm>
                <a:off x="2834" y="2174"/>
                <a:ext cx="24" cy="47"/>
              </a:xfrm>
              <a:custGeom>
                <a:avLst/>
                <a:gdLst>
                  <a:gd name="T0" fmla="*/ 6 w 24"/>
                  <a:gd name="T1" fmla="*/ 0 h 47"/>
                  <a:gd name="T2" fmla="*/ 6 w 24"/>
                  <a:gd name="T3" fmla="*/ 0 h 47"/>
                  <a:gd name="T4" fmla="*/ 2 w 24"/>
                  <a:gd name="T5" fmla="*/ 2 h 47"/>
                  <a:gd name="T6" fmla="*/ 4 w 24"/>
                  <a:gd name="T7" fmla="*/ 20 h 47"/>
                  <a:gd name="T8" fmla="*/ 14 w 24"/>
                  <a:gd name="T9" fmla="*/ 32 h 47"/>
                  <a:gd name="T10" fmla="*/ 20 w 24"/>
                  <a:gd name="T11" fmla="*/ 40 h 47"/>
                  <a:gd name="T12" fmla="*/ 22 w 24"/>
                  <a:gd name="T13" fmla="*/ 45 h 47"/>
                  <a:gd name="T14" fmla="*/ 24 w 24"/>
                  <a:gd name="T15" fmla="*/ 47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47">
                    <a:moveTo>
                      <a:pt x="6" y="0"/>
                    </a:moveTo>
                    <a:cubicBezTo>
                      <a:pt x="6" y="0"/>
                      <a:pt x="6" y="0"/>
                      <a:pt x="6" y="0"/>
                    </a:cubicBezTo>
                    <a:cubicBezTo>
                      <a:pt x="4" y="0"/>
                      <a:pt x="4" y="2"/>
                      <a:pt x="2" y="2"/>
                    </a:cubicBezTo>
                    <a:cubicBezTo>
                      <a:pt x="0" y="10"/>
                      <a:pt x="2" y="15"/>
                      <a:pt x="4" y="20"/>
                    </a:cubicBezTo>
                    <a:cubicBezTo>
                      <a:pt x="6" y="25"/>
                      <a:pt x="10" y="30"/>
                      <a:pt x="14" y="32"/>
                    </a:cubicBezTo>
                    <a:cubicBezTo>
                      <a:pt x="16" y="35"/>
                      <a:pt x="18" y="37"/>
                      <a:pt x="20" y="40"/>
                    </a:cubicBezTo>
                    <a:cubicBezTo>
                      <a:pt x="20" y="40"/>
                      <a:pt x="22" y="42"/>
                      <a:pt x="22" y="45"/>
                    </a:cubicBezTo>
                    <a:cubicBezTo>
                      <a:pt x="22" y="45"/>
                      <a:pt x="22" y="45"/>
                      <a:pt x="24" y="47"/>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5" name="Freeform 1383"/>
              <p:cNvSpPr>
                <a:spLocks/>
              </p:cNvSpPr>
              <p:nvPr/>
            </p:nvSpPr>
            <p:spPr bwMode="auto">
              <a:xfrm>
                <a:off x="2836" y="2174"/>
                <a:ext cx="22" cy="45"/>
              </a:xfrm>
              <a:custGeom>
                <a:avLst/>
                <a:gdLst>
                  <a:gd name="T0" fmla="*/ 4 w 22"/>
                  <a:gd name="T1" fmla="*/ 0 h 45"/>
                  <a:gd name="T2" fmla="*/ 4 w 22"/>
                  <a:gd name="T3" fmla="*/ 0 h 45"/>
                  <a:gd name="T4" fmla="*/ 4 w 22"/>
                  <a:gd name="T5" fmla="*/ 2 h 45"/>
                  <a:gd name="T6" fmla="*/ 2 w 22"/>
                  <a:gd name="T7" fmla="*/ 5 h 45"/>
                  <a:gd name="T8" fmla="*/ 0 w 22"/>
                  <a:gd name="T9" fmla="*/ 7 h 45"/>
                  <a:gd name="T10" fmla="*/ 0 w 22"/>
                  <a:gd name="T11" fmla="*/ 12 h 45"/>
                  <a:gd name="T12" fmla="*/ 4 w 22"/>
                  <a:gd name="T13" fmla="*/ 22 h 45"/>
                  <a:gd name="T14" fmla="*/ 8 w 22"/>
                  <a:gd name="T15" fmla="*/ 27 h 45"/>
                  <a:gd name="T16" fmla="*/ 14 w 22"/>
                  <a:gd name="T17" fmla="*/ 35 h 45"/>
                  <a:gd name="T18" fmla="*/ 18 w 22"/>
                  <a:gd name="T19" fmla="*/ 37 h 45"/>
                  <a:gd name="T20" fmla="*/ 20 w 22"/>
                  <a:gd name="T21" fmla="*/ 42 h 45"/>
                  <a:gd name="T22" fmla="*/ 22 w 22"/>
                  <a:gd name="T23"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45">
                    <a:moveTo>
                      <a:pt x="4" y="0"/>
                    </a:moveTo>
                    <a:cubicBezTo>
                      <a:pt x="4" y="0"/>
                      <a:pt x="4" y="0"/>
                      <a:pt x="4" y="0"/>
                    </a:cubicBezTo>
                    <a:cubicBezTo>
                      <a:pt x="4" y="0"/>
                      <a:pt x="4" y="2"/>
                      <a:pt x="4" y="2"/>
                    </a:cubicBezTo>
                    <a:cubicBezTo>
                      <a:pt x="2" y="2"/>
                      <a:pt x="2" y="2"/>
                      <a:pt x="2" y="5"/>
                    </a:cubicBezTo>
                    <a:cubicBezTo>
                      <a:pt x="2" y="5"/>
                      <a:pt x="0" y="7"/>
                      <a:pt x="0" y="7"/>
                    </a:cubicBezTo>
                    <a:cubicBezTo>
                      <a:pt x="0" y="10"/>
                      <a:pt x="0" y="10"/>
                      <a:pt x="0" y="12"/>
                    </a:cubicBezTo>
                    <a:cubicBezTo>
                      <a:pt x="2" y="15"/>
                      <a:pt x="2" y="20"/>
                      <a:pt x="4" y="22"/>
                    </a:cubicBezTo>
                    <a:cubicBezTo>
                      <a:pt x="6" y="25"/>
                      <a:pt x="8" y="27"/>
                      <a:pt x="8" y="27"/>
                    </a:cubicBezTo>
                    <a:cubicBezTo>
                      <a:pt x="10" y="30"/>
                      <a:pt x="12" y="32"/>
                      <a:pt x="14" y="35"/>
                    </a:cubicBezTo>
                    <a:cubicBezTo>
                      <a:pt x="16" y="35"/>
                      <a:pt x="16" y="37"/>
                      <a:pt x="18" y="37"/>
                    </a:cubicBezTo>
                    <a:cubicBezTo>
                      <a:pt x="18" y="40"/>
                      <a:pt x="20" y="40"/>
                      <a:pt x="20" y="42"/>
                    </a:cubicBezTo>
                    <a:cubicBezTo>
                      <a:pt x="20" y="42"/>
                      <a:pt x="20" y="45"/>
                      <a:pt x="22" y="45"/>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6" name="Freeform 1384"/>
              <p:cNvSpPr>
                <a:spLocks/>
              </p:cNvSpPr>
              <p:nvPr/>
            </p:nvSpPr>
            <p:spPr bwMode="auto">
              <a:xfrm>
                <a:off x="2840" y="2174"/>
                <a:ext cx="18" cy="42"/>
              </a:xfrm>
              <a:custGeom>
                <a:avLst/>
                <a:gdLst>
                  <a:gd name="T0" fmla="*/ 0 w 18"/>
                  <a:gd name="T1" fmla="*/ 0 h 42"/>
                  <a:gd name="T2" fmla="*/ 0 w 18"/>
                  <a:gd name="T3" fmla="*/ 7 h 42"/>
                  <a:gd name="T4" fmla="*/ 6 w 18"/>
                  <a:gd name="T5" fmla="*/ 22 h 42"/>
                  <a:gd name="T6" fmla="*/ 12 w 18"/>
                  <a:gd name="T7" fmla="*/ 32 h 42"/>
                  <a:gd name="T8" fmla="*/ 16 w 18"/>
                  <a:gd name="T9" fmla="*/ 37 h 42"/>
                  <a:gd name="T10" fmla="*/ 16 w 18"/>
                  <a:gd name="T11" fmla="*/ 42 h 42"/>
                  <a:gd name="T12" fmla="*/ 18 w 18"/>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18" h="42">
                    <a:moveTo>
                      <a:pt x="0" y="0"/>
                    </a:moveTo>
                    <a:cubicBezTo>
                      <a:pt x="0" y="2"/>
                      <a:pt x="0" y="5"/>
                      <a:pt x="0" y="7"/>
                    </a:cubicBezTo>
                    <a:cubicBezTo>
                      <a:pt x="2" y="12"/>
                      <a:pt x="2" y="17"/>
                      <a:pt x="6" y="22"/>
                    </a:cubicBezTo>
                    <a:cubicBezTo>
                      <a:pt x="8" y="25"/>
                      <a:pt x="10" y="30"/>
                      <a:pt x="12" y="32"/>
                    </a:cubicBezTo>
                    <a:cubicBezTo>
                      <a:pt x="14" y="35"/>
                      <a:pt x="14" y="37"/>
                      <a:pt x="16" y="37"/>
                    </a:cubicBezTo>
                    <a:cubicBezTo>
                      <a:pt x="16" y="40"/>
                      <a:pt x="16" y="42"/>
                      <a:pt x="16" y="42"/>
                    </a:cubicBezTo>
                    <a:cubicBezTo>
                      <a:pt x="16" y="42"/>
                      <a:pt x="18" y="42"/>
                      <a:pt x="18" y="42"/>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7" name="Freeform 1385"/>
              <p:cNvSpPr>
                <a:spLocks/>
              </p:cNvSpPr>
              <p:nvPr/>
            </p:nvSpPr>
            <p:spPr bwMode="auto">
              <a:xfrm>
                <a:off x="2842" y="2176"/>
                <a:ext cx="0" cy="5"/>
              </a:xfrm>
              <a:custGeom>
                <a:avLst/>
                <a:gdLst>
                  <a:gd name="T0" fmla="*/ 0 h 5"/>
                  <a:gd name="T1" fmla="*/ 0 h 5"/>
                  <a:gd name="T2" fmla="*/ 5 h 5"/>
                </a:gdLst>
                <a:ahLst/>
                <a:cxnLst>
                  <a:cxn ang="0">
                    <a:pos x="0" y="T0"/>
                  </a:cxn>
                  <a:cxn ang="0">
                    <a:pos x="0" y="T1"/>
                  </a:cxn>
                  <a:cxn ang="0">
                    <a:pos x="0" y="T2"/>
                  </a:cxn>
                </a:cxnLst>
                <a:rect l="0" t="0" r="r" b="b"/>
                <a:pathLst>
                  <a:path h="5">
                    <a:moveTo>
                      <a:pt x="0" y="0"/>
                    </a:moveTo>
                    <a:cubicBezTo>
                      <a:pt x="0" y="0"/>
                      <a:pt x="0" y="0"/>
                      <a:pt x="0" y="0"/>
                    </a:cubicBezTo>
                    <a:cubicBezTo>
                      <a:pt x="0" y="3"/>
                      <a:pt x="0" y="3"/>
                      <a:pt x="0" y="5"/>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8" name="Freeform 1386"/>
              <p:cNvSpPr>
                <a:spLocks/>
              </p:cNvSpPr>
              <p:nvPr/>
            </p:nvSpPr>
            <p:spPr bwMode="auto">
              <a:xfrm>
                <a:off x="2842" y="2184"/>
                <a:ext cx="16" cy="30"/>
              </a:xfrm>
              <a:custGeom>
                <a:avLst/>
                <a:gdLst>
                  <a:gd name="T0" fmla="*/ 0 w 16"/>
                  <a:gd name="T1" fmla="*/ 0 h 30"/>
                  <a:gd name="T2" fmla="*/ 0 w 16"/>
                  <a:gd name="T3" fmla="*/ 2 h 30"/>
                  <a:gd name="T4" fmla="*/ 2 w 16"/>
                  <a:gd name="T5" fmla="*/ 7 h 30"/>
                  <a:gd name="T6" fmla="*/ 6 w 16"/>
                  <a:gd name="T7" fmla="*/ 12 h 30"/>
                  <a:gd name="T8" fmla="*/ 8 w 16"/>
                  <a:gd name="T9" fmla="*/ 20 h 30"/>
                  <a:gd name="T10" fmla="*/ 14 w 16"/>
                  <a:gd name="T11" fmla="*/ 25 h 30"/>
                  <a:gd name="T12" fmla="*/ 14 w 16"/>
                  <a:gd name="T13" fmla="*/ 30 h 30"/>
                  <a:gd name="T14" fmla="*/ 16 w 16"/>
                  <a:gd name="T15" fmla="*/ 30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30">
                    <a:moveTo>
                      <a:pt x="0" y="0"/>
                    </a:moveTo>
                    <a:cubicBezTo>
                      <a:pt x="0" y="0"/>
                      <a:pt x="0" y="0"/>
                      <a:pt x="0" y="2"/>
                    </a:cubicBezTo>
                    <a:cubicBezTo>
                      <a:pt x="0" y="5"/>
                      <a:pt x="2" y="5"/>
                      <a:pt x="2" y="7"/>
                    </a:cubicBezTo>
                    <a:cubicBezTo>
                      <a:pt x="2" y="10"/>
                      <a:pt x="4" y="12"/>
                      <a:pt x="6" y="12"/>
                    </a:cubicBezTo>
                    <a:cubicBezTo>
                      <a:pt x="6" y="15"/>
                      <a:pt x="8" y="17"/>
                      <a:pt x="8" y="20"/>
                    </a:cubicBezTo>
                    <a:cubicBezTo>
                      <a:pt x="10" y="20"/>
                      <a:pt x="12" y="22"/>
                      <a:pt x="14" y="25"/>
                    </a:cubicBezTo>
                    <a:cubicBezTo>
                      <a:pt x="14" y="27"/>
                      <a:pt x="14" y="30"/>
                      <a:pt x="14" y="30"/>
                    </a:cubicBezTo>
                    <a:cubicBezTo>
                      <a:pt x="14" y="30"/>
                      <a:pt x="16" y="30"/>
                      <a:pt x="16" y="30"/>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9" name="Line 1387"/>
              <p:cNvSpPr>
                <a:spLocks noChangeShapeType="1"/>
              </p:cNvSpPr>
              <p:nvPr/>
            </p:nvSpPr>
            <p:spPr bwMode="auto">
              <a:xfrm flipH="1" flipV="1">
                <a:off x="2886" y="2186"/>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0" name="Line 1388"/>
              <p:cNvSpPr>
                <a:spLocks noChangeShapeType="1"/>
              </p:cNvSpPr>
              <p:nvPr/>
            </p:nvSpPr>
            <p:spPr bwMode="auto">
              <a:xfrm flipV="1">
                <a:off x="3260" y="2346"/>
                <a:ext cx="10" cy="5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1" name="Line 1389"/>
              <p:cNvSpPr>
                <a:spLocks noChangeShapeType="1"/>
              </p:cNvSpPr>
              <p:nvPr/>
            </p:nvSpPr>
            <p:spPr bwMode="auto">
              <a:xfrm flipV="1">
                <a:off x="3293" y="2369"/>
                <a:ext cx="48" cy="2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2" name="Line 1390"/>
              <p:cNvSpPr>
                <a:spLocks noChangeShapeType="1"/>
              </p:cNvSpPr>
              <p:nvPr/>
            </p:nvSpPr>
            <p:spPr bwMode="auto">
              <a:xfrm>
                <a:off x="3319" y="2414"/>
                <a:ext cx="5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3" name="Line 1391"/>
              <p:cNvSpPr>
                <a:spLocks noChangeShapeType="1"/>
              </p:cNvSpPr>
              <p:nvPr/>
            </p:nvSpPr>
            <p:spPr bwMode="auto">
              <a:xfrm>
                <a:off x="3299" y="2476"/>
                <a:ext cx="30" cy="5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4" name="Freeform 1392"/>
              <p:cNvSpPr>
                <a:spLocks/>
              </p:cNvSpPr>
              <p:nvPr/>
            </p:nvSpPr>
            <p:spPr bwMode="auto">
              <a:xfrm>
                <a:off x="4351" y="2066"/>
                <a:ext cx="38" cy="48"/>
              </a:xfrm>
              <a:custGeom>
                <a:avLst/>
                <a:gdLst>
                  <a:gd name="T0" fmla="*/ 4 w 19"/>
                  <a:gd name="T1" fmla="*/ 3 h 19"/>
                  <a:gd name="T2" fmla="*/ 6 w 19"/>
                  <a:gd name="T3" fmla="*/ 2 h 19"/>
                  <a:gd name="T4" fmla="*/ 17 w 19"/>
                  <a:gd name="T5" fmla="*/ 4 h 19"/>
                  <a:gd name="T6" fmla="*/ 14 w 19"/>
                  <a:gd name="T7" fmla="*/ 15 h 19"/>
                  <a:gd name="T8" fmla="*/ 13 w 19"/>
                  <a:gd name="T9" fmla="*/ 16 h 19"/>
                  <a:gd name="T10" fmla="*/ 2 w 19"/>
                  <a:gd name="T11" fmla="*/ 14 h 19"/>
                  <a:gd name="T12" fmla="*/ 4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4" y="3"/>
                    </a:moveTo>
                    <a:lnTo>
                      <a:pt x="6" y="2"/>
                    </a:lnTo>
                    <a:cubicBezTo>
                      <a:pt x="9" y="0"/>
                      <a:pt x="14" y="1"/>
                      <a:pt x="17" y="4"/>
                    </a:cubicBezTo>
                    <a:cubicBezTo>
                      <a:pt x="19" y="8"/>
                      <a:pt x="18" y="13"/>
                      <a:pt x="14" y="15"/>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5" name="Freeform 1393"/>
              <p:cNvSpPr>
                <a:spLocks/>
              </p:cNvSpPr>
              <p:nvPr/>
            </p:nvSpPr>
            <p:spPr bwMode="auto">
              <a:xfrm>
                <a:off x="4353"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6" name="Freeform 1394"/>
              <p:cNvSpPr>
                <a:spLocks/>
              </p:cNvSpPr>
              <p:nvPr/>
            </p:nvSpPr>
            <p:spPr bwMode="auto">
              <a:xfrm>
                <a:off x="4351" y="2066"/>
                <a:ext cx="38" cy="48"/>
              </a:xfrm>
              <a:custGeom>
                <a:avLst/>
                <a:gdLst>
                  <a:gd name="T0" fmla="*/ 7 w 19"/>
                  <a:gd name="T1" fmla="*/ 17 h 19"/>
                  <a:gd name="T2" fmla="*/ 5 w 19"/>
                  <a:gd name="T3" fmla="*/ 17 h 19"/>
                  <a:gd name="T4" fmla="*/ 1 w 19"/>
                  <a:gd name="T5" fmla="*/ 6 h 19"/>
                  <a:gd name="T6" fmla="*/ 12 w 19"/>
                  <a:gd name="T7" fmla="*/ 2 h 19"/>
                  <a:gd name="T8" fmla="*/ 13 w 19"/>
                  <a:gd name="T9" fmla="*/ 3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5" y="17"/>
                    </a:lnTo>
                    <a:cubicBezTo>
                      <a:pt x="1" y="15"/>
                      <a:pt x="0" y="10"/>
                      <a:pt x="1" y="6"/>
                    </a:cubicBezTo>
                    <a:cubicBezTo>
                      <a:pt x="3" y="2"/>
                      <a:pt x="8" y="0"/>
                      <a:pt x="12" y="2"/>
                    </a:cubicBezTo>
                    <a:lnTo>
                      <a:pt x="13" y="3"/>
                    </a:lnTo>
                    <a:cubicBezTo>
                      <a:pt x="17" y="5"/>
                      <a:pt x="19" y="9"/>
                      <a:pt x="17"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7" name="Freeform 1395"/>
              <p:cNvSpPr>
                <a:spLocks/>
              </p:cNvSpPr>
              <p:nvPr/>
            </p:nvSpPr>
            <p:spPr bwMode="auto">
              <a:xfrm>
                <a:off x="4353" y="2066"/>
                <a:ext cx="38" cy="48"/>
              </a:xfrm>
              <a:custGeom>
                <a:avLst/>
                <a:gdLst>
                  <a:gd name="T0" fmla="*/ 7 w 19"/>
                  <a:gd name="T1" fmla="*/ 17 h 19"/>
                  <a:gd name="T2" fmla="*/ 6 w 19"/>
                  <a:gd name="T3" fmla="*/ 16 h 19"/>
                  <a:gd name="T4" fmla="*/ 2 w 19"/>
                  <a:gd name="T5" fmla="*/ 5 h 19"/>
                  <a:gd name="T6" fmla="*/ 12 w 19"/>
                  <a:gd name="T7" fmla="*/ 1 h 19"/>
                  <a:gd name="T8" fmla="*/ 14 w 19"/>
                  <a:gd name="T9" fmla="*/ 2 h 19"/>
                  <a:gd name="T10" fmla="*/ 18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6"/>
                    </a:lnTo>
                    <a:cubicBezTo>
                      <a:pt x="2" y="14"/>
                      <a:pt x="0" y="10"/>
                      <a:pt x="2" y="5"/>
                    </a:cubicBezTo>
                    <a:cubicBezTo>
                      <a:pt x="3" y="1"/>
                      <a:pt x="8" y="0"/>
                      <a:pt x="12" y="1"/>
                    </a:cubicBezTo>
                    <a:lnTo>
                      <a:pt x="14" y="2"/>
                    </a:lnTo>
                    <a:cubicBezTo>
                      <a:pt x="18" y="4"/>
                      <a:pt x="19"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8" name="Freeform 1396"/>
              <p:cNvSpPr>
                <a:spLocks/>
              </p:cNvSpPr>
              <p:nvPr/>
            </p:nvSpPr>
            <p:spPr bwMode="auto">
              <a:xfrm>
                <a:off x="4351" y="2069"/>
                <a:ext cx="38" cy="47"/>
              </a:xfrm>
              <a:custGeom>
                <a:avLst/>
                <a:gdLst>
                  <a:gd name="T0" fmla="*/ 7 w 19"/>
                  <a:gd name="T1" fmla="*/ 17 h 19"/>
                  <a:gd name="T2" fmla="*/ 5 w 19"/>
                  <a:gd name="T3" fmla="*/ 17 h 19"/>
                  <a:gd name="T4" fmla="*/ 1 w 19"/>
                  <a:gd name="T5" fmla="*/ 6 h 19"/>
                  <a:gd name="T6" fmla="*/ 12 w 19"/>
                  <a:gd name="T7" fmla="*/ 2 h 19"/>
                  <a:gd name="T8" fmla="*/ 13 w 19"/>
                  <a:gd name="T9" fmla="*/ 3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5" y="17"/>
                    </a:lnTo>
                    <a:cubicBezTo>
                      <a:pt x="1" y="15"/>
                      <a:pt x="0" y="10"/>
                      <a:pt x="1" y="6"/>
                    </a:cubicBezTo>
                    <a:cubicBezTo>
                      <a:pt x="3" y="2"/>
                      <a:pt x="8" y="0"/>
                      <a:pt x="12" y="2"/>
                    </a:cubicBezTo>
                    <a:lnTo>
                      <a:pt x="13" y="3"/>
                    </a:lnTo>
                    <a:cubicBezTo>
                      <a:pt x="17" y="5"/>
                      <a:pt x="19" y="9"/>
                      <a:pt x="17"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9" name="Freeform 1397"/>
              <p:cNvSpPr>
                <a:spLocks/>
              </p:cNvSpPr>
              <p:nvPr/>
            </p:nvSpPr>
            <p:spPr bwMode="auto">
              <a:xfrm>
                <a:off x="4353" y="2066"/>
                <a:ext cx="38" cy="48"/>
              </a:xfrm>
              <a:custGeom>
                <a:avLst/>
                <a:gdLst>
                  <a:gd name="T0" fmla="*/ 5 w 19"/>
                  <a:gd name="T1" fmla="*/ 3 h 19"/>
                  <a:gd name="T2" fmla="*/ 6 w 19"/>
                  <a:gd name="T3" fmla="*/ 3 h 19"/>
                  <a:gd name="T4" fmla="*/ 17 w 19"/>
                  <a:gd name="T5" fmla="*/ 5 h 19"/>
                  <a:gd name="T6" fmla="*/ 15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5" y="1"/>
                      <a:pt x="17" y="5"/>
                    </a:cubicBezTo>
                    <a:cubicBezTo>
                      <a:pt x="19" y="9"/>
                      <a:pt x="18" y="14"/>
                      <a:pt x="15"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0" name="Freeform 1398"/>
              <p:cNvSpPr>
                <a:spLocks/>
              </p:cNvSpPr>
              <p:nvPr/>
            </p:nvSpPr>
            <p:spPr bwMode="auto">
              <a:xfrm>
                <a:off x="4353" y="2069"/>
                <a:ext cx="38" cy="47"/>
              </a:xfrm>
              <a:custGeom>
                <a:avLst/>
                <a:gdLst>
                  <a:gd name="T0" fmla="*/ 5 w 19"/>
                  <a:gd name="T1" fmla="*/ 3 h 19"/>
                  <a:gd name="T2" fmla="*/ 6 w 19"/>
                  <a:gd name="T3" fmla="*/ 3 h 19"/>
                  <a:gd name="T4" fmla="*/ 17 w 19"/>
                  <a:gd name="T5" fmla="*/ 5 h 19"/>
                  <a:gd name="T6" fmla="*/ 15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5" y="1"/>
                      <a:pt x="17" y="5"/>
                    </a:cubicBezTo>
                    <a:cubicBezTo>
                      <a:pt x="19" y="9"/>
                      <a:pt x="18" y="14"/>
                      <a:pt x="15"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1" name="Freeform 1399"/>
              <p:cNvSpPr>
                <a:spLocks/>
              </p:cNvSpPr>
              <p:nvPr/>
            </p:nvSpPr>
            <p:spPr bwMode="auto">
              <a:xfrm>
                <a:off x="4355"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3" y="17"/>
                      <a:pt x="8" y="17"/>
                    </a:cubicBezTo>
                    <a:cubicBezTo>
                      <a:pt x="4" y="17"/>
                      <a:pt x="0" y="14"/>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2" name="Freeform 1400"/>
              <p:cNvSpPr>
                <a:spLocks/>
              </p:cNvSpPr>
              <p:nvPr/>
            </p:nvSpPr>
            <p:spPr bwMode="auto">
              <a:xfrm>
                <a:off x="4357" y="2069"/>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3" y="17"/>
                      <a:pt x="8" y="17"/>
                    </a:cubicBezTo>
                    <a:cubicBezTo>
                      <a:pt x="4" y="17"/>
                      <a:pt x="0" y="14"/>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3" name="Freeform 1401"/>
              <p:cNvSpPr>
                <a:spLocks/>
              </p:cNvSpPr>
              <p:nvPr/>
            </p:nvSpPr>
            <p:spPr bwMode="auto">
              <a:xfrm>
                <a:off x="4345" y="2076"/>
                <a:ext cx="38" cy="45"/>
              </a:xfrm>
              <a:custGeom>
                <a:avLst/>
                <a:gdLst>
                  <a:gd name="T0" fmla="*/ 5 w 19"/>
                  <a:gd name="T1" fmla="*/ 2 h 18"/>
                  <a:gd name="T2" fmla="*/ 5 w 19"/>
                  <a:gd name="T3" fmla="*/ 2 h 18"/>
                  <a:gd name="T4" fmla="*/ 16 w 19"/>
                  <a:gd name="T5" fmla="*/ 4 h 18"/>
                  <a:gd name="T6" fmla="*/ 14 w 19"/>
                  <a:gd name="T7" fmla="*/ 15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4"/>
                    </a:cubicBezTo>
                    <a:cubicBezTo>
                      <a:pt x="19" y="8"/>
                      <a:pt x="18" y="13"/>
                      <a:pt x="14" y="15"/>
                    </a:cubicBezTo>
                    <a:lnTo>
                      <a:pt x="14" y="16"/>
                    </a:lnTo>
                    <a:cubicBezTo>
                      <a:pt x="10" y="18"/>
                      <a:pt x="5" y="17"/>
                      <a:pt x="3"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4" name="Freeform 1402"/>
              <p:cNvSpPr>
                <a:spLocks/>
              </p:cNvSpPr>
              <p:nvPr/>
            </p:nvSpPr>
            <p:spPr bwMode="auto">
              <a:xfrm>
                <a:off x="4349" y="2074"/>
                <a:ext cx="36" cy="45"/>
              </a:xfrm>
              <a:custGeom>
                <a:avLst/>
                <a:gdLst>
                  <a:gd name="T0" fmla="*/ 4 w 18"/>
                  <a:gd name="T1" fmla="*/ 2 h 18"/>
                  <a:gd name="T2" fmla="*/ 4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6"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5" name="Freeform 1403"/>
              <p:cNvSpPr>
                <a:spLocks/>
              </p:cNvSpPr>
              <p:nvPr/>
            </p:nvSpPr>
            <p:spPr bwMode="auto">
              <a:xfrm>
                <a:off x="4351" y="2071"/>
                <a:ext cx="38" cy="45"/>
              </a:xfrm>
              <a:custGeom>
                <a:avLst/>
                <a:gdLst>
                  <a:gd name="T0" fmla="*/ 5 w 19"/>
                  <a:gd name="T1" fmla="*/ 2 h 18"/>
                  <a:gd name="T2" fmla="*/ 5 w 19"/>
                  <a:gd name="T3" fmla="*/ 2 h 18"/>
                  <a:gd name="T4" fmla="*/ 16 w 19"/>
                  <a:gd name="T5" fmla="*/ 4 h 18"/>
                  <a:gd name="T6" fmla="*/ 14 w 19"/>
                  <a:gd name="T7" fmla="*/ 16 h 18"/>
                  <a:gd name="T8" fmla="*/ 13 w 19"/>
                  <a:gd name="T9" fmla="*/ 16 h 18"/>
                  <a:gd name="T10" fmla="*/ 2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4"/>
                    </a:cubicBezTo>
                    <a:cubicBezTo>
                      <a:pt x="19" y="8"/>
                      <a:pt x="17" y="13"/>
                      <a:pt x="14"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6" name="Freeform 1404"/>
              <p:cNvSpPr>
                <a:spLocks/>
              </p:cNvSpPr>
              <p:nvPr/>
            </p:nvSpPr>
            <p:spPr bwMode="auto">
              <a:xfrm>
                <a:off x="4355" y="2066"/>
                <a:ext cx="38"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7" name="Freeform 1405"/>
              <p:cNvSpPr>
                <a:spLocks/>
              </p:cNvSpPr>
              <p:nvPr/>
            </p:nvSpPr>
            <p:spPr bwMode="auto">
              <a:xfrm>
                <a:off x="4359" y="2064"/>
                <a:ext cx="38"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2"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8" name="Freeform 1406"/>
              <p:cNvSpPr>
                <a:spLocks/>
              </p:cNvSpPr>
              <p:nvPr/>
            </p:nvSpPr>
            <p:spPr bwMode="auto">
              <a:xfrm>
                <a:off x="4371" y="2081"/>
                <a:ext cx="45" cy="55"/>
              </a:xfrm>
              <a:custGeom>
                <a:avLst/>
                <a:gdLst>
                  <a:gd name="T0" fmla="*/ 5 w 23"/>
                  <a:gd name="T1" fmla="*/ 6 h 22"/>
                  <a:gd name="T2" fmla="*/ 10 w 23"/>
                  <a:gd name="T3" fmla="*/ 3 h 22"/>
                  <a:gd name="T4" fmla="*/ 21 w 23"/>
                  <a:gd name="T5" fmla="*/ 5 h 22"/>
                  <a:gd name="T6" fmla="*/ 18 w 23"/>
                  <a:gd name="T7" fmla="*/ 16 h 22"/>
                  <a:gd name="T8" fmla="*/ 13 w 23"/>
                  <a:gd name="T9" fmla="*/ 19 h 22"/>
                  <a:gd name="T10" fmla="*/ 2 w 23"/>
                  <a:gd name="T11" fmla="*/ 17 h 22"/>
                  <a:gd name="T12" fmla="*/ 5 w 23"/>
                  <a:gd name="T13" fmla="*/ 6 h 22"/>
                </a:gdLst>
                <a:ahLst/>
                <a:cxnLst>
                  <a:cxn ang="0">
                    <a:pos x="T0" y="T1"/>
                  </a:cxn>
                  <a:cxn ang="0">
                    <a:pos x="T2" y="T3"/>
                  </a:cxn>
                  <a:cxn ang="0">
                    <a:pos x="T4" y="T5"/>
                  </a:cxn>
                  <a:cxn ang="0">
                    <a:pos x="T6" y="T7"/>
                  </a:cxn>
                  <a:cxn ang="0">
                    <a:pos x="T8" y="T9"/>
                  </a:cxn>
                  <a:cxn ang="0">
                    <a:pos x="T10" y="T11"/>
                  </a:cxn>
                  <a:cxn ang="0">
                    <a:pos x="T12" y="T13"/>
                  </a:cxn>
                </a:cxnLst>
                <a:rect l="0" t="0" r="r" b="b"/>
                <a:pathLst>
                  <a:path w="23" h="22">
                    <a:moveTo>
                      <a:pt x="5" y="6"/>
                    </a:moveTo>
                    <a:lnTo>
                      <a:pt x="10" y="3"/>
                    </a:lnTo>
                    <a:cubicBezTo>
                      <a:pt x="13" y="0"/>
                      <a:pt x="18" y="1"/>
                      <a:pt x="21" y="5"/>
                    </a:cubicBezTo>
                    <a:cubicBezTo>
                      <a:pt x="23" y="9"/>
                      <a:pt x="22" y="14"/>
                      <a:pt x="18" y="16"/>
                    </a:cubicBezTo>
                    <a:lnTo>
                      <a:pt x="13" y="19"/>
                    </a:lnTo>
                    <a:cubicBezTo>
                      <a:pt x="10" y="22"/>
                      <a:pt x="5" y="21"/>
                      <a:pt x="2" y="17"/>
                    </a:cubicBezTo>
                    <a:cubicBezTo>
                      <a:pt x="0" y="13"/>
                      <a:pt x="1" y="8"/>
                      <a:pt x="5" y="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9" name="Freeform 1407"/>
              <p:cNvSpPr>
                <a:spLocks/>
              </p:cNvSpPr>
              <p:nvPr/>
            </p:nvSpPr>
            <p:spPr bwMode="auto">
              <a:xfrm>
                <a:off x="4381" y="2079"/>
                <a:ext cx="39" cy="47"/>
              </a:xfrm>
              <a:custGeom>
                <a:avLst/>
                <a:gdLst>
                  <a:gd name="T0" fmla="*/ 5 w 20"/>
                  <a:gd name="T1" fmla="*/ 4 h 19"/>
                  <a:gd name="T2" fmla="*/ 7 w 20"/>
                  <a:gd name="T3" fmla="*/ 2 h 19"/>
                  <a:gd name="T4" fmla="*/ 18 w 20"/>
                  <a:gd name="T5" fmla="*/ 4 h 19"/>
                  <a:gd name="T6" fmla="*/ 16 w 20"/>
                  <a:gd name="T7" fmla="*/ 16 h 19"/>
                  <a:gd name="T8" fmla="*/ 13 w 20"/>
                  <a:gd name="T9" fmla="*/ 17 h 19"/>
                  <a:gd name="T10" fmla="*/ 2 w 20"/>
                  <a:gd name="T11" fmla="*/ 15 h 19"/>
                  <a:gd name="T12" fmla="*/ 5 w 20"/>
                  <a:gd name="T13" fmla="*/ 4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4"/>
                    </a:moveTo>
                    <a:lnTo>
                      <a:pt x="7" y="2"/>
                    </a:lnTo>
                    <a:cubicBezTo>
                      <a:pt x="11" y="0"/>
                      <a:pt x="16" y="1"/>
                      <a:pt x="18" y="4"/>
                    </a:cubicBezTo>
                    <a:cubicBezTo>
                      <a:pt x="20" y="8"/>
                      <a:pt x="19" y="13"/>
                      <a:pt x="16" y="16"/>
                    </a:cubicBezTo>
                    <a:lnTo>
                      <a:pt x="13" y="17"/>
                    </a:lnTo>
                    <a:cubicBezTo>
                      <a:pt x="10" y="19"/>
                      <a:pt x="5" y="18"/>
                      <a:pt x="2" y="15"/>
                    </a:cubicBezTo>
                    <a:cubicBezTo>
                      <a:pt x="0" y="11"/>
                      <a:pt x="1" y="6"/>
                      <a:pt x="5" y="4"/>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0" name="Freeform 1408"/>
              <p:cNvSpPr>
                <a:spLocks/>
              </p:cNvSpPr>
              <p:nvPr/>
            </p:nvSpPr>
            <p:spPr bwMode="auto">
              <a:xfrm>
                <a:off x="4345" y="2076"/>
                <a:ext cx="61" cy="60"/>
              </a:xfrm>
              <a:custGeom>
                <a:avLst/>
                <a:gdLst>
                  <a:gd name="T0" fmla="*/ 13 w 31"/>
                  <a:gd name="T1" fmla="*/ 2 h 24"/>
                  <a:gd name="T2" fmla="*/ 25 w 31"/>
                  <a:gd name="T3" fmla="*/ 7 h 24"/>
                  <a:gd name="T4" fmla="*/ 29 w 31"/>
                  <a:gd name="T5" fmla="*/ 18 h 24"/>
                  <a:gd name="T6" fmla="*/ 18 w 31"/>
                  <a:gd name="T7" fmla="*/ 22 h 24"/>
                  <a:gd name="T8" fmla="*/ 6 w 31"/>
                  <a:gd name="T9" fmla="*/ 16 h 24"/>
                  <a:gd name="T10" fmla="*/ 2 w 31"/>
                  <a:gd name="T11" fmla="*/ 6 h 24"/>
                  <a:gd name="T12" fmla="*/ 13 w 31"/>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31" h="24">
                    <a:moveTo>
                      <a:pt x="13" y="2"/>
                    </a:moveTo>
                    <a:lnTo>
                      <a:pt x="25" y="7"/>
                    </a:lnTo>
                    <a:cubicBezTo>
                      <a:pt x="29" y="9"/>
                      <a:pt x="31" y="14"/>
                      <a:pt x="29" y="18"/>
                    </a:cubicBezTo>
                    <a:cubicBezTo>
                      <a:pt x="27" y="22"/>
                      <a:pt x="22" y="24"/>
                      <a:pt x="18" y="22"/>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1" name="Freeform 1409"/>
              <p:cNvSpPr>
                <a:spLocks/>
              </p:cNvSpPr>
              <p:nvPr/>
            </p:nvSpPr>
            <p:spPr bwMode="auto">
              <a:xfrm>
                <a:off x="4361" y="2064"/>
                <a:ext cx="59" cy="60"/>
              </a:xfrm>
              <a:custGeom>
                <a:avLst/>
                <a:gdLst>
                  <a:gd name="T0" fmla="*/ 12 w 30"/>
                  <a:gd name="T1" fmla="*/ 2 h 24"/>
                  <a:gd name="T2" fmla="*/ 25 w 30"/>
                  <a:gd name="T3" fmla="*/ 7 h 24"/>
                  <a:gd name="T4" fmla="*/ 29 w 30"/>
                  <a:gd name="T5" fmla="*/ 18 h 24"/>
                  <a:gd name="T6" fmla="*/ 18 w 30"/>
                  <a:gd name="T7" fmla="*/ 22 h 24"/>
                  <a:gd name="T8" fmla="*/ 6 w 30"/>
                  <a:gd name="T9" fmla="*/ 16 h 24"/>
                  <a:gd name="T10" fmla="*/ 2 w 30"/>
                  <a:gd name="T11" fmla="*/ 6 h 24"/>
                  <a:gd name="T12" fmla="*/ 12 w 30"/>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30" h="24">
                    <a:moveTo>
                      <a:pt x="12" y="2"/>
                    </a:moveTo>
                    <a:lnTo>
                      <a:pt x="25" y="7"/>
                    </a:lnTo>
                    <a:cubicBezTo>
                      <a:pt x="29" y="9"/>
                      <a:pt x="30" y="14"/>
                      <a:pt x="29" y="18"/>
                    </a:cubicBezTo>
                    <a:cubicBezTo>
                      <a:pt x="27" y="22"/>
                      <a:pt x="22" y="24"/>
                      <a:pt x="18" y="22"/>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2" name="Freeform 1410"/>
              <p:cNvSpPr>
                <a:spLocks/>
              </p:cNvSpPr>
              <p:nvPr/>
            </p:nvSpPr>
            <p:spPr bwMode="auto">
              <a:xfrm>
                <a:off x="4371" y="2081"/>
                <a:ext cx="45" cy="55"/>
              </a:xfrm>
              <a:custGeom>
                <a:avLst/>
                <a:gdLst>
                  <a:gd name="T0" fmla="*/ 5 w 23"/>
                  <a:gd name="T1" fmla="*/ 6 h 22"/>
                  <a:gd name="T2" fmla="*/ 10 w 23"/>
                  <a:gd name="T3" fmla="*/ 3 h 22"/>
                  <a:gd name="T4" fmla="*/ 21 w 23"/>
                  <a:gd name="T5" fmla="*/ 5 h 22"/>
                  <a:gd name="T6" fmla="*/ 18 w 23"/>
                  <a:gd name="T7" fmla="*/ 16 h 22"/>
                  <a:gd name="T8" fmla="*/ 13 w 23"/>
                  <a:gd name="T9" fmla="*/ 19 h 22"/>
                  <a:gd name="T10" fmla="*/ 2 w 23"/>
                  <a:gd name="T11" fmla="*/ 17 h 22"/>
                  <a:gd name="T12" fmla="*/ 5 w 23"/>
                  <a:gd name="T13" fmla="*/ 6 h 22"/>
                </a:gdLst>
                <a:ahLst/>
                <a:cxnLst>
                  <a:cxn ang="0">
                    <a:pos x="T0" y="T1"/>
                  </a:cxn>
                  <a:cxn ang="0">
                    <a:pos x="T2" y="T3"/>
                  </a:cxn>
                  <a:cxn ang="0">
                    <a:pos x="T4" y="T5"/>
                  </a:cxn>
                  <a:cxn ang="0">
                    <a:pos x="T6" y="T7"/>
                  </a:cxn>
                  <a:cxn ang="0">
                    <a:pos x="T8" y="T9"/>
                  </a:cxn>
                  <a:cxn ang="0">
                    <a:pos x="T10" y="T11"/>
                  </a:cxn>
                  <a:cxn ang="0">
                    <a:pos x="T12" y="T13"/>
                  </a:cxn>
                </a:cxnLst>
                <a:rect l="0" t="0" r="r" b="b"/>
                <a:pathLst>
                  <a:path w="23" h="22">
                    <a:moveTo>
                      <a:pt x="5" y="6"/>
                    </a:moveTo>
                    <a:lnTo>
                      <a:pt x="10" y="3"/>
                    </a:lnTo>
                    <a:cubicBezTo>
                      <a:pt x="13" y="0"/>
                      <a:pt x="18" y="1"/>
                      <a:pt x="21" y="5"/>
                    </a:cubicBezTo>
                    <a:cubicBezTo>
                      <a:pt x="23" y="9"/>
                      <a:pt x="22" y="14"/>
                      <a:pt x="18" y="16"/>
                    </a:cubicBezTo>
                    <a:lnTo>
                      <a:pt x="13" y="19"/>
                    </a:lnTo>
                    <a:cubicBezTo>
                      <a:pt x="10" y="22"/>
                      <a:pt x="5" y="21"/>
                      <a:pt x="2" y="17"/>
                    </a:cubicBezTo>
                    <a:cubicBezTo>
                      <a:pt x="0" y="13"/>
                      <a:pt x="1" y="8"/>
                      <a:pt x="5" y="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7" name="Group 1612"/>
            <p:cNvGrpSpPr>
              <a:grpSpLocks/>
            </p:cNvGrpSpPr>
            <p:nvPr/>
          </p:nvGrpSpPr>
          <p:grpSpPr bwMode="auto">
            <a:xfrm>
              <a:off x="4345" y="2066"/>
              <a:ext cx="75" cy="70"/>
              <a:chOff x="4345" y="2066"/>
              <a:chExt cx="75" cy="70"/>
            </a:xfrm>
          </p:grpSpPr>
          <p:sp>
            <p:nvSpPr>
              <p:cNvPr id="253" name="Freeform 1412"/>
              <p:cNvSpPr>
                <a:spLocks/>
              </p:cNvSpPr>
              <p:nvPr/>
            </p:nvSpPr>
            <p:spPr bwMode="auto">
              <a:xfrm>
                <a:off x="4381" y="2079"/>
                <a:ext cx="39" cy="50"/>
              </a:xfrm>
              <a:custGeom>
                <a:avLst/>
                <a:gdLst>
                  <a:gd name="T0" fmla="*/ 5 w 20"/>
                  <a:gd name="T1" fmla="*/ 4 h 20"/>
                  <a:gd name="T2" fmla="*/ 7 w 20"/>
                  <a:gd name="T3" fmla="*/ 2 h 20"/>
                  <a:gd name="T4" fmla="*/ 18 w 20"/>
                  <a:gd name="T5" fmla="*/ 5 h 20"/>
                  <a:gd name="T6" fmla="*/ 16 w 20"/>
                  <a:gd name="T7" fmla="*/ 16 h 20"/>
                  <a:gd name="T8" fmla="*/ 13 w 20"/>
                  <a:gd name="T9" fmla="*/ 17 h 20"/>
                  <a:gd name="T10" fmla="*/ 2 w 20"/>
                  <a:gd name="T11" fmla="*/ 15 h 20"/>
                  <a:gd name="T12" fmla="*/ 5 w 20"/>
                  <a:gd name="T13" fmla="*/ 4 h 20"/>
                </a:gdLst>
                <a:ahLst/>
                <a:cxnLst>
                  <a:cxn ang="0">
                    <a:pos x="T0" y="T1"/>
                  </a:cxn>
                  <a:cxn ang="0">
                    <a:pos x="T2" y="T3"/>
                  </a:cxn>
                  <a:cxn ang="0">
                    <a:pos x="T4" y="T5"/>
                  </a:cxn>
                  <a:cxn ang="0">
                    <a:pos x="T6" y="T7"/>
                  </a:cxn>
                  <a:cxn ang="0">
                    <a:pos x="T8" y="T9"/>
                  </a:cxn>
                  <a:cxn ang="0">
                    <a:pos x="T10" y="T11"/>
                  </a:cxn>
                  <a:cxn ang="0">
                    <a:pos x="T12" y="T13"/>
                  </a:cxn>
                </a:cxnLst>
                <a:rect l="0" t="0" r="r" b="b"/>
                <a:pathLst>
                  <a:path w="20" h="20">
                    <a:moveTo>
                      <a:pt x="5" y="4"/>
                    </a:moveTo>
                    <a:lnTo>
                      <a:pt x="7" y="2"/>
                    </a:lnTo>
                    <a:cubicBezTo>
                      <a:pt x="11" y="0"/>
                      <a:pt x="16" y="1"/>
                      <a:pt x="18" y="5"/>
                    </a:cubicBezTo>
                    <a:cubicBezTo>
                      <a:pt x="20" y="8"/>
                      <a:pt x="19" y="13"/>
                      <a:pt x="16" y="16"/>
                    </a:cubicBezTo>
                    <a:lnTo>
                      <a:pt x="13" y="17"/>
                    </a:lnTo>
                    <a:cubicBezTo>
                      <a:pt x="10" y="20"/>
                      <a:pt x="5" y="19"/>
                      <a:pt x="2" y="15"/>
                    </a:cubicBezTo>
                    <a:cubicBezTo>
                      <a:pt x="0" y="11"/>
                      <a:pt x="1" y="6"/>
                      <a:pt x="5" y="4"/>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4" name="Freeform 1413"/>
              <p:cNvSpPr>
                <a:spLocks/>
              </p:cNvSpPr>
              <p:nvPr/>
            </p:nvSpPr>
            <p:spPr bwMode="auto">
              <a:xfrm>
                <a:off x="4345" y="2076"/>
                <a:ext cx="61" cy="60"/>
              </a:xfrm>
              <a:custGeom>
                <a:avLst/>
                <a:gdLst>
                  <a:gd name="T0" fmla="*/ 13 w 31"/>
                  <a:gd name="T1" fmla="*/ 2 h 24"/>
                  <a:gd name="T2" fmla="*/ 25 w 31"/>
                  <a:gd name="T3" fmla="*/ 7 h 24"/>
                  <a:gd name="T4" fmla="*/ 29 w 31"/>
                  <a:gd name="T5" fmla="*/ 18 h 24"/>
                  <a:gd name="T6" fmla="*/ 18 w 31"/>
                  <a:gd name="T7" fmla="*/ 22 h 24"/>
                  <a:gd name="T8" fmla="*/ 6 w 31"/>
                  <a:gd name="T9" fmla="*/ 17 h 24"/>
                  <a:gd name="T10" fmla="*/ 2 w 31"/>
                  <a:gd name="T11" fmla="*/ 6 h 24"/>
                  <a:gd name="T12" fmla="*/ 13 w 31"/>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31" h="24">
                    <a:moveTo>
                      <a:pt x="13" y="2"/>
                    </a:moveTo>
                    <a:lnTo>
                      <a:pt x="25" y="7"/>
                    </a:lnTo>
                    <a:cubicBezTo>
                      <a:pt x="29" y="9"/>
                      <a:pt x="31" y="14"/>
                      <a:pt x="29" y="18"/>
                    </a:cubicBezTo>
                    <a:cubicBezTo>
                      <a:pt x="27" y="22"/>
                      <a:pt x="22" y="24"/>
                      <a:pt x="18" y="22"/>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5" name="Freeform 1414"/>
              <p:cNvSpPr>
                <a:spLocks/>
              </p:cNvSpPr>
              <p:nvPr/>
            </p:nvSpPr>
            <p:spPr bwMode="auto">
              <a:xfrm>
                <a:off x="4347" y="207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6" name="Freeform 1415"/>
              <p:cNvSpPr>
                <a:spLocks/>
              </p:cNvSpPr>
              <p:nvPr/>
            </p:nvSpPr>
            <p:spPr bwMode="auto">
              <a:xfrm>
                <a:off x="438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7" name="Freeform 1416"/>
              <p:cNvSpPr>
                <a:spLocks/>
              </p:cNvSpPr>
              <p:nvPr/>
            </p:nvSpPr>
            <p:spPr bwMode="auto">
              <a:xfrm>
                <a:off x="438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8" name="Freeform 1417"/>
              <p:cNvSpPr>
                <a:spLocks/>
              </p:cNvSpPr>
              <p:nvPr/>
            </p:nvSpPr>
            <p:spPr bwMode="auto">
              <a:xfrm>
                <a:off x="4373" y="209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4" y="16"/>
                      <a:pt x="0" y="12"/>
                      <a:pt x="0" y="8"/>
                    </a:cubicBezTo>
                    <a:lnTo>
                      <a:pt x="0" y="8"/>
                    </a:lnTo>
                    <a:cubicBezTo>
                      <a:pt x="0" y="3"/>
                      <a:pt x="4"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9" name="Freeform 1418"/>
              <p:cNvSpPr>
                <a:spLocks/>
              </p:cNvSpPr>
              <p:nvPr/>
            </p:nvSpPr>
            <p:spPr bwMode="auto">
              <a:xfrm>
                <a:off x="4373" y="209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0" name="Freeform 1419"/>
              <p:cNvSpPr>
                <a:spLocks/>
              </p:cNvSpPr>
              <p:nvPr/>
            </p:nvSpPr>
            <p:spPr bwMode="auto">
              <a:xfrm>
                <a:off x="4347" y="207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1" name="Freeform 1420"/>
              <p:cNvSpPr>
                <a:spLocks/>
              </p:cNvSpPr>
              <p:nvPr/>
            </p:nvSpPr>
            <p:spPr bwMode="auto">
              <a:xfrm>
                <a:off x="4355" y="2071"/>
                <a:ext cx="38" cy="45"/>
              </a:xfrm>
              <a:custGeom>
                <a:avLst/>
                <a:gdLst>
                  <a:gd name="T0" fmla="*/ 13 w 19"/>
                  <a:gd name="T1" fmla="*/ 1 h 18"/>
                  <a:gd name="T2" fmla="*/ 13 w 19"/>
                  <a:gd name="T3" fmla="*/ 2 h 18"/>
                  <a:gd name="T4" fmla="*/ 17 w 19"/>
                  <a:gd name="T5" fmla="*/ 12 h 18"/>
                  <a:gd name="T6" fmla="*/ 7 w 19"/>
                  <a:gd name="T7" fmla="*/ 16 h 18"/>
                  <a:gd name="T8" fmla="*/ 6 w 19"/>
                  <a:gd name="T9" fmla="*/ 16 h 18"/>
                  <a:gd name="T10" fmla="*/ 2 w 19"/>
                  <a:gd name="T11" fmla="*/ 5 h 18"/>
                  <a:gd name="T12" fmla="*/ 13 w 19"/>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1"/>
                    </a:moveTo>
                    <a:lnTo>
                      <a:pt x="13" y="2"/>
                    </a:lnTo>
                    <a:cubicBezTo>
                      <a:pt x="17" y="3"/>
                      <a:pt x="19" y="8"/>
                      <a:pt x="17" y="12"/>
                    </a:cubicBezTo>
                    <a:cubicBezTo>
                      <a:pt x="15" y="16"/>
                      <a:pt x="11" y="18"/>
                      <a:pt x="7" y="16"/>
                    </a:cubicBezTo>
                    <a:lnTo>
                      <a:pt x="6" y="16"/>
                    </a:lnTo>
                    <a:cubicBezTo>
                      <a:pt x="2" y="14"/>
                      <a:pt x="0" y="9"/>
                      <a:pt x="2" y="5"/>
                    </a:cubicBezTo>
                    <a:cubicBezTo>
                      <a:pt x="4" y="1"/>
                      <a:pt x="9" y="0"/>
                      <a:pt x="13"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2" name="Freeform 1421"/>
              <p:cNvSpPr>
                <a:spLocks/>
              </p:cNvSpPr>
              <p:nvPr/>
            </p:nvSpPr>
            <p:spPr bwMode="auto">
              <a:xfrm>
                <a:off x="4357" y="2069"/>
                <a:ext cx="36" cy="47"/>
              </a:xfrm>
              <a:custGeom>
                <a:avLst/>
                <a:gdLst>
                  <a:gd name="T0" fmla="*/ 12 w 18"/>
                  <a:gd name="T1" fmla="*/ 2 h 19"/>
                  <a:gd name="T2" fmla="*/ 12 w 18"/>
                  <a:gd name="T3" fmla="*/ 2 h 19"/>
                  <a:gd name="T4" fmla="*/ 16 w 18"/>
                  <a:gd name="T5" fmla="*/ 13 h 19"/>
                  <a:gd name="T6" fmla="*/ 6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6"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3" name="Freeform 1422"/>
              <p:cNvSpPr>
                <a:spLocks/>
              </p:cNvSpPr>
              <p:nvPr/>
            </p:nvSpPr>
            <p:spPr bwMode="auto">
              <a:xfrm>
                <a:off x="4357" y="2069"/>
                <a:ext cx="38" cy="47"/>
              </a:xfrm>
              <a:custGeom>
                <a:avLst/>
                <a:gdLst>
                  <a:gd name="T0" fmla="*/ 5 w 19"/>
                  <a:gd name="T1" fmla="*/ 3 h 19"/>
                  <a:gd name="T2" fmla="*/ 6 w 19"/>
                  <a:gd name="T3" fmla="*/ 2 h 19"/>
                  <a:gd name="T4" fmla="*/ 17 w 19"/>
                  <a:gd name="T5" fmla="*/ 5 h 19"/>
                  <a:gd name="T6" fmla="*/ 14 w 19"/>
                  <a:gd name="T7" fmla="*/ 16 h 19"/>
                  <a:gd name="T8" fmla="*/ 13 w 19"/>
                  <a:gd name="T9" fmla="*/ 16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9" y="0"/>
                      <a:pt x="14" y="1"/>
                      <a:pt x="17" y="5"/>
                    </a:cubicBezTo>
                    <a:cubicBezTo>
                      <a:pt x="19" y="8"/>
                      <a:pt x="18" y="13"/>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4" name="Freeform 1423"/>
              <p:cNvSpPr>
                <a:spLocks/>
              </p:cNvSpPr>
              <p:nvPr/>
            </p:nvSpPr>
            <p:spPr bwMode="auto">
              <a:xfrm>
                <a:off x="4357" y="2069"/>
                <a:ext cx="38" cy="47"/>
              </a:xfrm>
              <a:custGeom>
                <a:avLst/>
                <a:gdLst>
                  <a:gd name="T0" fmla="*/ 5 w 19"/>
                  <a:gd name="T1" fmla="*/ 3 h 19"/>
                  <a:gd name="T2" fmla="*/ 6 w 19"/>
                  <a:gd name="T3" fmla="*/ 2 h 19"/>
                  <a:gd name="T4" fmla="*/ 17 w 19"/>
                  <a:gd name="T5" fmla="*/ 5 h 19"/>
                  <a:gd name="T6" fmla="*/ 14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10" y="0"/>
                      <a:pt x="14" y="1"/>
                      <a:pt x="17" y="5"/>
                    </a:cubicBezTo>
                    <a:cubicBezTo>
                      <a:pt x="19" y="8"/>
                      <a:pt x="18" y="13"/>
                      <a:pt x="14" y="16"/>
                    </a:cubicBezTo>
                    <a:lnTo>
                      <a:pt x="13" y="17"/>
                    </a:lnTo>
                    <a:cubicBezTo>
                      <a:pt x="10" y="19"/>
                      <a:pt x="5" y="18"/>
                      <a:pt x="2" y="14"/>
                    </a:cubicBezTo>
                    <a:cubicBezTo>
                      <a:pt x="0" y="10"/>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5" name="Freeform 1424"/>
              <p:cNvSpPr>
                <a:spLocks/>
              </p:cNvSpPr>
              <p:nvPr/>
            </p:nvSpPr>
            <p:spPr bwMode="auto">
              <a:xfrm>
                <a:off x="4359" y="2069"/>
                <a:ext cx="44" cy="50"/>
              </a:xfrm>
              <a:custGeom>
                <a:avLst/>
                <a:gdLst>
                  <a:gd name="T0" fmla="*/ 12 w 22"/>
                  <a:gd name="T1" fmla="*/ 2 h 20"/>
                  <a:gd name="T2" fmla="*/ 16 w 22"/>
                  <a:gd name="T3" fmla="*/ 3 h 20"/>
                  <a:gd name="T4" fmla="*/ 20 w 22"/>
                  <a:gd name="T5" fmla="*/ 14 h 20"/>
                  <a:gd name="T6" fmla="*/ 10 w 22"/>
                  <a:gd name="T7" fmla="*/ 18 h 20"/>
                  <a:gd name="T8" fmla="*/ 6 w 22"/>
                  <a:gd name="T9" fmla="*/ 16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3"/>
                    </a:lnTo>
                    <a:cubicBezTo>
                      <a:pt x="20" y="5"/>
                      <a:pt x="22" y="10"/>
                      <a:pt x="20" y="14"/>
                    </a:cubicBezTo>
                    <a:cubicBezTo>
                      <a:pt x="18" y="18"/>
                      <a:pt x="14" y="20"/>
                      <a:pt x="10" y="18"/>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6" name="Freeform 1425"/>
              <p:cNvSpPr>
                <a:spLocks/>
              </p:cNvSpPr>
              <p:nvPr/>
            </p:nvSpPr>
            <p:spPr bwMode="auto">
              <a:xfrm>
                <a:off x="4359" y="2069"/>
                <a:ext cx="44" cy="50"/>
              </a:xfrm>
              <a:custGeom>
                <a:avLst/>
                <a:gdLst>
                  <a:gd name="T0" fmla="*/ 12 w 22"/>
                  <a:gd name="T1" fmla="*/ 2 h 20"/>
                  <a:gd name="T2" fmla="*/ 16 w 22"/>
                  <a:gd name="T3" fmla="*/ 3 h 20"/>
                  <a:gd name="T4" fmla="*/ 20 w 22"/>
                  <a:gd name="T5" fmla="*/ 14 h 20"/>
                  <a:gd name="T6" fmla="*/ 9 w 22"/>
                  <a:gd name="T7" fmla="*/ 18 h 20"/>
                  <a:gd name="T8" fmla="*/ 6 w 22"/>
                  <a:gd name="T9" fmla="*/ 16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3"/>
                    </a:lnTo>
                    <a:cubicBezTo>
                      <a:pt x="20" y="5"/>
                      <a:pt x="22" y="10"/>
                      <a:pt x="20" y="14"/>
                    </a:cubicBezTo>
                    <a:cubicBezTo>
                      <a:pt x="18" y="18"/>
                      <a:pt x="13" y="20"/>
                      <a:pt x="9" y="18"/>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7" name="Freeform 1426"/>
              <p:cNvSpPr>
                <a:spLocks/>
              </p:cNvSpPr>
              <p:nvPr/>
            </p:nvSpPr>
            <p:spPr bwMode="auto">
              <a:xfrm>
                <a:off x="4365" y="2074"/>
                <a:ext cx="38" cy="45"/>
              </a:xfrm>
              <a:custGeom>
                <a:avLst/>
                <a:gdLst>
                  <a:gd name="T0" fmla="*/ 14 w 19"/>
                  <a:gd name="T1" fmla="*/ 15 h 18"/>
                  <a:gd name="T2" fmla="*/ 14 w 19"/>
                  <a:gd name="T3" fmla="*/ 16 h 18"/>
                  <a:gd name="T4" fmla="*/ 3 w 19"/>
                  <a:gd name="T5" fmla="*/ 13 h 18"/>
                  <a:gd name="T6" fmla="*/ 5 w 19"/>
                  <a:gd name="T7" fmla="*/ 2 h 18"/>
                  <a:gd name="T8" fmla="*/ 6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2" y="5"/>
                      <a:pt x="5" y="2"/>
                    </a:cubicBezTo>
                    <a:lnTo>
                      <a:pt x="6"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8" name="Freeform 1427"/>
              <p:cNvSpPr>
                <a:spLocks/>
              </p:cNvSpPr>
              <p:nvPr/>
            </p:nvSpPr>
            <p:spPr bwMode="auto">
              <a:xfrm>
                <a:off x="4365" y="2074"/>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6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6"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9" name="Freeform 1428"/>
              <p:cNvSpPr>
                <a:spLocks/>
              </p:cNvSpPr>
              <p:nvPr/>
            </p:nvSpPr>
            <p:spPr bwMode="auto">
              <a:xfrm>
                <a:off x="4365" y="2074"/>
                <a:ext cx="40" cy="47"/>
              </a:xfrm>
              <a:custGeom>
                <a:avLst/>
                <a:gdLst>
                  <a:gd name="T0" fmla="*/ 13 w 20"/>
                  <a:gd name="T1" fmla="*/ 2 h 19"/>
                  <a:gd name="T2" fmla="*/ 14 w 20"/>
                  <a:gd name="T3" fmla="*/ 2 h 19"/>
                  <a:gd name="T4" fmla="*/ 18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2"/>
                    </a:lnTo>
                    <a:cubicBezTo>
                      <a:pt x="18" y="4"/>
                      <a:pt x="20" y="9"/>
                      <a:pt x="18" y="13"/>
                    </a:cubicBezTo>
                    <a:cubicBezTo>
                      <a:pt x="17" y="17"/>
                      <a:pt x="12" y="19"/>
                      <a:pt x="8" y="17"/>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0" name="Freeform 1429"/>
              <p:cNvSpPr>
                <a:spLocks/>
              </p:cNvSpPr>
              <p:nvPr/>
            </p:nvSpPr>
            <p:spPr bwMode="auto">
              <a:xfrm>
                <a:off x="4365" y="2074"/>
                <a:ext cx="40" cy="47"/>
              </a:xfrm>
              <a:custGeom>
                <a:avLst/>
                <a:gdLst>
                  <a:gd name="T0" fmla="*/ 13 w 20"/>
                  <a:gd name="T1" fmla="*/ 2 h 19"/>
                  <a:gd name="T2" fmla="*/ 14 w 20"/>
                  <a:gd name="T3" fmla="*/ 2 h 19"/>
                  <a:gd name="T4" fmla="*/ 18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2"/>
                    </a:lnTo>
                    <a:cubicBezTo>
                      <a:pt x="18" y="4"/>
                      <a:pt x="20" y="9"/>
                      <a:pt x="18" y="13"/>
                    </a:cubicBezTo>
                    <a:cubicBezTo>
                      <a:pt x="16" y="17"/>
                      <a:pt x="12" y="19"/>
                      <a:pt x="8"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1" name="Freeform 1430"/>
              <p:cNvSpPr>
                <a:spLocks/>
              </p:cNvSpPr>
              <p:nvPr/>
            </p:nvSpPr>
            <p:spPr bwMode="auto">
              <a:xfrm>
                <a:off x="4369" y="2076"/>
                <a:ext cx="36" cy="45"/>
              </a:xfrm>
              <a:custGeom>
                <a:avLst/>
                <a:gdLst>
                  <a:gd name="T0" fmla="*/ 13 w 18"/>
                  <a:gd name="T1" fmla="*/ 15 h 18"/>
                  <a:gd name="T2" fmla="*/ 13 w 18"/>
                  <a:gd name="T3" fmla="*/ 16 h 18"/>
                  <a:gd name="T4" fmla="*/ 2 w 18"/>
                  <a:gd name="T5" fmla="*/ 13 h 18"/>
                  <a:gd name="T6" fmla="*/ 4 w 18"/>
                  <a:gd name="T7" fmla="*/ 2 h 18"/>
                  <a:gd name="T8" fmla="*/ 5 w 18"/>
                  <a:gd name="T9" fmla="*/ 2 h 18"/>
                  <a:gd name="T10" fmla="*/ 16 w 18"/>
                  <a:gd name="T11" fmla="*/ 4 h 18"/>
                  <a:gd name="T12" fmla="*/ 13 w 18"/>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5"/>
                    </a:moveTo>
                    <a:lnTo>
                      <a:pt x="13" y="16"/>
                    </a:lnTo>
                    <a:cubicBezTo>
                      <a:pt x="9" y="18"/>
                      <a:pt x="4" y="17"/>
                      <a:pt x="2" y="13"/>
                    </a:cubicBezTo>
                    <a:cubicBezTo>
                      <a:pt x="0" y="10"/>
                      <a:pt x="1" y="5"/>
                      <a:pt x="4" y="2"/>
                    </a:cubicBezTo>
                    <a:lnTo>
                      <a:pt x="5" y="2"/>
                    </a:lnTo>
                    <a:cubicBezTo>
                      <a:pt x="8" y="0"/>
                      <a:pt x="13" y="1"/>
                      <a:pt x="16" y="4"/>
                    </a:cubicBezTo>
                    <a:cubicBezTo>
                      <a:pt x="18" y="8"/>
                      <a:pt x="17" y="13"/>
                      <a:pt x="13"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2" name="Freeform 1431"/>
              <p:cNvSpPr>
                <a:spLocks/>
              </p:cNvSpPr>
              <p:nvPr/>
            </p:nvSpPr>
            <p:spPr bwMode="auto">
              <a:xfrm>
                <a:off x="4367" y="2076"/>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3" name="Freeform 1432"/>
              <p:cNvSpPr>
                <a:spLocks/>
              </p:cNvSpPr>
              <p:nvPr/>
            </p:nvSpPr>
            <p:spPr bwMode="auto">
              <a:xfrm>
                <a:off x="4369" y="2076"/>
                <a:ext cx="36" cy="45"/>
              </a:xfrm>
              <a:custGeom>
                <a:avLst/>
                <a:gdLst>
                  <a:gd name="T0" fmla="*/ 12 w 18"/>
                  <a:gd name="T1" fmla="*/ 2 h 18"/>
                  <a:gd name="T2" fmla="*/ 12 w 18"/>
                  <a:gd name="T3" fmla="*/ 2 h 18"/>
                  <a:gd name="T4" fmla="*/ 16 w 18"/>
                  <a:gd name="T5" fmla="*/ 12 h 18"/>
                  <a:gd name="T6" fmla="*/ 6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5" y="16"/>
                    </a:lnTo>
                    <a:cubicBezTo>
                      <a:pt x="1" y="14"/>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4" name="Freeform 1433"/>
              <p:cNvSpPr>
                <a:spLocks/>
              </p:cNvSpPr>
              <p:nvPr/>
            </p:nvSpPr>
            <p:spPr bwMode="auto">
              <a:xfrm>
                <a:off x="4367" y="2076"/>
                <a:ext cx="38" cy="45"/>
              </a:xfrm>
              <a:custGeom>
                <a:avLst/>
                <a:gdLst>
                  <a:gd name="T0" fmla="*/ 13 w 19"/>
                  <a:gd name="T1" fmla="*/ 2 h 18"/>
                  <a:gd name="T2" fmla="*/ 13 w 19"/>
                  <a:gd name="T3" fmla="*/ 2 h 18"/>
                  <a:gd name="T4" fmla="*/ 17 w 19"/>
                  <a:gd name="T5" fmla="*/ 12 h 18"/>
                  <a:gd name="T6" fmla="*/ 7 w 19"/>
                  <a:gd name="T7" fmla="*/ 16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8"/>
                      <a:pt x="17" y="12"/>
                    </a:cubicBezTo>
                    <a:cubicBezTo>
                      <a:pt x="15" y="16"/>
                      <a:pt x="11" y="18"/>
                      <a:pt x="7" y="16"/>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5" name="Freeform 1434"/>
              <p:cNvSpPr>
                <a:spLocks/>
              </p:cNvSpPr>
              <p:nvPr/>
            </p:nvSpPr>
            <p:spPr bwMode="auto">
              <a:xfrm>
                <a:off x="4369" y="2076"/>
                <a:ext cx="36" cy="48"/>
              </a:xfrm>
              <a:custGeom>
                <a:avLst/>
                <a:gdLst>
                  <a:gd name="T0" fmla="*/ 13 w 18"/>
                  <a:gd name="T1" fmla="*/ 16 h 19"/>
                  <a:gd name="T2" fmla="*/ 13 w 18"/>
                  <a:gd name="T3" fmla="*/ 16 h 19"/>
                  <a:gd name="T4" fmla="*/ 2 w 18"/>
                  <a:gd name="T5" fmla="*/ 14 h 19"/>
                  <a:gd name="T6" fmla="*/ 4 w 18"/>
                  <a:gd name="T7" fmla="*/ 3 h 19"/>
                  <a:gd name="T8" fmla="*/ 5 w 18"/>
                  <a:gd name="T9" fmla="*/ 2 h 19"/>
                  <a:gd name="T10" fmla="*/ 16 w 18"/>
                  <a:gd name="T11" fmla="*/ 5 h 19"/>
                  <a:gd name="T12" fmla="*/ 13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3" y="16"/>
                    </a:moveTo>
                    <a:lnTo>
                      <a:pt x="13" y="16"/>
                    </a:lnTo>
                    <a:cubicBezTo>
                      <a:pt x="9" y="19"/>
                      <a:pt x="4" y="17"/>
                      <a:pt x="2" y="14"/>
                    </a:cubicBezTo>
                    <a:cubicBezTo>
                      <a:pt x="0" y="10"/>
                      <a:pt x="1" y="5"/>
                      <a:pt x="4" y="3"/>
                    </a:cubicBezTo>
                    <a:lnTo>
                      <a:pt x="5" y="2"/>
                    </a:lnTo>
                    <a:cubicBezTo>
                      <a:pt x="8" y="0"/>
                      <a:pt x="13" y="1"/>
                      <a:pt x="16"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6" name="Freeform 1435"/>
              <p:cNvSpPr>
                <a:spLocks/>
              </p:cNvSpPr>
              <p:nvPr/>
            </p:nvSpPr>
            <p:spPr bwMode="auto">
              <a:xfrm>
                <a:off x="4367" y="2076"/>
                <a:ext cx="38" cy="48"/>
              </a:xfrm>
              <a:custGeom>
                <a:avLst/>
                <a:gdLst>
                  <a:gd name="T0" fmla="*/ 14 w 19"/>
                  <a:gd name="T1" fmla="*/ 16 h 19"/>
                  <a:gd name="T2" fmla="*/ 14 w 19"/>
                  <a:gd name="T3" fmla="*/ 16 h 19"/>
                  <a:gd name="T4" fmla="*/ 3 w 19"/>
                  <a:gd name="T5" fmla="*/ 14 h 19"/>
                  <a:gd name="T6" fmla="*/ 5 w 19"/>
                  <a:gd name="T7" fmla="*/ 3 h 19"/>
                  <a:gd name="T8" fmla="*/ 6 w 19"/>
                  <a:gd name="T9" fmla="*/ 2 h 19"/>
                  <a:gd name="T10" fmla="*/ 17 w 19"/>
                  <a:gd name="T11" fmla="*/ 5 h 19"/>
                  <a:gd name="T12" fmla="*/ 14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4" y="16"/>
                    </a:moveTo>
                    <a:lnTo>
                      <a:pt x="14" y="16"/>
                    </a:lnTo>
                    <a:cubicBezTo>
                      <a:pt x="10" y="19"/>
                      <a:pt x="5" y="17"/>
                      <a:pt x="3" y="14"/>
                    </a:cubicBezTo>
                    <a:cubicBezTo>
                      <a:pt x="0" y="10"/>
                      <a:pt x="1" y="5"/>
                      <a:pt x="5" y="3"/>
                    </a:cubicBezTo>
                    <a:lnTo>
                      <a:pt x="6" y="2"/>
                    </a:lnTo>
                    <a:cubicBezTo>
                      <a:pt x="9" y="0"/>
                      <a:pt x="14" y="1"/>
                      <a:pt x="17" y="5"/>
                    </a:cubicBezTo>
                    <a:cubicBezTo>
                      <a:pt x="19" y="9"/>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7" name="Freeform 1436"/>
              <p:cNvSpPr>
                <a:spLocks/>
              </p:cNvSpPr>
              <p:nvPr/>
            </p:nvSpPr>
            <p:spPr bwMode="auto">
              <a:xfrm>
                <a:off x="4367" y="2076"/>
                <a:ext cx="39" cy="48"/>
              </a:xfrm>
              <a:custGeom>
                <a:avLst/>
                <a:gdLst>
                  <a:gd name="T0" fmla="*/ 13 w 20"/>
                  <a:gd name="T1" fmla="*/ 2 h 19"/>
                  <a:gd name="T2" fmla="*/ 14 w 20"/>
                  <a:gd name="T3" fmla="*/ 3 h 19"/>
                  <a:gd name="T4" fmla="*/ 18 w 20"/>
                  <a:gd name="T5" fmla="*/ 13 h 19"/>
                  <a:gd name="T6" fmla="*/ 7 w 20"/>
                  <a:gd name="T7" fmla="*/ 17 h 19"/>
                  <a:gd name="T8" fmla="*/ 6 w 20"/>
                  <a:gd name="T9" fmla="*/ 17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3"/>
                    </a:lnTo>
                    <a:cubicBezTo>
                      <a:pt x="18" y="5"/>
                      <a:pt x="20" y="9"/>
                      <a:pt x="18" y="13"/>
                    </a:cubicBezTo>
                    <a:cubicBezTo>
                      <a:pt x="16" y="17"/>
                      <a:pt x="11" y="19"/>
                      <a:pt x="7"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8" name="Freeform 1437"/>
              <p:cNvSpPr>
                <a:spLocks/>
              </p:cNvSpPr>
              <p:nvPr/>
            </p:nvSpPr>
            <p:spPr bwMode="auto">
              <a:xfrm>
                <a:off x="4369" y="2076"/>
                <a:ext cx="37" cy="48"/>
              </a:xfrm>
              <a:custGeom>
                <a:avLst/>
                <a:gdLst>
                  <a:gd name="T0" fmla="*/ 12 w 19"/>
                  <a:gd name="T1" fmla="*/ 2 h 19"/>
                  <a:gd name="T2" fmla="*/ 13 w 19"/>
                  <a:gd name="T3" fmla="*/ 3 h 19"/>
                  <a:gd name="T4" fmla="*/ 17 w 19"/>
                  <a:gd name="T5" fmla="*/ 13 h 19"/>
                  <a:gd name="T6" fmla="*/ 7 w 19"/>
                  <a:gd name="T7" fmla="*/ 17 h 19"/>
                  <a:gd name="T8" fmla="*/ 6 w 19"/>
                  <a:gd name="T9" fmla="*/ 17 h 19"/>
                  <a:gd name="T10" fmla="*/ 1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3"/>
                    </a:lnTo>
                    <a:cubicBezTo>
                      <a:pt x="17" y="4"/>
                      <a:pt x="19" y="9"/>
                      <a:pt x="17" y="13"/>
                    </a:cubicBezTo>
                    <a:cubicBezTo>
                      <a:pt x="15" y="17"/>
                      <a:pt x="11" y="19"/>
                      <a:pt x="7" y="17"/>
                    </a:cubicBezTo>
                    <a:lnTo>
                      <a:pt x="6"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9" name="Freeform 1438"/>
              <p:cNvSpPr>
                <a:spLocks/>
              </p:cNvSpPr>
              <p:nvPr/>
            </p:nvSpPr>
            <p:spPr bwMode="auto">
              <a:xfrm>
                <a:off x="4371" y="2079"/>
                <a:ext cx="35" cy="45"/>
              </a:xfrm>
              <a:custGeom>
                <a:avLst/>
                <a:gdLst>
                  <a:gd name="T0" fmla="*/ 4 w 18"/>
                  <a:gd name="T1" fmla="*/ 2 h 18"/>
                  <a:gd name="T2" fmla="*/ 5 w 18"/>
                  <a:gd name="T3" fmla="*/ 2 h 18"/>
                  <a:gd name="T4" fmla="*/ 16 w 18"/>
                  <a:gd name="T5" fmla="*/ 4 h 18"/>
                  <a:gd name="T6" fmla="*/ 13 w 18"/>
                  <a:gd name="T7" fmla="*/ 15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5"/>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0" name="Freeform 1439"/>
              <p:cNvSpPr>
                <a:spLocks/>
              </p:cNvSpPr>
              <p:nvPr/>
            </p:nvSpPr>
            <p:spPr bwMode="auto">
              <a:xfrm>
                <a:off x="4371" y="2079"/>
                <a:ext cx="35" cy="45"/>
              </a:xfrm>
              <a:custGeom>
                <a:avLst/>
                <a:gdLst>
                  <a:gd name="T0" fmla="*/ 5 w 18"/>
                  <a:gd name="T1" fmla="*/ 2 h 18"/>
                  <a:gd name="T2" fmla="*/ 5 w 18"/>
                  <a:gd name="T3" fmla="*/ 2 h 18"/>
                  <a:gd name="T4" fmla="*/ 16 w 18"/>
                  <a:gd name="T5" fmla="*/ 4 h 18"/>
                  <a:gd name="T6" fmla="*/ 14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1" name="Freeform 1440"/>
              <p:cNvSpPr>
                <a:spLocks/>
              </p:cNvSpPr>
              <p:nvPr/>
            </p:nvSpPr>
            <p:spPr bwMode="auto">
              <a:xfrm>
                <a:off x="4355" y="2071"/>
                <a:ext cx="40" cy="48"/>
              </a:xfrm>
              <a:custGeom>
                <a:avLst/>
                <a:gdLst>
                  <a:gd name="T0" fmla="*/ 12 w 20"/>
                  <a:gd name="T1" fmla="*/ 2 h 19"/>
                  <a:gd name="T2" fmla="*/ 14 w 20"/>
                  <a:gd name="T3" fmla="*/ 2 h 19"/>
                  <a:gd name="T4" fmla="*/ 18 w 20"/>
                  <a:gd name="T5" fmla="*/ 13 h 19"/>
                  <a:gd name="T6" fmla="*/ 7 w 20"/>
                  <a:gd name="T7" fmla="*/ 17 h 19"/>
                  <a:gd name="T8" fmla="*/ 6 w 20"/>
                  <a:gd name="T9" fmla="*/ 16 h 19"/>
                  <a:gd name="T10" fmla="*/ 2 w 20"/>
                  <a:gd name="T11" fmla="*/ 6 h 19"/>
                  <a:gd name="T12" fmla="*/ 12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2" y="2"/>
                    </a:moveTo>
                    <a:lnTo>
                      <a:pt x="14" y="2"/>
                    </a:lnTo>
                    <a:cubicBezTo>
                      <a:pt x="18" y="4"/>
                      <a:pt x="20" y="9"/>
                      <a:pt x="18" y="13"/>
                    </a:cubicBezTo>
                    <a:cubicBezTo>
                      <a:pt x="16" y="17"/>
                      <a:pt x="11" y="19"/>
                      <a:pt x="7" y="17"/>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2" name="Freeform 1441"/>
              <p:cNvSpPr>
                <a:spLocks/>
              </p:cNvSpPr>
              <p:nvPr/>
            </p:nvSpPr>
            <p:spPr bwMode="auto">
              <a:xfrm>
                <a:off x="4355" y="2071"/>
                <a:ext cx="40" cy="48"/>
              </a:xfrm>
              <a:custGeom>
                <a:avLst/>
                <a:gdLst>
                  <a:gd name="T0" fmla="*/ 13 w 20"/>
                  <a:gd name="T1" fmla="*/ 2 h 19"/>
                  <a:gd name="T2" fmla="*/ 14 w 20"/>
                  <a:gd name="T3" fmla="*/ 2 h 19"/>
                  <a:gd name="T4" fmla="*/ 18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2"/>
                    </a:lnTo>
                    <a:cubicBezTo>
                      <a:pt x="18" y="4"/>
                      <a:pt x="20" y="9"/>
                      <a:pt x="18" y="13"/>
                    </a:cubicBezTo>
                    <a:cubicBezTo>
                      <a:pt x="16" y="17"/>
                      <a:pt x="12" y="19"/>
                      <a:pt x="8" y="17"/>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3" name="Freeform 1442"/>
              <p:cNvSpPr>
                <a:spLocks/>
              </p:cNvSpPr>
              <p:nvPr/>
            </p:nvSpPr>
            <p:spPr bwMode="auto">
              <a:xfrm>
                <a:off x="4357" y="2074"/>
                <a:ext cx="38" cy="45"/>
              </a:xfrm>
              <a:custGeom>
                <a:avLst/>
                <a:gdLst>
                  <a:gd name="T0" fmla="*/ 14 w 19"/>
                  <a:gd name="T1" fmla="*/ 15 h 18"/>
                  <a:gd name="T2" fmla="*/ 14 w 19"/>
                  <a:gd name="T3" fmla="*/ 16 h 18"/>
                  <a:gd name="T4" fmla="*/ 3 w 19"/>
                  <a:gd name="T5" fmla="*/ 13 h 18"/>
                  <a:gd name="T6" fmla="*/ 5 w 19"/>
                  <a:gd name="T7" fmla="*/ 2 h 18"/>
                  <a:gd name="T8" fmla="*/ 6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6"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4" name="Freeform 1443"/>
              <p:cNvSpPr>
                <a:spLocks/>
              </p:cNvSpPr>
              <p:nvPr/>
            </p:nvSpPr>
            <p:spPr bwMode="auto">
              <a:xfrm>
                <a:off x="4357" y="2074"/>
                <a:ext cx="38" cy="45"/>
              </a:xfrm>
              <a:custGeom>
                <a:avLst/>
                <a:gdLst>
                  <a:gd name="T0" fmla="*/ 14 w 19"/>
                  <a:gd name="T1" fmla="*/ 15 h 18"/>
                  <a:gd name="T2" fmla="*/ 13 w 19"/>
                  <a:gd name="T3" fmla="*/ 16 h 18"/>
                  <a:gd name="T4" fmla="*/ 2 w 19"/>
                  <a:gd name="T5" fmla="*/ 13 h 18"/>
                  <a:gd name="T6" fmla="*/ 5 w 19"/>
                  <a:gd name="T7" fmla="*/ 2 h 18"/>
                  <a:gd name="T8" fmla="*/ 5 w 19"/>
                  <a:gd name="T9" fmla="*/ 2 h 18"/>
                  <a:gd name="T10" fmla="*/ 16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3" y="16"/>
                    </a:lnTo>
                    <a:cubicBezTo>
                      <a:pt x="10" y="18"/>
                      <a:pt x="5" y="17"/>
                      <a:pt x="2" y="13"/>
                    </a:cubicBezTo>
                    <a:cubicBezTo>
                      <a:pt x="0" y="10"/>
                      <a:pt x="1" y="5"/>
                      <a:pt x="5" y="2"/>
                    </a:cubicBezTo>
                    <a:lnTo>
                      <a:pt x="5" y="2"/>
                    </a:lnTo>
                    <a:cubicBezTo>
                      <a:pt x="9" y="0"/>
                      <a:pt x="14" y="1"/>
                      <a:pt x="16"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5" name="Freeform 1444"/>
              <p:cNvSpPr>
                <a:spLocks/>
              </p:cNvSpPr>
              <p:nvPr/>
            </p:nvSpPr>
            <p:spPr bwMode="auto">
              <a:xfrm>
                <a:off x="4357" y="2074"/>
                <a:ext cx="49" cy="52"/>
              </a:xfrm>
              <a:custGeom>
                <a:avLst/>
                <a:gdLst>
                  <a:gd name="T0" fmla="*/ 12 w 25"/>
                  <a:gd name="T1" fmla="*/ 2 h 21"/>
                  <a:gd name="T2" fmla="*/ 19 w 25"/>
                  <a:gd name="T3" fmla="*/ 5 h 21"/>
                  <a:gd name="T4" fmla="*/ 23 w 25"/>
                  <a:gd name="T5" fmla="*/ 15 h 21"/>
                  <a:gd name="T6" fmla="*/ 13 w 25"/>
                  <a:gd name="T7" fmla="*/ 20 h 21"/>
                  <a:gd name="T8" fmla="*/ 6 w 25"/>
                  <a:gd name="T9" fmla="*/ 16 h 21"/>
                  <a:gd name="T10" fmla="*/ 2 w 25"/>
                  <a:gd name="T11" fmla="*/ 6 h 21"/>
                  <a:gd name="T12" fmla="*/ 12 w 25"/>
                  <a:gd name="T13" fmla="*/ 2 h 21"/>
                </a:gdLst>
                <a:ahLst/>
                <a:cxnLst>
                  <a:cxn ang="0">
                    <a:pos x="T0" y="T1"/>
                  </a:cxn>
                  <a:cxn ang="0">
                    <a:pos x="T2" y="T3"/>
                  </a:cxn>
                  <a:cxn ang="0">
                    <a:pos x="T4" y="T5"/>
                  </a:cxn>
                  <a:cxn ang="0">
                    <a:pos x="T6" y="T7"/>
                  </a:cxn>
                  <a:cxn ang="0">
                    <a:pos x="T8" y="T9"/>
                  </a:cxn>
                  <a:cxn ang="0">
                    <a:pos x="T10" y="T11"/>
                  </a:cxn>
                  <a:cxn ang="0">
                    <a:pos x="T12" y="T13"/>
                  </a:cxn>
                </a:cxnLst>
                <a:rect l="0" t="0" r="r" b="b"/>
                <a:pathLst>
                  <a:path w="25" h="21">
                    <a:moveTo>
                      <a:pt x="12" y="2"/>
                    </a:moveTo>
                    <a:lnTo>
                      <a:pt x="19" y="5"/>
                    </a:lnTo>
                    <a:cubicBezTo>
                      <a:pt x="23" y="7"/>
                      <a:pt x="25" y="11"/>
                      <a:pt x="23" y="15"/>
                    </a:cubicBezTo>
                    <a:cubicBezTo>
                      <a:pt x="21" y="20"/>
                      <a:pt x="17" y="21"/>
                      <a:pt x="13" y="20"/>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6" name="Freeform 1445"/>
              <p:cNvSpPr>
                <a:spLocks/>
              </p:cNvSpPr>
              <p:nvPr/>
            </p:nvSpPr>
            <p:spPr bwMode="auto">
              <a:xfrm>
                <a:off x="4357" y="2074"/>
                <a:ext cx="49" cy="52"/>
              </a:xfrm>
              <a:custGeom>
                <a:avLst/>
                <a:gdLst>
                  <a:gd name="T0" fmla="*/ 13 w 25"/>
                  <a:gd name="T1" fmla="*/ 2 h 21"/>
                  <a:gd name="T2" fmla="*/ 19 w 25"/>
                  <a:gd name="T3" fmla="*/ 5 h 21"/>
                  <a:gd name="T4" fmla="*/ 23 w 25"/>
                  <a:gd name="T5" fmla="*/ 15 h 21"/>
                  <a:gd name="T6" fmla="*/ 13 w 25"/>
                  <a:gd name="T7" fmla="*/ 19 h 21"/>
                  <a:gd name="T8" fmla="*/ 6 w 25"/>
                  <a:gd name="T9" fmla="*/ 16 h 21"/>
                  <a:gd name="T10" fmla="*/ 2 w 25"/>
                  <a:gd name="T11" fmla="*/ 6 h 21"/>
                  <a:gd name="T12" fmla="*/ 13 w 25"/>
                  <a:gd name="T13" fmla="*/ 2 h 21"/>
                </a:gdLst>
                <a:ahLst/>
                <a:cxnLst>
                  <a:cxn ang="0">
                    <a:pos x="T0" y="T1"/>
                  </a:cxn>
                  <a:cxn ang="0">
                    <a:pos x="T2" y="T3"/>
                  </a:cxn>
                  <a:cxn ang="0">
                    <a:pos x="T4" y="T5"/>
                  </a:cxn>
                  <a:cxn ang="0">
                    <a:pos x="T6" y="T7"/>
                  </a:cxn>
                  <a:cxn ang="0">
                    <a:pos x="T8" y="T9"/>
                  </a:cxn>
                  <a:cxn ang="0">
                    <a:pos x="T10" y="T11"/>
                  </a:cxn>
                  <a:cxn ang="0">
                    <a:pos x="T12" y="T13"/>
                  </a:cxn>
                </a:cxnLst>
                <a:rect l="0" t="0" r="r" b="b"/>
                <a:pathLst>
                  <a:path w="25" h="21">
                    <a:moveTo>
                      <a:pt x="13" y="2"/>
                    </a:moveTo>
                    <a:lnTo>
                      <a:pt x="19" y="5"/>
                    </a:lnTo>
                    <a:cubicBezTo>
                      <a:pt x="23" y="7"/>
                      <a:pt x="25" y="11"/>
                      <a:pt x="23" y="15"/>
                    </a:cubicBezTo>
                    <a:cubicBezTo>
                      <a:pt x="22" y="19"/>
                      <a:pt x="17" y="21"/>
                      <a:pt x="13" y="19"/>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7" name="Freeform 1446"/>
              <p:cNvSpPr>
                <a:spLocks/>
              </p:cNvSpPr>
              <p:nvPr/>
            </p:nvSpPr>
            <p:spPr bwMode="auto">
              <a:xfrm>
                <a:off x="4355" y="2071"/>
                <a:ext cx="36" cy="48"/>
              </a:xfrm>
              <a:custGeom>
                <a:avLst/>
                <a:gdLst>
                  <a:gd name="T0" fmla="*/ 14 w 18"/>
                  <a:gd name="T1" fmla="*/ 16 h 19"/>
                  <a:gd name="T2" fmla="*/ 13 w 18"/>
                  <a:gd name="T3" fmla="*/ 17 h 19"/>
                  <a:gd name="T4" fmla="*/ 2 w 18"/>
                  <a:gd name="T5" fmla="*/ 14 h 19"/>
                  <a:gd name="T6" fmla="*/ 4 w 18"/>
                  <a:gd name="T7" fmla="*/ 3 h 19"/>
                  <a:gd name="T8" fmla="*/ 5 w 18"/>
                  <a:gd name="T9" fmla="*/ 3 h 19"/>
                  <a:gd name="T10" fmla="*/ 16 w 18"/>
                  <a:gd name="T11" fmla="*/ 5 h 19"/>
                  <a:gd name="T12" fmla="*/ 14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4" y="16"/>
                    </a:moveTo>
                    <a:lnTo>
                      <a:pt x="13" y="17"/>
                    </a:lnTo>
                    <a:cubicBezTo>
                      <a:pt x="9" y="19"/>
                      <a:pt x="4" y="18"/>
                      <a:pt x="2" y="14"/>
                    </a:cubicBezTo>
                    <a:cubicBezTo>
                      <a:pt x="0" y="11"/>
                      <a:pt x="1" y="6"/>
                      <a:pt x="4" y="3"/>
                    </a:cubicBezTo>
                    <a:lnTo>
                      <a:pt x="5" y="3"/>
                    </a:lnTo>
                    <a:cubicBezTo>
                      <a:pt x="9" y="0"/>
                      <a:pt x="14" y="1"/>
                      <a:pt x="16" y="5"/>
                    </a:cubicBezTo>
                    <a:cubicBezTo>
                      <a:pt x="18" y="9"/>
                      <a:pt x="17"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8" name="Freeform 1447"/>
              <p:cNvSpPr>
                <a:spLocks/>
              </p:cNvSpPr>
              <p:nvPr/>
            </p:nvSpPr>
            <p:spPr bwMode="auto">
              <a:xfrm>
                <a:off x="4353" y="2071"/>
                <a:ext cx="38" cy="48"/>
              </a:xfrm>
              <a:custGeom>
                <a:avLst/>
                <a:gdLst>
                  <a:gd name="T0" fmla="*/ 15 w 19"/>
                  <a:gd name="T1" fmla="*/ 16 h 19"/>
                  <a:gd name="T2" fmla="*/ 14 w 19"/>
                  <a:gd name="T3" fmla="*/ 17 h 19"/>
                  <a:gd name="T4" fmla="*/ 3 w 19"/>
                  <a:gd name="T5" fmla="*/ 14 h 19"/>
                  <a:gd name="T6" fmla="*/ 5 w 19"/>
                  <a:gd name="T7" fmla="*/ 3 h 19"/>
                  <a:gd name="T8" fmla="*/ 6 w 19"/>
                  <a:gd name="T9" fmla="*/ 3 h 19"/>
                  <a:gd name="T10" fmla="*/ 17 w 19"/>
                  <a:gd name="T11" fmla="*/ 5 h 19"/>
                  <a:gd name="T12" fmla="*/ 15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5" y="16"/>
                    </a:moveTo>
                    <a:lnTo>
                      <a:pt x="14" y="17"/>
                    </a:lnTo>
                    <a:cubicBezTo>
                      <a:pt x="10" y="19"/>
                      <a:pt x="5" y="18"/>
                      <a:pt x="3" y="14"/>
                    </a:cubicBezTo>
                    <a:cubicBezTo>
                      <a:pt x="0" y="10"/>
                      <a:pt x="1" y="6"/>
                      <a:pt x="5" y="3"/>
                    </a:cubicBezTo>
                    <a:lnTo>
                      <a:pt x="6" y="3"/>
                    </a:lnTo>
                    <a:cubicBezTo>
                      <a:pt x="10" y="0"/>
                      <a:pt x="15" y="1"/>
                      <a:pt x="17" y="5"/>
                    </a:cubicBezTo>
                    <a:cubicBezTo>
                      <a:pt x="19" y="9"/>
                      <a:pt x="18"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9" name="Freeform 1448"/>
              <p:cNvSpPr>
                <a:spLocks/>
              </p:cNvSpPr>
              <p:nvPr/>
            </p:nvSpPr>
            <p:spPr bwMode="auto">
              <a:xfrm>
                <a:off x="4355" y="2074"/>
                <a:ext cx="53" cy="55"/>
              </a:xfrm>
              <a:custGeom>
                <a:avLst/>
                <a:gdLst>
                  <a:gd name="T0" fmla="*/ 12 w 27"/>
                  <a:gd name="T1" fmla="*/ 2 h 22"/>
                  <a:gd name="T2" fmla="*/ 21 w 27"/>
                  <a:gd name="T3" fmla="*/ 6 h 22"/>
                  <a:gd name="T4" fmla="*/ 25 w 27"/>
                  <a:gd name="T5" fmla="*/ 16 h 22"/>
                  <a:gd name="T6" fmla="*/ 15 w 27"/>
                  <a:gd name="T7" fmla="*/ 20 h 22"/>
                  <a:gd name="T8" fmla="*/ 5 w 27"/>
                  <a:gd name="T9" fmla="*/ 16 h 22"/>
                  <a:gd name="T10" fmla="*/ 1 w 27"/>
                  <a:gd name="T11" fmla="*/ 6 h 22"/>
                  <a:gd name="T12" fmla="*/ 12 w 27"/>
                  <a:gd name="T13" fmla="*/ 2 h 22"/>
                </a:gdLst>
                <a:ahLst/>
                <a:cxnLst>
                  <a:cxn ang="0">
                    <a:pos x="T0" y="T1"/>
                  </a:cxn>
                  <a:cxn ang="0">
                    <a:pos x="T2" y="T3"/>
                  </a:cxn>
                  <a:cxn ang="0">
                    <a:pos x="T4" y="T5"/>
                  </a:cxn>
                  <a:cxn ang="0">
                    <a:pos x="T6" y="T7"/>
                  </a:cxn>
                  <a:cxn ang="0">
                    <a:pos x="T8" y="T9"/>
                  </a:cxn>
                  <a:cxn ang="0">
                    <a:pos x="T10" y="T11"/>
                  </a:cxn>
                  <a:cxn ang="0">
                    <a:pos x="T12" y="T13"/>
                  </a:cxn>
                </a:cxnLst>
                <a:rect l="0" t="0" r="r" b="b"/>
                <a:pathLst>
                  <a:path w="27" h="22">
                    <a:moveTo>
                      <a:pt x="12" y="2"/>
                    </a:moveTo>
                    <a:lnTo>
                      <a:pt x="21" y="6"/>
                    </a:lnTo>
                    <a:cubicBezTo>
                      <a:pt x="25" y="7"/>
                      <a:pt x="27" y="12"/>
                      <a:pt x="25" y="16"/>
                    </a:cubicBezTo>
                    <a:cubicBezTo>
                      <a:pt x="23" y="20"/>
                      <a:pt x="19" y="22"/>
                      <a:pt x="15" y="20"/>
                    </a:cubicBezTo>
                    <a:lnTo>
                      <a:pt x="5" y="16"/>
                    </a:lnTo>
                    <a:cubicBezTo>
                      <a:pt x="1" y="14"/>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0" name="Freeform 1449"/>
              <p:cNvSpPr>
                <a:spLocks/>
              </p:cNvSpPr>
              <p:nvPr/>
            </p:nvSpPr>
            <p:spPr bwMode="auto">
              <a:xfrm>
                <a:off x="4353" y="2074"/>
                <a:ext cx="55" cy="55"/>
              </a:xfrm>
              <a:custGeom>
                <a:avLst/>
                <a:gdLst>
                  <a:gd name="T0" fmla="*/ 13 w 28"/>
                  <a:gd name="T1" fmla="*/ 2 h 22"/>
                  <a:gd name="T2" fmla="*/ 22 w 28"/>
                  <a:gd name="T3" fmla="*/ 6 h 22"/>
                  <a:gd name="T4" fmla="*/ 26 w 28"/>
                  <a:gd name="T5" fmla="*/ 16 h 22"/>
                  <a:gd name="T6" fmla="*/ 15 w 28"/>
                  <a:gd name="T7" fmla="*/ 20 h 22"/>
                  <a:gd name="T8" fmla="*/ 6 w 28"/>
                  <a:gd name="T9" fmla="*/ 16 h 22"/>
                  <a:gd name="T10" fmla="*/ 2 w 28"/>
                  <a:gd name="T11" fmla="*/ 6 h 22"/>
                  <a:gd name="T12" fmla="*/ 13 w 28"/>
                  <a:gd name="T13" fmla="*/ 2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13" y="2"/>
                    </a:moveTo>
                    <a:lnTo>
                      <a:pt x="22" y="6"/>
                    </a:lnTo>
                    <a:cubicBezTo>
                      <a:pt x="26" y="8"/>
                      <a:pt x="28" y="12"/>
                      <a:pt x="26" y="16"/>
                    </a:cubicBezTo>
                    <a:cubicBezTo>
                      <a:pt x="24" y="20"/>
                      <a:pt x="19" y="22"/>
                      <a:pt x="15" y="20"/>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1" name="Freeform 1450"/>
              <p:cNvSpPr>
                <a:spLocks/>
              </p:cNvSpPr>
              <p:nvPr/>
            </p:nvSpPr>
            <p:spPr bwMode="auto">
              <a:xfrm>
                <a:off x="4369" y="2076"/>
                <a:ext cx="37" cy="45"/>
              </a:xfrm>
              <a:custGeom>
                <a:avLst/>
                <a:gdLst>
                  <a:gd name="T0" fmla="*/ 6 w 19"/>
                  <a:gd name="T1" fmla="*/ 16 h 18"/>
                  <a:gd name="T2" fmla="*/ 6 w 19"/>
                  <a:gd name="T3" fmla="*/ 16 h 18"/>
                  <a:gd name="T4" fmla="*/ 2 w 19"/>
                  <a:gd name="T5" fmla="*/ 6 h 18"/>
                  <a:gd name="T6" fmla="*/ 13 w 19"/>
                  <a:gd name="T7" fmla="*/ 2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6" y="16"/>
                    </a:lnTo>
                    <a:cubicBezTo>
                      <a:pt x="2" y="14"/>
                      <a:pt x="0" y="10"/>
                      <a:pt x="2" y="6"/>
                    </a:cubicBezTo>
                    <a:cubicBezTo>
                      <a:pt x="4" y="2"/>
                      <a:pt x="9" y="0"/>
                      <a:pt x="13" y="2"/>
                    </a:cubicBezTo>
                    <a:lnTo>
                      <a:pt x="13" y="2"/>
                    </a:lnTo>
                    <a:cubicBezTo>
                      <a:pt x="17" y="4"/>
                      <a:pt x="19" y="8"/>
                      <a:pt x="17" y="12"/>
                    </a:cubicBezTo>
                    <a:cubicBezTo>
                      <a:pt x="15" y="16"/>
                      <a:pt x="11"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2" name="Freeform 1451"/>
              <p:cNvSpPr>
                <a:spLocks/>
              </p:cNvSpPr>
              <p:nvPr/>
            </p:nvSpPr>
            <p:spPr bwMode="auto">
              <a:xfrm>
                <a:off x="4369" y="2076"/>
                <a:ext cx="37" cy="45"/>
              </a:xfrm>
              <a:custGeom>
                <a:avLst/>
                <a:gdLst>
                  <a:gd name="T0" fmla="*/ 6 w 19"/>
                  <a:gd name="T1" fmla="*/ 16 h 18"/>
                  <a:gd name="T2" fmla="*/ 6 w 19"/>
                  <a:gd name="T3" fmla="*/ 16 h 18"/>
                  <a:gd name="T4" fmla="*/ 2 w 19"/>
                  <a:gd name="T5" fmla="*/ 6 h 18"/>
                  <a:gd name="T6" fmla="*/ 12 w 19"/>
                  <a:gd name="T7" fmla="*/ 2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6" y="16"/>
                    </a:lnTo>
                    <a:cubicBezTo>
                      <a:pt x="2" y="14"/>
                      <a:pt x="0" y="10"/>
                      <a:pt x="2" y="6"/>
                    </a:cubicBezTo>
                    <a:cubicBezTo>
                      <a:pt x="4" y="2"/>
                      <a:pt x="8" y="0"/>
                      <a:pt x="12" y="2"/>
                    </a:cubicBezTo>
                    <a:lnTo>
                      <a:pt x="13" y="2"/>
                    </a:lnTo>
                    <a:cubicBezTo>
                      <a:pt x="17" y="4"/>
                      <a:pt x="19" y="8"/>
                      <a:pt x="17" y="12"/>
                    </a:cubicBezTo>
                    <a:cubicBezTo>
                      <a:pt x="15" y="17"/>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3" name="Freeform 1452"/>
              <p:cNvSpPr>
                <a:spLocks/>
              </p:cNvSpPr>
              <p:nvPr/>
            </p:nvSpPr>
            <p:spPr bwMode="auto">
              <a:xfrm>
                <a:off x="4369" y="2074"/>
                <a:ext cx="37" cy="47"/>
              </a:xfrm>
              <a:custGeom>
                <a:avLst/>
                <a:gdLst>
                  <a:gd name="T0" fmla="*/ 5 w 19"/>
                  <a:gd name="T1" fmla="*/ 3 h 19"/>
                  <a:gd name="T2" fmla="*/ 6 w 19"/>
                  <a:gd name="T3" fmla="*/ 3 h 19"/>
                  <a:gd name="T4" fmla="*/ 17 w 19"/>
                  <a:gd name="T5" fmla="*/ 5 h 19"/>
                  <a:gd name="T6" fmla="*/ 15 w 19"/>
                  <a:gd name="T7" fmla="*/ 16 h 19"/>
                  <a:gd name="T8" fmla="*/ 14 w 19"/>
                  <a:gd name="T9" fmla="*/ 17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4" y="1"/>
                      <a:pt x="17" y="5"/>
                    </a:cubicBezTo>
                    <a:cubicBezTo>
                      <a:pt x="19" y="9"/>
                      <a:pt x="18" y="14"/>
                      <a:pt x="15" y="16"/>
                    </a:cubicBezTo>
                    <a:lnTo>
                      <a:pt x="14" y="17"/>
                    </a:lnTo>
                    <a:cubicBezTo>
                      <a:pt x="10" y="19"/>
                      <a:pt x="5" y="18"/>
                      <a:pt x="3"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4" name="Freeform 1453"/>
              <p:cNvSpPr>
                <a:spLocks/>
              </p:cNvSpPr>
              <p:nvPr/>
            </p:nvSpPr>
            <p:spPr bwMode="auto">
              <a:xfrm>
                <a:off x="4369" y="2074"/>
                <a:ext cx="37" cy="47"/>
              </a:xfrm>
              <a:custGeom>
                <a:avLst/>
                <a:gdLst>
                  <a:gd name="T0" fmla="*/ 5 w 19"/>
                  <a:gd name="T1" fmla="*/ 3 h 19"/>
                  <a:gd name="T2" fmla="*/ 6 w 19"/>
                  <a:gd name="T3" fmla="*/ 3 h 19"/>
                  <a:gd name="T4" fmla="*/ 17 w 19"/>
                  <a:gd name="T5" fmla="*/ 5 h 19"/>
                  <a:gd name="T6" fmla="*/ 14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9" y="0"/>
                      <a:pt x="14" y="1"/>
                      <a:pt x="17" y="5"/>
                    </a:cubicBezTo>
                    <a:cubicBezTo>
                      <a:pt x="19" y="9"/>
                      <a:pt x="18" y="14"/>
                      <a:pt x="14"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5" name="Freeform 1454"/>
              <p:cNvSpPr>
                <a:spLocks/>
              </p:cNvSpPr>
              <p:nvPr/>
            </p:nvSpPr>
            <p:spPr bwMode="auto">
              <a:xfrm>
                <a:off x="4371" y="2074"/>
                <a:ext cx="43" cy="50"/>
              </a:xfrm>
              <a:custGeom>
                <a:avLst/>
                <a:gdLst>
                  <a:gd name="T0" fmla="*/ 12 w 22"/>
                  <a:gd name="T1" fmla="*/ 2 h 20"/>
                  <a:gd name="T2" fmla="*/ 16 w 22"/>
                  <a:gd name="T3" fmla="*/ 4 h 20"/>
                  <a:gd name="T4" fmla="*/ 20 w 22"/>
                  <a:gd name="T5" fmla="*/ 14 h 20"/>
                  <a:gd name="T6" fmla="*/ 10 w 22"/>
                  <a:gd name="T7" fmla="*/ 18 h 20"/>
                  <a:gd name="T8" fmla="*/ 6 w 22"/>
                  <a:gd name="T9" fmla="*/ 17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4"/>
                    </a:lnTo>
                    <a:cubicBezTo>
                      <a:pt x="20" y="5"/>
                      <a:pt x="22" y="10"/>
                      <a:pt x="20" y="14"/>
                    </a:cubicBezTo>
                    <a:cubicBezTo>
                      <a:pt x="18" y="18"/>
                      <a:pt x="14" y="20"/>
                      <a:pt x="10" y="18"/>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6" name="Freeform 1455"/>
              <p:cNvSpPr>
                <a:spLocks/>
              </p:cNvSpPr>
              <p:nvPr/>
            </p:nvSpPr>
            <p:spPr bwMode="auto">
              <a:xfrm>
                <a:off x="4371" y="2074"/>
                <a:ext cx="43" cy="50"/>
              </a:xfrm>
              <a:custGeom>
                <a:avLst/>
                <a:gdLst>
                  <a:gd name="T0" fmla="*/ 12 w 22"/>
                  <a:gd name="T1" fmla="*/ 2 h 20"/>
                  <a:gd name="T2" fmla="*/ 16 w 22"/>
                  <a:gd name="T3" fmla="*/ 4 h 20"/>
                  <a:gd name="T4" fmla="*/ 20 w 22"/>
                  <a:gd name="T5" fmla="*/ 14 h 20"/>
                  <a:gd name="T6" fmla="*/ 9 w 22"/>
                  <a:gd name="T7" fmla="*/ 18 h 20"/>
                  <a:gd name="T8" fmla="*/ 6 w 22"/>
                  <a:gd name="T9" fmla="*/ 17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4"/>
                    </a:lnTo>
                    <a:cubicBezTo>
                      <a:pt x="20" y="5"/>
                      <a:pt x="22" y="10"/>
                      <a:pt x="20" y="14"/>
                    </a:cubicBezTo>
                    <a:cubicBezTo>
                      <a:pt x="18" y="18"/>
                      <a:pt x="13" y="20"/>
                      <a:pt x="9" y="18"/>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7" name="Freeform 1456"/>
              <p:cNvSpPr>
                <a:spLocks/>
              </p:cNvSpPr>
              <p:nvPr/>
            </p:nvSpPr>
            <p:spPr bwMode="auto">
              <a:xfrm>
                <a:off x="4373" y="2079"/>
                <a:ext cx="39" cy="47"/>
              </a:xfrm>
              <a:custGeom>
                <a:avLst/>
                <a:gdLst>
                  <a:gd name="T0" fmla="*/ 15 w 20"/>
                  <a:gd name="T1" fmla="*/ 16 h 19"/>
                  <a:gd name="T2" fmla="*/ 14 w 20"/>
                  <a:gd name="T3" fmla="*/ 17 h 19"/>
                  <a:gd name="T4" fmla="*/ 3 w 20"/>
                  <a:gd name="T5" fmla="*/ 15 h 19"/>
                  <a:gd name="T6" fmla="*/ 5 w 20"/>
                  <a:gd name="T7" fmla="*/ 4 h 19"/>
                  <a:gd name="T8" fmla="*/ 7 w 20"/>
                  <a:gd name="T9" fmla="*/ 3 h 19"/>
                  <a:gd name="T10" fmla="*/ 18 w 20"/>
                  <a:gd name="T11" fmla="*/ 5 h 19"/>
                  <a:gd name="T12" fmla="*/ 15 w 20"/>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5" y="16"/>
                    </a:moveTo>
                    <a:lnTo>
                      <a:pt x="14" y="17"/>
                    </a:lnTo>
                    <a:cubicBezTo>
                      <a:pt x="10" y="19"/>
                      <a:pt x="5" y="18"/>
                      <a:pt x="3" y="15"/>
                    </a:cubicBezTo>
                    <a:cubicBezTo>
                      <a:pt x="0" y="11"/>
                      <a:pt x="1" y="6"/>
                      <a:pt x="5" y="4"/>
                    </a:cubicBezTo>
                    <a:lnTo>
                      <a:pt x="7" y="3"/>
                    </a:lnTo>
                    <a:cubicBezTo>
                      <a:pt x="10" y="0"/>
                      <a:pt x="15" y="1"/>
                      <a:pt x="18" y="5"/>
                    </a:cubicBezTo>
                    <a:cubicBezTo>
                      <a:pt x="20" y="9"/>
                      <a:pt x="19"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8" name="Freeform 1457"/>
              <p:cNvSpPr>
                <a:spLocks/>
              </p:cNvSpPr>
              <p:nvPr/>
            </p:nvSpPr>
            <p:spPr bwMode="auto">
              <a:xfrm>
                <a:off x="4373" y="2079"/>
                <a:ext cx="39" cy="47"/>
              </a:xfrm>
              <a:custGeom>
                <a:avLst/>
                <a:gdLst>
                  <a:gd name="T0" fmla="*/ 15 w 20"/>
                  <a:gd name="T1" fmla="*/ 16 h 19"/>
                  <a:gd name="T2" fmla="*/ 14 w 20"/>
                  <a:gd name="T3" fmla="*/ 17 h 19"/>
                  <a:gd name="T4" fmla="*/ 2 w 20"/>
                  <a:gd name="T5" fmla="*/ 14 h 19"/>
                  <a:gd name="T6" fmla="*/ 5 w 20"/>
                  <a:gd name="T7" fmla="*/ 3 h 19"/>
                  <a:gd name="T8" fmla="*/ 6 w 20"/>
                  <a:gd name="T9" fmla="*/ 2 h 19"/>
                  <a:gd name="T10" fmla="*/ 17 w 20"/>
                  <a:gd name="T11" fmla="*/ 5 h 19"/>
                  <a:gd name="T12" fmla="*/ 15 w 20"/>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5" y="16"/>
                    </a:moveTo>
                    <a:lnTo>
                      <a:pt x="14" y="17"/>
                    </a:lnTo>
                    <a:cubicBezTo>
                      <a:pt x="10" y="19"/>
                      <a:pt x="5" y="18"/>
                      <a:pt x="2" y="14"/>
                    </a:cubicBezTo>
                    <a:cubicBezTo>
                      <a:pt x="0" y="11"/>
                      <a:pt x="1" y="6"/>
                      <a:pt x="5" y="3"/>
                    </a:cubicBezTo>
                    <a:lnTo>
                      <a:pt x="6" y="2"/>
                    </a:lnTo>
                    <a:cubicBezTo>
                      <a:pt x="10" y="0"/>
                      <a:pt x="15" y="1"/>
                      <a:pt x="17" y="5"/>
                    </a:cubicBezTo>
                    <a:cubicBezTo>
                      <a:pt x="20" y="9"/>
                      <a:pt x="19" y="13"/>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9" name="Freeform 1458"/>
              <p:cNvSpPr>
                <a:spLocks/>
              </p:cNvSpPr>
              <p:nvPr/>
            </p:nvSpPr>
            <p:spPr bwMode="auto">
              <a:xfrm>
                <a:off x="4373" y="2081"/>
                <a:ext cx="35" cy="45"/>
              </a:xfrm>
              <a:custGeom>
                <a:avLst/>
                <a:gdLst>
                  <a:gd name="T0" fmla="*/ 6 w 18"/>
                  <a:gd name="T1" fmla="*/ 17 h 18"/>
                  <a:gd name="T2" fmla="*/ 5 w 18"/>
                  <a:gd name="T3" fmla="*/ 16 h 18"/>
                  <a:gd name="T4" fmla="*/ 1 w 18"/>
                  <a:gd name="T5" fmla="*/ 6 h 18"/>
                  <a:gd name="T6" fmla="*/ 12 w 18"/>
                  <a:gd name="T7" fmla="*/ 2 h 18"/>
                  <a:gd name="T8" fmla="*/ 12 w 18"/>
                  <a:gd name="T9" fmla="*/ 2 h 18"/>
                  <a:gd name="T10" fmla="*/ 16 w 18"/>
                  <a:gd name="T11" fmla="*/ 13 h 18"/>
                  <a:gd name="T12" fmla="*/ 6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6" y="17"/>
                    </a:moveTo>
                    <a:lnTo>
                      <a:pt x="5" y="16"/>
                    </a:lnTo>
                    <a:cubicBezTo>
                      <a:pt x="1" y="15"/>
                      <a:pt x="0" y="10"/>
                      <a:pt x="1" y="6"/>
                    </a:cubicBezTo>
                    <a:cubicBezTo>
                      <a:pt x="3" y="2"/>
                      <a:pt x="8" y="0"/>
                      <a:pt x="12" y="2"/>
                    </a:cubicBezTo>
                    <a:lnTo>
                      <a:pt x="12" y="2"/>
                    </a:lnTo>
                    <a:cubicBezTo>
                      <a:pt x="16" y="4"/>
                      <a:pt x="18" y="9"/>
                      <a:pt x="16" y="13"/>
                    </a:cubicBezTo>
                    <a:cubicBezTo>
                      <a:pt x="15" y="17"/>
                      <a:pt x="10" y="18"/>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0" name="Freeform 1459"/>
              <p:cNvSpPr>
                <a:spLocks/>
              </p:cNvSpPr>
              <p:nvPr/>
            </p:nvSpPr>
            <p:spPr bwMode="auto">
              <a:xfrm>
                <a:off x="4373" y="2081"/>
                <a:ext cx="35" cy="45"/>
              </a:xfrm>
              <a:custGeom>
                <a:avLst/>
                <a:gdLst>
                  <a:gd name="T0" fmla="*/ 6 w 18"/>
                  <a:gd name="T1" fmla="*/ 16 h 18"/>
                  <a:gd name="T2" fmla="*/ 5 w 18"/>
                  <a:gd name="T3" fmla="*/ 16 h 18"/>
                  <a:gd name="T4" fmla="*/ 1 w 18"/>
                  <a:gd name="T5" fmla="*/ 6 h 18"/>
                  <a:gd name="T6" fmla="*/ 12 w 18"/>
                  <a:gd name="T7" fmla="*/ 2 h 18"/>
                  <a:gd name="T8" fmla="*/ 12 w 18"/>
                  <a:gd name="T9" fmla="*/ 2 h 18"/>
                  <a:gd name="T10" fmla="*/ 17 w 18"/>
                  <a:gd name="T11" fmla="*/ 12 h 18"/>
                  <a:gd name="T12" fmla="*/ 6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6" y="16"/>
                    </a:moveTo>
                    <a:lnTo>
                      <a:pt x="5" y="16"/>
                    </a:lnTo>
                    <a:cubicBezTo>
                      <a:pt x="1" y="14"/>
                      <a:pt x="0" y="10"/>
                      <a:pt x="1" y="6"/>
                    </a:cubicBezTo>
                    <a:cubicBezTo>
                      <a:pt x="3" y="2"/>
                      <a:pt x="8" y="0"/>
                      <a:pt x="12" y="2"/>
                    </a:cubicBezTo>
                    <a:lnTo>
                      <a:pt x="12" y="2"/>
                    </a:lnTo>
                    <a:cubicBezTo>
                      <a:pt x="17" y="4"/>
                      <a:pt x="18" y="8"/>
                      <a:pt x="17" y="12"/>
                    </a:cubicBezTo>
                    <a:cubicBezTo>
                      <a:pt x="15" y="16"/>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1" name="Freeform 1460"/>
              <p:cNvSpPr>
                <a:spLocks/>
              </p:cNvSpPr>
              <p:nvPr/>
            </p:nvSpPr>
            <p:spPr bwMode="auto">
              <a:xfrm>
                <a:off x="4371" y="2081"/>
                <a:ext cx="37" cy="45"/>
              </a:xfrm>
              <a:custGeom>
                <a:avLst/>
                <a:gdLst>
                  <a:gd name="T0" fmla="*/ 14 w 19"/>
                  <a:gd name="T1" fmla="*/ 16 h 18"/>
                  <a:gd name="T2" fmla="*/ 14 w 19"/>
                  <a:gd name="T3" fmla="*/ 16 h 18"/>
                  <a:gd name="T4" fmla="*/ 3 w 19"/>
                  <a:gd name="T5" fmla="*/ 14 h 18"/>
                  <a:gd name="T6" fmla="*/ 5 w 19"/>
                  <a:gd name="T7" fmla="*/ 2 h 18"/>
                  <a:gd name="T8" fmla="*/ 5 w 19"/>
                  <a:gd name="T9" fmla="*/ 2 h 18"/>
                  <a:gd name="T10" fmla="*/ 16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4"/>
                    </a:cubicBezTo>
                    <a:cubicBezTo>
                      <a:pt x="0" y="10"/>
                      <a:pt x="1" y="5"/>
                      <a:pt x="5" y="2"/>
                    </a:cubicBezTo>
                    <a:lnTo>
                      <a:pt x="5" y="2"/>
                    </a:lnTo>
                    <a:cubicBezTo>
                      <a:pt x="9" y="0"/>
                      <a:pt x="14" y="1"/>
                      <a:pt x="16" y="5"/>
                    </a:cubicBezTo>
                    <a:cubicBezTo>
                      <a:pt x="19" y="8"/>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2" name="Freeform 1461"/>
              <p:cNvSpPr>
                <a:spLocks/>
              </p:cNvSpPr>
              <p:nvPr/>
            </p:nvSpPr>
            <p:spPr bwMode="auto">
              <a:xfrm>
                <a:off x="4373" y="2081"/>
                <a:ext cx="35" cy="45"/>
              </a:xfrm>
              <a:custGeom>
                <a:avLst/>
                <a:gdLst>
                  <a:gd name="T0" fmla="*/ 4 w 18"/>
                  <a:gd name="T1" fmla="*/ 2 h 18"/>
                  <a:gd name="T2" fmla="*/ 5 w 18"/>
                  <a:gd name="T3" fmla="*/ 2 h 18"/>
                  <a:gd name="T4" fmla="*/ 16 w 18"/>
                  <a:gd name="T5" fmla="*/ 4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3" name="Freeform 1462"/>
              <p:cNvSpPr>
                <a:spLocks/>
              </p:cNvSpPr>
              <p:nvPr/>
            </p:nvSpPr>
            <p:spPr bwMode="auto">
              <a:xfrm>
                <a:off x="4371" y="2081"/>
                <a:ext cx="37" cy="45"/>
              </a:xfrm>
              <a:custGeom>
                <a:avLst/>
                <a:gdLst>
                  <a:gd name="T0" fmla="*/ 5 w 19"/>
                  <a:gd name="T1" fmla="*/ 2 h 18"/>
                  <a:gd name="T2" fmla="*/ 5 w 19"/>
                  <a:gd name="T3" fmla="*/ 2 h 18"/>
                  <a:gd name="T4" fmla="*/ 16 w 19"/>
                  <a:gd name="T5" fmla="*/ 4 h 18"/>
                  <a:gd name="T6" fmla="*/ 14 w 19"/>
                  <a:gd name="T7" fmla="*/ 15 h 18"/>
                  <a:gd name="T8" fmla="*/ 14 w 19"/>
                  <a:gd name="T9" fmla="*/ 16 h 18"/>
                  <a:gd name="T10" fmla="*/ 2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4"/>
                    </a:cubicBezTo>
                    <a:cubicBezTo>
                      <a:pt x="19" y="8"/>
                      <a:pt x="18" y="13"/>
                      <a:pt x="14" y="15"/>
                    </a:cubicBezTo>
                    <a:lnTo>
                      <a:pt x="14"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4" name="Freeform 1463"/>
              <p:cNvSpPr>
                <a:spLocks/>
              </p:cNvSpPr>
              <p:nvPr/>
            </p:nvSpPr>
            <p:spPr bwMode="auto">
              <a:xfrm>
                <a:off x="4371" y="2079"/>
                <a:ext cx="37" cy="47"/>
              </a:xfrm>
              <a:custGeom>
                <a:avLst/>
                <a:gdLst>
                  <a:gd name="T0" fmla="*/ 6 w 19"/>
                  <a:gd name="T1" fmla="*/ 17 h 19"/>
                  <a:gd name="T2" fmla="*/ 6 w 19"/>
                  <a:gd name="T3" fmla="*/ 17 h 19"/>
                  <a:gd name="T4" fmla="*/ 2 w 19"/>
                  <a:gd name="T5" fmla="*/ 6 h 19"/>
                  <a:gd name="T6" fmla="*/ 12 w 19"/>
                  <a:gd name="T7" fmla="*/ 2 h 19"/>
                  <a:gd name="T8" fmla="*/ 13 w 19"/>
                  <a:gd name="T9" fmla="*/ 2 h 19"/>
                  <a:gd name="T10" fmla="*/ 17 w 19"/>
                  <a:gd name="T11" fmla="*/ 13 h 19"/>
                  <a:gd name="T12" fmla="*/ 6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6" y="17"/>
                    </a:moveTo>
                    <a:lnTo>
                      <a:pt x="6" y="17"/>
                    </a:lnTo>
                    <a:cubicBezTo>
                      <a:pt x="2" y="15"/>
                      <a:pt x="0" y="10"/>
                      <a:pt x="2" y="6"/>
                    </a:cubicBezTo>
                    <a:cubicBezTo>
                      <a:pt x="3" y="2"/>
                      <a:pt x="8" y="0"/>
                      <a:pt x="12" y="2"/>
                    </a:cubicBezTo>
                    <a:lnTo>
                      <a:pt x="13" y="2"/>
                    </a:lnTo>
                    <a:cubicBezTo>
                      <a:pt x="17" y="4"/>
                      <a:pt x="19" y="9"/>
                      <a:pt x="17" y="13"/>
                    </a:cubicBezTo>
                    <a:cubicBezTo>
                      <a:pt x="15" y="17"/>
                      <a:pt x="10" y="19"/>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5" name="Freeform 1464"/>
              <p:cNvSpPr>
                <a:spLocks/>
              </p:cNvSpPr>
              <p:nvPr/>
            </p:nvSpPr>
            <p:spPr bwMode="auto">
              <a:xfrm>
                <a:off x="4371" y="2079"/>
                <a:ext cx="37" cy="47"/>
              </a:xfrm>
              <a:custGeom>
                <a:avLst/>
                <a:gdLst>
                  <a:gd name="T0" fmla="*/ 7 w 19"/>
                  <a:gd name="T1" fmla="*/ 17 h 19"/>
                  <a:gd name="T2" fmla="*/ 6 w 19"/>
                  <a:gd name="T3" fmla="*/ 17 h 19"/>
                  <a:gd name="T4" fmla="*/ 2 w 19"/>
                  <a:gd name="T5" fmla="*/ 6 h 19"/>
                  <a:gd name="T6" fmla="*/ 12 w 19"/>
                  <a:gd name="T7" fmla="*/ 2 h 19"/>
                  <a:gd name="T8" fmla="*/ 13 w 19"/>
                  <a:gd name="T9" fmla="*/ 2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7"/>
                    </a:lnTo>
                    <a:cubicBezTo>
                      <a:pt x="2" y="15"/>
                      <a:pt x="0" y="10"/>
                      <a:pt x="2" y="6"/>
                    </a:cubicBezTo>
                    <a:cubicBezTo>
                      <a:pt x="4" y="2"/>
                      <a:pt x="8" y="0"/>
                      <a:pt x="12" y="2"/>
                    </a:cubicBezTo>
                    <a:lnTo>
                      <a:pt x="13" y="2"/>
                    </a:lnTo>
                    <a:cubicBezTo>
                      <a:pt x="17" y="4"/>
                      <a:pt x="19" y="9"/>
                      <a:pt x="17" y="13"/>
                    </a:cubicBezTo>
                    <a:cubicBezTo>
                      <a:pt x="15"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6" name="Freeform 1465"/>
              <p:cNvSpPr>
                <a:spLocks/>
              </p:cNvSpPr>
              <p:nvPr/>
            </p:nvSpPr>
            <p:spPr bwMode="auto">
              <a:xfrm>
                <a:off x="4371" y="2079"/>
                <a:ext cx="35" cy="45"/>
              </a:xfrm>
              <a:custGeom>
                <a:avLst/>
                <a:gdLst>
                  <a:gd name="T0" fmla="*/ 5 w 18"/>
                  <a:gd name="T1" fmla="*/ 3 h 18"/>
                  <a:gd name="T2" fmla="*/ 5 w 18"/>
                  <a:gd name="T3" fmla="*/ 3 h 18"/>
                  <a:gd name="T4" fmla="*/ 16 w 18"/>
                  <a:gd name="T5" fmla="*/ 5 h 18"/>
                  <a:gd name="T6" fmla="*/ 14 w 18"/>
                  <a:gd name="T7" fmla="*/ 16 h 18"/>
                  <a:gd name="T8" fmla="*/ 14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9" y="0"/>
                      <a:pt x="14" y="1"/>
                      <a:pt x="16" y="5"/>
                    </a:cubicBezTo>
                    <a:cubicBezTo>
                      <a:pt x="18" y="9"/>
                      <a:pt x="17" y="14"/>
                      <a:pt x="14" y="16"/>
                    </a:cubicBezTo>
                    <a:lnTo>
                      <a:pt x="14"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7" name="Freeform 1466"/>
              <p:cNvSpPr>
                <a:spLocks/>
              </p:cNvSpPr>
              <p:nvPr/>
            </p:nvSpPr>
            <p:spPr bwMode="auto">
              <a:xfrm>
                <a:off x="4371" y="2079"/>
                <a:ext cx="35"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8" name="Freeform 1467"/>
              <p:cNvSpPr>
                <a:spLocks/>
              </p:cNvSpPr>
              <p:nvPr/>
            </p:nvSpPr>
            <p:spPr bwMode="auto">
              <a:xfrm>
                <a:off x="4359" y="2071"/>
                <a:ext cx="38" cy="48"/>
              </a:xfrm>
              <a:custGeom>
                <a:avLst/>
                <a:gdLst>
                  <a:gd name="T0" fmla="*/ 5 w 19"/>
                  <a:gd name="T1" fmla="*/ 3 h 19"/>
                  <a:gd name="T2" fmla="*/ 5 w 19"/>
                  <a:gd name="T3" fmla="*/ 2 h 19"/>
                  <a:gd name="T4" fmla="*/ 17 w 19"/>
                  <a:gd name="T5" fmla="*/ 5 h 19"/>
                  <a:gd name="T6" fmla="*/ 14 w 19"/>
                  <a:gd name="T7" fmla="*/ 16 h 19"/>
                  <a:gd name="T8" fmla="*/ 13 w 19"/>
                  <a:gd name="T9" fmla="*/ 16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2"/>
                    </a:lnTo>
                    <a:cubicBezTo>
                      <a:pt x="9" y="0"/>
                      <a:pt x="14" y="1"/>
                      <a:pt x="17" y="5"/>
                    </a:cubicBezTo>
                    <a:cubicBezTo>
                      <a:pt x="19" y="9"/>
                      <a:pt x="18" y="13"/>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9" name="Freeform 1468"/>
              <p:cNvSpPr>
                <a:spLocks/>
              </p:cNvSpPr>
              <p:nvPr/>
            </p:nvSpPr>
            <p:spPr bwMode="auto">
              <a:xfrm>
                <a:off x="4359" y="2071"/>
                <a:ext cx="38" cy="48"/>
              </a:xfrm>
              <a:custGeom>
                <a:avLst/>
                <a:gdLst>
                  <a:gd name="T0" fmla="*/ 5 w 19"/>
                  <a:gd name="T1" fmla="*/ 3 h 19"/>
                  <a:gd name="T2" fmla="*/ 5 w 19"/>
                  <a:gd name="T3" fmla="*/ 2 h 19"/>
                  <a:gd name="T4" fmla="*/ 16 w 19"/>
                  <a:gd name="T5" fmla="*/ 5 h 19"/>
                  <a:gd name="T6" fmla="*/ 14 w 19"/>
                  <a:gd name="T7" fmla="*/ 16 h 19"/>
                  <a:gd name="T8" fmla="*/ 13 w 19"/>
                  <a:gd name="T9" fmla="*/ 16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2"/>
                    </a:lnTo>
                    <a:cubicBezTo>
                      <a:pt x="9" y="0"/>
                      <a:pt x="14" y="1"/>
                      <a:pt x="16" y="5"/>
                    </a:cubicBezTo>
                    <a:cubicBezTo>
                      <a:pt x="19" y="8"/>
                      <a:pt x="18" y="13"/>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0" name="Freeform 1469"/>
              <p:cNvSpPr>
                <a:spLocks/>
              </p:cNvSpPr>
              <p:nvPr/>
            </p:nvSpPr>
            <p:spPr bwMode="auto">
              <a:xfrm>
                <a:off x="4361" y="2071"/>
                <a:ext cx="38" cy="48"/>
              </a:xfrm>
              <a:custGeom>
                <a:avLst/>
                <a:gdLst>
                  <a:gd name="T0" fmla="*/ 12 w 19"/>
                  <a:gd name="T1" fmla="*/ 2 h 19"/>
                  <a:gd name="T2" fmla="*/ 13 w 19"/>
                  <a:gd name="T3" fmla="*/ 2 h 19"/>
                  <a:gd name="T4" fmla="*/ 17 w 19"/>
                  <a:gd name="T5" fmla="*/ 13 h 19"/>
                  <a:gd name="T6" fmla="*/ 7 w 19"/>
                  <a:gd name="T7" fmla="*/ 17 h 19"/>
                  <a:gd name="T8" fmla="*/ 6 w 19"/>
                  <a:gd name="T9" fmla="*/ 16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2"/>
                    </a:lnTo>
                    <a:cubicBezTo>
                      <a:pt x="17" y="4"/>
                      <a:pt x="19" y="9"/>
                      <a:pt x="17" y="13"/>
                    </a:cubicBezTo>
                    <a:cubicBezTo>
                      <a:pt x="15" y="17"/>
                      <a:pt x="11" y="19"/>
                      <a:pt x="7" y="17"/>
                    </a:cubicBezTo>
                    <a:lnTo>
                      <a:pt x="6" y="16"/>
                    </a:lnTo>
                    <a:cubicBezTo>
                      <a:pt x="1"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1" name="Freeform 1470"/>
              <p:cNvSpPr>
                <a:spLocks/>
              </p:cNvSpPr>
              <p:nvPr/>
            </p:nvSpPr>
            <p:spPr bwMode="auto">
              <a:xfrm>
                <a:off x="4361" y="2071"/>
                <a:ext cx="38" cy="48"/>
              </a:xfrm>
              <a:custGeom>
                <a:avLst/>
                <a:gdLst>
                  <a:gd name="T0" fmla="*/ 12 w 19"/>
                  <a:gd name="T1" fmla="*/ 2 h 19"/>
                  <a:gd name="T2" fmla="*/ 13 w 19"/>
                  <a:gd name="T3" fmla="*/ 2 h 19"/>
                  <a:gd name="T4" fmla="*/ 17 w 19"/>
                  <a:gd name="T5" fmla="*/ 13 h 19"/>
                  <a:gd name="T6" fmla="*/ 7 w 19"/>
                  <a:gd name="T7" fmla="*/ 17 h 19"/>
                  <a:gd name="T8" fmla="*/ 6 w 19"/>
                  <a:gd name="T9" fmla="*/ 16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2"/>
                    </a:lnTo>
                    <a:cubicBezTo>
                      <a:pt x="17" y="4"/>
                      <a:pt x="19" y="9"/>
                      <a:pt x="17" y="13"/>
                    </a:cubicBezTo>
                    <a:cubicBezTo>
                      <a:pt x="15" y="17"/>
                      <a:pt x="11" y="19"/>
                      <a:pt x="7" y="17"/>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2" name="Freeform 1471"/>
              <p:cNvSpPr>
                <a:spLocks/>
              </p:cNvSpPr>
              <p:nvPr/>
            </p:nvSpPr>
            <p:spPr bwMode="auto">
              <a:xfrm>
                <a:off x="4361" y="2071"/>
                <a:ext cx="38" cy="48"/>
              </a:xfrm>
              <a:custGeom>
                <a:avLst/>
                <a:gdLst>
                  <a:gd name="T0" fmla="*/ 15 w 19"/>
                  <a:gd name="T1" fmla="*/ 16 h 19"/>
                  <a:gd name="T2" fmla="*/ 14 w 19"/>
                  <a:gd name="T3" fmla="*/ 17 h 19"/>
                  <a:gd name="T4" fmla="*/ 3 w 19"/>
                  <a:gd name="T5" fmla="*/ 14 h 19"/>
                  <a:gd name="T6" fmla="*/ 5 w 19"/>
                  <a:gd name="T7" fmla="*/ 3 h 19"/>
                  <a:gd name="T8" fmla="*/ 6 w 19"/>
                  <a:gd name="T9" fmla="*/ 3 h 19"/>
                  <a:gd name="T10" fmla="*/ 17 w 19"/>
                  <a:gd name="T11" fmla="*/ 5 h 19"/>
                  <a:gd name="T12" fmla="*/ 15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5" y="16"/>
                    </a:moveTo>
                    <a:lnTo>
                      <a:pt x="14" y="17"/>
                    </a:lnTo>
                    <a:cubicBezTo>
                      <a:pt x="10" y="19"/>
                      <a:pt x="5" y="18"/>
                      <a:pt x="3" y="14"/>
                    </a:cubicBezTo>
                    <a:cubicBezTo>
                      <a:pt x="0" y="11"/>
                      <a:pt x="1" y="6"/>
                      <a:pt x="5" y="3"/>
                    </a:cubicBezTo>
                    <a:lnTo>
                      <a:pt x="6" y="3"/>
                    </a:lnTo>
                    <a:cubicBezTo>
                      <a:pt x="10" y="0"/>
                      <a:pt x="15" y="1"/>
                      <a:pt x="17" y="5"/>
                    </a:cubicBezTo>
                    <a:cubicBezTo>
                      <a:pt x="19" y="9"/>
                      <a:pt x="18"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3" name="Freeform 1472"/>
              <p:cNvSpPr>
                <a:spLocks/>
              </p:cNvSpPr>
              <p:nvPr/>
            </p:nvSpPr>
            <p:spPr bwMode="auto">
              <a:xfrm>
                <a:off x="4363" y="2071"/>
                <a:ext cx="36" cy="48"/>
              </a:xfrm>
              <a:custGeom>
                <a:avLst/>
                <a:gdLst>
                  <a:gd name="T0" fmla="*/ 13 w 18"/>
                  <a:gd name="T1" fmla="*/ 16 h 19"/>
                  <a:gd name="T2" fmla="*/ 13 w 18"/>
                  <a:gd name="T3" fmla="*/ 16 h 19"/>
                  <a:gd name="T4" fmla="*/ 2 w 18"/>
                  <a:gd name="T5" fmla="*/ 14 h 19"/>
                  <a:gd name="T6" fmla="*/ 5 w 18"/>
                  <a:gd name="T7" fmla="*/ 3 h 19"/>
                  <a:gd name="T8" fmla="*/ 5 w 18"/>
                  <a:gd name="T9" fmla="*/ 3 h 19"/>
                  <a:gd name="T10" fmla="*/ 16 w 18"/>
                  <a:gd name="T11" fmla="*/ 5 h 19"/>
                  <a:gd name="T12" fmla="*/ 13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3" y="16"/>
                    </a:moveTo>
                    <a:lnTo>
                      <a:pt x="13" y="16"/>
                    </a:lnTo>
                    <a:cubicBezTo>
                      <a:pt x="10" y="19"/>
                      <a:pt x="5" y="18"/>
                      <a:pt x="2" y="14"/>
                    </a:cubicBezTo>
                    <a:cubicBezTo>
                      <a:pt x="0" y="10"/>
                      <a:pt x="1" y="5"/>
                      <a:pt x="5" y="3"/>
                    </a:cubicBezTo>
                    <a:lnTo>
                      <a:pt x="5" y="3"/>
                    </a:lnTo>
                    <a:cubicBezTo>
                      <a:pt x="8" y="0"/>
                      <a:pt x="13" y="1"/>
                      <a:pt x="16"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4" name="Freeform 1473"/>
              <p:cNvSpPr>
                <a:spLocks/>
              </p:cNvSpPr>
              <p:nvPr/>
            </p:nvSpPr>
            <p:spPr bwMode="auto">
              <a:xfrm>
                <a:off x="4361" y="2074"/>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5" name="Freeform 1474"/>
              <p:cNvSpPr>
                <a:spLocks/>
              </p:cNvSpPr>
              <p:nvPr/>
            </p:nvSpPr>
            <p:spPr bwMode="auto">
              <a:xfrm>
                <a:off x="4359" y="2074"/>
                <a:ext cx="38" cy="45"/>
              </a:xfrm>
              <a:custGeom>
                <a:avLst/>
                <a:gdLst>
                  <a:gd name="T0" fmla="*/ 14 w 19"/>
                  <a:gd name="T1" fmla="*/ 16 h 18"/>
                  <a:gd name="T2" fmla="*/ 14 w 19"/>
                  <a:gd name="T3" fmla="*/ 16 h 18"/>
                  <a:gd name="T4" fmla="*/ 3 w 19"/>
                  <a:gd name="T5" fmla="*/ 13 h 18"/>
                  <a:gd name="T6" fmla="*/ 5 w 19"/>
                  <a:gd name="T7" fmla="*/ 2 h 18"/>
                  <a:gd name="T8" fmla="*/ 5 w 19"/>
                  <a:gd name="T9" fmla="*/ 2 h 18"/>
                  <a:gd name="T10" fmla="*/ 16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3"/>
                    </a:cubicBezTo>
                    <a:cubicBezTo>
                      <a:pt x="0" y="10"/>
                      <a:pt x="1" y="5"/>
                      <a:pt x="5" y="2"/>
                    </a:cubicBezTo>
                    <a:lnTo>
                      <a:pt x="5" y="2"/>
                    </a:lnTo>
                    <a:cubicBezTo>
                      <a:pt x="9" y="0"/>
                      <a:pt x="14" y="1"/>
                      <a:pt x="16" y="5"/>
                    </a:cubicBezTo>
                    <a:cubicBezTo>
                      <a:pt x="19" y="8"/>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6" name="Freeform 1475"/>
              <p:cNvSpPr>
                <a:spLocks/>
              </p:cNvSpPr>
              <p:nvPr/>
            </p:nvSpPr>
            <p:spPr bwMode="auto">
              <a:xfrm>
                <a:off x="4359" y="2074"/>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6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6"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7" name="Freeform 1476"/>
              <p:cNvSpPr>
                <a:spLocks/>
              </p:cNvSpPr>
              <p:nvPr/>
            </p:nvSpPr>
            <p:spPr bwMode="auto">
              <a:xfrm>
                <a:off x="4359" y="2074"/>
                <a:ext cx="40" cy="47"/>
              </a:xfrm>
              <a:custGeom>
                <a:avLst/>
                <a:gdLst>
                  <a:gd name="T0" fmla="*/ 13 w 20"/>
                  <a:gd name="T1" fmla="*/ 2 h 19"/>
                  <a:gd name="T2" fmla="*/ 15 w 20"/>
                  <a:gd name="T3" fmla="*/ 3 h 19"/>
                  <a:gd name="T4" fmla="*/ 19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5" y="3"/>
                    </a:lnTo>
                    <a:cubicBezTo>
                      <a:pt x="19" y="4"/>
                      <a:pt x="20" y="9"/>
                      <a:pt x="19" y="13"/>
                    </a:cubicBezTo>
                    <a:cubicBezTo>
                      <a:pt x="17" y="17"/>
                      <a:pt x="12" y="19"/>
                      <a:pt x="8"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8" name="Freeform 1477"/>
              <p:cNvSpPr>
                <a:spLocks/>
              </p:cNvSpPr>
              <p:nvPr/>
            </p:nvSpPr>
            <p:spPr bwMode="auto">
              <a:xfrm>
                <a:off x="4359" y="2074"/>
                <a:ext cx="40" cy="47"/>
              </a:xfrm>
              <a:custGeom>
                <a:avLst/>
                <a:gdLst>
                  <a:gd name="T0" fmla="*/ 13 w 20"/>
                  <a:gd name="T1" fmla="*/ 2 h 19"/>
                  <a:gd name="T2" fmla="*/ 15 w 20"/>
                  <a:gd name="T3" fmla="*/ 3 h 19"/>
                  <a:gd name="T4" fmla="*/ 19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5" y="3"/>
                    </a:lnTo>
                    <a:cubicBezTo>
                      <a:pt x="19" y="5"/>
                      <a:pt x="20" y="9"/>
                      <a:pt x="19" y="13"/>
                    </a:cubicBezTo>
                    <a:cubicBezTo>
                      <a:pt x="17" y="17"/>
                      <a:pt x="12" y="19"/>
                      <a:pt x="8"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9" name="Freeform 1478"/>
              <p:cNvSpPr>
                <a:spLocks/>
              </p:cNvSpPr>
              <p:nvPr/>
            </p:nvSpPr>
            <p:spPr bwMode="auto">
              <a:xfrm>
                <a:off x="4363" y="2074"/>
                <a:ext cx="38" cy="47"/>
              </a:xfrm>
              <a:custGeom>
                <a:avLst/>
                <a:gdLst>
                  <a:gd name="T0" fmla="*/ 5 w 19"/>
                  <a:gd name="T1" fmla="*/ 3 h 19"/>
                  <a:gd name="T2" fmla="*/ 6 w 19"/>
                  <a:gd name="T3" fmla="*/ 3 h 19"/>
                  <a:gd name="T4" fmla="*/ 17 w 19"/>
                  <a:gd name="T5" fmla="*/ 5 h 19"/>
                  <a:gd name="T6" fmla="*/ 14 w 19"/>
                  <a:gd name="T7" fmla="*/ 16 h 19"/>
                  <a:gd name="T8" fmla="*/ 14 w 19"/>
                  <a:gd name="T9" fmla="*/ 17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4" y="1"/>
                      <a:pt x="17" y="5"/>
                    </a:cubicBezTo>
                    <a:cubicBezTo>
                      <a:pt x="19" y="9"/>
                      <a:pt x="18" y="14"/>
                      <a:pt x="14" y="16"/>
                    </a:cubicBezTo>
                    <a:lnTo>
                      <a:pt x="14" y="17"/>
                    </a:lnTo>
                    <a:cubicBezTo>
                      <a:pt x="10" y="19"/>
                      <a:pt x="5" y="18"/>
                      <a:pt x="3"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0" name="Freeform 1479"/>
              <p:cNvSpPr>
                <a:spLocks/>
              </p:cNvSpPr>
              <p:nvPr/>
            </p:nvSpPr>
            <p:spPr bwMode="auto">
              <a:xfrm>
                <a:off x="4363" y="2074"/>
                <a:ext cx="38" cy="47"/>
              </a:xfrm>
              <a:custGeom>
                <a:avLst/>
                <a:gdLst>
                  <a:gd name="T0" fmla="*/ 5 w 19"/>
                  <a:gd name="T1" fmla="*/ 3 h 19"/>
                  <a:gd name="T2" fmla="*/ 6 w 19"/>
                  <a:gd name="T3" fmla="*/ 3 h 19"/>
                  <a:gd name="T4" fmla="*/ 17 w 19"/>
                  <a:gd name="T5" fmla="*/ 5 h 19"/>
                  <a:gd name="T6" fmla="*/ 14 w 19"/>
                  <a:gd name="T7" fmla="*/ 16 h 19"/>
                  <a:gd name="T8" fmla="*/ 14 w 19"/>
                  <a:gd name="T9" fmla="*/ 17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9" y="0"/>
                      <a:pt x="14" y="1"/>
                      <a:pt x="17" y="5"/>
                    </a:cubicBezTo>
                    <a:cubicBezTo>
                      <a:pt x="19" y="9"/>
                      <a:pt x="18" y="14"/>
                      <a:pt x="14" y="16"/>
                    </a:cubicBezTo>
                    <a:lnTo>
                      <a:pt x="14" y="17"/>
                    </a:lnTo>
                    <a:cubicBezTo>
                      <a:pt x="10" y="19"/>
                      <a:pt x="5" y="18"/>
                      <a:pt x="3"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1" name="Freeform 1480"/>
              <p:cNvSpPr>
                <a:spLocks/>
              </p:cNvSpPr>
              <p:nvPr/>
            </p:nvSpPr>
            <p:spPr bwMode="auto">
              <a:xfrm>
                <a:off x="4365" y="2074"/>
                <a:ext cx="38" cy="47"/>
              </a:xfrm>
              <a:custGeom>
                <a:avLst/>
                <a:gdLst>
                  <a:gd name="T0" fmla="*/ 12 w 19"/>
                  <a:gd name="T1" fmla="*/ 2 h 19"/>
                  <a:gd name="T2" fmla="*/ 13 w 19"/>
                  <a:gd name="T3" fmla="*/ 3 h 19"/>
                  <a:gd name="T4" fmla="*/ 17 w 19"/>
                  <a:gd name="T5" fmla="*/ 13 h 19"/>
                  <a:gd name="T6" fmla="*/ 7 w 19"/>
                  <a:gd name="T7" fmla="*/ 17 h 19"/>
                  <a:gd name="T8" fmla="*/ 6 w 19"/>
                  <a:gd name="T9" fmla="*/ 17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3"/>
                    </a:lnTo>
                    <a:cubicBezTo>
                      <a:pt x="17" y="4"/>
                      <a:pt x="19" y="9"/>
                      <a:pt x="17" y="13"/>
                    </a:cubicBezTo>
                    <a:cubicBezTo>
                      <a:pt x="15" y="17"/>
                      <a:pt x="11" y="19"/>
                      <a:pt x="7"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2" name="Freeform 1481"/>
              <p:cNvSpPr>
                <a:spLocks/>
              </p:cNvSpPr>
              <p:nvPr/>
            </p:nvSpPr>
            <p:spPr bwMode="auto">
              <a:xfrm>
                <a:off x="4365" y="2074"/>
                <a:ext cx="38" cy="47"/>
              </a:xfrm>
              <a:custGeom>
                <a:avLst/>
                <a:gdLst>
                  <a:gd name="T0" fmla="*/ 12 w 19"/>
                  <a:gd name="T1" fmla="*/ 2 h 19"/>
                  <a:gd name="T2" fmla="*/ 13 w 19"/>
                  <a:gd name="T3" fmla="*/ 3 h 19"/>
                  <a:gd name="T4" fmla="*/ 17 w 19"/>
                  <a:gd name="T5" fmla="*/ 13 h 19"/>
                  <a:gd name="T6" fmla="*/ 7 w 19"/>
                  <a:gd name="T7" fmla="*/ 17 h 19"/>
                  <a:gd name="T8" fmla="*/ 6 w 19"/>
                  <a:gd name="T9" fmla="*/ 17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3"/>
                    </a:lnTo>
                    <a:cubicBezTo>
                      <a:pt x="17" y="4"/>
                      <a:pt x="19" y="9"/>
                      <a:pt x="17" y="13"/>
                    </a:cubicBezTo>
                    <a:cubicBezTo>
                      <a:pt x="16" y="17"/>
                      <a:pt x="11" y="19"/>
                      <a:pt x="7"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3" name="Freeform 1482"/>
              <p:cNvSpPr>
                <a:spLocks/>
              </p:cNvSpPr>
              <p:nvPr/>
            </p:nvSpPr>
            <p:spPr bwMode="auto">
              <a:xfrm>
                <a:off x="4367" y="2076"/>
                <a:ext cx="36" cy="45"/>
              </a:xfrm>
              <a:custGeom>
                <a:avLst/>
                <a:gdLst>
                  <a:gd name="T0" fmla="*/ 13 w 18"/>
                  <a:gd name="T1" fmla="*/ 16 h 18"/>
                  <a:gd name="T2" fmla="*/ 13 w 18"/>
                  <a:gd name="T3" fmla="*/ 16 h 18"/>
                  <a:gd name="T4" fmla="*/ 2 w 18"/>
                  <a:gd name="T5" fmla="*/ 13 h 18"/>
                  <a:gd name="T6" fmla="*/ 4 w 18"/>
                  <a:gd name="T7" fmla="*/ 2 h 18"/>
                  <a:gd name="T8" fmla="*/ 5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9" y="18"/>
                      <a:pt x="4" y="17"/>
                      <a:pt x="2" y="13"/>
                    </a:cubicBezTo>
                    <a:cubicBezTo>
                      <a:pt x="0" y="10"/>
                      <a:pt x="1" y="5"/>
                      <a:pt x="4" y="2"/>
                    </a:cubicBezTo>
                    <a:lnTo>
                      <a:pt x="5" y="2"/>
                    </a:lnTo>
                    <a:cubicBezTo>
                      <a:pt x="9" y="0"/>
                      <a:pt x="13" y="1"/>
                      <a:pt x="16" y="5"/>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4" name="Freeform 1483"/>
              <p:cNvSpPr>
                <a:spLocks/>
              </p:cNvSpPr>
              <p:nvPr/>
            </p:nvSpPr>
            <p:spPr bwMode="auto">
              <a:xfrm>
                <a:off x="4365" y="2076"/>
                <a:ext cx="38" cy="45"/>
              </a:xfrm>
              <a:custGeom>
                <a:avLst/>
                <a:gdLst>
                  <a:gd name="T0" fmla="*/ 14 w 19"/>
                  <a:gd name="T1" fmla="*/ 16 h 18"/>
                  <a:gd name="T2" fmla="*/ 14 w 19"/>
                  <a:gd name="T3" fmla="*/ 16 h 18"/>
                  <a:gd name="T4" fmla="*/ 3 w 19"/>
                  <a:gd name="T5" fmla="*/ 13 h 18"/>
                  <a:gd name="T6" fmla="*/ 5 w 19"/>
                  <a:gd name="T7" fmla="*/ 2 h 18"/>
                  <a:gd name="T8" fmla="*/ 6 w 19"/>
                  <a:gd name="T9" fmla="*/ 2 h 18"/>
                  <a:gd name="T10" fmla="*/ 17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3"/>
                    </a:cubicBezTo>
                    <a:cubicBezTo>
                      <a:pt x="0" y="10"/>
                      <a:pt x="1" y="5"/>
                      <a:pt x="5" y="2"/>
                    </a:cubicBezTo>
                    <a:lnTo>
                      <a:pt x="6" y="2"/>
                    </a:lnTo>
                    <a:cubicBezTo>
                      <a:pt x="9" y="0"/>
                      <a:pt x="14" y="1"/>
                      <a:pt x="17" y="5"/>
                    </a:cubicBezTo>
                    <a:cubicBezTo>
                      <a:pt x="19" y="8"/>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5" name="Freeform 1484"/>
              <p:cNvSpPr>
                <a:spLocks/>
              </p:cNvSpPr>
              <p:nvPr/>
            </p:nvSpPr>
            <p:spPr bwMode="auto">
              <a:xfrm>
                <a:off x="4367" y="2076"/>
                <a:ext cx="36" cy="45"/>
              </a:xfrm>
              <a:custGeom>
                <a:avLst/>
                <a:gdLst>
                  <a:gd name="T0" fmla="*/ 12 w 18"/>
                  <a:gd name="T1" fmla="*/ 2 h 18"/>
                  <a:gd name="T2" fmla="*/ 12 w 18"/>
                  <a:gd name="T3" fmla="*/ 2 h 18"/>
                  <a:gd name="T4" fmla="*/ 17 w 18"/>
                  <a:gd name="T5" fmla="*/ 13 h 18"/>
                  <a:gd name="T6" fmla="*/ 6 w 18"/>
                  <a:gd name="T7" fmla="*/ 17 h 18"/>
                  <a:gd name="T8" fmla="*/ 6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7" y="4"/>
                      <a:pt x="18" y="9"/>
                      <a:pt x="17" y="13"/>
                    </a:cubicBezTo>
                    <a:cubicBezTo>
                      <a:pt x="15" y="17"/>
                      <a:pt x="10" y="18"/>
                      <a:pt x="6" y="17"/>
                    </a:cubicBezTo>
                    <a:lnTo>
                      <a:pt x="6" y="16"/>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6" name="Freeform 1485"/>
              <p:cNvSpPr>
                <a:spLocks/>
              </p:cNvSpPr>
              <p:nvPr/>
            </p:nvSpPr>
            <p:spPr bwMode="auto">
              <a:xfrm>
                <a:off x="4365" y="2076"/>
                <a:ext cx="38" cy="45"/>
              </a:xfrm>
              <a:custGeom>
                <a:avLst/>
                <a:gdLst>
                  <a:gd name="T0" fmla="*/ 13 w 19"/>
                  <a:gd name="T1" fmla="*/ 2 h 18"/>
                  <a:gd name="T2" fmla="*/ 13 w 19"/>
                  <a:gd name="T3" fmla="*/ 2 h 18"/>
                  <a:gd name="T4" fmla="*/ 17 w 19"/>
                  <a:gd name="T5" fmla="*/ 13 h 18"/>
                  <a:gd name="T6" fmla="*/ 7 w 19"/>
                  <a:gd name="T7" fmla="*/ 17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9"/>
                      <a:pt x="17" y="13"/>
                    </a:cubicBezTo>
                    <a:cubicBezTo>
                      <a:pt x="15" y="17"/>
                      <a:pt x="11" y="18"/>
                      <a:pt x="7"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7" name="Freeform 1486"/>
              <p:cNvSpPr>
                <a:spLocks/>
              </p:cNvSpPr>
              <p:nvPr/>
            </p:nvSpPr>
            <p:spPr bwMode="auto">
              <a:xfrm>
                <a:off x="4367" y="2076"/>
                <a:ext cx="36" cy="48"/>
              </a:xfrm>
              <a:custGeom>
                <a:avLst/>
                <a:gdLst>
                  <a:gd name="T0" fmla="*/ 14 w 18"/>
                  <a:gd name="T1" fmla="*/ 16 h 19"/>
                  <a:gd name="T2" fmla="*/ 13 w 18"/>
                  <a:gd name="T3" fmla="*/ 16 h 19"/>
                  <a:gd name="T4" fmla="*/ 2 w 18"/>
                  <a:gd name="T5" fmla="*/ 14 h 19"/>
                  <a:gd name="T6" fmla="*/ 4 w 18"/>
                  <a:gd name="T7" fmla="*/ 3 h 19"/>
                  <a:gd name="T8" fmla="*/ 5 w 18"/>
                  <a:gd name="T9" fmla="*/ 3 h 19"/>
                  <a:gd name="T10" fmla="*/ 16 w 18"/>
                  <a:gd name="T11" fmla="*/ 5 h 19"/>
                  <a:gd name="T12" fmla="*/ 14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4" y="16"/>
                    </a:moveTo>
                    <a:lnTo>
                      <a:pt x="13" y="16"/>
                    </a:lnTo>
                    <a:cubicBezTo>
                      <a:pt x="9" y="19"/>
                      <a:pt x="4" y="18"/>
                      <a:pt x="2" y="14"/>
                    </a:cubicBezTo>
                    <a:cubicBezTo>
                      <a:pt x="0" y="10"/>
                      <a:pt x="1" y="5"/>
                      <a:pt x="4" y="3"/>
                    </a:cubicBezTo>
                    <a:lnTo>
                      <a:pt x="5" y="3"/>
                    </a:lnTo>
                    <a:cubicBezTo>
                      <a:pt x="9" y="0"/>
                      <a:pt x="14" y="1"/>
                      <a:pt x="16" y="5"/>
                    </a:cubicBezTo>
                    <a:cubicBezTo>
                      <a:pt x="18" y="9"/>
                      <a:pt x="17"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8" name="Freeform 1487"/>
              <p:cNvSpPr>
                <a:spLocks/>
              </p:cNvSpPr>
              <p:nvPr/>
            </p:nvSpPr>
            <p:spPr bwMode="auto">
              <a:xfrm>
                <a:off x="4365" y="2076"/>
                <a:ext cx="38" cy="48"/>
              </a:xfrm>
              <a:custGeom>
                <a:avLst/>
                <a:gdLst>
                  <a:gd name="T0" fmla="*/ 14 w 19"/>
                  <a:gd name="T1" fmla="*/ 16 h 19"/>
                  <a:gd name="T2" fmla="*/ 14 w 19"/>
                  <a:gd name="T3" fmla="*/ 16 h 19"/>
                  <a:gd name="T4" fmla="*/ 3 w 19"/>
                  <a:gd name="T5" fmla="*/ 14 h 19"/>
                  <a:gd name="T6" fmla="*/ 5 w 19"/>
                  <a:gd name="T7" fmla="*/ 3 h 19"/>
                  <a:gd name="T8" fmla="*/ 6 w 19"/>
                  <a:gd name="T9" fmla="*/ 3 h 19"/>
                  <a:gd name="T10" fmla="*/ 17 w 19"/>
                  <a:gd name="T11" fmla="*/ 5 h 19"/>
                  <a:gd name="T12" fmla="*/ 14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4" y="16"/>
                    </a:moveTo>
                    <a:lnTo>
                      <a:pt x="14" y="16"/>
                    </a:lnTo>
                    <a:cubicBezTo>
                      <a:pt x="10" y="19"/>
                      <a:pt x="5" y="18"/>
                      <a:pt x="3" y="14"/>
                    </a:cubicBezTo>
                    <a:cubicBezTo>
                      <a:pt x="0" y="10"/>
                      <a:pt x="2" y="5"/>
                      <a:pt x="5" y="3"/>
                    </a:cubicBezTo>
                    <a:lnTo>
                      <a:pt x="6" y="3"/>
                    </a:lnTo>
                    <a:cubicBezTo>
                      <a:pt x="9" y="0"/>
                      <a:pt x="14" y="1"/>
                      <a:pt x="17" y="5"/>
                    </a:cubicBezTo>
                    <a:cubicBezTo>
                      <a:pt x="19" y="9"/>
                      <a:pt x="18"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9" name="Freeform 1488"/>
              <p:cNvSpPr>
                <a:spLocks/>
              </p:cNvSpPr>
              <p:nvPr/>
            </p:nvSpPr>
            <p:spPr bwMode="auto">
              <a:xfrm>
                <a:off x="4367" y="2079"/>
                <a:ext cx="39" cy="47"/>
              </a:xfrm>
              <a:custGeom>
                <a:avLst/>
                <a:gdLst>
                  <a:gd name="T0" fmla="*/ 12 w 20"/>
                  <a:gd name="T1" fmla="*/ 1 h 19"/>
                  <a:gd name="T2" fmla="*/ 14 w 20"/>
                  <a:gd name="T3" fmla="*/ 2 h 19"/>
                  <a:gd name="T4" fmla="*/ 18 w 20"/>
                  <a:gd name="T5" fmla="*/ 13 h 19"/>
                  <a:gd name="T6" fmla="*/ 7 w 20"/>
                  <a:gd name="T7" fmla="*/ 17 h 19"/>
                  <a:gd name="T8" fmla="*/ 6 w 20"/>
                  <a:gd name="T9" fmla="*/ 16 h 19"/>
                  <a:gd name="T10" fmla="*/ 2 w 20"/>
                  <a:gd name="T11" fmla="*/ 5 h 19"/>
                  <a:gd name="T12" fmla="*/ 12 w 20"/>
                  <a:gd name="T13" fmla="*/ 1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2" y="1"/>
                    </a:moveTo>
                    <a:lnTo>
                      <a:pt x="14" y="2"/>
                    </a:lnTo>
                    <a:cubicBezTo>
                      <a:pt x="18" y="4"/>
                      <a:pt x="20" y="9"/>
                      <a:pt x="18" y="13"/>
                    </a:cubicBezTo>
                    <a:cubicBezTo>
                      <a:pt x="16" y="17"/>
                      <a:pt x="12" y="19"/>
                      <a:pt x="7" y="17"/>
                    </a:cubicBezTo>
                    <a:lnTo>
                      <a:pt x="6" y="16"/>
                    </a:lnTo>
                    <a:cubicBezTo>
                      <a:pt x="1" y="14"/>
                      <a:pt x="0" y="9"/>
                      <a:pt x="2" y="5"/>
                    </a:cubicBezTo>
                    <a:cubicBezTo>
                      <a:pt x="3"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0" name="Freeform 1489"/>
              <p:cNvSpPr>
                <a:spLocks/>
              </p:cNvSpPr>
              <p:nvPr/>
            </p:nvSpPr>
            <p:spPr bwMode="auto">
              <a:xfrm>
                <a:off x="4365" y="2079"/>
                <a:ext cx="41" cy="47"/>
              </a:xfrm>
              <a:custGeom>
                <a:avLst/>
                <a:gdLst>
                  <a:gd name="T0" fmla="*/ 13 w 21"/>
                  <a:gd name="T1" fmla="*/ 1 h 19"/>
                  <a:gd name="T2" fmla="*/ 15 w 21"/>
                  <a:gd name="T3" fmla="*/ 2 h 19"/>
                  <a:gd name="T4" fmla="*/ 19 w 21"/>
                  <a:gd name="T5" fmla="*/ 13 h 19"/>
                  <a:gd name="T6" fmla="*/ 8 w 21"/>
                  <a:gd name="T7" fmla="*/ 17 h 19"/>
                  <a:gd name="T8" fmla="*/ 6 w 21"/>
                  <a:gd name="T9" fmla="*/ 16 h 19"/>
                  <a:gd name="T10" fmla="*/ 2 w 21"/>
                  <a:gd name="T11" fmla="*/ 5 h 19"/>
                  <a:gd name="T12" fmla="*/ 13 w 21"/>
                  <a:gd name="T13" fmla="*/ 1 h 19"/>
                </a:gdLst>
                <a:ahLst/>
                <a:cxnLst>
                  <a:cxn ang="0">
                    <a:pos x="T0" y="T1"/>
                  </a:cxn>
                  <a:cxn ang="0">
                    <a:pos x="T2" y="T3"/>
                  </a:cxn>
                  <a:cxn ang="0">
                    <a:pos x="T4" y="T5"/>
                  </a:cxn>
                  <a:cxn ang="0">
                    <a:pos x="T6" y="T7"/>
                  </a:cxn>
                  <a:cxn ang="0">
                    <a:pos x="T8" y="T9"/>
                  </a:cxn>
                  <a:cxn ang="0">
                    <a:pos x="T10" y="T11"/>
                  </a:cxn>
                  <a:cxn ang="0">
                    <a:pos x="T12" y="T13"/>
                  </a:cxn>
                </a:cxnLst>
                <a:rect l="0" t="0" r="r" b="b"/>
                <a:pathLst>
                  <a:path w="21" h="19">
                    <a:moveTo>
                      <a:pt x="13" y="1"/>
                    </a:moveTo>
                    <a:lnTo>
                      <a:pt x="15" y="2"/>
                    </a:lnTo>
                    <a:cubicBezTo>
                      <a:pt x="19" y="4"/>
                      <a:pt x="21" y="9"/>
                      <a:pt x="19" y="13"/>
                    </a:cubicBezTo>
                    <a:cubicBezTo>
                      <a:pt x="17" y="17"/>
                      <a:pt x="12" y="19"/>
                      <a:pt x="8" y="17"/>
                    </a:cubicBezTo>
                    <a:lnTo>
                      <a:pt x="6" y="16"/>
                    </a:lnTo>
                    <a:cubicBezTo>
                      <a:pt x="2" y="14"/>
                      <a:pt x="0" y="9"/>
                      <a:pt x="2" y="5"/>
                    </a:cubicBezTo>
                    <a:cubicBezTo>
                      <a:pt x="4" y="1"/>
                      <a:pt x="9" y="0"/>
                      <a:pt x="13"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1" name="Freeform 1490"/>
              <p:cNvSpPr>
                <a:spLocks/>
              </p:cNvSpPr>
              <p:nvPr/>
            </p:nvSpPr>
            <p:spPr bwMode="auto">
              <a:xfrm>
                <a:off x="4351" y="2076"/>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3" y="15"/>
                      <a:pt x="1" y="11"/>
                    </a:cubicBezTo>
                    <a:cubicBezTo>
                      <a:pt x="0" y="7"/>
                      <a:pt x="3" y="2"/>
                      <a:pt x="7" y="1"/>
                    </a:cubicBezTo>
                    <a:lnTo>
                      <a:pt x="8" y="1"/>
                    </a:lnTo>
                    <a:cubicBezTo>
                      <a:pt x="13"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2" name="Freeform 1491"/>
              <p:cNvSpPr>
                <a:spLocks/>
              </p:cNvSpPr>
              <p:nvPr/>
            </p:nvSpPr>
            <p:spPr bwMode="auto">
              <a:xfrm>
                <a:off x="4351" y="2076"/>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2"/>
                      <a:pt x="7" y="1"/>
                    </a:cubicBezTo>
                    <a:lnTo>
                      <a:pt x="8" y="1"/>
                    </a:lnTo>
                    <a:cubicBezTo>
                      <a:pt x="13"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3" name="Freeform 1492"/>
              <p:cNvSpPr>
                <a:spLocks/>
              </p:cNvSpPr>
              <p:nvPr/>
            </p:nvSpPr>
            <p:spPr bwMode="auto">
              <a:xfrm>
                <a:off x="4353" y="2079"/>
                <a:ext cx="38" cy="42"/>
              </a:xfrm>
              <a:custGeom>
                <a:avLst/>
                <a:gdLst>
                  <a:gd name="T0" fmla="*/ 12 w 19"/>
                  <a:gd name="T1" fmla="*/ 16 h 17"/>
                  <a:gd name="T2" fmla="*/ 11 w 19"/>
                  <a:gd name="T3" fmla="*/ 16 h 17"/>
                  <a:gd name="T4" fmla="*/ 1 w 19"/>
                  <a:gd name="T5" fmla="*/ 10 h 17"/>
                  <a:gd name="T6" fmla="*/ 7 w 19"/>
                  <a:gd name="T7" fmla="*/ 1 h 17"/>
                  <a:gd name="T8" fmla="*/ 8 w 19"/>
                  <a:gd name="T9" fmla="*/ 1 h 17"/>
                  <a:gd name="T10" fmla="*/ 18 w 19"/>
                  <a:gd name="T11" fmla="*/ 7 h 17"/>
                  <a:gd name="T12" fmla="*/ 12 w 19"/>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9" h="17">
                    <a:moveTo>
                      <a:pt x="12" y="16"/>
                    </a:moveTo>
                    <a:lnTo>
                      <a:pt x="11" y="16"/>
                    </a:lnTo>
                    <a:cubicBezTo>
                      <a:pt x="7" y="17"/>
                      <a:pt x="2" y="15"/>
                      <a:pt x="1" y="10"/>
                    </a:cubicBezTo>
                    <a:cubicBezTo>
                      <a:pt x="0" y="6"/>
                      <a:pt x="3" y="2"/>
                      <a:pt x="7" y="1"/>
                    </a:cubicBezTo>
                    <a:lnTo>
                      <a:pt x="8" y="1"/>
                    </a:lnTo>
                    <a:cubicBezTo>
                      <a:pt x="13" y="0"/>
                      <a:pt x="17" y="2"/>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4" name="Freeform 1493"/>
              <p:cNvSpPr>
                <a:spLocks/>
              </p:cNvSpPr>
              <p:nvPr/>
            </p:nvSpPr>
            <p:spPr bwMode="auto">
              <a:xfrm>
                <a:off x="4353" y="2076"/>
                <a:ext cx="38" cy="45"/>
              </a:xfrm>
              <a:custGeom>
                <a:avLst/>
                <a:gdLst>
                  <a:gd name="T0" fmla="*/ 12 w 19"/>
                  <a:gd name="T1" fmla="*/ 17 h 18"/>
                  <a:gd name="T2" fmla="*/ 11 w 19"/>
                  <a:gd name="T3" fmla="*/ 17 h 18"/>
                  <a:gd name="T4" fmla="*/ 1 w 19"/>
                  <a:gd name="T5" fmla="*/ 11 h 18"/>
                  <a:gd name="T6" fmla="*/ 7 w 19"/>
                  <a:gd name="T7" fmla="*/ 2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6"/>
                      <a:pt x="1" y="11"/>
                    </a:cubicBezTo>
                    <a:cubicBezTo>
                      <a:pt x="0" y="7"/>
                      <a:pt x="3" y="3"/>
                      <a:pt x="7" y="2"/>
                    </a:cubicBezTo>
                    <a:lnTo>
                      <a:pt x="8" y="1"/>
                    </a:lnTo>
                    <a:cubicBezTo>
                      <a:pt x="13"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5" name="Freeform 1494"/>
              <p:cNvSpPr>
                <a:spLocks/>
              </p:cNvSpPr>
              <p:nvPr/>
            </p:nvSpPr>
            <p:spPr bwMode="auto">
              <a:xfrm>
                <a:off x="4355" y="2079"/>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2"/>
                      <a:pt x="7" y="1"/>
                    </a:cubicBezTo>
                    <a:lnTo>
                      <a:pt x="8" y="1"/>
                    </a:lnTo>
                    <a:cubicBezTo>
                      <a:pt x="12"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6" name="Freeform 1495"/>
              <p:cNvSpPr>
                <a:spLocks/>
              </p:cNvSpPr>
              <p:nvPr/>
            </p:nvSpPr>
            <p:spPr bwMode="auto">
              <a:xfrm>
                <a:off x="4355" y="2079"/>
                <a:ext cx="38" cy="45"/>
              </a:xfrm>
              <a:custGeom>
                <a:avLst/>
                <a:gdLst>
                  <a:gd name="T0" fmla="*/ 12 w 19"/>
                  <a:gd name="T1" fmla="*/ 16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6"/>
                    </a:moveTo>
                    <a:lnTo>
                      <a:pt x="11" y="17"/>
                    </a:lnTo>
                    <a:cubicBezTo>
                      <a:pt x="6" y="18"/>
                      <a:pt x="2" y="15"/>
                      <a:pt x="1" y="11"/>
                    </a:cubicBezTo>
                    <a:cubicBezTo>
                      <a:pt x="0" y="6"/>
                      <a:pt x="3" y="2"/>
                      <a:pt x="7" y="1"/>
                    </a:cubicBezTo>
                    <a:lnTo>
                      <a:pt x="8" y="1"/>
                    </a:lnTo>
                    <a:cubicBezTo>
                      <a:pt x="12" y="0"/>
                      <a:pt x="17" y="3"/>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7" name="Freeform 1496"/>
              <p:cNvSpPr>
                <a:spLocks/>
              </p:cNvSpPr>
              <p:nvPr/>
            </p:nvSpPr>
            <p:spPr bwMode="auto">
              <a:xfrm>
                <a:off x="4357" y="2079"/>
                <a:ext cx="38" cy="45"/>
              </a:xfrm>
              <a:custGeom>
                <a:avLst/>
                <a:gdLst>
                  <a:gd name="T0" fmla="*/ 12 w 19"/>
                  <a:gd name="T1" fmla="*/ 17 h 18"/>
                  <a:gd name="T2" fmla="*/ 11 w 19"/>
                  <a:gd name="T3" fmla="*/ 17 h 18"/>
                  <a:gd name="T4" fmla="*/ 1 w 19"/>
                  <a:gd name="T5" fmla="*/ 11 h 18"/>
                  <a:gd name="T6" fmla="*/ 7 w 19"/>
                  <a:gd name="T7" fmla="*/ 2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6" y="18"/>
                      <a:pt x="2" y="16"/>
                      <a:pt x="1" y="11"/>
                    </a:cubicBezTo>
                    <a:cubicBezTo>
                      <a:pt x="0" y="7"/>
                      <a:pt x="3" y="3"/>
                      <a:pt x="7" y="2"/>
                    </a:cubicBezTo>
                    <a:lnTo>
                      <a:pt x="8" y="1"/>
                    </a:lnTo>
                    <a:cubicBezTo>
                      <a:pt x="12"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8" name="Freeform 1497"/>
              <p:cNvSpPr>
                <a:spLocks/>
              </p:cNvSpPr>
              <p:nvPr/>
            </p:nvSpPr>
            <p:spPr bwMode="auto">
              <a:xfrm>
                <a:off x="4357" y="2079"/>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6" y="18"/>
                      <a:pt x="2" y="15"/>
                      <a:pt x="1" y="11"/>
                    </a:cubicBezTo>
                    <a:cubicBezTo>
                      <a:pt x="0" y="7"/>
                      <a:pt x="3" y="3"/>
                      <a:pt x="7" y="1"/>
                    </a:cubicBezTo>
                    <a:lnTo>
                      <a:pt x="8" y="1"/>
                    </a:lnTo>
                    <a:cubicBezTo>
                      <a:pt x="12"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9" name="Freeform 1498"/>
              <p:cNvSpPr>
                <a:spLocks/>
              </p:cNvSpPr>
              <p:nvPr/>
            </p:nvSpPr>
            <p:spPr bwMode="auto">
              <a:xfrm>
                <a:off x="4359" y="2081"/>
                <a:ext cx="36" cy="45"/>
              </a:xfrm>
              <a:custGeom>
                <a:avLst/>
                <a:gdLst>
                  <a:gd name="T0" fmla="*/ 12 w 18"/>
                  <a:gd name="T1" fmla="*/ 16 h 18"/>
                  <a:gd name="T2" fmla="*/ 11 w 18"/>
                  <a:gd name="T3" fmla="*/ 17 h 18"/>
                  <a:gd name="T4" fmla="*/ 1 w 18"/>
                  <a:gd name="T5" fmla="*/ 11 h 18"/>
                  <a:gd name="T6" fmla="*/ 7 w 18"/>
                  <a:gd name="T7" fmla="*/ 1 h 18"/>
                  <a:gd name="T8" fmla="*/ 8 w 18"/>
                  <a:gd name="T9" fmla="*/ 1 h 18"/>
                  <a:gd name="T10" fmla="*/ 17 w 18"/>
                  <a:gd name="T11" fmla="*/ 7 h 18"/>
                  <a:gd name="T12" fmla="*/ 12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6"/>
                    </a:moveTo>
                    <a:lnTo>
                      <a:pt x="11" y="17"/>
                    </a:lnTo>
                    <a:cubicBezTo>
                      <a:pt x="6" y="18"/>
                      <a:pt x="2" y="15"/>
                      <a:pt x="1" y="11"/>
                    </a:cubicBezTo>
                    <a:cubicBezTo>
                      <a:pt x="0" y="6"/>
                      <a:pt x="3" y="2"/>
                      <a:pt x="7" y="1"/>
                    </a:cubicBezTo>
                    <a:lnTo>
                      <a:pt x="8" y="1"/>
                    </a:lnTo>
                    <a:cubicBezTo>
                      <a:pt x="12" y="0"/>
                      <a:pt x="16" y="2"/>
                      <a:pt x="17" y="7"/>
                    </a:cubicBezTo>
                    <a:cubicBezTo>
                      <a:pt x="18"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0" name="Freeform 1499"/>
              <p:cNvSpPr>
                <a:spLocks/>
              </p:cNvSpPr>
              <p:nvPr/>
            </p:nvSpPr>
            <p:spPr bwMode="auto">
              <a:xfrm>
                <a:off x="4359" y="2081"/>
                <a:ext cx="36" cy="43"/>
              </a:xfrm>
              <a:custGeom>
                <a:avLst/>
                <a:gdLst>
                  <a:gd name="T0" fmla="*/ 11 w 18"/>
                  <a:gd name="T1" fmla="*/ 16 h 17"/>
                  <a:gd name="T2" fmla="*/ 10 w 18"/>
                  <a:gd name="T3" fmla="*/ 16 h 17"/>
                  <a:gd name="T4" fmla="*/ 1 w 18"/>
                  <a:gd name="T5" fmla="*/ 10 h 17"/>
                  <a:gd name="T6" fmla="*/ 7 w 18"/>
                  <a:gd name="T7" fmla="*/ 1 h 17"/>
                  <a:gd name="T8" fmla="*/ 8 w 18"/>
                  <a:gd name="T9" fmla="*/ 1 h 17"/>
                  <a:gd name="T10" fmla="*/ 17 w 18"/>
                  <a:gd name="T11" fmla="*/ 7 h 17"/>
                  <a:gd name="T12" fmla="*/ 11 w 18"/>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8" h="17">
                    <a:moveTo>
                      <a:pt x="11" y="16"/>
                    </a:moveTo>
                    <a:lnTo>
                      <a:pt x="10" y="16"/>
                    </a:lnTo>
                    <a:cubicBezTo>
                      <a:pt x="6" y="17"/>
                      <a:pt x="2" y="15"/>
                      <a:pt x="1" y="10"/>
                    </a:cubicBezTo>
                    <a:cubicBezTo>
                      <a:pt x="0" y="6"/>
                      <a:pt x="2" y="2"/>
                      <a:pt x="7" y="1"/>
                    </a:cubicBezTo>
                    <a:lnTo>
                      <a:pt x="8" y="1"/>
                    </a:lnTo>
                    <a:cubicBezTo>
                      <a:pt x="12" y="0"/>
                      <a:pt x="16" y="2"/>
                      <a:pt x="17" y="7"/>
                    </a:cubicBezTo>
                    <a:cubicBezTo>
                      <a:pt x="18" y="11"/>
                      <a:pt x="16" y="15"/>
                      <a:pt x="11"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1" name="Freeform 1500"/>
              <p:cNvSpPr>
                <a:spLocks/>
              </p:cNvSpPr>
              <p:nvPr/>
            </p:nvSpPr>
            <p:spPr bwMode="auto">
              <a:xfrm>
                <a:off x="4361" y="2081"/>
                <a:ext cx="36" cy="45"/>
              </a:xfrm>
              <a:custGeom>
                <a:avLst/>
                <a:gdLst>
                  <a:gd name="T0" fmla="*/ 11 w 18"/>
                  <a:gd name="T1" fmla="*/ 17 h 18"/>
                  <a:gd name="T2" fmla="*/ 10 w 18"/>
                  <a:gd name="T3" fmla="*/ 17 h 18"/>
                  <a:gd name="T4" fmla="*/ 1 w 18"/>
                  <a:gd name="T5" fmla="*/ 11 h 18"/>
                  <a:gd name="T6" fmla="*/ 7 w 18"/>
                  <a:gd name="T7" fmla="*/ 1 h 18"/>
                  <a:gd name="T8" fmla="*/ 8 w 18"/>
                  <a:gd name="T9" fmla="*/ 1 h 18"/>
                  <a:gd name="T10" fmla="*/ 17 w 18"/>
                  <a:gd name="T11" fmla="*/ 7 h 18"/>
                  <a:gd name="T12" fmla="*/ 11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1" y="17"/>
                    </a:moveTo>
                    <a:lnTo>
                      <a:pt x="10" y="17"/>
                    </a:lnTo>
                    <a:cubicBezTo>
                      <a:pt x="6" y="18"/>
                      <a:pt x="2" y="15"/>
                      <a:pt x="1" y="11"/>
                    </a:cubicBezTo>
                    <a:cubicBezTo>
                      <a:pt x="0" y="7"/>
                      <a:pt x="2" y="2"/>
                      <a:pt x="7" y="1"/>
                    </a:cubicBezTo>
                    <a:lnTo>
                      <a:pt x="8" y="1"/>
                    </a:lnTo>
                    <a:cubicBezTo>
                      <a:pt x="12" y="0"/>
                      <a:pt x="16" y="3"/>
                      <a:pt x="17" y="7"/>
                    </a:cubicBezTo>
                    <a:cubicBezTo>
                      <a:pt x="18" y="11"/>
                      <a:pt x="16" y="16"/>
                      <a:pt x="11"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2" name="Freeform 1501"/>
              <p:cNvSpPr>
                <a:spLocks/>
              </p:cNvSpPr>
              <p:nvPr/>
            </p:nvSpPr>
            <p:spPr bwMode="auto">
              <a:xfrm>
                <a:off x="4361" y="2081"/>
                <a:ext cx="36" cy="45"/>
              </a:xfrm>
              <a:custGeom>
                <a:avLst/>
                <a:gdLst>
                  <a:gd name="T0" fmla="*/ 11 w 18"/>
                  <a:gd name="T1" fmla="*/ 17 h 18"/>
                  <a:gd name="T2" fmla="*/ 10 w 18"/>
                  <a:gd name="T3" fmla="*/ 17 h 18"/>
                  <a:gd name="T4" fmla="*/ 1 w 18"/>
                  <a:gd name="T5" fmla="*/ 11 h 18"/>
                  <a:gd name="T6" fmla="*/ 7 w 18"/>
                  <a:gd name="T7" fmla="*/ 1 h 18"/>
                  <a:gd name="T8" fmla="*/ 8 w 18"/>
                  <a:gd name="T9" fmla="*/ 1 h 18"/>
                  <a:gd name="T10" fmla="*/ 17 w 18"/>
                  <a:gd name="T11" fmla="*/ 7 h 18"/>
                  <a:gd name="T12" fmla="*/ 11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1" y="17"/>
                    </a:moveTo>
                    <a:lnTo>
                      <a:pt x="10" y="17"/>
                    </a:lnTo>
                    <a:cubicBezTo>
                      <a:pt x="6" y="18"/>
                      <a:pt x="2" y="15"/>
                      <a:pt x="1" y="11"/>
                    </a:cubicBezTo>
                    <a:cubicBezTo>
                      <a:pt x="0" y="7"/>
                      <a:pt x="2" y="2"/>
                      <a:pt x="7" y="1"/>
                    </a:cubicBezTo>
                    <a:lnTo>
                      <a:pt x="8" y="1"/>
                    </a:lnTo>
                    <a:cubicBezTo>
                      <a:pt x="12" y="0"/>
                      <a:pt x="16" y="3"/>
                      <a:pt x="17" y="7"/>
                    </a:cubicBezTo>
                    <a:cubicBezTo>
                      <a:pt x="18" y="11"/>
                      <a:pt x="16" y="16"/>
                      <a:pt x="11"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3" name="Freeform 1502"/>
              <p:cNvSpPr>
                <a:spLocks/>
              </p:cNvSpPr>
              <p:nvPr/>
            </p:nvSpPr>
            <p:spPr bwMode="auto">
              <a:xfrm>
                <a:off x="4363" y="2081"/>
                <a:ext cx="36" cy="45"/>
              </a:xfrm>
              <a:custGeom>
                <a:avLst/>
                <a:gdLst>
                  <a:gd name="T0" fmla="*/ 11 w 18"/>
                  <a:gd name="T1" fmla="*/ 17 h 18"/>
                  <a:gd name="T2" fmla="*/ 10 w 18"/>
                  <a:gd name="T3" fmla="*/ 17 h 18"/>
                  <a:gd name="T4" fmla="*/ 1 w 18"/>
                  <a:gd name="T5" fmla="*/ 11 h 18"/>
                  <a:gd name="T6" fmla="*/ 7 w 18"/>
                  <a:gd name="T7" fmla="*/ 2 h 18"/>
                  <a:gd name="T8" fmla="*/ 8 w 18"/>
                  <a:gd name="T9" fmla="*/ 2 h 18"/>
                  <a:gd name="T10" fmla="*/ 17 w 18"/>
                  <a:gd name="T11" fmla="*/ 7 h 18"/>
                  <a:gd name="T12" fmla="*/ 11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1" y="17"/>
                    </a:moveTo>
                    <a:lnTo>
                      <a:pt x="10" y="17"/>
                    </a:lnTo>
                    <a:cubicBezTo>
                      <a:pt x="6" y="18"/>
                      <a:pt x="2" y="16"/>
                      <a:pt x="1" y="11"/>
                    </a:cubicBezTo>
                    <a:cubicBezTo>
                      <a:pt x="0" y="7"/>
                      <a:pt x="2" y="3"/>
                      <a:pt x="7" y="2"/>
                    </a:cubicBezTo>
                    <a:lnTo>
                      <a:pt x="8" y="2"/>
                    </a:lnTo>
                    <a:cubicBezTo>
                      <a:pt x="12" y="0"/>
                      <a:pt x="16" y="3"/>
                      <a:pt x="17" y="7"/>
                    </a:cubicBezTo>
                    <a:cubicBezTo>
                      <a:pt x="18" y="12"/>
                      <a:pt x="16" y="16"/>
                      <a:pt x="11"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4" name="Freeform 1503"/>
              <p:cNvSpPr>
                <a:spLocks/>
              </p:cNvSpPr>
              <p:nvPr/>
            </p:nvSpPr>
            <p:spPr bwMode="auto">
              <a:xfrm>
                <a:off x="4361" y="2081"/>
                <a:ext cx="38" cy="45"/>
              </a:xfrm>
              <a:custGeom>
                <a:avLst/>
                <a:gdLst>
                  <a:gd name="T0" fmla="*/ 12 w 19"/>
                  <a:gd name="T1" fmla="*/ 17 h 18"/>
                  <a:gd name="T2" fmla="*/ 11 w 19"/>
                  <a:gd name="T3" fmla="*/ 17 h 18"/>
                  <a:gd name="T4" fmla="*/ 1 w 19"/>
                  <a:gd name="T5" fmla="*/ 11 h 18"/>
                  <a:gd name="T6" fmla="*/ 7 w 19"/>
                  <a:gd name="T7" fmla="*/ 2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6"/>
                      <a:pt x="1" y="11"/>
                    </a:cubicBezTo>
                    <a:cubicBezTo>
                      <a:pt x="0" y="7"/>
                      <a:pt x="3" y="3"/>
                      <a:pt x="7" y="2"/>
                    </a:cubicBezTo>
                    <a:lnTo>
                      <a:pt x="8" y="1"/>
                    </a:lnTo>
                    <a:cubicBezTo>
                      <a:pt x="13"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5" name="Freeform 1504"/>
              <p:cNvSpPr>
                <a:spLocks/>
              </p:cNvSpPr>
              <p:nvPr/>
            </p:nvSpPr>
            <p:spPr bwMode="auto">
              <a:xfrm>
                <a:off x="4363" y="2084"/>
                <a:ext cx="38" cy="45"/>
              </a:xfrm>
              <a:custGeom>
                <a:avLst/>
                <a:gdLst>
                  <a:gd name="T0" fmla="*/ 12 w 19"/>
                  <a:gd name="T1" fmla="*/ 16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6"/>
                    </a:moveTo>
                    <a:lnTo>
                      <a:pt x="11" y="17"/>
                    </a:lnTo>
                    <a:cubicBezTo>
                      <a:pt x="7" y="18"/>
                      <a:pt x="2" y="15"/>
                      <a:pt x="1" y="11"/>
                    </a:cubicBezTo>
                    <a:cubicBezTo>
                      <a:pt x="0" y="6"/>
                      <a:pt x="3" y="2"/>
                      <a:pt x="7" y="1"/>
                    </a:cubicBezTo>
                    <a:lnTo>
                      <a:pt x="8" y="1"/>
                    </a:lnTo>
                    <a:cubicBezTo>
                      <a:pt x="13" y="0"/>
                      <a:pt x="17" y="3"/>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6" name="Freeform 1505"/>
              <p:cNvSpPr>
                <a:spLocks/>
              </p:cNvSpPr>
              <p:nvPr/>
            </p:nvSpPr>
            <p:spPr bwMode="auto">
              <a:xfrm>
                <a:off x="4363" y="2084"/>
                <a:ext cx="38" cy="45"/>
              </a:xfrm>
              <a:custGeom>
                <a:avLst/>
                <a:gdLst>
                  <a:gd name="T0" fmla="*/ 12 w 19"/>
                  <a:gd name="T1" fmla="*/ 16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6"/>
                    </a:moveTo>
                    <a:lnTo>
                      <a:pt x="11" y="17"/>
                    </a:lnTo>
                    <a:cubicBezTo>
                      <a:pt x="7" y="18"/>
                      <a:pt x="2" y="15"/>
                      <a:pt x="1" y="11"/>
                    </a:cubicBezTo>
                    <a:cubicBezTo>
                      <a:pt x="0" y="6"/>
                      <a:pt x="3" y="2"/>
                      <a:pt x="7" y="1"/>
                    </a:cubicBezTo>
                    <a:lnTo>
                      <a:pt x="8" y="1"/>
                    </a:lnTo>
                    <a:cubicBezTo>
                      <a:pt x="13" y="0"/>
                      <a:pt x="17" y="2"/>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7" name="Freeform 1506"/>
              <p:cNvSpPr>
                <a:spLocks/>
              </p:cNvSpPr>
              <p:nvPr/>
            </p:nvSpPr>
            <p:spPr bwMode="auto">
              <a:xfrm>
                <a:off x="4365" y="2084"/>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3"/>
                      <a:pt x="7" y="1"/>
                    </a:cubicBezTo>
                    <a:lnTo>
                      <a:pt x="8" y="1"/>
                    </a:lnTo>
                    <a:cubicBezTo>
                      <a:pt x="13"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8" name="Freeform 1507"/>
              <p:cNvSpPr>
                <a:spLocks/>
              </p:cNvSpPr>
              <p:nvPr/>
            </p:nvSpPr>
            <p:spPr bwMode="auto">
              <a:xfrm>
                <a:off x="4365" y="2084"/>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2"/>
                      <a:pt x="7" y="1"/>
                    </a:cubicBezTo>
                    <a:lnTo>
                      <a:pt x="8" y="1"/>
                    </a:lnTo>
                    <a:cubicBezTo>
                      <a:pt x="12"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9" name="Freeform 1508"/>
              <p:cNvSpPr>
                <a:spLocks/>
              </p:cNvSpPr>
              <p:nvPr/>
            </p:nvSpPr>
            <p:spPr bwMode="auto">
              <a:xfrm>
                <a:off x="4367" y="2086"/>
                <a:ext cx="38" cy="43"/>
              </a:xfrm>
              <a:custGeom>
                <a:avLst/>
                <a:gdLst>
                  <a:gd name="T0" fmla="*/ 12 w 19"/>
                  <a:gd name="T1" fmla="*/ 16 h 17"/>
                  <a:gd name="T2" fmla="*/ 11 w 19"/>
                  <a:gd name="T3" fmla="*/ 16 h 17"/>
                  <a:gd name="T4" fmla="*/ 1 w 19"/>
                  <a:gd name="T5" fmla="*/ 11 h 17"/>
                  <a:gd name="T6" fmla="*/ 7 w 19"/>
                  <a:gd name="T7" fmla="*/ 1 h 17"/>
                  <a:gd name="T8" fmla="*/ 8 w 19"/>
                  <a:gd name="T9" fmla="*/ 1 h 17"/>
                  <a:gd name="T10" fmla="*/ 18 w 19"/>
                  <a:gd name="T11" fmla="*/ 7 h 17"/>
                  <a:gd name="T12" fmla="*/ 12 w 19"/>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9" h="17">
                    <a:moveTo>
                      <a:pt x="12" y="16"/>
                    </a:moveTo>
                    <a:lnTo>
                      <a:pt x="11" y="16"/>
                    </a:lnTo>
                    <a:cubicBezTo>
                      <a:pt x="6" y="17"/>
                      <a:pt x="2" y="15"/>
                      <a:pt x="1" y="11"/>
                    </a:cubicBezTo>
                    <a:cubicBezTo>
                      <a:pt x="0" y="6"/>
                      <a:pt x="3" y="2"/>
                      <a:pt x="7" y="1"/>
                    </a:cubicBezTo>
                    <a:lnTo>
                      <a:pt x="8" y="1"/>
                    </a:lnTo>
                    <a:cubicBezTo>
                      <a:pt x="12" y="0"/>
                      <a:pt x="17" y="2"/>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0" name="Freeform 1509"/>
              <p:cNvSpPr>
                <a:spLocks/>
              </p:cNvSpPr>
              <p:nvPr/>
            </p:nvSpPr>
            <p:spPr bwMode="auto">
              <a:xfrm>
                <a:off x="4367" y="2086"/>
                <a:ext cx="38" cy="43"/>
              </a:xfrm>
              <a:custGeom>
                <a:avLst/>
                <a:gdLst>
                  <a:gd name="T0" fmla="*/ 12 w 19"/>
                  <a:gd name="T1" fmla="*/ 16 h 17"/>
                  <a:gd name="T2" fmla="*/ 11 w 19"/>
                  <a:gd name="T3" fmla="*/ 16 h 17"/>
                  <a:gd name="T4" fmla="*/ 1 w 19"/>
                  <a:gd name="T5" fmla="*/ 10 h 17"/>
                  <a:gd name="T6" fmla="*/ 7 w 19"/>
                  <a:gd name="T7" fmla="*/ 1 h 17"/>
                  <a:gd name="T8" fmla="*/ 8 w 19"/>
                  <a:gd name="T9" fmla="*/ 1 h 17"/>
                  <a:gd name="T10" fmla="*/ 18 w 19"/>
                  <a:gd name="T11" fmla="*/ 6 h 17"/>
                  <a:gd name="T12" fmla="*/ 12 w 19"/>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9" h="17">
                    <a:moveTo>
                      <a:pt x="12" y="16"/>
                    </a:moveTo>
                    <a:lnTo>
                      <a:pt x="11" y="16"/>
                    </a:lnTo>
                    <a:cubicBezTo>
                      <a:pt x="6" y="17"/>
                      <a:pt x="2" y="15"/>
                      <a:pt x="1" y="10"/>
                    </a:cubicBezTo>
                    <a:cubicBezTo>
                      <a:pt x="0" y="6"/>
                      <a:pt x="3" y="2"/>
                      <a:pt x="7" y="1"/>
                    </a:cubicBezTo>
                    <a:lnTo>
                      <a:pt x="8" y="1"/>
                    </a:lnTo>
                    <a:cubicBezTo>
                      <a:pt x="12" y="0"/>
                      <a:pt x="17" y="2"/>
                      <a:pt x="18" y="6"/>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1" name="Freeform 1510"/>
              <p:cNvSpPr>
                <a:spLocks/>
              </p:cNvSpPr>
              <p:nvPr/>
            </p:nvSpPr>
            <p:spPr bwMode="auto">
              <a:xfrm>
                <a:off x="4363"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2" name="Freeform 1511"/>
              <p:cNvSpPr>
                <a:spLocks/>
              </p:cNvSpPr>
              <p:nvPr/>
            </p:nvSpPr>
            <p:spPr bwMode="auto">
              <a:xfrm>
                <a:off x="4363"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4" y="16"/>
                      <a:pt x="0" y="13"/>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3" name="Freeform 1512"/>
              <p:cNvSpPr>
                <a:spLocks/>
              </p:cNvSpPr>
              <p:nvPr/>
            </p:nvSpPr>
            <p:spPr bwMode="auto">
              <a:xfrm>
                <a:off x="4361" y="2066"/>
                <a:ext cx="36" cy="45"/>
              </a:xfrm>
              <a:custGeom>
                <a:avLst/>
                <a:gdLst>
                  <a:gd name="T0" fmla="*/ 5 w 18"/>
                  <a:gd name="T1" fmla="*/ 3 h 18"/>
                  <a:gd name="T2" fmla="*/ 5 w 18"/>
                  <a:gd name="T3" fmla="*/ 2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4" name="Freeform 1513"/>
              <p:cNvSpPr>
                <a:spLocks/>
              </p:cNvSpPr>
              <p:nvPr/>
            </p:nvSpPr>
            <p:spPr bwMode="auto">
              <a:xfrm>
                <a:off x="4361" y="2066"/>
                <a:ext cx="36"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5" name="Freeform 1514"/>
              <p:cNvSpPr>
                <a:spLocks/>
              </p:cNvSpPr>
              <p:nvPr/>
            </p:nvSpPr>
            <p:spPr bwMode="auto">
              <a:xfrm>
                <a:off x="4379" y="2089"/>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 name="Freeform 1515"/>
              <p:cNvSpPr>
                <a:spLocks/>
              </p:cNvSpPr>
              <p:nvPr/>
            </p:nvSpPr>
            <p:spPr bwMode="auto">
              <a:xfrm>
                <a:off x="4379" y="2089"/>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 name="Freeform 1516"/>
              <p:cNvSpPr>
                <a:spLocks/>
              </p:cNvSpPr>
              <p:nvPr/>
            </p:nvSpPr>
            <p:spPr bwMode="auto">
              <a:xfrm>
                <a:off x="4361" y="2066"/>
                <a:ext cx="38" cy="45"/>
              </a:xfrm>
              <a:custGeom>
                <a:avLst/>
                <a:gdLst>
                  <a:gd name="T0" fmla="*/ 5 w 19"/>
                  <a:gd name="T1" fmla="*/ 2 h 18"/>
                  <a:gd name="T2" fmla="*/ 5 w 19"/>
                  <a:gd name="T3" fmla="*/ 2 h 18"/>
                  <a:gd name="T4" fmla="*/ 16 w 19"/>
                  <a:gd name="T5" fmla="*/ 5 h 18"/>
                  <a:gd name="T6" fmla="*/ 14 w 19"/>
                  <a:gd name="T7" fmla="*/ 16 h 18"/>
                  <a:gd name="T8" fmla="*/ 13 w 19"/>
                  <a:gd name="T9" fmla="*/ 16 h 18"/>
                  <a:gd name="T10" fmla="*/ 2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7" y="13"/>
                      <a:pt x="14" y="16"/>
                    </a:cubicBezTo>
                    <a:lnTo>
                      <a:pt x="13" y="16"/>
                    </a:lnTo>
                    <a:cubicBezTo>
                      <a:pt x="10" y="18"/>
                      <a:pt x="5" y="17"/>
                      <a:pt x="2" y="14"/>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8" name="Freeform 1517"/>
              <p:cNvSpPr>
                <a:spLocks/>
              </p:cNvSpPr>
              <p:nvPr/>
            </p:nvSpPr>
            <p:spPr bwMode="auto">
              <a:xfrm>
                <a:off x="4361" y="2066"/>
                <a:ext cx="38" cy="45"/>
              </a:xfrm>
              <a:custGeom>
                <a:avLst/>
                <a:gdLst>
                  <a:gd name="T0" fmla="*/ 5 w 19"/>
                  <a:gd name="T1" fmla="*/ 3 h 18"/>
                  <a:gd name="T2" fmla="*/ 5 w 19"/>
                  <a:gd name="T3" fmla="*/ 2 h 18"/>
                  <a:gd name="T4" fmla="*/ 16 w 19"/>
                  <a:gd name="T5" fmla="*/ 5 h 18"/>
                  <a:gd name="T6" fmla="*/ 14 w 19"/>
                  <a:gd name="T7" fmla="*/ 16 h 18"/>
                  <a:gd name="T8" fmla="*/ 13 w 19"/>
                  <a:gd name="T9" fmla="*/ 16 h 18"/>
                  <a:gd name="T10" fmla="*/ 2 w 19"/>
                  <a:gd name="T11" fmla="*/ 14 h 18"/>
                  <a:gd name="T12" fmla="*/ 5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3"/>
                    </a:moveTo>
                    <a:lnTo>
                      <a:pt x="5" y="2"/>
                    </a:lnTo>
                    <a:cubicBezTo>
                      <a:pt x="9" y="0"/>
                      <a:pt x="14" y="1"/>
                      <a:pt x="16" y="5"/>
                    </a:cubicBezTo>
                    <a:cubicBezTo>
                      <a:pt x="19" y="8"/>
                      <a:pt x="18" y="13"/>
                      <a:pt x="14"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9" name="Freeform 1518"/>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0" name="Freeform 1519"/>
              <p:cNvSpPr>
                <a:spLocks/>
              </p:cNvSpPr>
              <p:nvPr/>
            </p:nvSpPr>
            <p:spPr bwMode="auto">
              <a:xfrm>
                <a:off x="4361" y="2066"/>
                <a:ext cx="38"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1" name="Freeform 1520"/>
              <p:cNvSpPr>
                <a:spLocks/>
              </p:cNvSpPr>
              <p:nvPr/>
            </p:nvSpPr>
            <p:spPr bwMode="auto">
              <a:xfrm>
                <a:off x="4381" y="2089"/>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 name="Freeform 1521"/>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3" name="Freeform 1522"/>
              <p:cNvSpPr>
                <a:spLocks/>
              </p:cNvSpPr>
              <p:nvPr/>
            </p:nvSpPr>
            <p:spPr bwMode="auto">
              <a:xfrm>
                <a:off x="4361" y="2066"/>
                <a:ext cx="38"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4" name="Freeform 1523"/>
              <p:cNvSpPr>
                <a:spLocks/>
              </p:cNvSpPr>
              <p:nvPr/>
            </p:nvSpPr>
            <p:spPr bwMode="auto">
              <a:xfrm>
                <a:off x="4365"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5" name="Freeform 1524"/>
              <p:cNvSpPr>
                <a:spLocks/>
              </p:cNvSpPr>
              <p:nvPr/>
            </p:nvSpPr>
            <p:spPr bwMode="auto">
              <a:xfrm>
                <a:off x="4365"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6" name="Freeform 1525"/>
              <p:cNvSpPr>
                <a:spLocks/>
              </p:cNvSpPr>
              <p:nvPr/>
            </p:nvSpPr>
            <p:spPr bwMode="auto">
              <a:xfrm>
                <a:off x="4363" y="2066"/>
                <a:ext cx="36" cy="48"/>
              </a:xfrm>
              <a:custGeom>
                <a:avLst/>
                <a:gdLst>
                  <a:gd name="T0" fmla="*/ 4 w 18"/>
                  <a:gd name="T1" fmla="*/ 3 h 19"/>
                  <a:gd name="T2" fmla="*/ 5 w 18"/>
                  <a:gd name="T3" fmla="*/ 3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5" y="3"/>
                    </a:lnTo>
                    <a:cubicBezTo>
                      <a:pt x="8" y="0"/>
                      <a:pt x="13" y="2"/>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7" name="Freeform 1526"/>
              <p:cNvSpPr>
                <a:spLocks/>
              </p:cNvSpPr>
              <p:nvPr/>
            </p:nvSpPr>
            <p:spPr bwMode="auto">
              <a:xfrm>
                <a:off x="4363" y="2069"/>
                <a:ext cx="36" cy="45"/>
              </a:xfrm>
              <a:custGeom>
                <a:avLst/>
                <a:gdLst>
                  <a:gd name="T0" fmla="*/ 4 w 18"/>
                  <a:gd name="T1" fmla="*/ 2 h 18"/>
                  <a:gd name="T2" fmla="*/ 5 w 18"/>
                  <a:gd name="T3" fmla="*/ 2 h 18"/>
                  <a:gd name="T4" fmla="*/ 16 w 18"/>
                  <a:gd name="T5" fmla="*/ 4 h 18"/>
                  <a:gd name="T6" fmla="*/ 13 w 18"/>
                  <a:gd name="T7" fmla="*/ 15 h 18"/>
                  <a:gd name="T8" fmla="*/ 13 w 18"/>
                  <a:gd name="T9" fmla="*/ 15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5"/>
                    </a:cubicBezTo>
                    <a:lnTo>
                      <a:pt x="13" y="15"/>
                    </a:lnTo>
                    <a:cubicBezTo>
                      <a:pt x="9" y="18"/>
                      <a:pt x="5" y="17"/>
                      <a:pt x="2" y="13"/>
                    </a:cubicBezTo>
                    <a:cubicBezTo>
                      <a:pt x="0" y="9"/>
                      <a:pt x="1" y="4"/>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8" name="Freeform 1527"/>
              <p:cNvSpPr>
                <a:spLocks/>
              </p:cNvSpPr>
              <p:nvPr/>
            </p:nvSpPr>
            <p:spPr bwMode="auto">
              <a:xfrm>
                <a:off x="4381"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 name="Freeform 1528"/>
              <p:cNvSpPr>
                <a:spLocks/>
              </p:cNvSpPr>
              <p:nvPr/>
            </p:nvSpPr>
            <p:spPr bwMode="auto">
              <a:xfrm>
                <a:off x="4381"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 name="Freeform 1529"/>
              <p:cNvSpPr>
                <a:spLocks/>
              </p:cNvSpPr>
              <p:nvPr/>
            </p:nvSpPr>
            <p:spPr bwMode="auto">
              <a:xfrm>
                <a:off x="4363" y="2066"/>
                <a:ext cx="36" cy="48"/>
              </a:xfrm>
              <a:custGeom>
                <a:avLst/>
                <a:gdLst>
                  <a:gd name="T0" fmla="*/ 5 w 18"/>
                  <a:gd name="T1" fmla="*/ 3 h 19"/>
                  <a:gd name="T2" fmla="*/ 5 w 18"/>
                  <a:gd name="T3" fmla="*/ 3 h 19"/>
                  <a:gd name="T4" fmla="*/ 16 w 18"/>
                  <a:gd name="T5" fmla="*/ 5 h 19"/>
                  <a:gd name="T6" fmla="*/ 14 w 18"/>
                  <a:gd name="T7" fmla="*/ 16 h 19"/>
                  <a:gd name="T8" fmla="*/ 13 w 18"/>
                  <a:gd name="T9" fmla="*/ 16 h 19"/>
                  <a:gd name="T10" fmla="*/ 2 w 18"/>
                  <a:gd name="T11" fmla="*/ 14 h 19"/>
                  <a:gd name="T12" fmla="*/ 5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5" y="3"/>
                    </a:moveTo>
                    <a:lnTo>
                      <a:pt x="5" y="3"/>
                    </a:lnTo>
                    <a:cubicBezTo>
                      <a:pt x="9" y="0"/>
                      <a:pt x="14" y="1"/>
                      <a:pt x="16" y="5"/>
                    </a:cubicBezTo>
                    <a:cubicBezTo>
                      <a:pt x="18" y="9"/>
                      <a:pt x="17" y="14"/>
                      <a:pt x="14" y="16"/>
                    </a:cubicBezTo>
                    <a:lnTo>
                      <a:pt x="13" y="16"/>
                    </a:lnTo>
                    <a:cubicBezTo>
                      <a:pt x="9"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1" name="Freeform 1530"/>
              <p:cNvSpPr>
                <a:spLocks/>
              </p:cNvSpPr>
              <p:nvPr/>
            </p:nvSpPr>
            <p:spPr bwMode="auto">
              <a:xfrm>
                <a:off x="4363" y="2066"/>
                <a:ext cx="36" cy="48"/>
              </a:xfrm>
              <a:custGeom>
                <a:avLst/>
                <a:gdLst>
                  <a:gd name="T0" fmla="*/ 5 w 18"/>
                  <a:gd name="T1" fmla="*/ 3 h 19"/>
                  <a:gd name="T2" fmla="*/ 5 w 18"/>
                  <a:gd name="T3" fmla="*/ 3 h 19"/>
                  <a:gd name="T4" fmla="*/ 16 w 18"/>
                  <a:gd name="T5" fmla="*/ 5 h 19"/>
                  <a:gd name="T6" fmla="*/ 14 w 18"/>
                  <a:gd name="T7" fmla="*/ 16 h 19"/>
                  <a:gd name="T8" fmla="*/ 13 w 18"/>
                  <a:gd name="T9" fmla="*/ 16 h 19"/>
                  <a:gd name="T10" fmla="*/ 2 w 18"/>
                  <a:gd name="T11" fmla="*/ 14 h 19"/>
                  <a:gd name="T12" fmla="*/ 5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5" y="3"/>
                    </a:moveTo>
                    <a:lnTo>
                      <a:pt x="5" y="3"/>
                    </a:lnTo>
                    <a:cubicBezTo>
                      <a:pt x="9" y="0"/>
                      <a:pt x="14" y="1"/>
                      <a:pt x="16" y="5"/>
                    </a:cubicBezTo>
                    <a:cubicBezTo>
                      <a:pt x="18" y="9"/>
                      <a:pt x="17" y="14"/>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2" name="Freeform 1531"/>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3" name="Freeform 1532"/>
              <p:cNvSpPr>
                <a:spLocks/>
              </p:cNvSpPr>
              <p:nvPr/>
            </p:nvSpPr>
            <p:spPr bwMode="auto">
              <a:xfrm>
                <a:off x="4363" y="2066"/>
                <a:ext cx="36" cy="45"/>
              </a:xfrm>
              <a:custGeom>
                <a:avLst/>
                <a:gdLst>
                  <a:gd name="T0" fmla="*/ 5 w 18"/>
                  <a:gd name="T1" fmla="*/ 3 h 18"/>
                  <a:gd name="T2" fmla="*/ 5 w 18"/>
                  <a:gd name="T3" fmla="*/ 3 h 18"/>
                  <a:gd name="T4" fmla="*/ 16 w 18"/>
                  <a:gd name="T5" fmla="*/ 5 h 18"/>
                  <a:gd name="T6" fmla="*/ 14 w 18"/>
                  <a:gd name="T7" fmla="*/ 16 h 18"/>
                  <a:gd name="T8" fmla="*/ 14 w 18"/>
                  <a:gd name="T9" fmla="*/ 16 h 18"/>
                  <a:gd name="T10" fmla="*/ 3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9" y="0"/>
                      <a:pt x="14" y="1"/>
                      <a:pt x="16" y="5"/>
                    </a:cubicBezTo>
                    <a:cubicBezTo>
                      <a:pt x="18" y="9"/>
                      <a:pt x="17" y="14"/>
                      <a:pt x="14" y="16"/>
                    </a:cubicBezTo>
                    <a:lnTo>
                      <a:pt x="14" y="16"/>
                    </a:lnTo>
                    <a:cubicBezTo>
                      <a:pt x="10" y="18"/>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4" name="Freeform 1533"/>
              <p:cNvSpPr>
                <a:spLocks/>
              </p:cNvSpPr>
              <p:nvPr/>
            </p:nvSpPr>
            <p:spPr bwMode="auto">
              <a:xfrm>
                <a:off x="4381" y="2089"/>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 name="Freeform 1534"/>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6" name="Freeform 1535"/>
              <p:cNvSpPr>
                <a:spLocks/>
              </p:cNvSpPr>
              <p:nvPr/>
            </p:nvSpPr>
            <p:spPr bwMode="auto">
              <a:xfrm>
                <a:off x="4363" y="2066"/>
                <a:ext cx="38" cy="45"/>
              </a:xfrm>
              <a:custGeom>
                <a:avLst/>
                <a:gdLst>
                  <a:gd name="T0" fmla="*/ 5 w 19"/>
                  <a:gd name="T1" fmla="*/ 3 h 18"/>
                  <a:gd name="T2" fmla="*/ 5 w 19"/>
                  <a:gd name="T3" fmla="*/ 3 h 18"/>
                  <a:gd name="T4" fmla="*/ 16 w 19"/>
                  <a:gd name="T5" fmla="*/ 5 h 18"/>
                  <a:gd name="T6" fmla="*/ 14 w 19"/>
                  <a:gd name="T7" fmla="*/ 16 h 18"/>
                  <a:gd name="T8" fmla="*/ 14 w 19"/>
                  <a:gd name="T9" fmla="*/ 16 h 18"/>
                  <a:gd name="T10" fmla="*/ 3 w 19"/>
                  <a:gd name="T11" fmla="*/ 14 h 18"/>
                  <a:gd name="T12" fmla="*/ 5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3"/>
                    </a:moveTo>
                    <a:lnTo>
                      <a:pt x="5" y="3"/>
                    </a:lnTo>
                    <a:cubicBezTo>
                      <a:pt x="9" y="0"/>
                      <a:pt x="14" y="1"/>
                      <a:pt x="16" y="5"/>
                    </a:cubicBezTo>
                    <a:cubicBezTo>
                      <a:pt x="19" y="9"/>
                      <a:pt x="17" y="14"/>
                      <a:pt x="14" y="16"/>
                    </a:cubicBezTo>
                    <a:lnTo>
                      <a:pt x="14" y="16"/>
                    </a:lnTo>
                    <a:cubicBezTo>
                      <a:pt x="10" y="18"/>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7" name="Freeform 1536"/>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8" name="Freeform 1537"/>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9" name="Freeform 1538"/>
              <p:cNvSpPr>
                <a:spLocks/>
              </p:cNvSpPr>
              <p:nvPr/>
            </p:nvSpPr>
            <p:spPr bwMode="auto">
              <a:xfrm>
                <a:off x="4365" y="2069"/>
                <a:ext cx="36" cy="45"/>
              </a:xfrm>
              <a:custGeom>
                <a:avLst/>
                <a:gdLst>
                  <a:gd name="T0" fmla="*/ 4 w 18"/>
                  <a:gd name="T1" fmla="*/ 2 h 18"/>
                  <a:gd name="T2" fmla="*/ 4 w 18"/>
                  <a:gd name="T3" fmla="*/ 2 h 18"/>
                  <a:gd name="T4" fmla="*/ 15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5"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0" name="Freeform 1539"/>
              <p:cNvSpPr>
                <a:spLocks/>
              </p:cNvSpPr>
              <p:nvPr/>
            </p:nvSpPr>
            <p:spPr bwMode="auto">
              <a:xfrm>
                <a:off x="4365" y="2069"/>
                <a:ext cx="36" cy="45"/>
              </a:xfrm>
              <a:custGeom>
                <a:avLst/>
                <a:gdLst>
                  <a:gd name="T0" fmla="*/ 4 w 18"/>
                  <a:gd name="T1" fmla="*/ 2 h 18"/>
                  <a:gd name="T2" fmla="*/ 4 w 18"/>
                  <a:gd name="T3" fmla="*/ 2 h 18"/>
                  <a:gd name="T4" fmla="*/ 15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5"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1" name="Freeform 1540"/>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 name="Freeform 1541"/>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 name="Freeform 1542"/>
              <p:cNvSpPr>
                <a:spLocks/>
              </p:cNvSpPr>
              <p:nvPr/>
            </p:nvSpPr>
            <p:spPr bwMode="auto">
              <a:xfrm>
                <a:off x="4365" y="2069"/>
                <a:ext cx="36" cy="45"/>
              </a:xfrm>
              <a:custGeom>
                <a:avLst/>
                <a:gdLst>
                  <a:gd name="T0" fmla="*/ 4 w 18"/>
                  <a:gd name="T1" fmla="*/ 2 h 18"/>
                  <a:gd name="T2" fmla="*/ 5 w 18"/>
                  <a:gd name="T3" fmla="*/ 2 h 18"/>
                  <a:gd name="T4" fmla="*/ 16 w 18"/>
                  <a:gd name="T5" fmla="*/ 4 h 18"/>
                  <a:gd name="T6" fmla="*/ 13 w 18"/>
                  <a:gd name="T7" fmla="*/ 15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5"/>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4" name="Freeform 1543"/>
              <p:cNvSpPr>
                <a:spLocks/>
              </p:cNvSpPr>
              <p:nvPr/>
            </p:nvSpPr>
            <p:spPr bwMode="auto">
              <a:xfrm>
                <a:off x="4365" y="2069"/>
                <a:ext cx="36" cy="45"/>
              </a:xfrm>
              <a:custGeom>
                <a:avLst/>
                <a:gdLst>
                  <a:gd name="T0" fmla="*/ 4 w 18"/>
                  <a:gd name="T1" fmla="*/ 2 h 18"/>
                  <a:gd name="T2" fmla="*/ 5 w 18"/>
                  <a:gd name="T3" fmla="*/ 2 h 18"/>
                  <a:gd name="T4" fmla="*/ 16 w 18"/>
                  <a:gd name="T5" fmla="*/ 4 h 18"/>
                  <a:gd name="T6" fmla="*/ 14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9" y="0"/>
                      <a:pt x="14" y="1"/>
                      <a:pt x="16" y="4"/>
                    </a:cubicBezTo>
                    <a:cubicBezTo>
                      <a:pt x="18" y="8"/>
                      <a:pt x="17" y="13"/>
                      <a:pt x="14"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5" name="Freeform 1544"/>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6" name="Freeform 1545"/>
              <p:cNvSpPr>
                <a:spLocks/>
              </p:cNvSpPr>
              <p:nvPr/>
            </p:nvSpPr>
            <p:spPr bwMode="auto">
              <a:xfrm>
                <a:off x="4365" y="2069"/>
                <a:ext cx="36" cy="45"/>
              </a:xfrm>
              <a:custGeom>
                <a:avLst/>
                <a:gdLst>
                  <a:gd name="T0" fmla="*/ 5 w 18"/>
                  <a:gd name="T1" fmla="*/ 2 h 18"/>
                  <a:gd name="T2" fmla="*/ 5 w 18"/>
                  <a:gd name="T3" fmla="*/ 2 h 18"/>
                  <a:gd name="T4" fmla="*/ 16 w 18"/>
                  <a:gd name="T5" fmla="*/ 4 h 18"/>
                  <a:gd name="T6" fmla="*/ 14 w 18"/>
                  <a:gd name="T7" fmla="*/ 15 h 18"/>
                  <a:gd name="T8" fmla="*/ 14 w 18"/>
                  <a:gd name="T9" fmla="*/ 15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5"/>
                    </a:cubicBezTo>
                    <a:lnTo>
                      <a:pt x="14" y="15"/>
                    </a:lnTo>
                    <a:cubicBezTo>
                      <a:pt x="10" y="18"/>
                      <a:pt x="5" y="17"/>
                      <a:pt x="2"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7" name="Freeform 1546"/>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 name="Freeform 1547"/>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9" name="Freeform 1548"/>
              <p:cNvSpPr>
                <a:spLocks/>
              </p:cNvSpPr>
              <p:nvPr/>
            </p:nvSpPr>
            <p:spPr bwMode="auto">
              <a:xfrm>
                <a:off x="4365" y="2069"/>
                <a:ext cx="36" cy="45"/>
              </a:xfrm>
              <a:custGeom>
                <a:avLst/>
                <a:gdLst>
                  <a:gd name="T0" fmla="*/ 5 w 18"/>
                  <a:gd name="T1" fmla="*/ 2 h 18"/>
                  <a:gd name="T2" fmla="*/ 5 w 18"/>
                  <a:gd name="T3" fmla="*/ 2 h 18"/>
                  <a:gd name="T4" fmla="*/ 16 w 18"/>
                  <a:gd name="T5" fmla="*/ 4 h 18"/>
                  <a:gd name="T6" fmla="*/ 14 w 18"/>
                  <a:gd name="T7" fmla="*/ 15 h 18"/>
                  <a:gd name="T8" fmla="*/ 14 w 18"/>
                  <a:gd name="T9" fmla="*/ 15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5"/>
                    </a:cubicBezTo>
                    <a:lnTo>
                      <a:pt x="14" y="15"/>
                    </a:lnTo>
                    <a:cubicBezTo>
                      <a:pt x="10" y="18"/>
                      <a:pt x="5" y="17"/>
                      <a:pt x="2"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0" name="Freeform 1549"/>
              <p:cNvSpPr>
                <a:spLocks/>
              </p:cNvSpPr>
              <p:nvPr/>
            </p:nvSpPr>
            <p:spPr bwMode="auto">
              <a:xfrm>
                <a:off x="4367"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1" name="Freeform 1550"/>
              <p:cNvSpPr>
                <a:spLocks/>
              </p:cNvSpPr>
              <p:nvPr/>
            </p:nvSpPr>
            <p:spPr bwMode="auto">
              <a:xfrm>
                <a:off x="4369"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2" name="Freeform 1551"/>
              <p:cNvSpPr>
                <a:spLocks/>
              </p:cNvSpPr>
              <p:nvPr/>
            </p:nvSpPr>
            <p:spPr bwMode="auto">
              <a:xfrm>
                <a:off x="4365" y="2069"/>
                <a:ext cx="38" cy="47"/>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3" name="Freeform 1552"/>
              <p:cNvSpPr>
                <a:spLocks/>
              </p:cNvSpPr>
              <p:nvPr/>
            </p:nvSpPr>
            <p:spPr bwMode="auto">
              <a:xfrm>
                <a:off x="4365" y="2069"/>
                <a:ext cx="38" cy="47"/>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4" name="Freeform 1553"/>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 name="Freeform 1554"/>
              <p:cNvSpPr>
                <a:spLocks/>
              </p:cNvSpPr>
              <p:nvPr/>
            </p:nvSpPr>
            <p:spPr bwMode="auto">
              <a:xfrm>
                <a:off x="4385"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 name="Freeform 1555"/>
              <p:cNvSpPr>
                <a:spLocks/>
              </p:cNvSpPr>
              <p:nvPr/>
            </p:nvSpPr>
            <p:spPr bwMode="auto">
              <a:xfrm>
                <a:off x="4365" y="2069"/>
                <a:ext cx="38" cy="45"/>
              </a:xfrm>
              <a:custGeom>
                <a:avLst/>
                <a:gdLst>
                  <a:gd name="T0" fmla="*/ 5 w 19"/>
                  <a:gd name="T1" fmla="*/ 3 h 18"/>
                  <a:gd name="T2" fmla="*/ 6 w 19"/>
                  <a:gd name="T3" fmla="*/ 2 h 18"/>
                  <a:gd name="T4" fmla="*/ 17 w 19"/>
                  <a:gd name="T5" fmla="*/ 5 h 18"/>
                  <a:gd name="T6" fmla="*/ 14 w 19"/>
                  <a:gd name="T7" fmla="*/ 16 h 18"/>
                  <a:gd name="T8" fmla="*/ 14 w 19"/>
                  <a:gd name="T9" fmla="*/ 16 h 18"/>
                  <a:gd name="T10" fmla="*/ 3 w 19"/>
                  <a:gd name="T11" fmla="*/ 14 h 18"/>
                  <a:gd name="T12" fmla="*/ 5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3"/>
                    </a:moveTo>
                    <a:lnTo>
                      <a:pt x="6" y="2"/>
                    </a:lnTo>
                    <a:cubicBezTo>
                      <a:pt x="9" y="0"/>
                      <a:pt x="14" y="1"/>
                      <a:pt x="17" y="5"/>
                    </a:cubicBezTo>
                    <a:cubicBezTo>
                      <a:pt x="19" y="8"/>
                      <a:pt x="18" y="13"/>
                      <a:pt x="14" y="16"/>
                    </a:cubicBezTo>
                    <a:lnTo>
                      <a:pt x="14" y="16"/>
                    </a:lnTo>
                    <a:cubicBezTo>
                      <a:pt x="10" y="18"/>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7" name="Freeform 1556"/>
              <p:cNvSpPr>
                <a:spLocks/>
              </p:cNvSpPr>
              <p:nvPr/>
            </p:nvSpPr>
            <p:spPr bwMode="auto">
              <a:xfrm>
                <a:off x="4367" y="2069"/>
                <a:ext cx="36" cy="47"/>
              </a:xfrm>
              <a:custGeom>
                <a:avLst/>
                <a:gdLst>
                  <a:gd name="T0" fmla="*/ 4 w 18"/>
                  <a:gd name="T1" fmla="*/ 3 h 19"/>
                  <a:gd name="T2" fmla="*/ 5 w 18"/>
                  <a:gd name="T3" fmla="*/ 2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5" y="2"/>
                    </a:lnTo>
                    <a:cubicBezTo>
                      <a:pt x="8" y="0"/>
                      <a:pt x="13" y="1"/>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8" name="Freeform 1557"/>
              <p:cNvSpPr>
                <a:spLocks/>
              </p:cNvSpPr>
              <p:nvPr/>
            </p:nvSpPr>
            <p:spPr bwMode="auto">
              <a:xfrm>
                <a:off x="4369"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9" name="Freeform 1558"/>
              <p:cNvSpPr>
                <a:spLocks/>
              </p:cNvSpPr>
              <p:nvPr/>
            </p:nvSpPr>
            <p:spPr bwMode="auto">
              <a:xfrm>
                <a:off x="4367" y="2069"/>
                <a:ext cx="36"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0" name="Freeform 1559"/>
              <p:cNvSpPr>
                <a:spLocks/>
              </p:cNvSpPr>
              <p:nvPr/>
            </p:nvSpPr>
            <p:spPr bwMode="auto">
              <a:xfrm>
                <a:off x="4385" y="2091"/>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Freeform 1560"/>
              <p:cNvSpPr>
                <a:spLocks/>
              </p:cNvSpPr>
              <p:nvPr/>
            </p:nvSpPr>
            <p:spPr bwMode="auto">
              <a:xfrm>
                <a:off x="4369"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4" y="16"/>
                      <a:pt x="0" y="13"/>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2" name="Freeform 1561"/>
              <p:cNvSpPr>
                <a:spLocks/>
              </p:cNvSpPr>
              <p:nvPr/>
            </p:nvSpPr>
            <p:spPr bwMode="auto">
              <a:xfrm>
                <a:off x="4367" y="2069"/>
                <a:ext cx="36"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3" name="Freeform 1562"/>
              <p:cNvSpPr>
                <a:spLocks/>
              </p:cNvSpPr>
              <p:nvPr/>
            </p:nvSpPr>
            <p:spPr bwMode="auto">
              <a:xfrm>
                <a:off x="4351" y="2066"/>
                <a:ext cx="40" cy="48"/>
              </a:xfrm>
              <a:custGeom>
                <a:avLst/>
                <a:gdLst>
                  <a:gd name="T0" fmla="*/ 5 w 20"/>
                  <a:gd name="T1" fmla="*/ 3 h 19"/>
                  <a:gd name="T2" fmla="*/ 6 w 20"/>
                  <a:gd name="T3" fmla="*/ 2 h 19"/>
                  <a:gd name="T4" fmla="*/ 17 w 20"/>
                  <a:gd name="T5" fmla="*/ 5 h 19"/>
                  <a:gd name="T6" fmla="*/ 15 w 20"/>
                  <a:gd name="T7" fmla="*/ 16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5"/>
                    </a:cubicBezTo>
                    <a:cubicBezTo>
                      <a:pt x="20" y="8"/>
                      <a:pt x="19" y="13"/>
                      <a:pt x="15"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4" name="Freeform 1563"/>
              <p:cNvSpPr>
                <a:spLocks/>
              </p:cNvSpPr>
              <p:nvPr/>
            </p:nvSpPr>
            <p:spPr bwMode="auto">
              <a:xfrm>
                <a:off x="4353"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5" name="Freeform 1564"/>
              <p:cNvSpPr>
                <a:spLocks/>
              </p:cNvSpPr>
              <p:nvPr/>
            </p:nvSpPr>
            <p:spPr bwMode="auto">
              <a:xfrm>
                <a:off x="4371" y="2071"/>
                <a:ext cx="35" cy="45"/>
              </a:xfrm>
              <a:custGeom>
                <a:avLst/>
                <a:gdLst>
                  <a:gd name="T0" fmla="*/ 14 w 18"/>
                  <a:gd name="T1" fmla="*/ 16 h 18"/>
                  <a:gd name="T2" fmla="*/ 14 w 18"/>
                  <a:gd name="T3" fmla="*/ 16 h 18"/>
                  <a:gd name="T4" fmla="*/ 2 w 18"/>
                  <a:gd name="T5" fmla="*/ 13 h 18"/>
                  <a:gd name="T6" fmla="*/ 5 w 18"/>
                  <a:gd name="T7" fmla="*/ 2 h 18"/>
                  <a:gd name="T8" fmla="*/ 5 w 18"/>
                  <a:gd name="T9" fmla="*/ 2 h 18"/>
                  <a:gd name="T10" fmla="*/ 16 w 18"/>
                  <a:gd name="T11" fmla="*/ 5 h 18"/>
                  <a:gd name="T12" fmla="*/ 14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4" y="16"/>
                    </a:moveTo>
                    <a:lnTo>
                      <a:pt x="14" y="16"/>
                    </a:lnTo>
                    <a:cubicBezTo>
                      <a:pt x="10" y="18"/>
                      <a:pt x="5" y="17"/>
                      <a:pt x="2" y="13"/>
                    </a:cubicBezTo>
                    <a:cubicBezTo>
                      <a:pt x="0" y="10"/>
                      <a:pt x="1" y="5"/>
                      <a:pt x="5" y="2"/>
                    </a:cubicBezTo>
                    <a:lnTo>
                      <a:pt x="5" y="2"/>
                    </a:lnTo>
                    <a:cubicBezTo>
                      <a:pt x="9" y="0"/>
                      <a:pt x="14" y="1"/>
                      <a:pt x="16" y="5"/>
                    </a:cubicBezTo>
                    <a:cubicBezTo>
                      <a:pt x="18" y="8"/>
                      <a:pt x="17"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6" name="Freeform 1565"/>
              <p:cNvSpPr>
                <a:spLocks/>
              </p:cNvSpPr>
              <p:nvPr/>
            </p:nvSpPr>
            <p:spPr bwMode="auto">
              <a:xfrm>
                <a:off x="4371" y="2071"/>
                <a:ext cx="35" cy="45"/>
              </a:xfrm>
              <a:custGeom>
                <a:avLst/>
                <a:gdLst>
                  <a:gd name="T0" fmla="*/ 13 w 18"/>
                  <a:gd name="T1" fmla="*/ 16 h 18"/>
                  <a:gd name="T2" fmla="*/ 13 w 18"/>
                  <a:gd name="T3" fmla="*/ 16 h 18"/>
                  <a:gd name="T4" fmla="*/ 2 w 18"/>
                  <a:gd name="T5" fmla="*/ 14 h 18"/>
                  <a:gd name="T6" fmla="*/ 5 w 18"/>
                  <a:gd name="T7" fmla="*/ 2 h 18"/>
                  <a:gd name="T8" fmla="*/ 5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10" y="18"/>
                      <a:pt x="5" y="17"/>
                      <a:pt x="2" y="14"/>
                    </a:cubicBezTo>
                    <a:cubicBezTo>
                      <a:pt x="0" y="10"/>
                      <a:pt x="1" y="5"/>
                      <a:pt x="5" y="2"/>
                    </a:cubicBezTo>
                    <a:lnTo>
                      <a:pt x="5" y="2"/>
                    </a:lnTo>
                    <a:cubicBezTo>
                      <a:pt x="8" y="0"/>
                      <a:pt x="13" y="1"/>
                      <a:pt x="16" y="5"/>
                    </a:cubicBezTo>
                    <a:cubicBezTo>
                      <a:pt x="18" y="9"/>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7" name="Freeform 1566"/>
              <p:cNvSpPr>
                <a:spLocks/>
              </p:cNvSpPr>
              <p:nvPr/>
            </p:nvSpPr>
            <p:spPr bwMode="auto">
              <a:xfrm>
                <a:off x="4371" y="2071"/>
                <a:ext cx="35" cy="45"/>
              </a:xfrm>
              <a:custGeom>
                <a:avLst/>
                <a:gdLst>
                  <a:gd name="T0" fmla="*/ 13 w 18"/>
                  <a:gd name="T1" fmla="*/ 16 h 18"/>
                  <a:gd name="T2" fmla="*/ 13 w 18"/>
                  <a:gd name="T3" fmla="*/ 16 h 18"/>
                  <a:gd name="T4" fmla="*/ 2 w 18"/>
                  <a:gd name="T5" fmla="*/ 14 h 18"/>
                  <a:gd name="T6" fmla="*/ 4 w 18"/>
                  <a:gd name="T7" fmla="*/ 3 h 18"/>
                  <a:gd name="T8" fmla="*/ 5 w 18"/>
                  <a:gd name="T9" fmla="*/ 3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9" y="18"/>
                      <a:pt x="5" y="17"/>
                      <a:pt x="2" y="14"/>
                    </a:cubicBezTo>
                    <a:cubicBezTo>
                      <a:pt x="0" y="10"/>
                      <a:pt x="1" y="5"/>
                      <a:pt x="4" y="3"/>
                    </a:cubicBezTo>
                    <a:lnTo>
                      <a:pt x="5" y="3"/>
                    </a:lnTo>
                    <a:cubicBezTo>
                      <a:pt x="8" y="0"/>
                      <a:pt x="13" y="1"/>
                      <a:pt x="16"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8" name="Freeform 1567"/>
              <p:cNvSpPr>
                <a:spLocks/>
              </p:cNvSpPr>
              <p:nvPr/>
            </p:nvSpPr>
            <p:spPr bwMode="auto">
              <a:xfrm>
                <a:off x="4371" y="2071"/>
                <a:ext cx="35" cy="48"/>
              </a:xfrm>
              <a:custGeom>
                <a:avLst/>
                <a:gdLst>
                  <a:gd name="T0" fmla="*/ 13 w 18"/>
                  <a:gd name="T1" fmla="*/ 16 h 19"/>
                  <a:gd name="T2" fmla="*/ 13 w 18"/>
                  <a:gd name="T3" fmla="*/ 16 h 19"/>
                  <a:gd name="T4" fmla="*/ 2 w 18"/>
                  <a:gd name="T5" fmla="*/ 14 h 19"/>
                  <a:gd name="T6" fmla="*/ 4 w 18"/>
                  <a:gd name="T7" fmla="*/ 3 h 19"/>
                  <a:gd name="T8" fmla="*/ 4 w 18"/>
                  <a:gd name="T9" fmla="*/ 3 h 19"/>
                  <a:gd name="T10" fmla="*/ 15 w 18"/>
                  <a:gd name="T11" fmla="*/ 5 h 19"/>
                  <a:gd name="T12" fmla="*/ 13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3" y="16"/>
                    </a:moveTo>
                    <a:lnTo>
                      <a:pt x="13" y="16"/>
                    </a:lnTo>
                    <a:cubicBezTo>
                      <a:pt x="9" y="19"/>
                      <a:pt x="4" y="17"/>
                      <a:pt x="2" y="14"/>
                    </a:cubicBezTo>
                    <a:cubicBezTo>
                      <a:pt x="0" y="10"/>
                      <a:pt x="1" y="5"/>
                      <a:pt x="4" y="3"/>
                    </a:cubicBezTo>
                    <a:lnTo>
                      <a:pt x="4" y="3"/>
                    </a:lnTo>
                    <a:cubicBezTo>
                      <a:pt x="8" y="0"/>
                      <a:pt x="13" y="1"/>
                      <a:pt x="15"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9" name="Freeform 1568"/>
              <p:cNvSpPr>
                <a:spLocks/>
              </p:cNvSpPr>
              <p:nvPr/>
            </p:nvSpPr>
            <p:spPr bwMode="auto">
              <a:xfrm>
                <a:off x="4369" y="2071"/>
                <a:ext cx="37" cy="48"/>
              </a:xfrm>
              <a:custGeom>
                <a:avLst/>
                <a:gdLst>
                  <a:gd name="T0" fmla="*/ 14 w 19"/>
                  <a:gd name="T1" fmla="*/ 16 h 19"/>
                  <a:gd name="T2" fmla="*/ 14 w 19"/>
                  <a:gd name="T3" fmla="*/ 16 h 19"/>
                  <a:gd name="T4" fmla="*/ 3 w 19"/>
                  <a:gd name="T5" fmla="*/ 14 h 19"/>
                  <a:gd name="T6" fmla="*/ 5 w 19"/>
                  <a:gd name="T7" fmla="*/ 3 h 19"/>
                  <a:gd name="T8" fmla="*/ 5 w 19"/>
                  <a:gd name="T9" fmla="*/ 3 h 19"/>
                  <a:gd name="T10" fmla="*/ 16 w 19"/>
                  <a:gd name="T11" fmla="*/ 5 h 19"/>
                  <a:gd name="T12" fmla="*/ 14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4" y="16"/>
                    </a:moveTo>
                    <a:lnTo>
                      <a:pt x="14" y="16"/>
                    </a:lnTo>
                    <a:cubicBezTo>
                      <a:pt x="10" y="19"/>
                      <a:pt x="5" y="18"/>
                      <a:pt x="3" y="14"/>
                    </a:cubicBezTo>
                    <a:cubicBezTo>
                      <a:pt x="0" y="10"/>
                      <a:pt x="1" y="5"/>
                      <a:pt x="5" y="3"/>
                    </a:cubicBezTo>
                    <a:lnTo>
                      <a:pt x="5" y="3"/>
                    </a:lnTo>
                    <a:cubicBezTo>
                      <a:pt x="9" y="0"/>
                      <a:pt x="14" y="1"/>
                      <a:pt x="16" y="5"/>
                    </a:cubicBezTo>
                    <a:cubicBezTo>
                      <a:pt x="19" y="9"/>
                      <a:pt x="18"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0" name="Freeform 1569"/>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1" name="Freeform 1570"/>
              <p:cNvSpPr>
                <a:spLocks/>
              </p:cNvSpPr>
              <p:nvPr/>
            </p:nvSpPr>
            <p:spPr bwMode="auto">
              <a:xfrm>
                <a:off x="4371" y="2071"/>
                <a:ext cx="35"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2" name="Freeform 1571"/>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3"/>
                    </a:cubicBezTo>
                    <a:cubicBezTo>
                      <a:pt x="15" y="17"/>
                      <a:pt x="10" y="18"/>
                      <a:pt x="6"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3" name="Freeform 1572"/>
              <p:cNvSpPr>
                <a:spLocks/>
              </p:cNvSpPr>
              <p:nvPr/>
            </p:nvSpPr>
            <p:spPr bwMode="auto">
              <a:xfrm>
                <a:off x="4371" y="2071"/>
                <a:ext cx="35" cy="45"/>
              </a:xfrm>
              <a:custGeom>
                <a:avLst/>
                <a:gdLst>
                  <a:gd name="T0" fmla="*/ 5 w 18"/>
                  <a:gd name="T1" fmla="*/ 3 h 18"/>
                  <a:gd name="T2" fmla="*/ 5 w 18"/>
                  <a:gd name="T3" fmla="*/ 2 h 18"/>
                  <a:gd name="T4" fmla="*/ 16 w 18"/>
                  <a:gd name="T5" fmla="*/ 5 h 18"/>
                  <a:gd name="T6" fmla="*/ 14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9" y="0"/>
                      <a:pt x="14" y="1"/>
                      <a:pt x="16" y="5"/>
                    </a:cubicBezTo>
                    <a:cubicBezTo>
                      <a:pt x="18" y="9"/>
                      <a:pt x="17" y="13"/>
                      <a:pt x="14"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4" name="Freeform 1573"/>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5" name="Freeform 1574"/>
              <p:cNvSpPr>
                <a:spLocks/>
              </p:cNvSpPr>
              <p:nvPr/>
            </p:nvSpPr>
            <p:spPr bwMode="auto">
              <a:xfrm>
                <a:off x="4369" y="2071"/>
                <a:ext cx="37"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2"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6" name="Freeform 1575"/>
              <p:cNvSpPr>
                <a:spLocks/>
              </p:cNvSpPr>
              <p:nvPr/>
            </p:nvSpPr>
            <p:spPr bwMode="auto">
              <a:xfrm>
                <a:off x="4371" y="2071"/>
                <a:ext cx="35" cy="48"/>
              </a:xfrm>
              <a:custGeom>
                <a:avLst/>
                <a:gdLst>
                  <a:gd name="T0" fmla="*/ 12 w 18"/>
                  <a:gd name="T1" fmla="*/ 2 h 19"/>
                  <a:gd name="T2" fmla="*/ 12 w 18"/>
                  <a:gd name="T3" fmla="*/ 2 h 19"/>
                  <a:gd name="T4" fmla="*/ 16 w 18"/>
                  <a:gd name="T5" fmla="*/ 13 h 19"/>
                  <a:gd name="T6" fmla="*/ 5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7" name="Freeform 1576"/>
              <p:cNvSpPr>
                <a:spLocks/>
              </p:cNvSpPr>
              <p:nvPr/>
            </p:nvSpPr>
            <p:spPr bwMode="auto">
              <a:xfrm>
                <a:off x="4371" y="2071"/>
                <a:ext cx="35" cy="48"/>
              </a:xfrm>
              <a:custGeom>
                <a:avLst/>
                <a:gdLst>
                  <a:gd name="T0" fmla="*/ 4 w 18"/>
                  <a:gd name="T1" fmla="*/ 3 h 19"/>
                  <a:gd name="T2" fmla="*/ 4 w 18"/>
                  <a:gd name="T3" fmla="*/ 3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4" y="3"/>
                    </a:lnTo>
                    <a:cubicBezTo>
                      <a:pt x="8" y="0"/>
                      <a:pt x="13" y="1"/>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8" name="Freeform 1577"/>
              <p:cNvSpPr>
                <a:spLocks/>
              </p:cNvSpPr>
              <p:nvPr/>
            </p:nvSpPr>
            <p:spPr bwMode="auto">
              <a:xfrm>
                <a:off x="4369" y="2071"/>
                <a:ext cx="36" cy="48"/>
              </a:xfrm>
              <a:custGeom>
                <a:avLst/>
                <a:gdLst>
                  <a:gd name="T0" fmla="*/ 6 w 18"/>
                  <a:gd name="T1" fmla="*/ 17 h 19"/>
                  <a:gd name="T2" fmla="*/ 5 w 18"/>
                  <a:gd name="T3" fmla="*/ 17 h 19"/>
                  <a:gd name="T4" fmla="*/ 1 w 18"/>
                  <a:gd name="T5" fmla="*/ 6 h 19"/>
                  <a:gd name="T6" fmla="*/ 12 w 18"/>
                  <a:gd name="T7" fmla="*/ 2 h 19"/>
                  <a:gd name="T8" fmla="*/ 13 w 18"/>
                  <a:gd name="T9" fmla="*/ 2 h 19"/>
                  <a:gd name="T10" fmla="*/ 17 w 18"/>
                  <a:gd name="T11" fmla="*/ 13 h 19"/>
                  <a:gd name="T12" fmla="*/ 6 w 18"/>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6" y="17"/>
                    </a:moveTo>
                    <a:lnTo>
                      <a:pt x="5" y="17"/>
                    </a:lnTo>
                    <a:cubicBezTo>
                      <a:pt x="1" y="15"/>
                      <a:pt x="0" y="10"/>
                      <a:pt x="1" y="6"/>
                    </a:cubicBezTo>
                    <a:cubicBezTo>
                      <a:pt x="3" y="2"/>
                      <a:pt x="8" y="0"/>
                      <a:pt x="12" y="2"/>
                    </a:cubicBezTo>
                    <a:lnTo>
                      <a:pt x="13" y="2"/>
                    </a:lnTo>
                    <a:cubicBezTo>
                      <a:pt x="17" y="4"/>
                      <a:pt x="18" y="9"/>
                      <a:pt x="17" y="13"/>
                    </a:cubicBezTo>
                    <a:cubicBezTo>
                      <a:pt x="15" y="17"/>
                      <a:pt x="10" y="19"/>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9" name="Freeform 1578"/>
              <p:cNvSpPr>
                <a:spLocks/>
              </p:cNvSpPr>
              <p:nvPr/>
            </p:nvSpPr>
            <p:spPr bwMode="auto">
              <a:xfrm>
                <a:off x="4371"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0" name="Freeform 1579"/>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1" name="Freeform 1580"/>
              <p:cNvSpPr>
                <a:spLocks/>
              </p:cNvSpPr>
              <p:nvPr/>
            </p:nvSpPr>
            <p:spPr bwMode="auto">
              <a:xfrm>
                <a:off x="4371" y="2074"/>
                <a:ext cx="32" cy="42"/>
              </a:xfrm>
              <a:custGeom>
                <a:avLst/>
                <a:gdLst>
                  <a:gd name="T0" fmla="*/ 0 w 16"/>
                  <a:gd name="T1" fmla="*/ 9 h 17"/>
                  <a:gd name="T2" fmla="*/ 0 w 16"/>
                  <a:gd name="T3" fmla="*/ 8 h 17"/>
                  <a:gd name="T4" fmla="*/ 8 w 16"/>
                  <a:gd name="T5" fmla="*/ 0 h 17"/>
                  <a:gd name="T6" fmla="*/ 16 w 16"/>
                  <a:gd name="T7" fmla="*/ 8 h 17"/>
                  <a:gd name="T8" fmla="*/ 16 w 16"/>
                  <a:gd name="T9" fmla="*/ 9 h 17"/>
                  <a:gd name="T10" fmla="*/ 8 w 16"/>
                  <a:gd name="T11" fmla="*/ 17 h 17"/>
                  <a:gd name="T12" fmla="*/ 0 w 16"/>
                  <a:gd name="T13" fmla="*/ 9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0" y="9"/>
                    </a:moveTo>
                    <a:lnTo>
                      <a:pt x="0" y="8"/>
                    </a:lnTo>
                    <a:cubicBezTo>
                      <a:pt x="0" y="4"/>
                      <a:pt x="4" y="0"/>
                      <a:pt x="8" y="0"/>
                    </a:cubicBezTo>
                    <a:cubicBezTo>
                      <a:pt x="13" y="0"/>
                      <a:pt x="16" y="4"/>
                      <a:pt x="16" y="8"/>
                    </a:cubicBezTo>
                    <a:lnTo>
                      <a:pt x="16" y="9"/>
                    </a:lnTo>
                    <a:cubicBezTo>
                      <a:pt x="16" y="13"/>
                      <a:pt x="13" y="17"/>
                      <a:pt x="8" y="17"/>
                    </a:cubicBezTo>
                    <a:cubicBezTo>
                      <a:pt x="4" y="17"/>
                      <a:pt x="0" y="13"/>
                      <a:pt x="0" y="9"/>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2" name="Freeform 1581"/>
              <p:cNvSpPr>
                <a:spLocks/>
              </p:cNvSpPr>
              <p:nvPr/>
            </p:nvSpPr>
            <p:spPr bwMode="auto">
              <a:xfrm>
                <a:off x="4369" y="2071"/>
                <a:ext cx="37" cy="45"/>
              </a:xfrm>
              <a:custGeom>
                <a:avLst/>
                <a:gdLst>
                  <a:gd name="T0" fmla="*/ 15 w 19"/>
                  <a:gd name="T1" fmla="*/ 16 h 18"/>
                  <a:gd name="T2" fmla="*/ 14 w 19"/>
                  <a:gd name="T3" fmla="*/ 16 h 18"/>
                  <a:gd name="T4" fmla="*/ 3 w 19"/>
                  <a:gd name="T5" fmla="*/ 14 h 18"/>
                  <a:gd name="T6" fmla="*/ 5 w 19"/>
                  <a:gd name="T7" fmla="*/ 3 h 18"/>
                  <a:gd name="T8" fmla="*/ 6 w 19"/>
                  <a:gd name="T9" fmla="*/ 2 h 18"/>
                  <a:gd name="T10" fmla="*/ 17 w 19"/>
                  <a:gd name="T11" fmla="*/ 4 h 18"/>
                  <a:gd name="T12" fmla="*/ 15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5" y="16"/>
                    </a:moveTo>
                    <a:lnTo>
                      <a:pt x="14" y="16"/>
                    </a:lnTo>
                    <a:cubicBezTo>
                      <a:pt x="10" y="18"/>
                      <a:pt x="5" y="17"/>
                      <a:pt x="3" y="14"/>
                    </a:cubicBezTo>
                    <a:cubicBezTo>
                      <a:pt x="0" y="10"/>
                      <a:pt x="1" y="5"/>
                      <a:pt x="5" y="3"/>
                    </a:cubicBezTo>
                    <a:lnTo>
                      <a:pt x="6" y="2"/>
                    </a:lnTo>
                    <a:cubicBezTo>
                      <a:pt x="10" y="0"/>
                      <a:pt x="15" y="1"/>
                      <a:pt x="17" y="4"/>
                    </a:cubicBezTo>
                    <a:cubicBezTo>
                      <a:pt x="19" y="8"/>
                      <a:pt x="18" y="13"/>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3" name="Freeform 1582"/>
              <p:cNvSpPr>
                <a:spLocks/>
              </p:cNvSpPr>
              <p:nvPr/>
            </p:nvSpPr>
            <p:spPr bwMode="auto">
              <a:xfrm>
                <a:off x="4369" y="2069"/>
                <a:ext cx="37" cy="47"/>
              </a:xfrm>
              <a:custGeom>
                <a:avLst/>
                <a:gdLst>
                  <a:gd name="T0" fmla="*/ 4 w 19"/>
                  <a:gd name="T1" fmla="*/ 3 h 19"/>
                  <a:gd name="T2" fmla="*/ 5 w 19"/>
                  <a:gd name="T3" fmla="*/ 3 h 19"/>
                  <a:gd name="T4" fmla="*/ 16 w 19"/>
                  <a:gd name="T5" fmla="*/ 5 h 19"/>
                  <a:gd name="T6" fmla="*/ 14 w 19"/>
                  <a:gd name="T7" fmla="*/ 16 h 19"/>
                  <a:gd name="T8" fmla="*/ 13 w 19"/>
                  <a:gd name="T9" fmla="*/ 17 h 19"/>
                  <a:gd name="T10" fmla="*/ 2 w 19"/>
                  <a:gd name="T11" fmla="*/ 14 h 19"/>
                  <a:gd name="T12" fmla="*/ 4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4" y="3"/>
                    </a:moveTo>
                    <a:lnTo>
                      <a:pt x="5" y="3"/>
                    </a:lnTo>
                    <a:cubicBezTo>
                      <a:pt x="9" y="0"/>
                      <a:pt x="14" y="1"/>
                      <a:pt x="16" y="5"/>
                    </a:cubicBezTo>
                    <a:cubicBezTo>
                      <a:pt x="19" y="9"/>
                      <a:pt x="18" y="14"/>
                      <a:pt x="14" y="16"/>
                    </a:cubicBezTo>
                    <a:lnTo>
                      <a:pt x="13" y="17"/>
                    </a:lnTo>
                    <a:cubicBezTo>
                      <a:pt x="9" y="19"/>
                      <a:pt x="4" y="18"/>
                      <a:pt x="2" y="14"/>
                    </a:cubicBezTo>
                    <a:cubicBezTo>
                      <a:pt x="0" y="11"/>
                      <a:pt x="1" y="6"/>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4" name="Freeform 1583"/>
              <p:cNvSpPr>
                <a:spLocks/>
              </p:cNvSpPr>
              <p:nvPr/>
            </p:nvSpPr>
            <p:spPr bwMode="auto">
              <a:xfrm>
                <a:off x="4369" y="2071"/>
                <a:ext cx="36" cy="45"/>
              </a:xfrm>
              <a:custGeom>
                <a:avLst/>
                <a:gdLst>
                  <a:gd name="T0" fmla="*/ 6 w 18"/>
                  <a:gd name="T1" fmla="*/ 17 h 18"/>
                  <a:gd name="T2" fmla="*/ 5 w 18"/>
                  <a:gd name="T3" fmla="*/ 16 h 18"/>
                  <a:gd name="T4" fmla="*/ 1 w 18"/>
                  <a:gd name="T5" fmla="*/ 6 h 18"/>
                  <a:gd name="T6" fmla="*/ 12 w 18"/>
                  <a:gd name="T7" fmla="*/ 2 h 18"/>
                  <a:gd name="T8" fmla="*/ 13 w 18"/>
                  <a:gd name="T9" fmla="*/ 2 h 18"/>
                  <a:gd name="T10" fmla="*/ 17 w 18"/>
                  <a:gd name="T11" fmla="*/ 13 h 18"/>
                  <a:gd name="T12" fmla="*/ 6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6" y="17"/>
                    </a:moveTo>
                    <a:lnTo>
                      <a:pt x="5" y="16"/>
                    </a:lnTo>
                    <a:cubicBezTo>
                      <a:pt x="1" y="15"/>
                      <a:pt x="0" y="10"/>
                      <a:pt x="1" y="6"/>
                    </a:cubicBezTo>
                    <a:cubicBezTo>
                      <a:pt x="3" y="2"/>
                      <a:pt x="8" y="0"/>
                      <a:pt x="12" y="2"/>
                    </a:cubicBezTo>
                    <a:lnTo>
                      <a:pt x="13" y="2"/>
                    </a:lnTo>
                    <a:cubicBezTo>
                      <a:pt x="17" y="4"/>
                      <a:pt x="18" y="9"/>
                      <a:pt x="17" y="13"/>
                    </a:cubicBezTo>
                    <a:cubicBezTo>
                      <a:pt x="15" y="17"/>
                      <a:pt x="10" y="18"/>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5" name="Freeform 1584"/>
              <p:cNvSpPr>
                <a:spLocks/>
              </p:cNvSpPr>
              <p:nvPr/>
            </p:nvSpPr>
            <p:spPr bwMode="auto">
              <a:xfrm>
                <a:off x="4369" y="2069"/>
                <a:ext cx="37" cy="47"/>
              </a:xfrm>
              <a:custGeom>
                <a:avLst/>
                <a:gdLst>
                  <a:gd name="T0" fmla="*/ 7 w 19"/>
                  <a:gd name="T1" fmla="*/ 17 h 19"/>
                  <a:gd name="T2" fmla="*/ 6 w 19"/>
                  <a:gd name="T3" fmla="*/ 17 h 19"/>
                  <a:gd name="T4" fmla="*/ 2 w 19"/>
                  <a:gd name="T5" fmla="*/ 6 h 19"/>
                  <a:gd name="T6" fmla="*/ 13 w 19"/>
                  <a:gd name="T7" fmla="*/ 2 h 19"/>
                  <a:gd name="T8" fmla="*/ 13 w 19"/>
                  <a:gd name="T9" fmla="*/ 3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7"/>
                    </a:lnTo>
                    <a:cubicBezTo>
                      <a:pt x="2" y="15"/>
                      <a:pt x="0" y="10"/>
                      <a:pt x="2" y="6"/>
                    </a:cubicBezTo>
                    <a:cubicBezTo>
                      <a:pt x="4" y="2"/>
                      <a:pt x="9" y="0"/>
                      <a:pt x="13" y="2"/>
                    </a:cubicBezTo>
                    <a:lnTo>
                      <a:pt x="13" y="3"/>
                    </a:lnTo>
                    <a:cubicBezTo>
                      <a:pt x="17" y="4"/>
                      <a:pt x="19" y="9"/>
                      <a:pt x="17"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6" name="Freeform 1585"/>
              <p:cNvSpPr>
                <a:spLocks/>
              </p:cNvSpPr>
              <p:nvPr/>
            </p:nvSpPr>
            <p:spPr bwMode="auto">
              <a:xfrm>
                <a:off x="4371"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3" y="0"/>
                      <a:pt x="16" y="4"/>
                      <a:pt x="16" y="8"/>
                    </a:cubicBezTo>
                    <a:lnTo>
                      <a:pt x="16" y="8"/>
                    </a:lnTo>
                    <a:cubicBezTo>
                      <a:pt x="16" y="13"/>
                      <a:pt x="13"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7" name="Freeform 1586"/>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8" name="Freeform 1587"/>
              <p:cNvSpPr>
                <a:spLocks/>
              </p:cNvSpPr>
              <p:nvPr/>
            </p:nvSpPr>
            <p:spPr bwMode="auto">
              <a:xfrm>
                <a:off x="4369" y="2071"/>
                <a:ext cx="37"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2"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9" name="Freeform 1588"/>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0" name="Freeform 1589"/>
              <p:cNvSpPr>
                <a:spLocks/>
              </p:cNvSpPr>
              <p:nvPr/>
            </p:nvSpPr>
            <p:spPr bwMode="auto">
              <a:xfrm>
                <a:off x="4373" y="2074"/>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1" name="Freeform 1590"/>
              <p:cNvSpPr>
                <a:spLocks/>
              </p:cNvSpPr>
              <p:nvPr/>
            </p:nvSpPr>
            <p:spPr bwMode="auto">
              <a:xfrm>
                <a:off x="4373" y="2074"/>
                <a:ext cx="32" cy="42"/>
              </a:xfrm>
              <a:custGeom>
                <a:avLst/>
                <a:gdLst>
                  <a:gd name="T0" fmla="*/ 0 w 16"/>
                  <a:gd name="T1" fmla="*/ 9 h 17"/>
                  <a:gd name="T2" fmla="*/ 0 w 16"/>
                  <a:gd name="T3" fmla="*/ 8 h 17"/>
                  <a:gd name="T4" fmla="*/ 8 w 16"/>
                  <a:gd name="T5" fmla="*/ 0 h 17"/>
                  <a:gd name="T6" fmla="*/ 16 w 16"/>
                  <a:gd name="T7" fmla="*/ 8 h 17"/>
                  <a:gd name="T8" fmla="*/ 16 w 16"/>
                  <a:gd name="T9" fmla="*/ 9 h 17"/>
                  <a:gd name="T10" fmla="*/ 8 w 16"/>
                  <a:gd name="T11" fmla="*/ 17 h 17"/>
                  <a:gd name="T12" fmla="*/ 0 w 16"/>
                  <a:gd name="T13" fmla="*/ 9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0" y="9"/>
                    </a:moveTo>
                    <a:lnTo>
                      <a:pt x="0" y="8"/>
                    </a:lnTo>
                    <a:cubicBezTo>
                      <a:pt x="0" y="4"/>
                      <a:pt x="3" y="0"/>
                      <a:pt x="8" y="0"/>
                    </a:cubicBezTo>
                    <a:cubicBezTo>
                      <a:pt x="12" y="0"/>
                      <a:pt x="16" y="4"/>
                      <a:pt x="16" y="8"/>
                    </a:cubicBezTo>
                    <a:lnTo>
                      <a:pt x="16" y="9"/>
                    </a:lnTo>
                    <a:cubicBezTo>
                      <a:pt x="16" y="13"/>
                      <a:pt x="12" y="17"/>
                      <a:pt x="8" y="17"/>
                    </a:cubicBezTo>
                    <a:cubicBezTo>
                      <a:pt x="3" y="17"/>
                      <a:pt x="0" y="13"/>
                      <a:pt x="0" y="9"/>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2" name="Freeform 1591"/>
              <p:cNvSpPr>
                <a:spLocks/>
              </p:cNvSpPr>
              <p:nvPr/>
            </p:nvSpPr>
            <p:spPr bwMode="auto">
              <a:xfrm>
                <a:off x="4373" y="2074"/>
                <a:ext cx="32" cy="42"/>
              </a:xfrm>
              <a:custGeom>
                <a:avLst/>
                <a:gdLst>
                  <a:gd name="T0" fmla="*/ 0 w 16"/>
                  <a:gd name="T1" fmla="*/ 9 h 17"/>
                  <a:gd name="T2" fmla="*/ 0 w 16"/>
                  <a:gd name="T3" fmla="*/ 8 h 17"/>
                  <a:gd name="T4" fmla="*/ 8 w 16"/>
                  <a:gd name="T5" fmla="*/ 0 h 17"/>
                  <a:gd name="T6" fmla="*/ 16 w 16"/>
                  <a:gd name="T7" fmla="*/ 8 h 17"/>
                  <a:gd name="T8" fmla="*/ 16 w 16"/>
                  <a:gd name="T9" fmla="*/ 9 h 17"/>
                  <a:gd name="T10" fmla="*/ 8 w 16"/>
                  <a:gd name="T11" fmla="*/ 17 h 17"/>
                  <a:gd name="T12" fmla="*/ 0 w 16"/>
                  <a:gd name="T13" fmla="*/ 9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0" y="9"/>
                    </a:moveTo>
                    <a:lnTo>
                      <a:pt x="0" y="8"/>
                    </a:lnTo>
                    <a:cubicBezTo>
                      <a:pt x="0" y="4"/>
                      <a:pt x="3" y="0"/>
                      <a:pt x="8" y="0"/>
                    </a:cubicBezTo>
                    <a:cubicBezTo>
                      <a:pt x="12" y="0"/>
                      <a:pt x="16" y="4"/>
                      <a:pt x="16" y="8"/>
                    </a:cubicBezTo>
                    <a:lnTo>
                      <a:pt x="16" y="9"/>
                    </a:lnTo>
                    <a:cubicBezTo>
                      <a:pt x="16" y="13"/>
                      <a:pt x="12" y="17"/>
                      <a:pt x="8" y="17"/>
                    </a:cubicBezTo>
                    <a:cubicBezTo>
                      <a:pt x="3" y="17"/>
                      <a:pt x="0" y="13"/>
                      <a:pt x="0" y="9"/>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3" name="Freeform 1592"/>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4" name="Freeform 1593"/>
              <p:cNvSpPr>
                <a:spLocks/>
              </p:cNvSpPr>
              <p:nvPr/>
            </p:nvSpPr>
            <p:spPr bwMode="auto">
              <a:xfrm>
                <a:off x="4369" y="2071"/>
                <a:ext cx="37"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5" name="Freeform 1594"/>
              <p:cNvSpPr>
                <a:spLocks/>
              </p:cNvSpPr>
              <p:nvPr/>
            </p:nvSpPr>
            <p:spPr bwMode="auto">
              <a:xfrm>
                <a:off x="4371" y="2071"/>
                <a:ext cx="35" cy="48"/>
              </a:xfrm>
              <a:custGeom>
                <a:avLst/>
                <a:gdLst>
                  <a:gd name="T0" fmla="*/ 12 w 18"/>
                  <a:gd name="T1" fmla="*/ 2 h 19"/>
                  <a:gd name="T2" fmla="*/ 12 w 18"/>
                  <a:gd name="T3" fmla="*/ 2 h 19"/>
                  <a:gd name="T4" fmla="*/ 16 w 18"/>
                  <a:gd name="T5" fmla="*/ 13 h 19"/>
                  <a:gd name="T6" fmla="*/ 5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6" name="Freeform 1595"/>
              <p:cNvSpPr>
                <a:spLocks/>
              </p:cNvSpPr>
              <p:nvPr/>
            </p:nvSpPr>
            <p:spPr bwMode="auto">
              <a:xfrm>
                <a:off x="4371" y="2071"/>
                <a:ext cx="35" cy="48"/>
              </a:xfrm>
              <a:custGeom>
                <a:avLst/>
                <a:gdLst>
                  <a:gd name="T0" fmla="*/ 4 w 18"/>
                  <a:gd name="T1" fmla="*/ 3 h 19"/>
                  <a:gd name="T2" fmla="*/ 4 w 18"/>
                  <a:gd name="T3" fmla="*/ 3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4" y="3"/>
                    </a:lnTo>
                    <a:cubicBezTo>
                      <a:pt x="8" y="0"/>
                      <a:pt x="13" y="1"/>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7" name="Freeform 1596"/>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8" name="Freeform 1597"/>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5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9" name="Freeform 1598"/>
              <p:cNvSpPr>
                <a:spLocks/>
              </p:cNvSpPr>
              <p:nvPr/>
            </p:nvSpPr>
            <p:spPr bwMode="auto">
              <a:xfrm>
                <a:off x="4371" y="2071"/>
                <a:ext cx="35" cy="45"/>
              </a:xfrm>
              <a:custGeom>
                <a:avLst/>
                <a:gdLst>
                  <a:gd name="T0" fmla="*/ 4 w 18"/>
                  <a:gd name="T1" fmla="*/ 3 h 18"/>
                  <a:gd name="T2" fmla="*/ 4 w 18"/>
                  <a:gd name="T3" fmla="*/ 3 h 18"/>
                  <a:gd name="T4" fmla="*/ 16 w 18"/>
                  <a:gd name="T5" fmla="*/ 5 h 18"/>
                  <a:gd name="T6" fmla="*/ 13 w 18"/>
                  <a:gd name="T7" fmla="*/ 16 h 18"/>
                  <a:gd name="T8" fmla="*/ 13 w 18"/>
                  <a:gd name="T9" fmla="*/ 16 h 18"/>
                  <a:gd name="T10" fmla="*/ 2 w 18"/>
                  <a:gd name="T11" fmla="*/ 14 h 18"/>
                  <a:gd name="T12" fmla="*/ 4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3"/>
                    </a:moveTo>
                    <a:lnTo>
                      <a:pt x="4" y="3"/>
                    </a:lnTo>
                    <a:cubicBezTo>
                      <a:pt x="8" y="0"/>
                      <a:pt x="13" y="1"/>
                      <a:pt x="16" y="5"/>
                    </a:cubicBezTo>
                    <a:cubicBezTo>
                      <a:pt x="18" y="9"/>
                      <a:pt x="17" y="14"/>
                      <a:pt x="13" y="16"/>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0" name="Freeform 1599"/>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1" name="Freeform 1600"/>
              <p:cNvSpPr>
                <a:spLocks/>
              </p:cNvSpPr>
              <p:nvPr/>
            </p:nvSpPr>
            <p:spPr bwMode="auto">
              <a:xfrm>
                <a:off x="4373"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2" name="Freeform 1601"/>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3" name="Freeform 1602"/>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4" name="Freeform 1603"/>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5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9" y="18"/>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5" name="Freeform 1604"/>
              <p:cNvSpPr>
                <a:spLocks/>
              </p:cNvSpPr>
              <p:nvPr/>
            </p:nvSpPr>
            <p:spPr bwMode="auto">
              <a:xfrm>
                <a:off x="4371" y="2071"/>
                <a:ext cx="35" cy="45"/>
              </a:xfrm>
              <a:custGeom>
                <a:avLst/>
                <a:gdLst>
                  <a:gd name="T0" fmla="*/ 4 w 18"/>
                  <a:gd name="T1" fmla="*/ 3 h 18"/>
                  <a:gd name="T2" fmla="*/ 4 w 18"/>
                  <a:gd name="T3" fmla="*/ 3 h 18"/>
                  <a:gd name="T4" fmla="*/ 15 w 18"/>
                  <a:gd name="T5" fmla="*/ 5 h 18"/>
                  <a:gd name="T6" fmla="*/ 13 w 18"/>
                  <a:gd name="T7" fmla="*/ 16 h 18"/>
                  <a:gd name="T8" fmla="*/ 13 w 18"/>
                  <a:gd name="T9" fmla="*/ 16 h 18"/>
                  <a:gd name="T10" fmla="*/ 2 w 18"/>
                  <a:gd name="T11" fmla="*/ 14 h 18"/>
                  <a:gd name="T12" fmla="*/ 4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3"/>
                    </a:moveTo>
                    <a:lnTo>
                      <a:pt x="4" y="3"/>
                    </a:lnTo>
                    <a:cubicBezTo>
                      <a:pt x="8" y="0"/>
                      <a:pt x="13" y="1"/>
                      <a:pt x="15" y="5"/>
                    </a:cubicBezTo>
                    <a:cubicBezTo>
                      <a:pt x="18" y="9"/>
                      <a:pt x="17" y="14"/>
                      <a:pt x="13" y="16"/>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6" name="Freeform 1605"/>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7" name="Freeform 1606"/>
              <p:cNvSpPr>
                <a:spLocks/>
              </p:cNvSpPr>
              <p:nvPr/>
            </p:nvSpPr>
            <p:spPr bwMode="auto">
              <a:xfrm>
                <a:off x="4371" y="2071"/>
                <a:ext cx="35"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8" name="Freeform 1607"/>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9" name="Freeform 1608"/>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50" name="Freeform 1609"/>
              <p:cNvSpPr>
                <a:spLocks/>
              </p:cNvSpPr>
              <p:nvPr/>
            </p:nvSpPr>
            <p:spPr bwMode="auto">
              <a:xfrm>
                <a:off x="4371" y="2071"/>
                <a:ext cx="35" cy="45"/>
              </a:xfrm>
              <a:custGeom>
                <a:avLst/>
                <a:gdLst>
                  <a:gd name="T0" fmla="*/ 5 w 18"/>
                  <a:gd name="T1" fmla="*/ 3 h 18"/>
                  <a:gd name="T2" fmla="*/ 5 w 18"/>
                  <a:gd name="T3" fmla="*/ 2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51" name="Freeform 1610"/>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7"/>
                      <a:pt x="10" y="18"/>
                      <a:pt x="6" y="16"/>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52" name="Freeform 1611"/>
              <p:cNvSpPr>
                <a:spLocks/>
              </p:cNvSpPr>
              <p:nvPr/>
            </p:nvSpPr>
            <p:spPr bwMode="auto">
              <a:xfrm>
                <a:off x="4373"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4" y="16"/>
                      <a:pt x="0" y="13"/>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8" name="Group 1813"/>
            <p:cNvGrpSpPr>
              <a:grpSpLocks/>
            </p:cNvGrpSpPr>
            <p:nvPr/>
          </p:nvGrpSpPr>
          <p:grpSpPr bwMode="auto">
            <a:xfrm>
              <a:off x="3818" y="2061"/>
              <a:ext cx="708" cy="1343"/>
              <a:chOff x="3818" y="2061"/>
              <a:chExt cx="708" cy="1343"/>
            </a:xfrm>
          </p:grpSpPr>
          <p:sp>
            <p:nvSpPr>
              <p:cNvPr id="53" name="Freeform 1613"/>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1614"/>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1615"/>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1616"/>
              <p:cNvSpPr>
                <a:spLocks/>
              </p:cNvSpPr>
              <p:nvPr/>
            </p:nvSpPr>
            <p:spPr bwMode="auto">
              <a:xfrm>
                <a:off x="4371" y="2071"/>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4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9"/>
                      <a:pt x="17" y="13"/>
                      <a:pt x="13" y="16"/>
                    </a:cubicBezTo>
                    <a:lnTo>
                      <a:pt x="13" y="16"/>
                    </a:lnTo>
                    <a:cubicBezTo>
                      <a:pt x="9" y="18"/>
                      <a:pt x="5" y="17"/>
                      <a:pt x="2" y="14"/>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1617"/>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3"/>
                    </a:cubicBezTo>
                    <a:cubicBezTo>
                      <a:pt x="15" y="17"/>
                      <a:pt x="10" y="18"/>
                      <a:pt x="6"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1618"/>
              <p:cNvSpPr>
                <a:spLocks/>
              </p:cNvSpPr>
              <p:nvPr/>
            </p:nvSpPr>
            <p:spPr bwMode="auto">
              <a:xfrm>
                <a:off x="4371" y="2071"/>
                <a:ext cx="35" cy="45"/>
              </a:xfrm>
              <a:custGeom>
                <a:avLst/>
                <a:gdLst>
                  <a:gd name="T0" fmla="*/ 5 w 18"/>
                  <a:gd name="T1" fmla="*/ 3 h 18"/>
                  <a:gd name="T2" fmla="*/ 5 w 18"/>
                  <a:gd name="T3" fmla="*/ 2 h 18"/>
                  <a:gd name="T4" fmla="*/ 16 w 18"/>
                  <a:gd name="T5" fmla="*/ 5 h 18"/>
                  <a:gd name="T6" fmla="*/ 14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9" y="0"/>
                      <a:pt x="14" y="1"/>
                      <a:pt x="16" y="5"/>
                    </a:cubicBezTo>
                    <a:cubicBezTo>
                      <a:pt x="18" y="9"/>
                      <a:pt x="17" y="13"/>
                      <a:pt x="14"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1619"/>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1620"/>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1621"/>
              <p:cNvSpPr>
                <a:spLocks/>
              </p:cNvSpPr>
              <p:nvPr/>
            </p:nvSpPr>
            <p:spPr bwMode="auto">
              <a:xfrm>
                <a:off x="4371" y="2071"/>
                <a:ext cx="35" cy="45"/>
              </a:xfrm>
              <a:custGeom>
                <a:avLst/>
                <a:gdLst>
                  <a:gd name="T0" fmla="*/ 5 w 18"/>
                  <a:gd name="T1" fmla="*/ 2 h 18"/>
                  <a:gd name="T2" fmla="*/ 5 w 18"/>
                  <a:gd name="T3" fmla="*/ 2 h 18"/>
                  <a:gd name="T4" fmla="*/ 16 w 18"/>
                  <a:gd name="T5" fmla="*/ 5 h 18"/>
                  <a:gd name="T6" fmla="*/ 14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5"/>
                    </a:cubicBezTo>
                    <a:cubicBezTo>
                      <a:pt x="18" y="8"/>
                      <a:pt x="17" y="13"/>
                      <a:pt x="14"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1622"/>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1623"/>
              <p:cNvSpPr>
                <a:spLocks/>
              </p:cNvSpPr>
              <p:nvPr/>
            </p:nvSpPr>
            <p:spPr bwMode="auto">
              <a:xfrm>
                <a:off x="4373"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1624"/>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3" y="0"/>
                      <a:pt x="16" y="4"/>
                      <a:pt x="16" y="8"/>
                    </a:cubicBezTo>
                    <a:lnTo>
                      <a:pt x="16" y="8"/>
                    </a:lnTo>
                    <a:cubicBezTo>
                      <a:pt x="16" y="13"/>
                      <a:pt x="13"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1625"/>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1626"/>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1627"/>
              <p:cNvSpPr>
                <a:spLocks/>
              </p:cNvSpPr>
              <p:nvPr/>
            </p:nvSpPr>
            <p:spPr bwMode="auto">
              <a:xfrm>
                <a:off x="4371" y="2071"/>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8" name="Freeform 1628"/>
              <p:cNvSpPr>
                <a:spLocks/>
              </p:cNvSpPr>
              <p:nvPr/>
            </p:nvSpPr>
            <p:spPr bwMode="auto">
              <a:xfrm>
                <a:off x="4371"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1629"/>
              <p:cNvSpPr>
                <a:spLocks/>
              </p:cNvSpPr>
              <p:nvPr/>
            </p:nvSpPr>
            <p:spPr bwMode="auto">
              <a:xfrm>
                <a:off x="4371"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1630"/>
              <p:cNvSpPr>
                <a:spLocks/>
              </p:cNvSpPr>
              <p:nvPr/>
            </p:nvSpPr>
            <p:spPr bwMode="auto">
              <a:xfrm>
                <a:off x="4375" y="2079"/>
                <a:ext cx="35" cy="45"/>
              </a:xfrm>
              <a:custGeom>
                <a:avLst/>
                <a:gdLst>
                  <a:gd name="T0" fmla="*/ 14 w 18"/>
                  <a:gd name="T1" fmla="*/ 15 h 18"/>
                  <a:gd name="T2" fmla="*/ 14 w 18"/>
                  <a:gd name="T3" fmla="*/ 15 h 18"/>
                  <a:gd name="T4" fmla="*/ 3 w 18"/>
                  <a:gd name="T5" fmla="*/ 13 h 18"/>
                  <a:gd name="T6" fmla="*/ 5 w 18"/>
                  <a:gd name="T7" fmla="*/ 2 h 18"/>
                  <a:gd name="T8" fmla="*/ 5 w 18"/>
                  <a:gd name="T9" fmla="*/ 2 h 18"/>
                  <a:gd name="T10" fmla="*/ 16 w 18"/>
                  <a:gd name="T11" fmla="*/ 4 h 18"/>
                  <a:gd name="T12" fmla="*/ 14 w 18"/>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4" y="15"/>
                    </a:moveTo>
                    <a:lnTo>
                      <a:pt x="14" y="15"/>
                    </a:lnTo>
                    <a:cubicBezTo>
                      <a:pt x="10" y="18"/>
                      <a:pt x="5" y="17"/>
                      <a:pt x="3" y="13"/>
                    </a:cubicBezTo>
                    <a:cubicBezTo>
                      <a:pt x="0" y="9"/>
                      <a:pt x="1" y="4"/>
                      <a:pt x="5" y="2"/>
                    </a:cubicBezTo>
                    <a:lnTo>
                      <a:pt x="5" y="2"/>
                    </a:lnTo>
                    <a:cubicBezTo>
                      <a:pt x="9" y="0"/>
                      <a:pt x="14" y="1"/>
                      <a:pt x="16" y="4"/>
                    </a:cubicBezTo>
                    <a:cubicBezTo>
                      <a:pt x="18" y="8"/>
                      <a:pt x="17"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1631"/>
              <p:cNvSpPr>
                <a:spLocks/>
              </p:cNvSpPr>
              <p:nvPr/>
            </p:nvSpPr>
            <p:spPr bwMode="auto">
              <a:xfrm>
                <a:off x="4375" y="2079"/>
                <a:ext cx="35" cy="45"/>
              </a:xfrm>
              <a:custGeom>
                <a:avLst/>
                <a:gdLst>
                  <a:gd name="T0" fmla="*/ 13 w 18"/>
                  <a:gd name="T1" fmla="*/ 16 h 18"/>
                  <a:gd name="T2" fmla="*/ 13 w 18"/>
                  <a:gd name="T3" fmla="*/ 16 h 18"/>
                  <a:gd name="T4" fmla="*/ 2 w 18"/>
                  <a:gd name="T5" fmla="*/ 13 h 18"/>
                  <a:gd name="T6" fmla="*/ 5 w 18"/>
                  <a:gd name="T7" fmla="*/ 2 h 18"/>
                  <a:gd name="T8" fmla="*/ 5 w 18"/>
                  <a:gd name="T9" fmla="*/ 2 h 18"/>
                  <a:gd name="T10" fmla="*/ 16 w 18"/>
                  <a:gd name="T11" fmla="*/ 4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10" y="18"/>
                      <a:pt x="5" y="17"/>
                      <a:pt x="2" y="13"/>
                    </a:cubicBezTo>
                    <a:cubicBezTo>
                      <a:pt x="0" y="10"/>
                      <a:pt x="1" y="5"/>
                      <a:pt x="5" y="2"/>
                    </a:cubicBezTo>
                    <a:lnTo>
                      <a:pt x="5" y="2"/>
                    </a:lnTo>
                    <a:cubicBezTo>
                      <a:pt x="9" y="0"/>
                      <a:pt x="13" y="1"/>
                      <a:pt x="16" y="4"/>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2" name="Freeform 1632"/>
              <p:cNvSpPr>
                <a:spLocks/>
              </p:cNvSpPr>
              <p:nvPr/>
            </p:nvSpPr>
            <p:spPr bwMode="auto">
              <a:xfrm>
                <a:off x="4375" y="2079"/>
                <a:ext cx="35" cy="45"/>
              </a:xfrm>
              <a:custGeom>
                <a:avLst/>
                <a:gdLst>
                  <a:gd name="T0" fmla="*/ 13 w 18"/>
                  <a:gd name="T1" fmla="*/ 16 h 18"/>
                  <a:gd name="T2" fmla="*/ 13 w 18"/>
                  <a:gd name="T3" fmla="*/ 16 h 18"/>
                  <a:gd name="T4" fmla="*/ 2 w 18"/>
                  <a:gd name="T5" fmla="*/ 13 h 18"/>
                  <a:gd name="T6" fmla="*/ 5 w 18"/>
                  <a:gd name="T7" fmla="*/ 2 h 18"/>
                  <a:gd name="T8" fmla="*/ 5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10" y="18"/>
                      <a:pt x="5" y="17"/>
                      <a:pt x="2" y="13"/>
                    </a:cubicBezTo>
                    <a:cubicBezTo>
                      <a:pt x="0" y="10"/>
                      <a:pt x="1" y="5"/>
                      <a:pt x="5" y="2"/>
                    </a:cubicBezTo>
                    <a:lnTo>
                      <a:pt x="5" y="2"/>
                    </a:lnTo>
                    <a:cubicBezTo>
                      <a:pt x="8" y="0"/>
                      <a:pt x="13" y="1"/>
                      <a:pt x="16" y="5"/>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3" name="Freeform 1633"/>
              <p:cNvSpPr>
                <a:spLocks/>
              </p:cNvSpPr>
              <p:nvPr/>
            </p:nvSpPr>
            <p:spPr bwMode="auto">
              <a:xfrm>
                <a:off x="4375" y="2079"/>
                <a:ext cx="35" cy="45"/>
              </a:xfrm>
              <a:custGeom>
                <a:avLst/>
                <a:gdLst>
                  <a:gd name="T0" fmla="*/ 13 w 18"/>
                  <a:gd name="T1" fmla="*/ 16 h 18"/>
                  <a:gd name="T2" fmla="*/ 13 w 18"/>
                  <a:gd name="T3" fmla="*/ 16 h 18"/>
                  <a:gd name="T4" fmla="*/ 2 w 18"/>
                  <a:gd name="T5" fmla="*/ 13 h 18"/>
                  <a:gd name="T6" fmla="*/ 4 w 18"/>
                  <a:gd name="T7" fmla="*/ 2 h 18"/>
                  <a:gd name="T8" fmla="*/ 4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9" y="18"/>
                      <a:pt x="4" y="17"/>
                      <a:pt x="2" y="13"/>
                    </a:cubicBezTo>
                    <a:cubicBezTo>
                      <a:pt x="0" y="10"/>
                      <a:pt x="1" y="5"/>
                      <a:pt x="4" y="2"/>
                    </a:cubicBezTo>
                    <a:lnTo>
                      <a:pt x="4" y="2"/>
                    </a:lnTo>
                    <a:cubicBezTo>
                      <a:pt x="8" y="0"/>
                      <a:pt x="13" y="1"/>
                      <a:pt x="16" y="5"/>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4" name="Freeform 1634"/>
              <p:cNvSpPr>
                <a:spLocks/>
              </p:cNvSpPr>
              <p:nvPr/>
            </p:nvSpPr>
            <p:spPr bwMode="auto">
              <a:xfrm>
                <a:off x="4373" y="2079"/>
                <a:ext cx="37" cy="45"/>
              </a:xfrm>
              <a:custGeom>
                <a:avLst/>
                <a:gdLst>
                  <a:gd name="T0" fmla="*/ 14 w 19"/>
                  <a:gd name="T1" fmla="*/ 16 h 18"/>
                  <a:gd name="T2" fmla="*/ 14 w 19"/>
                  <a:gd name="T3" fmla="*/ 16 h 18"/>
                  <a:gd name="T4" fmla="*/ 3 w 19"/>
                  <a:gd name="T5" fmla="*/ 14 h 18"/>
                  <a:gd name="T6" fmla="*/ 5 w 19"/>
                  <a:gd name="T7" fmla="*/ 3 h 18"/>
                  <a:gd name="T8" fmla="*/ 5 w 19"/>
                  <a:gd name="T9" fmla="*/ 2 h 18"/>
                  <a:gd name="T10" fmla="*/ 16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4"/>
                    </a:cubicBezTo>
                    <a:cubicBezTo>
                      <a:pt x="0" y="10"/>
                      <a:pt x="1" y="5"/>
                      <a:pt x="5" y="3"/>
                    </a:cubicBezTo>
                    <a:lnTo>
                      <a:pt x="5" y="2"/>
                    </a:lnTo>
                    <a:cubicBezTo>
                      <a:pt x="9" y="0"/>
                      <a:pt x="14" y="1"/>
                      <a:pt x="16" y="5"/>
                    </a:cubicBezTo>
                    <a:cubicBezTo>
                      <a:pt x="19" y="9"/>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5" name="Freeform 1635"/>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6" name="Freeform 1636"/>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7" name="Freeform 1637"/>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5" y="16"/>
                      <a:pt x="10" y="18"/>
                      <a:pt x="6" y="16"/>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8" name="Freeform 1638"/>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4 w 18"/>
                  <a:gd name="T7" fmla="*/ 16 h 18"/>
                  <a:gd name="T8" fmla="*/ 14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5"/>
                    </a:cubicBezTo>
                    <a:cubicBezTo>
                      <a:pt x="18" y="8"/>
                      <a:pt x="17" y="13"/>
                      <a:pt x="14" y="16"/>
                    </a:cubicBezTo>
                    <a:lnTo>
                      <a:pt x="14"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9" name="Freeform 1639"/>
              <p:cNvSpPr>
                <a:spLocks/>
              </p:cNvSpPr>
              <p:nvPr/>
            </p:nvSpPr>
            <p:spPr bwMode="auto">
              <a:xfrm>
                <a:off x="4375" y="2079"/>
                <a:ext cx="35" cy="45"/>
              </a:xfrm>
              <a:custGeom>
                <a:avLst/>
                <a:gdLst>
                  <a:gd name="T0" fmla="*/ 12 w 18"/>
                  <a:gd name="T1" fmla="*/ 2 h 18"/>
                  <a:gd name="T2" fmla="*/ 12 w 18"/>
                  <a:gd name="T3" fmla="*/ 2 h 18"/>
                  <a:gd name="T4" fmla="*/ 16 w 18"/>
                  <a:gd name="T5" fmla="*/ 13 h 18"/>
                  <a:gd name="T6" fmla="*/ 5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9" y="18"/>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1640"/>
              <p:cNvSpPr>
                <a:spLocks/>
              </p:cNvSpPr>
              <p:nvPr/>
            </p:nvSpPr>
            <p:spPr bwMode="auto">
              <a:xfrm>
                <a:off x="4375" y="2079"/>
                <a:ext cx="35" cy="45"/>
              </a:xfrm>
              <a:custGeom>
                <a:avLst/>
                <a:gdLst>
                  <a:gd name="T0" fmla="*/ 4 w 18"/>
                  <a:gd name="T1" fmla="*/ 3 h 18"/>
                  <a:gd name="T2" fmla="*/ 4 w 18"/>
                  <a:gd name="T3" fmla="*/ 2 h 18"/>
                  <a:gd name="T4" fmla="*/ 15 w 18"/>
                  <a:gd name="T5" fmla="*/ 5 h 18"/>
                  <a:gd name="T6" fmla="*/ 13 w 18"/>
                  <a:gd name="T7" fmla="*/ 16 h 18"/>
                  <a:gd name="T8" fmla="*/ 13 w 18"/>
                  <a:gd name="T9" fmla="*/ 16 h 18"/>
                  <a:gd name="T10" fmla="*/ 2 w 18"/>
                  <a:gd name="T11" fmla="*/ 14 h 18"/>
                  <a:gd name="T12" fmla="*/ 4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3"/>
                    </a:moveTo>
                    <a:lnTo>
                      <a:pt x="4" y="2"/>
                    </a:lnTo>
                    <a:cubicBezTo>
                      <a:pt x="8" y="0"/>
                      <a:pt x="13" y="1"/>
                      <a:pt x="15" y="5"/>
                    </a:cubicBezTo>
                    <a:cubicBezTo>
                      <a:pt x="18" y="9"/>
                      <a:pt x="17" y="14"/>
                      <a:pt x="13" y="16"/>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1641"/>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1642"/>
              <p:cNvSpPr>
                <a:spLocks/>
              </p:cNvSpPr>
              <p:nvPr/>
            </p:nvSpPr>
            <p:spPr bwMode="auto">
              <a:xfrm>
                <a:off x="4375" y="2079"/>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8"/>
                      <a:pt x="17" y="13"/>
                      <a:pt x="13" y="16"/>
                    </a:cubicBezTo>
                    <a:lnTo>
                      <a:pt x="13" y="16"/>
                    </a:lnTo>
                    <a:cubicBezTo>
                      <a:pt x="9" y="18"/>
                      <a:pt x="5"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3" name="Freeform 1643"/>
              <p:cNvSpPr>
                <a:spLocks/>
              </p:cNvSpPr>
              <p:nvPr/>
            </p:nvSpPr>
            <p:spPr bwMode="auto">
              <a:xfrm>
                <a:off x="4373" y="2079"/>
                <a:ext cx="37" cy="45"/>
              </a:xfrm>
              <a:custGeom>
                <a:avLst/>
                <a:gdLst>
                  <a:gd name="T0" fmla="*/ 6 w 19"/>
                  <a:gd name="T1" fmla="*/ 17 h 18"/>
                  <a:gd name="T2" fmla="*/ 5 w 19"/>
                  <a:gd name="T3" fmla="*/ 16 h 18"/>
                  <a:gd name="T4" fmla="*/ 1 w 19"/>
                  <a:gd name="T5" fmla="*/ 6 h 18"/>
                  <a:gd name="T6" fmla="*/ 12 w 19"/>
                  <a:gd name="T7" fmla="*/ 2 h 18"/>
                  <a:gd name="T8" fmla="*/ 13 w 19"/>
                  <a:gd name="T9" fmla="*/ 2 h 18"/>
                  <a:gd name="T10" fmla="*/ 17 w 19"/>
                  <a:gd name="T11" fmla="*/ 13 h 18"/>
                  <a:gd name="T12" fmla="*/ 6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7"/>
                    </a:moveTo>
                    <a:lnTo>
                      <a:pt x="5" y="16"/>
                    </a:lnTo>
                    <a:cubicBezTo>
                      <a:pt x="1" y="14"/>
                      <a:pt x="0" y="10"/>
                      <a:pt x="1" y="6"/>
                    </a:cubicBezTo>
                    <a:cubicBezTo>
                      <a:pt x="3" y="2"/>
                      <a:pt x="8" y="0"/>
                      <a:pt x="12" y="2"/>
                    </a:cubicBezTo>
                    <a:lnTo>
                      <a:pt x="13" y="2"/>
                    </a:lnTo>
                    <a:cubicBezTo>
                      <a:pt x="17" y="4"/>
                      <a:pt x="19" y="9"/>
                      <a:pt x="17" y="13"/>
                    </a:cubicBezTo>
                    <a:cubicBezTo>
                      <a:pt x="15" y="17"/>
                      <a:pt x="10" y="18"/>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1644"/>
              <p:cNvSpPr>
                <a:spLocks/>
              </p:cNvSpPr>
              <p:nvPr/>
            </p:nvSpPr>
            <p:spPr bwMode="auto">
              <a:xfrm>
                <a:off x="4375"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3" y="0"/>
                      <a:pt x="8" y="0"/>
                    </a:cubicBezTo>
                    <a:cubicBezTo>
                      <a:pt x="12" y="0"/>
                      <a:pt x="16" y="3"/>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1645"/>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1646"/>
              <p:cNvSpPr>
                <a:spLocks/>
              </p:cNvSpPr>
              <p:nvPr/>
            </p:nvSpPr>
            <p:spPr bwMode="auto">
              <a:xfrm>
                <a:off x="4375"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3" y="0"/>
                      <a:pt x="16" y="4"/>
                      <a:pt x="16" y="8"/>
                    </a:cubicBezTo>
                    <a:lnTo>
                      <a:pt x="16" y="8"/>
                    </a:lnTo>
                    <a:cubicBezTo>
                      <a:pt x="16" y="13"/>
                      <a:pt x="13"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1647"/>
              <p:cNvSpPr>
                <a:spLocks/>
              </p:cNvSpPr>
              <p:nvPr/>
            </p:nvSpPr>
            <p:spPr bwMode="auto">
              <a:xfrm>
                <a:off x="4373" y="2076"/>
                <a:ext cx="37" cy="48"/>
              </a:xfrm>
              <a:custGeom>
                <a:avLst/>
                <a:gdLst>
                  <a:gd name="T0" fmla="*/ 15 w 19"/>
                  <a:gd name="T1" fmla="*/ 16 h 19"/>
                  <a:gd name="T2" fmla="*/ 14 w 19"/>
                  <a:gd name="T3" fmla="*/ 17 h 19"/>
                  <a:gd name="T4" fmla="*/ 3 w 19"/>
                  <a:gd name="T5" fmla="*/ 14 h 19"/>
                  <a:gd name="T6" fmla="*/ 5 w 19"/>
                  <a:gd name="T7" fmla="*/ 3 h 19"/>
                  <a:gd name="T8" fmla="*/ 6 w 19"/>
                  <a:gd name="T9" fmla="*/ 3 h 19"/>
                  <a:gd name="T10" fmla="*/ 17 w 19"/>
                  <a:gd name="T11" fmla="*/ 5 h 19"/>
                  <a:gd name="T12" fmla="*/ 15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5" y="16"/>
                    </a:moveTo>
                    <a:lnTo>
                      <a:pt x="14" y="17"/>
                    </a:lnTo>
                    <a:cubicBezTo>
                      <a:pt x="10" y="19"/>
                      <a:pt x="5" y="18"/>
                      <a:pt x="3" y="14"/>
                    </a:cubicBezTo>
                    <a:cubicBezTo>
                      <a:pt x="0" y="11"/>
                      <a:pt x="1" y="6"/>
                      <a:pt x="5" y="3"/>
                    </a:cubicBezTo>
                    <a:lnTo>
                      <a:pt x="6" y="3"/>
                    </a:lnTo>
                    <a:cubicBezTo>
                      <a:pt x="10" y="0"/>
                      <a:pt x="15" y="1"/>
                      <a:pt x="17" y="5"/>
                    </a:cubicBezTo>
                    <a:cubicBezTo>
                      <a:pt x="19" y="9"/>
                      <a:pt x="18"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1648"/>
              <p:cNvSpPr>
                <a:spLocks/>
              </p:cNvSpPr>
              <p:nvPr/>
            </p:nvSpPr>
            <p:spPr bwMode="auto">
              <a:xfrm>
                <a:off x="4373" y="2076"/>
                <a:ext cx="37" cy="48"/>
              </a:xfrm>
              <a:custGeom>
                <a:avLst/>
                <a:gdLst>
                  <a:gd name="T0" fmla="*/ 4 w 19"/>
                  <a:gd name="T1" fmla="*/ 3 h 19"/>
                  <a:gd name="T2" fmla="*/ 5 w 19"/>
                  <a:gd name="T3" fmla="*/ 2 h 19"/>
                  <a:gd name="T4" fmla="*/ 16 w 19"/>
                  <a:gd name="T5" fmla="*/ 5 h 19"/>
                  <a:gd name="T6" fmla="*/ 14 w 19"/>
                  <a:gd name="T7" fmla="*/ 16 h 19"/>
                  <a:gd name="T8" fmla="*/ 13 w 19"/>
                  <a:gd name="T9" fmla="*/ 16 h 19"/>
                  <a:gd name="T10" fmla="*/ 2 w 19"/>
                  <a:gd name="T11" fmla="*/ 14 h 19"/>
                  <a:gd name="T12" fmla="*/ 4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4" y="3"/>
                    </a:moveTo>
                    <a:lnTo>
                      <a:pt x="5" y="2"/>
                    </a:lnTo>
                    <a:cubicBezTo>
                      <a:pt x="9" y="0"/>
                      <a:pt x="14" y="1"/>
                      <a:pt x="16" y="5"/>
                    </a:cubicBezTo>
                    <a:cubicBezTo>
                      <a:pt x="19" y="9"/>
                      <a:pt x="18" y="14"/>
                      <a:pt x="14"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1649"/>
              <p:cNvSpPr>
                <a:spLocks/>
              </p:cNvSpPr>
              <p:nvPr/>
            </p:nvSpPr>
            <p:spPr bwMode="auto">
              <a:xfrm>
                <a:off x="4373" y="2079"/>
                <a:ext cx="37" cy="45"/>
              </a:xfrm>
              <a:custGeom>
                <a:avLst/>
                <a:gdLst>
                  <a:gd name="T0" fmla="*/ 6 w 19"/>
                  <a:gd name="T1" fmla="*/ 16 h 18"/>
                  <a:gd name="T2" fmla="*/ 5 w 19"/>
                  <a:gd name="T3" fmla="*/ 16 h 18"/>
                  <a:gd name="T4" fmla="*/ 1 w 19"/>
                  <a:gd name="T5" fmla="*/ 5 h 18"/>
                  <a:gd name="T6" fmla="*/ 12 w 19"/>
                  <a:gd name="T7" fmla="*/ 1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5" y="16"/>
                    </a:lnTo>
                    <a:cubicBezTo>
                      <a:pt x="1" y="14"/>
                      <a:pt x="0" y="9"/>
                      <a:pt x="1" y="5"/>
                    </a:cubicBezTo>
                    <a:cubicBezTo>
                      <a:pt x="3" y="1"/>
                      <a:pt x="8" y="0"/>
                      <a:pt x="12" y="1"/>
                    </a:cubicBezTo>
                    <a:lnTo>
                      <a:pt x="13" y="2"/>
                    </a:lnTo>
                    <a:cubicBezTo>
                      <a:pt x="17" y="4"/>
                      <a:pt x="19" y="8"/>
                      <a:pt x="17" y="12"/>
                    </a:cubicBezTo>
                    <a:cubicBezTo>
                      <a:pt x="15" y="16"/>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1650"/>
              <p:cNvSpPr>
                <a:spLocks/>
              </p:cNvSpPr>
              <p:nvPr/>
            </p:nvSpPr>
            <p:spPr bwMode="auto">
              <a:xfrm>
                <a:off x="4373" y="2076"/>
                <a:ext cx="37" cy="48"/>
              </a:xfrm>
              <a:custGeom>
                <a:avLst/>
                <a:gdLst>
                  <a:gd name="T0" fmla="*/ 7 w 19"/>
                  <a:gd name="T1" fmla="*/ 17 h 19"/>
                  <a:gd name="T2" fmla="*/ 6 w 19"/>
                  <a:gd name="T3" fmla="*/ 16 h 19"/>
                  <a:gd name="T4" fmla="*/ 2 w 19"/>
                  <a:gd name="T5" fmla="*/ 6 h 19"/>
                  <a:gd name="T6" fmla="*/ 13 w 19"/>
                  <a:gd name="T7" fmla="*/ 2 h 19"/>
                  <a:gd name="T8" fmla="*/ 14 w 19"/>
                  <a:gd name="T9" fmla="*/ 2 h 19"/>
                  <a:gd name="T10" fmla="*/ 18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6"/>
                    </a:lnTo>
                    <a:cubicBezTo>
                      <a:pt x="2" y="15"/>
                      <a:pt x="0" y="10"/>
                      <a:pt x="2" y="6"/>
                    </a:cubicBezTo>
                    <a:cubicBezTo>
                      <a:pt x="4" y="2"/>
                      <a:pt x="9" y="0"/>
                      <a:pt x="13" y="2"/>
                    </a:cubicBezTo>
                    <a:lnTo>
                      <a:pt x="14" y="2"/>
                    </a:lnTo>
                    <a:cubicBezTo>
                      <a:pt x="18" y="4"/>
                      <a:pt x="19"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1" name="Freeform 1651"/>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2" name="Freeform 1652"/>
              <p:cNvSpPr>
                <a:spLocks/>
              </p:cNvSpPr>
              <p:nvPr/>
            </p:nvSpPr>
            <p:spPr bwMode="auto">
              <a:xfrm>
                <a:off x="4373" y="2079"/>
                <a:ext cx="37" cy="45"/>
              </a:xfrm>
              <a:custGeom>
                <a:avLst/>
                <a:gdLst>
                  <a:gd name="T0" fmla="*/ 13 w 19"/>
                  <a:gd name="T1" fmla="*/ 2 h 18"/>
                  <a:gd name="T2" fmla="*/ 13 w 19"/>
                  <a:gd name="T3" fmla="*/ 2 h 18"/>
                  <a:gd name="T4" fmla="*/ 17 w 19"/>
                  <a:gd name="T5" fmla="*/ 12 h 18"/>
                  <a:gd name="T6" fmla="*/ 6 w 19"/>
                  <a:gd name="T7" fmla="*/ 16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8"/>
                      <a:pt x="17" y="12"/>
                    </a:cubicBezTo>
                    <a:cubicBezTo>
                      <a:pt x="15" y="16"/>
                      <a:pt x="10" y="18"/>
                      <a:pt x="6" y="16"/>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3" name="Freeform 1653"/>
              <p:cNvSpPr>
                <a:spLocks/>
              </p:cNvSpPr>
              <p:nvPr/>
            </p:nvSpPr>
            <p:spPr bwMode="auto">
              <a:xfrm>
                <a:off x="4375" y="2079"/>
                <a:ext cx="35" cy="45"/>
              </a:xfrm>
              <a:custGeom>
                <a:avLst/>
                <a:gdLst>
                  <a:gd name="T0" fmla="*/ 4 w 18"/>
                  <a:gd name="T1" fmla="*/ 2 h 18"/>
                  <a:gd name="T2" fmla="*/ 4 w 18"/>
                  <a:gd name="T3" fmla="*/ 2 h 18"/>
                  <a:gd name="T4" fmla="*/ 15 w 18"/>
                  <a:gd name="T5" fmla="*/ 5 h 18"/>
                  <a:gd name="T6" fmla="*/ 13 w 18"/>
                  <a:gd name="T7" fmla="*/ 16 h 18"/>
                  <a:gd name="T8" fmla="*/ 13 w 18"/>
                  <a:gd name="T9" fmla="*/ 16 h 18"/>
                  <a:gd name="T10" fmla="*/ 2 w 18"/>
                  <a:gd name="T11" fmla="*/ 14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5" y="5"/>
                    </a:cubicBezTo>
                    <a:cubicBezTo>
                      <a:pt x="18" y="8"/>
                      <a:pt x="17" y="13"/>
                      <a:pt x="13" y="16"/>
                    </a:cubicBezTo>
                    <a:lnTo>
                      <a:pt x="13" y="16"/>
                    </a:lnTo>
                    <a:cubicBezTo>
                      <a:pt x="9" y="18"/>
                      <a:pt x="4" y="17"/>
                      <a:pt x="2" y="14"/>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4" name="Freeform 1654"/>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5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9" y="18"/>
                      <a:pt x="5" y="16"/>
                    </a:cubicBezTo>
                    <a:lnTo>
                      <a:pt x="5" y="16"/>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5" name="Freeform 1655"/>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6" name="Freeform 1656"/>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7" name="Freeform 1657"/>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1658"/>
              <p:cNvSpPr>
                <a:spLocks/>
              </p:cNvSpPr>
              <p:nvPr/>
            </p:nvSpPr>
            <p:spPr bwMode="auto">
              <a:xfrm>
                <a:off x="4373" y="2079"/>
                <a:ext cx="37" cy="45"/>
              </a:xfrm>
              <a:custGeom>
                <a:avLst/>
                <a:gdLst>
                  <a:gd name="T0" fmla="*/ 13 w 19"/>
                  <a:gd name="T1" fmla="*/ 2 h 18"/>
                  <a:gd name="T2" fmla="*/ 13 w 19"/>
                  <a:gd name="T3" fmla="*/ 2 h 18"/>
                  <a:gd name="T4" fmla="*/ 17 w 19"/>
                  <a:gd name="T5" fmla="*/ 12 h 18"/>
                  <a:gd name="T6" fmla="*/ 6 w 19"/>
                  <a:gd name="T7" fmla="*/ 16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8"/>
                      <a:pt x="17" y="12"/>
                    </a:cubicBezTo>
                    <a:cubicBezTo>
                      <a:pt x="15" y="16"/>
                      <a:pt x="10" y="18"/>
                      <a:pt x="6" y="16"/>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1659"/>
              <p:cNvSpPr>
                <a:spLocks/>
              </p:cNvSpPr>
              <p:nvPr/>
            </p:nvSpPr>
            <p:spPr bwMode="auto">
              <a:xfrm>
                <a:off x="4373" y="2079"/>
                <a:ext cx="37"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0" name="Freeform 1660"/>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1" name="Freeform 1661"/>
              <p:cNvSpPr>
                <a:spLocks/>
              </p:cNvSpPr>
              <p:nvPr/>
            </p:nvSpPr>
            <p:spPr bwMode="auto">
              <a:xfrm>
                <a:off x="4375" y="2079"/>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8"/>
                      <a:pt x="17" y="13"/>
                      <a:pt x="13" y="16"/>
                    </a:cubicBezTo>
                    <a:lnTo>
                      <a:pt x="13" y="16"/>
                    </a:lnTo>
                    <a:cubicBezTo>
                      <a:pt x="9" y="18"/>
                      <a:pt x="5"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1662"/>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1663"/>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5" y="16"/>
                    </a:lnTo>
                    <a:cubicBezTo>
                      <a:pt x="1" y="14"/>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4" name="Freeform 1664"/>
              <p:cNvSpPr>
                <a:spLocks/>
              </p:cNvSpPr>
              <p:nvPr/>
            </p:nvSpPr>
            <p:spPr bwMode="auto">
              <a:xfrm>
                <a:off x="4375" y="2079"/>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8"/>
                      <a:pt x="17" y="13"/>
                      <a:pt x="13" y="16"/>
                    </a:cubicBezTo>
                    <a:lnTo>
                      <a:pt x="13" y="16"/>
                    </a:lnTo>
                    <a:cubicBezTo>
                      <a:pt x="9" y="18"/>
                      <a:pt x="5"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5" name="Freeform 1665"/>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4"/>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1666"/>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7" name="Freeform 1667"/>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8" name="Freeform 1668"/>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9" name="Freeform 1669"/>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5" y="16"/>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0" name="Freeform 1670"/>
              <p:cNvSpPr>
                <a:spLocks/>
              </p:cNvSpPr>
              <p:nvPr/>
            </p:nvSpPr>
            <p:spPr bwMode="auto">
              <a:xfrm>
                <a:off x="4375" y="2079"/>
                <a:ext cx="35" cy="45"/>
              </a:xfrm>
              <a:custGeom>
                <a:avLst/>
                <a:gdLst>
                  <a:gd name="T0" fmla="*/ 4 w 18"/>
                  <a:gd name="T1" fmla="*/ 2 h 18"/>
                  <a:gd name="T2" fmla="*/ 4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6"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1" name="Freeform 1671"/>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2" name="Freeform 1672"/>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3" name="Freeform 1673"/>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3" y="0"/>
                      <a:pt x="8" y="0"/>
                    </a:cubicBezTo>
                    <a:cubicBezTo>
                      <a:pt x="12" y="0"/>
                      <a:pt x="16" y="3"/>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1674"/>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4" y="16"/>
                      <a:pt x="10" y="18"/>
                      <a:pt x="6" y="16"/>
                    </a:cubicBezTo>
                    <a:lnTo>
                      <a:pt x="6" y="16"/>
                    </a:lnTo>
                    <a:cubicBezTo>
                      <a:pt x="2" y="14"/>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1675"/>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1676"/>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5" y="16"/>
                      <a:pt x="10" y="18"/>
                      <a:pt x="6" y="16"/>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7" name="Freeform 1677"/>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4" y="16"/>
                      <a:pt x="0" y="12"/>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1678"/>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1679"/>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2"/>
                      <a:pt x="12"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1680"/>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4" y="16"/>
                      <a:pt x="10" y="18"/>
                      <a:pt x="6" y="16"/>
                    </a:cubicBezTo>
                    <a:lnTo>
                      <a:pt x="6" y="16"/>
                    </a:lnTo>
                    <a:cubicBezTo>
                      <a:pt x="2" y="14"/>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1" name="Freeform 1681"/>
              <p:cNvSpPr>
                <a:spLocks/>
              </p:cNvSpPr>
              <p:nvPr/>
            </p:nvSpPr>
            <p:spPr bwMode="auto">
              <a:xfrm>
                <a:off x="4375" y="2079"/>
                <a:ext cx="35" cy="45"/>
              </a:xfrm>
              <a:custGeom>
                <a:avLst/>
                <a:gdLst>
                  <a:gd name="T0" fmla="*/ 5 w 18"/>
                  <a:gd name="T1" fmla="*/ 2 h 18"/>
                  <a:gd name="T2" fmla="*/ 5 w 18"/>
                  <a:gd name="T3" fmla="*/ 2 h 18"/>
                  <a:gd name="T4" fmla="*/ 16 w 18"/>
                  <a:gd name="T5" fmla="*/ 4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4"/>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1682"/>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5" y="16"/>
                      <a:pt x="10" y="18"/>
                      <a:pt x="6" y="16"/>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3" name="Freeform 1683"/>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4 w 18"/>
                  <a:gd name="T7" fmla="*/ 16 h 18"/>
                  <a:gd name="T8" fmla="*/ 14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5"/>
                    </a:cubicBezTo>
                    <a:cubicBezTo>
                      <a:pt x="18" y="8"/>
                      <a:pt x="17" y="13"/>
                      <a:pt x="14" y="16"/>
                    </a:cubicBezTo>
                    <a:lnTo>
                      <a:pt x="14"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4" name="Freeform 1684"/>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5" name="Freeform 1685"/>
              <p:cNvSpPr>
                <a:spLocks/>
              </p:cNvSpPr>
              <p:nvPr/>
            </p:nvSpPr>
            <p:spPr bwMode="auto">
              <a:xfrm>
                <a:off x="4375" y="2079"/>
                <a:ext cx="35" cy="45"/>
              </a:xfrm>
              <a:custGeom>
                <a:avLst/>
                <a:gdLst>
                  <a:gd name="T0" fmla="*/ 12 w 18"/>
                  <a:gd name="T1" fmla="*/ 1 h 18"/>
                  <a:gd name="T2" fmla="*/ 12 w 18"/>
                  <a:gd name="T3" fmla="*/ 2 h 18"/>
                  <a:gd name="T4" fmla="*/ 16 w 18"/>
                  <a:gd name="T5" fmla="*/ 12 h 18"/>
                  <a:gd name="T6" fmla="*/ 6 w 18"/>
                  <a:gd name="T7" fmla="*/ 16 h 18"/>
                  <a:gd name="T8" fmla="*/ 6 w 18"/>
                  <a:gd name="T9" fmla="*/ 16 h 18"/>
                  <a:gd name="T10" fmla="*/ 2 w 18"/>
                  <a:gd name="T11" fmla="*/ 5 h 18"/>
                  <a:gd name="T12" fmla="*/ 12 w 18"/>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
                    </a:moveTo>
                    <a:lnTo>
                      <a:pt x="12" y="2"/>
                    </a:lnTo>
                    <a:cubicBezTo>
                      <a:pt x="16" y="3"/>
                      <a:pt x="18" y="8"/>
                      <a:pt x="16" y="12"/>
                    </a:cubicBezTo>
                    <a:cubicBezTo>
                      <a:pt x="15" y="16"/>
                      <a:pt x="10" y="18"/>
                      <a:pt x="6" y="16"/>
                    </a:cubicBezTo>
                    <a:lnTo>
                      <a:pt x="6" y="16"/>
                    </a:lnTo>
                    <a:cubicBezTo>
                      <a:pt x="2" y="14"/>
                      <a:pt x="0" y="10"/>
                      <a:pt x="2" y="5"/>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6" name="Freeform 1686"/>
              <p:cNvSpPr>
                <a:spLocks/>
              </p:cNvSpPr>
              <p:nvPr/>
            </p:nvSpPr>
            <p:spPr bwMode="auto">
              <a:xfrm>
                <a:off x="4375" y="2079"/>
                <a:ext cx="35" cy="45"/>
              </a:xfrm>
              <a:custGeom>
                <a:avLst/>
                <a:gdLst>
                  <a:gd name="T0" fmla="*/ 5 w 18"/>
                  <a:gd name="T1" fmla="*/ 2 h 18"/>
                  <a:gd name="T2" fmla="*/ 5 w 18"/>
                  <a:gd name="T3" fmla="*/ 2 h 18"/>
                  <a:gd name="T4" fmla="*/ 16 w 18"/>
                  <a:gd name="T5" fmla="*/ 4 h 18"/>
                  <a:gd name="T6" fmla="*/ 14 w 18"/>
                  <a:gd name="T7" fmla="*/ 15 h 18"/>
                  <a:gd name="T8" fmla="*/ 14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5"/>
                    </a:cubicBezTo>
                    <a:lnTo>
                      <a:pt x="14" y="16"/>
                    </a:lnTo>
                    <a:cubicBezTo>
                      <a:pt x="10" y="18"/>
                      <a:pt x="5" y="17"/>
                      <a:pt x="2" y="13"/>
                    </a:cubicBezTo>
                    <a:cubicBezTo>
                      <a:pt x="0" y="9"/>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7" name="Freeform 1687"/>
              <p:cNvSpPr>
                <a:spLocks/>
              </p:cNvSpPr>
              <p:nvPr/>
            </p:nvSpPr>
            <p:spPr bwMode="auto">
              <a:xfrm>
                <a:off x="4375" y="2079"/>
                <a:ext cx="35" cy="45"/>
              </a:xfrm>
              <a:custGeom>
                <a:avLst/>
                <a:gdLst>
                  <a:gd name="T0" fmla="*/ 12 w 18"/>
                  <a:gd name="T1" fmla="*/ 1 h 18"/>
                  <a:gd name="T2" fmla="*/ 13 w 18"/>
                  <a:gd name="T3" fmla="*/ 1 h 18"/>
                  <a:gd name="T4" fmla="*/ 17 w 18"/>
                  <a:gd name="T5" fmla="*/ 12 h 18"/>
                  <a:gd name="T6" fmla="*/ 6 w 18"/>
                  <a:gd name="T7" fmla="*/ 16 h 18"/>
                  <a:gd name="T8" fmla="*/ 6 w 18"/>
                  <a:gd name="T9" fmla="*/ 16 h 18"/>
                  <a:gd name="T10" fmla="*/ 2 w 18"/>
                  <a:gd name="T11" fmla="*/ 5 h 18"/>
                  <a:gd name="T12" fmla="*/ 12 w 18"/>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
                    </a:moveTo>
                    <a:lnTo>
                      <a:pt x="13" y="1"/>
                    </a:lnTo>
                    <a:cubicBezTo>
                      <a:pt x="17" y="3"/>
                      <a:pt x="18" y="8"/>
                      <a:pt x="17" y="12"/>
                    </a:cubicBezTo>
                    <a:cubicBezTo>
                      <a:pt x="15" y="16"/>
                      <a:pt x="10" y="18"/>
                      <a:pt x="6" y="16"/>
                    </a:cubicBezTo>
                    <a:lnTo>
                      <a:pt x="6" y="16"/>
                    </a:lnTo>
                    <a:cubicBezTo>
                      <a:pt x="2" y="14"/>
                      <a:pt x="0" y="9"/>
                      <a:pt x="2" y="5"/>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8" name="Freeform 1688"/>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9" name="Freeform 1689"/>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1690"/>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1691"/>
              <p:cNvSpPr>
                <a:spLocks/>
              </p:cNvSpPr>
              <p:nvPr/>
            </p:nvSpPr>
            <p:spPr bwMode="auto">
              <a:xfrm>
                <a:off x="4375" y="2079"/>
                <a:ext cx="35" cy="45"/>
              </a:xfrm>
              <a:custGeom>
                <a:avLst/>
                <a:gdLst>
                  <a:gd name="T0" fmla="*/ 12 w 18"/>
                  <a:gd name="T1" fmla="*/ 1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
                    </a:moveTo>
                    <a:lnTo>
                      <a:pt x="12" y="2"/>
                    </a:lnTo>
                    <a:cubicBezTo>
                      <a:pt x="16" y="3"/>
                      <a:pt x="18" y="8"/>
                      <a:pt x="16" y="12"/>
                    </a:cubicBezTo>
                    <a:cubicBezTo>
                      <a:pt x="15" y="16"/>
                      <a:pt x="10" y="18"/>
                      <a:pt x="6" y="16"/>
                    </a:cubicBezTo>
                    <a:lnTo>
                      <a:pt x="6" y="16"/>
                    </a:lnTo>
                    <a:cubicBezTo>
                      <a:pt x="2" y="14"/>
                      <a:pt x="0" y="10"/>
                      <a:pt x="2" y="6"/>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1692"/>
              <p:cNvSpPr>
                <a:spLocks/>
              </p:cNvSpPr>
              <p:nvPr/>
            </p:nvSpPr>
            <p:spPr bwMode="auto">
              <a:xfrm>
                <a:off x="4375" y="2079"/>
                <a:ext cx="35" cy="45"/>
              </a:xfrm>
              <a:custGeom>
                <a:avLst/>
                <a:gdLst>
                  <a:gd name="T0" fmla="*/ 5 w 18"/>
                  <a:gd name="T1" fmla="*/ 2 h 18"/>
                  <a:gd name="T2" fmla="*/ 5 w 18"/>
                  <a:gd name="T3" fmla="*/ 2 h 18"/>
                  <a:gd name="T4" fmla="*/ 16 w 18"/>
                  <a:gd name="T5" fmla="*/ 4 h 18"/>
                  <a:gd name="T6" fmla="*/ 14 w 18"/>
                  <a:gd name="T7" fmla="*/ 15 h 18"/>
                  <a:gd name="T8" fmla="*/ 13 w 18"/>
                  <a:gd name="T9" fmla="*/ 15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3" y="1"/>
                      <a:pt x="16" y="4"/>
                    </a:cubicBezTo>
                    <a:cubicBezTo>
                      <a:pt x="18" y="8"/>
                      <a:pt x="17" y="13"/>
                      <a:pt x="14" y="15"/>
                    </a:cubicBezTo>
                    <a:lnTo>
                      <a:pt x="13" y="15"/>
                    </a:lnTo>
                    <a:cubicBezTo>
                      <a:pt x="10" y="18"/>
                      <a:pt x="5" y="17"/>
                      <a:pt x="2"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1693"/>
              <p:cNvSpPr>
                <a:spLocks/>
              </p:cNvSpPr>
              <p:nvPr/>
            </p:nvSpPr>
            <p:spPr bwMode="auto">
              <a:xfrm>
                <a:off x="4375"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3" y="0"/>
                      <a:pt x="8" y="0"/>
                    </a:cubicBezTo>
                    <a:cubicBezTo>
                      <a:pt x="12" y="0"/>
                      <a:pt x="16" y="3"/>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1694"/>
              <p:cNvSpPr>
                <a:spLocks/>
              </p:cNvSpPr>
              <p:nvPr/>
            </p:nvSpPr>
            <p:spPr bwMode="auto">
              <a:xfrm>
                <a:off x="4375"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1695"/>
              <p:cNvSpPr>
                <a:spLocks/>
              </p:cNvSpPr>
              <p:nvPr/>
            </p:nvSpPr>
            <p:spPr bwMode="auto">
              <a:xfrm>
                <a:off x="4355" y="2061"/>
                <a:ext cx="38" cy="48"/>
              </a:xfrm>
              <a:custGeom>
                <a:avLst/>
                <a:gdLst>
                  <a:gd name="T0" fmla="*/ 5 w 19"/>
                  <a:gd name="T1" fmla="*/ 3 h 19"/>
                  <a:gd name="T2" fmla="*/ 6 w 19"/>
                  <a:gd name="T3" fmla="*/ 3 h 19"/>
                  <a:gd name="T4" fmla="*/ 17 w 19"/>
                  <a:gd name="T5" fmla="*/ 5 h 19"/>
                  <a:gd name="T6" fmla="*/ 15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4" y="1"/>
                      <a:pt x="17" y="5"/>
                    </a:cubicBezTo>
                    <a:cubicBezTo>
                      <a:pt x="19" y="9"/>
                      <a:pt x="18" y="14"/>
                      <a:pt x="15"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1696"/>
              <p:cNvSpPr>
                <a:spLocks/>
              </p:cNvSpPr>
              <p:nvPr/>
            </p:nvSpPr>
            <p:spPr bwMode="auto">
              <a:xfrm>
                <a:off x="4357" y="206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2" y="17"/>
                      <a:pt x="8" y="17"/>
                    </a:cubicBezTo>
                    <a:cubicBezTo>
                      <a:pt x="4" y="17"/>
                      <a:pt x="0" y="14"/>
                      <a:pt x="0" y="9"/>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7" name="Freeform 1697"/>
              <p:cNvSpPr>
                <a:spLocks/>
              </p:cNvSpPr>
              <p:nvPr/>
            </p:nvSpPr>
            <p:spPr bwMode="auto">
              <a:xfrm>
                <a:off x="4355" y="2064"/>
                <a:ext cx="40" cy="47"/>
              </a:xfrm>
              <a:custGeom>
                <a:avLst/>
                <a:gdLst>
                  <a:gd name="T0" fmla="*/ 7 w 20"/>
                  <a:gd name="T1" fmla="*/ 17 h 19"/>
                  <a:gd name="T2" fmla="*/ 6 w 20"/>
                  <a:gd name="T3" fmla="*/ 16 h 19"/>
                  <a:gd name="T4" fmla="*/ 2 w 20"/>
                  <a:gd name="T5" fmla="*/ 6 h 19"/>
                  <a:gd name="T6" fmla="*/ 12 w 20"/>
                  <a:gd name="T7" fmla="*/ 2 h 19"/>
                  <a:gd name="T8" fmla="*/ 14 w 20"/>
                  <a:gd name="T9" fmla="*/ 2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6"/>
                    </a:lnTo>
                    <a:cubicBezTo>
                      <a:pt x="2" y="15"/>
                      <a:pt x="0" y="10"/>
                      <a:pt x="2" y="6"/>
                    </a:cubicBezTo>
                    <a:cubicBezTo>
                      <a:pt x="4" y="2"/>
                      <a:pt x="8" y="0"/>
                      <a:pt x="12" y="2"/>
                    </a:cubicBezTo>
                    <a:lnTo>
                      <a:pt x="14" y="2"/>
                    </a:lnTo>
                    <a:cubicBezTo>
                      <a:pt x="18" y="4"/>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1698"/>
              <p:cNvSpPr>
                <a:spLocks/>
              </p:cNvSpPr>
              <p:nvPr/>
            </p:nvSpPr>
            <p:spPr bwMode="auto">
              <a:xfrm>
                <a:off x="4357" y="2061"/>
                <a:ext cx="40" cy="48"/>
              </a:xfrm>
              <a:custGeom>
                <a:avLst/>
                <a:gdLst>
                  <a:gd name="T0" fmla="*/ 7 w 20"/>
                  <a:gd name="T1" fmla="*/ 17 h 19"/>
                  <a:gd name="T2" fmla="*/ 6 w 20"/>
                  <a:gd name="T3" fmla="*/ 17 h 19"/>
                  <a:gd name="T4" fmla="*/ 2 w 20"/>
                  <a:gd name="T5" fmla="*/ 6 h 19"/>
                  <a:gd name="T6" fmla="*/ 12 w 20"/>
                  <a:gd name="T7" fmla="*/ 2 h 19"/>
                  <a:gd name="T8" fmla="*/ 14 w 20"/>
                  <a:gd name="T9" fmla="*/ 3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7"/>
                    </a:lnTo>
                    <a:cubicBezTo>
                      <a:pt x="2" y="15"/>
                      <a:pt x="0" y="10"/>
                      <a:pt x="2" y="6"/>
                    </a:cubicBezTo>
                    <a:cubicBezTo>
                      <a:pt x="4" y="2"/>
                      <a:pt x="8" y="0"/>
                      <a:pt x="12" y="2"/>
                    </a:cubicBezTo>
                    <a:lnTo>
                      <a:pt x="14" y="3"/>
                    </a:lnTo>
                    <a:cubicBezTo>
                      <a:pt x="18" y="5"/>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1699"/>
              <p:cNvSpPr>
                <a:spLocks/>
              </p:cNvSpPr>
              <p:nvPr/>
            </p:nvSpPr>
            <p:spPr bwMode="auto">
              <a:xfrm>
                <a:off x="4355" y="2066"/>
                <a:ext cx="40" cy="48"/>
              </a:xfrm>
              <a:custGeom>
                <a:avLst/>
                <a:gdLst>
                  <a:gd name="T0" fmla="*/ 7 w 20"/>
                  <a:gd name="T1" fmla="*/ 17 h 19"/>
                  <a:gd name="T2" fmla="*/ 6 w 20"/>
                  <a:gd name="T3" fmla="*/ 16 h 19"/>
                  <a:gd name="T4" fmla="*/ 2 w 20"/>
                  <a:gd name="T5" fmla="*/ 6 h 19"/>
                  <a:gd name="T6" fmla="*/ 12 w 20"/>
                  <a:gd name="T7" fmla="*/ 2 h 19"/>
                  <a:gd name="T8" fmla="*/ 14 w 20"/>
                  <a:gd name="T9" fmla="*/ 2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6"/>
                    </a:lnTo>
                    <a:cubicBezTo>
                      <a:pt x="2" y="15"/>
                      <a:pt x="0" y="10"/>
                      <a:pt x="2" y="6"/>
                    </a:cubicBezTo>
                    <a:cubicBezTo>
                      <a:pt x="4" y="2"/>
                      <a:pt x="8" y="0"/>
                      <a:pt x="12" y="2"/>
                    </a:cubicBezTo>
                    <a:lnTo>
                      <a:pt x="14" y="2"/>
                    </a:lnTo>
                    <a:cubicBezTo>
                      <a:pt x="18" y="4"/>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1700"/>
              <p:cNvSpPr>
                <a:spLocks/>
              </p:cNvSpPr>
              <p:nvPr/>
            </p:nvSpPr>
            <p:spPr bwMode="auto">
              <a:xfrm>
                <a:off x="4357" y="2064"/>
                <a:ext cx="40" cy="47"/>
              </a:xfrm>
              <a:custGeom>
                <a:avLst/>
                <a:gdLst>
                  <a:gd name="T0" fmla="*/ 5 w 20"/>
                  <a:gd name="T1" fmla="*/ 3 h 19"/>
                  <a:gd name="T2" fmla="*/ 6 w 20"/>
                  <a:gd name="T3" fmla="*/ 2 h 19"/>
                  <a:gd name="T4" fmla="*/ 17 w 20"/>
                  <a:gd name="T5" fmla="*/ 5 h 19"/>
                  <a:gd name="T6" fmla="*/ 15 w 20"/>
                  <a:gd name="T7" fmla="*/ 16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5"/>
                    </a:cubicBezTo>
                    <a:cubicBezTo>
                      <a:pt x="20" y="8"/>
                      <a:pt x="19" y="13"/>
                      <a:pt x="15"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1701"/>
              <p:cNvSpPr>
                <a:spLocks/>
              </p:cNvSpPr>
              <p:nvPr/>
            </p:nvSpPr>
            <p:spPr bwMode="auto">
              <a:xfrm>
                <a:off x="4357" y="2066"/>
                <a:ext cx="40" cy="48"/>
              </a:xfrm>
              <a:custGeom>
                <a:avLst/>
                <a:gdLst>
                  <a:gd name="T0" fmla="*/ 5 w 20"/>
                  <a:gd name="T1" fmla="*/ 3 h 19"/>
                  <a:gd name="T2" fmla="*/ 6 w 20"/>
                  <a:gd name="T3" fmla="*/ 2 h 19"/>
                  <a:gd name="T4" fmla="*/ 17 w 20"/>
                  <a:gd name="T5" fmla="*/ 5 h 19"/>
                  <a:gd name="T6" fmla="*/ 15 w 20"/>
                  <a:gd name="T7" fmla="*/ 16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5"/>
                    </a:cubicBezTo>
                    <a:cubicBezTo>
                      <a:pt x="20" y="8"/>
                      <a:pt x="19" y="13"/>
                      <a:pt x="15"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2" name="Freeform 1702"/>
              <p:cNvSpPr>
                <a:spLocks/>
              </p:cNvSpPr>
              <p:nvPr/>
            </p:nvSpPr>
            <p:spPr bwMode="auto">
              <a:xfrm>
                <a:off x="4359" y="2069"/>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3" name="Freeform 1703"/>
              <p:cNvSpPr>
                <a:spLocks/>
              </p:cNvSpPr>
              <p:nvPr/>
            </p:nvSpPr>
            <p:spPr bwMode="auto">
              <a:xfrm>
                <a:off x="4363" y="206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4" name="Freeform 1704"/>
              <p:cNvSpPr>
                <a:spLocks/>
              </p:cNvSpPr>
              <p:nvPr/>
            </p:nvSpPr>
            <p:spPr bwMode="auto">
              <a:xfrm>
                <a:off x="4355" y="2064"/>
                <a:ext cx="40" cy="47"/>
              </a:xfrm>
              <a:custGeom>
                <a:avLst/>
                <a:gdLst>
                  <a:gd name="T0" fmla="*/ 5 w 20"/>
                  <a:gd name="T1" fmla="*/ 3 h 19"/>
                  <a:gd name="T2" fmla="*/ 6 w 20"/>
                  <a:gd name="T3" fmla="*/ 2 h 19"/>
                  <a:gd name="T4" fmla="*/ 17 w 20"/>
                  <a:gd name="T5" fmla="*/ 4 h 19"/>
                  <a:gd name="T6" fmla="*/ 15 w 20"/>
                  <a:gd name="T7" fmla="*/ 15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4"/>
                    </a:cubicBezTo>
                    <a:cubicBezTo>
                      <a:pt x="20" y="8"/>
                      <a:pt x="19" y="13"/>
                      <a:pt x="15" y="15"/>
                    </a:cubicBezTo>
                    <a:lnTo>
                      <a:pt x="14" y="16"/>
                    </a:lnTo>
                    <a:cubicBezTo>
                      <a:pt x="10" y="19"/>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5" name="Freeform 1705"/>
              <p:cNvSpPr>
                <a:spLocks/>
              </p:cNvSpPr>
              <p:nvPr/>
            </p:nvSpPr>
            <p:spPr bwMode="auto">
              <a:xfrm>
                <a:off x="4359" y="206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2" y="17"/>
                      <a:pt x="8" y="17"/>
                    </a:cubicBezTo>
                    <a:cubicBezTo>
                      <a:pt x="3" y="17"/>
                      <a:pt x="0" y="14"/>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6" name="Freeform 1706"/>
              <p:cNvSpPr>
                <a:spLocks/>
              </p:cNvSpPr>
              <p:nvPr/>
            </p:nvSpPr>
            <p:spPr bwMode="auto">
              <a:xfrm>
                <a:off x="4359" y="2066"/>
                <a:ext cx="38" cy="48"/>
              </a:xfrm>
              <a:custGeom>
                <a:avLst/>
                <a:gdLst>
                  <a:gd name="T0" fmla="*/ 13 w 19"/>
                  <a:gd name="T1" fmla="*/ 2 h 19"/>
                  <a:gd name="T2" fmla="*/ 13 w 19"/>
                  <a:gd name="T3" fmla="*/ 2 h 19"/>
                  <a:gd name="T4" fmla="*/ 17 w 19"/>
                  <a:gd name="T5" fmla="*/ 13 h 19"/>
                  <a:gd name="T6" fmla="*/ 7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1" y="19"/>
                      <a:pt x="7"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1707"/>
              <p:cNvSpPr>
                <a:spLocks/>
              </p:cNvSpPr>
              <p:nvPr/>
            </p:nvSpPr>
            <p:spPr bwMode="auto">
              <a:xfrm>
                <a:off x="4361" y="2066"/>
                <a:ext cx="36" cy="48"/>
              </a:xfrm>
              <a:custGeom>
                <a:avLst/>
                <a:gdLst>
                  <a:gd name="T0" fmla="*/ 12 w 18"/>
                  <a:gd name="T1" fmla="*/ 2 h 19"/>
                  <a:gd name="T2" fmla="*/ 12 w 18"/>
                  <a:gd name="T3" fmla="*/ 2 h 19"/>
                  <a:gd name="T4" fmla="*/ 16 w 18"/>
                  <a:gd name="T5" fmla="*/ 13 h 19"/>
                  <a:gd name="T6" fmla="*/ 6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6"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8" name="Freeform 1708"/>
              <p:cNvSpPr>
                <a:spLocks/>
              </p:cNvSpPr>
              <p:nvPr/>
            </p:nvSpPr>
            <p:spPr bwMode="auto">
              <a:xfrm>
                <a:off x="4359" y="2069"/>
                <a:ext cx="44" cy="50"/>
              </a:xfrm>
              <a:custGeom>
                <a:avLst/>
                <a:gdLst>
                  <a:gd name="T0" fmla="*/ 12 w 22"/>
                  <a:gd name="T1" fmla="*/ 1 h 20"/>
                  <a:gd name="T2" fmla="*/ 17 w 22"/>
                  <a:gd name="T3" fmla="*/ 3 h 20"/>
                  <a:gd name="T4" fmla="*/ 21 w 22"/>
                  <a:gd name="T5" fmla="*/ 14 h 20"/>
                  <a:gd name="T6" fmla="*/ 10 w 22"/>
                  <a:gd name="T7" fmla="*/ 18 h 20"/>
                  <a:gd name="T8" fmla="*/ 6 w 22"/>
                  <a:gd name="T9" fmla="*/ 16 h 20"/>
                  <a:gd name="T10" fmla="*/ 2 w 22"/>
                  <a:gd name="T11" fmla="*/ 5 h 20"/>
                  <a:gd name="T12" fmla="*/ 12 w 22"/>
                  <a:gd name="T13" fmla="*/ 1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1"/>
                    </a:moveTo>
                    <a:lnTo>
                      <a:pt x="17" y="3"/>
                    </a:lnTo>
                    <a:cubicBezTo>
                      <a:pt x="21" y="5"/>
                      <a:pt x="22" y="10"/>
                      <a:pt x="21" y="14"/>
                    </a:cubicBezTo>
                    <a:cubicBezTo>
                      <a:pt x="19" y="18"/>
                      <a:pt x="14" y="20"/>
                      <a:pt x="10" y="18"/>
                    </a:cubicBezTo>
                    <a:lnTo>
                      <a:pt x="6" y="16"/>
                    </a:lnTo>
                    <a:cubicBezTo>
                      <a:pt x="2" y="14"/>
                      <a:pt x="0" y="9"/>
                      <a:pt x="2" y="5"/>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9" name="Freeform 1709"/>
              <p:cNvSpPr>
                <a:spLocks/>
              </p:cNvSpPr>
              <p:nvPr/>
            </p:nvSpPr>
            <p:spPr bwMode="auto">
              <a:xfrm>
                <a:off x="4359" y="2069"/>
                <a:ext cx="46" cy="50"/>
              </a:xfrm>
              <a:custGeom>
                <a:avLst/>
                <a:gdLst>
                  <a:gd name="T0" fmla="*/ 13 w 23"/>
                  <a:gd name="T1" fmla="*/ 1 h 20"/>
                  <a:gd name="T2" fmla="*/ 17 w 23"/>
                  <a:gd name="T3" fmla="*/ 3 h 20"/>
                  <a:gd name="T4" fmla="*/ 21 w 23"/>
                  <a:gd name="T5" fmla="*/ 14 h 20"/>
                  <a:gd name="T6" fmla="*/ 10 w 23"/>
                  <a:gd name="T7" fmla="*/ 18 h 20"/>
                  <a:gd name="T8" fmla="*/ 6 w 23"/>
                  <a:gd name="T9" fmla="*/ 16 h 20"/>
                  <a:gd name="T10" fmla="*/ 2 w 23"/>
                  <a:gd name="T11" fmla="*/ 5 h 20"/>
                  <a:gd name="T12" fmla="*/ 13 w 23"/>
                  <a:gd name="T13" fmla="*/ 1 h 20"/>
                </a:gdLst>
                <a:ahLst/>
                <a:cxnLst>
                  <a:cxn ang="0">
                    <a:pos x="T0" y="T1"/>
                  </a:cxn>
                  <a:cxn ang="0">
                    <a:pos x="T2" y="T3"/>
                  </a:cxn>
                  <a:cxn ang="0">
                    <a:pos x="T4" y="T5"/>
                  </a:cxn>
                  <a:cxn ang="0">
                    <a:pos x="T6" y="T7"/>
                  </a:cxn>
                  <a:cxn ang="0">
                    <a:pos x="T8" y="T9"/>
                  </a:cxn>
                  <a:cxn ang="0">
                    <a:pos x="T10" y="T11"/>
                  </a:cxn>
                  <a:cxn ang="0">
                    <a:pos x="T12" y="T13"/>
                  </a:cxn>
                </a:cxnLst>
                <a:rect l="0" t="0" r="r" b="b"/>
                <a:pathLst>
                  <a:path w="23" h="20">
                    <a:moveTo>
                      <a:pt x="13" y="1"/>
                    </a:moveTo>
                    <a:lnTo>
                      <a:pt x="17" y="3"/>
                    </a:lnTo>
                    <a:cubicBezTo>
                      <a:pt x="21" y="5"/>
                      <a:pt x="23" y="10"/>
                      <a:pt x="21" y="14"/>
                    </a:cubicBezTo>
                    <a:cubicBezTo>
                      <a:pt x="19" y="18"/>
                      <a:pt x="14" y="20"/>
                      <a:pt x="10" y="18"/>
                    </a:cubicBezTo>
                    <a:lnTo>
                      <a:pt x="6" y="16"/>
                    </a:lnTo>
                    <a:cubicBezTo>
                      <a:pt x="2" y="14"/>
                      <a:pt x="0" y="9"/>
                      <a:pt x="2" y="5"/>
                    </a:cubicBezTo>
                    <a:cubicBezTo>
                      <a:pt x="4" y="1"/>
                      <a:pt x="9" y="0"/>
                      <a:pt x="13"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0" name="Freeform 1710"/>
              <p:cNvSpPr>
                <a:spLocks/>
              </p:cNvSpPr>
              <p:nvPr/>
            </p:nvSpPr>
            <p:spPr bwMode="auto">
              <a:xfrm>
                <a:off x="4361" y="2066"/>
                <a:ext cx="40" cy="48"/>
              </a:xfrm>
              <a:custGeom>
                <a:avLst/>
                <a:gdLst>
                  <a:gd name="T0" fmla="*/ 12 w 20"/>
                  <a:gd name="T1" fmla="*/ 2 h 19"/>
                  <a:gd name="T2" fmla="*/ 14 w 20"/>
                  <a:gd name="T3" fmla="*/ 3 h 19"/>
                  <a:gd name="T4" fmla="*/ 18 w 20"/>
                  <a:gd name="T5" fmla="*/ 14 h 19"/>
                  <a:gd name="T6" fmla="*/ 7 w 20"/>
                  <a:gd name="T7" fmla="*/ 18 h 19"/>
                  <a:gd name="T8" fmla="*/ 6 w 20"/>
                  <a:gd name="T9" fmla="*/ 17 h 19"/>
                  <a:gd name="T10" fmla="*/ 2 w 20"/>
                  <a:gd name="T11" fmla="*/ 6 h 19"/>
                  <a:gd name="T12" fmla="*/ 12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2" y="2"/>
                    </a:moveTo>
                    <a:lnTo>
                      <a:pt x="14" y="3"/>
                    </a:lnTo>
                    <a:cubicBezTo>
                      <a:pt x="18" y="5"/>
                      <a:pt x="20" y="10"/>
                      <a:pt x="18" y="14"/>
                    </a:cubicBezTo>
                    <a:cubicBezTo>
                      <a:pt x="16" y="18"/>
                      <a:pt x="11" y="19"/>
                      <a:pt x="7" y="18"/>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1" name="Freeform 1711"/>
              <p:cNvSpPr>
                <a:spLocks/>
              </p:cNvSpPr>
              <p:nvPr/>
            </p:nvSpPr>
            <p:spPr bwMode="auto">
              <a:xfrm>
                <a:off x="4361" y="2069"/>
                <a:ext cx="38" cy="45"/>
              </a:xfrm>
              <a:custGeom>
                <a:avLst/>
                <a:gdLst>
                  <a:gd name="T0" fmla="*/ 12 w 19"/>
                  <a:gd name="T1" fmla="*/ 1 h 18"/>
                  <a:gd name="T2" fmla="*/ 14 w 19"/>
                  <a:gd name="T3" fmla="*/ 2 h 18"/>
                  <a:gd name="T4" fmla="*/ 18 w 19"/>
                  <a:gd name="T5" fmla="*/ 13 h 18"/>
                  <a:gd name="T6" fmla="*/ 7 w 19"/>
                  <a:gd name="T7" fmla="*/ 17 h 18"/>
                  <a:gd name="T8" fmla="*/ 6 w 19"/>
                  <a:gd name="T9" fmla="*/ 16 h 18"/>
                  <a:gd name="T10" fmla="*/ 2 w 19"/>
                  <a:gd name="T11" fmla="*/ 5 h 18"/>
                  <a:gd name="T12" fmla="*/ 12 w 19"/>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
                    </a:moveTo>
                    <a:lnTo>
                      <a:pt x="14" y="2"/>
                    </a:lnTo>
                    <a:cubicBezTo>
                      <a:pt x="18" y="4"/>
                      <a:pt x="19" y="9"/>
                      <a:pt x="18" y="13"/>
                    </a:cubicBezTo>
                    <a:cubicBezTo>
                      <a:pt x="16" y="17"/>
                      <a:pt x="11" y="18"/>
                      <a:pt x="7" y="17"/>
                    </a:cubicBezTo>
                    <a:lnTo>
                      <a:pt x="6" y="16"/>
                    </a:lnTo>
                    <a:cubicBezTo>
                      <a:pt x="2" y="14"/>
                      <a:pt x="0" y="9"/>
                      <a:pt x="2" y="5"/>
                    </a:cubicBezTo>
                    <a:cubicBezTo>
                      <a:pt x="3"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2" name="Freeform 1712"/>
              <p:cNvSpPr>
                <a:spLocks/>
              </p:cNvSpPr>
              <p:nvPr/>
            </p:nvSpPr>
            <p:spPr bwMode="auto">
              <a:xfrm>
                <a:off x="4345" y="2074"/>
                <a:ext cx="38" cy="45"/>
              </a:xfrm>
              <a:custGeom>
                <a:avLst/>
                <a:gdLst>
                  <a:gd name="T0" fmla="*/ 5 w 19"/>
                  <a:gd name="T1" fmla="*/ 2 h 18"/>
                  <a:gd name="T2" fmla="*/ 6 w 19"/>
                  <a:gd name="T3" fmla="*/ 2 h 18"/>
                  <a:gd name="T4" fmla="*/ 17 w 19"/>
                  <a:gd name="T5" fmla="*/ 4 h 18"/>
                  <a:gd name="T6" fmla="*/ 15 w 19"/>
                  <a:gd name="T7" fmla="*/ 15 h 18"/>
                  <a:gd name="T8" fmla="*/ 14 w 19"/>
                  <a:gd name="T9" fmla="*/ 16 h 18"/>
                  <a:gd name="T10" fmla="*/ 3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6" y="2"/>
                    </a:lnTo>
                    <a:cubicBezTo>
                      <a:pt x="10" y="0"/>
                      <a:pt x="15" y="1"/>
                      <a:pt x="17" y="4"/>
                    </a:cubicBezTo>
                    <a:cubicBezTo>
                      <a:pt x="19" y="8"/>
                      <a:pt x="18" y="13"/>
                      <a:pt x="15" y="15"/>
                    </a:cubicBezTo>
                    <a:lnTo>
                      <a:pt x="14" y="16"/>
                    </a:lnTo>
                    <a:cubicBezTo>
                      <a:pt x="10" y="18"/>
                      <a:pt x="5" y="17"/>
                      <a:pt x="3" y="14"/>
                    </a:cubicBezTo>
                    <a:cubicBezTo>
                      <a:pt x="0" y="10"/>
                      <a:pt x="2"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3" name="Freeform 1713"/>
              <p:cNvSpPr>
                <a:spLocks/>
              </p:cNvSpPr>
              <p:nvPr/>
            </p:nvSpPr>
            <p:spPr bwMode="auto">
              <a:xfrm>
                <a:off x="4349" y="207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4" name="Freeform 1714"/>
              <p:cNvSpPr>
                <a:spLocks/>
              </p:cNvSpPr>
              <p:nvPr/>
            </p:nvSpPr>
            <p:spPr bwMode="auto">
              <a:xfrm>
                <a:off x="4345" y="2074"/>
                <a:ext cx="40" cy="47"/>
              </a:xfrm>
              <a:custGeom>
                <a:avLst/>
                <a:gdLst>
                  <a:gd name="T0" fmla="*/ 7 w 20"/>
                  <a:gd name="T1" fmla="*/ 17 h 19"/>
                  <a:gd name="T2" fmla="*/ 6 w 20"/>
                  <a:gd name="T3" fmla="*/ 16 h 19"/>
                  <a:gd name="T4" fmla="*/ 2 w 20"/>
                  <a:gd name="T5" fmla="*/ 6 h 19"/>
                  <a:gd name="T6" fmla="*/ 13 w 20"/>
                  <a:gd name="T7" fmla="*/ 2 h 19"/>
                  <a:gd name="T8" fmla="*/ 14 w 20"/>
                  <a:gd name="T9" fmla="*/ 2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6"/>
                    </a:lnTo>
                    <a:cubicBezTo>
                      <a:pt x="2" y="15"/>
                      <a:pt x="0" y="10"/>
                      <a:pt x="2" y="6"/>
                    </a:cubicBezTo>
                    <a:cubicBezTo>
                      <a:pt x="4" y="2"/>
                      <a:pt x="9" y="0"/>
                      <a:pt x="13" y="2"/>
                    </a:cubicBezTo>
                    <a:lnTo>
                      <a:pt x="14" y="2"/>
                    </a:lnTo>
                    <a:cubicBezTo>
                      <a:pt x="18" y="4"/>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1715"/>
              <p:cNvSpPr>
                <a:spLocks/>
              </p:cNvSpPr>
              <p:nvPr/>
            </p:nvSpPr>
            <p:spPr bwMode="auto">
              <a:xfrm>
                <a:off x="4347" y="2074"/>
                <a:ext cx="38" cy="45"/>
              </a:xfrm>
              <a:custGeom>
                <a:avLst/>
                <a:gdLst>
                  <a:gd name="T0" fmla="*/ 7 w 19"/>
                  <a:gd name="T1" fmla="*/ 16 h 18"/>
                  <a:gd name="T2" fmla="*/ 6 w 19"/>
                  <a:gd name="T3" fmla="*/ 16 h 18"/>
                  <a:gd name="T4" fmla="*/ 2 w 19"/>
                  <a:gd name="T5" fmla="*/ 5 h 18"/>
                  <a:gd name="T6" fmla="*/ 13 w 19"/>
                  <a:gd name="T7" fmla="*/ 1 h 18"/>
                  <a:gd name="T8" fmla="*/ 13 w 19"/>
                  <a:gd name="T9" fmla="*/ 2 h 18"/>
                  <a:gd name="T10" fmla="*/ 17 w 19"/>
                  <a:gd name="T11" fmla="*/ 12 h 18"/>
                  <a:gd name="T12" fmla="*/ 7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7" y="16"/>
                    </a:moveTo>
                    <a:lnTo>
                      <a:pt x="6" y="16"/>
                    </a:lnTo>
                    <a:cubicBezTo>
                      <a:pt x="2" y="14"/>
                      <a:pt x="0" y="9"/>
                      <a:pt x="2" y="5"/>
                    </a:cubicBezTo>
                    <a:cubicBezTo>
                      <a:pt x="4" y="1"/>
                      <a:pt x="9" y="0"/>
                      <a:pt x="13" y="1"/>
                    </a:cubicBezTo>
                    <a:lnTo>
                      <a:pt x="13" y="2"/>
                    </a:lnTo>
                    <a:cubicBezTo>
                      <a:pt x="17" y="4"/>
                      <a:pt x="19" y="8"/>
                      <a:pt x="17" y="12"/>
                    </a:cubicBezTo>
                    <a:cubicBezTo>
                      <a:pt x="16" y="16"/>
                      <a:pt x="11" y="18"/>
                      <a:pt x="7"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6" name="Freeform 1716"/>
              <p:cNvSpPr>
                <a:spLocks/>
              </p:cNvSpPr>
              <p:nvPr/>
            </p:nvSpPr>
            <p:spPr bwMode="auto">
              <a:xfrm>
                <a:off x="4345" y="2076"/>
                <a:ext cx="40" cy="45"/>
              </a:xfrm>
              <a:custGeom>
                <a:avLst/>
                <a:gdLst>
                  <a:gd name="T0" fmla="*/ 7 w 20"/>
                  <a:gd name="T1" fmla="*/ 16 h 18"/>
                  <a:gd name="T2" fmla="*/ 6 w 20"/>
                  <a:gd name="T3" fmla="*/ 16 h 18"/>
                  <a:gd name="T4" fmla="*/ 2 w 20"/>
                  <a:gd name="T5" fmla="*/ 6 h 18"/>
                  <a:gd name="T6" fmla="*/ 13 w 20"/>
                  <a:gd name="T7" fmla="*/ 1 h 18"/>
                  <a:gd name="T8" fmla="*/ 14 w 20"/>
                  <a:gd name="T9" fmla="*/ 2 h 18"/>
                  <a:gd name="T10" fmla="*/ 18 w 20"/>
                  <a:gd name="T11" fmla="*/ 12 h 18"/>
                  <a:gd name="T12" fmla="*/ 7 w 20"/>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20" h="18">
                    <a:moveTo>
                      <a:pt x="7" y="16"/>
                    </a:moveTo>
                    <a:lnTo>
                      <a:pt x="6" y="16"/>
                    </a:lnTo>
                    <a:cubicBezTo>
                      <a:pt x="2" y="14"/>
                      <a:pt x="0" y="10"/>
                      <a:pt x="2" y="6"/>
                    </a:cubicBezTo>
                    <a:cubicBezTo>
                      <a:pt x="4" y="1"/>
                      <a:pt x="9" y="0"/>
                      <a:pt x="13" y="1"/>
                    </a:cubicBezTo>
                    <a:lnTo>
                      <a:pt x="14" y="2"/>
                    </a:lnTo>
                    <a:cubicBezTo>
                      <a:pt x="18" y="4"/>
                      <a:pt x="20" y="8"/>
                      <a:pt x="18" y="12"/>
                    </a:cubicBezTo>
                    <a:cubicBezTo>
                      <a:pt x="16" y="16"/>
                      <a:pt x="11" y="18"/>
                      <a:pt x="7"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7" name="Freeform 1717"/>
              <p:cNvSpPr>
                <a:spLocks/>
              </p:cNvSpPr>
              <p:nvPr/>
            </p:nvSpPr>
            <p:spPr bwMode="auto">
              <a:xfrm>
                <a:off x="4347" y="2074"/>
                <a:ext cx="38" cy="47"/>
              </a:xfrm>
              <a:custGeom>
                <a:avLst/>
                <a:gdLst>
                  <a:gd name="T0" fmla="*/ 5 w 19"/>
                  <a:gd name="T1" fmla="*/ 3 h 19"/>
                  <a:gd name="T2" fmla="*/ 6 w 19"/>
                  <a:gd name="T3" fmla="*/ 2 h 19"/>
                  <a:gd name="T4" fmla="*/ 17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10" y="0"/>
                      <a:pt x="14" y="1"/>
                      <a:pt x="17" y="5"/>
                    </a:cubicBezTo>
                    <a:cubicBezTo>
                      <a:pt x="19" y="8"/>
                      <a:pt x="18" y="13"/>
                      <a:pt x="14"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8" name="Freeform 1718"/>
              <p:cNvSpPr>
                <a:spLocks/>
              </p:cNvSpPr>
              <p:nvPr/>
            </p:nvSpPr>
            <p:spPr bwMode="auto">
              <a:xfrm>
                <a:off x="4347" y="2076"/>
                <a:ext cx="38" cy="45"/>
              </a:xfrm>
              <a:custGeom>
                <a:avLst/>
                <a:gdLst>
                  <a:gd name="T0" fmla="*/ 5 w 19"/>
                  <a:gd name="T1" fmla="*/ 2 h 18"/>
                  <a:gd name="T2" fmla="*/ 6 w 19"/>
                  <a:gd name="T3" fmla="*/ 2 h 18"/>
                  <a:gd name="T4" fmla="*/ 17 w 19"/>
                  <a:gd name="T5" fmla="*/ 4 h 18"/>
                  <a:gd name="T6" fmla="*/ 14 w 19"/>
                  <a:gd name="T7" fmla="*/ 15 h 18"/>
                  <a:gd name="T8" fmla="*/ 14 w 19"/>
                  <a:gd name="T9" fmla="*/ 16 h 18"/>
                  <a:gd name="T10" fmla="*/ 3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6" y="2"/>
                    </a:lnTo>
                    <a:cubicBezTo>
                      <a:pt x="9" y="0"/>
                      <a:pt x="14" y="1"/>
                      <a:pt x="17" y="4"/>
                    </a:cubicBezTo>
                    <a:cubicBezTo>
                      <a:pt x="19" y="8"/>
                      <a:pt x="18" y="13"/>
                      <a:pt x="14" y="15"/>
                    </a:cubicBezTo>
                    <a:lnTo>
                      <a:pt x="14" y="16"/>
                    </a:lnTo>
                    <a:cubicBezTo>
                      <a:pt x="10" y="18"/>
                      <a:pt x="5" y="17"/>
                      <a:pt x="3" y="14"/>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9" name="Freeform 1719"/>
              <p:cNvSpPr>
                <a:spLocks/>
              </p:cNvSpPr>
              <p:nvPr/>
            </p:nvSpPr>
            <p:spPr bwMode="auto">
              <a:xfrm>
                <a:off x="4349" y="207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1720"/>
              <p:cNvSpPr>
                <a:spLocks/>
              </p:cNvSpPr>
              <p:nvPr/>
            </p:nvSpPr>
            <p:spPr bwMode="auto">
              <a:xfrm>
                <a:off x="4351" y="207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1" name="Freeform 1721"/>
              <p:cNvSpPr>
                <a:spLocks/>
              </p:cNvSpPr>
              <p:nvPr/>
            </p:nvSpPr>
            <p:spPr bwMode="auto">
              <a:xfrm>
                <a:off x="4349" y="2071"/>
                <a:ext cx="38" cy="45"/>
              </a:xfrm>
              <a:custGeom>
                <a:avLst/>
                <a:gdLst>
                  <a:gd name="T0" fmla="*/ 4 w 19"/>
                  <a:gd name="T1" fmla="*/ 3 h 18"/>
                  <a:gd name="T2" fmla="*/ 5 w 19"/>
                  <a:gd name="T3" fmla="*/ 2 h 18"/>
                  <a:gd name="T4" fmla="*/ 16 w 19"/>
                  <a:gd name="T5" fmla="*/ 4 h 18"/>
                  <a:gd name="T6" fmla="*/ 14 w 19"/>
                  <a:gd name="T7" fmla="*/ 15 h 18"/>
                  <a:gd name="T8" fmla="*/ 13 w 19"/>
                  <a:gd name="T9" fmla="*/ 16 h 18"/>
                  <a:gd name="T10" fmla="*/ 2 w 19"/>
                  <a:gd name="T11" fmla="*/ 14 h 18"/>
                  <a:gd name="T12" fmla="*/ 4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4" y="3"/>
                    </a:moveTo>
                    <a:lnTo>
                      <a:pt x="5" y="2"/>
                    </a:lnTo>
                    <a:cubicBezTo>
                      <a:pt x="9" y="0"/>
                      <a:pt x="14" y="1"/>
                      <a:pt x="16" y="4"/>
                    </a:cubicBezTo>
                    <a:cubicBezTo>
                      <a:pt x="19" y="8"/>
                      <a:pt x="18" y="13"/>
                      <a:pt x="14" y="15"/>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2" name="Freeform 1722"/>
              <p:cNvSpPr>
                <a:spLocks/>
              </p:cNvSpPr>
              <p:nvPr/>
            </p:nvSpPr>
            <p:spPr bwMode="auto">
              <a:xfrm>
                <a:off x="4351" y="2074"/>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3" name="Freeform 1723"/>
              <p:cNvSpPr>
                <a:spLocks/>
              </p:cNvSpPr>
              <p:nvPr/>
            </p:nvSpPr>
            <p:spPr bwMode="auto">
              <a:xfrm>
                <a:off x="4349" y="2071"/>
                <a:ext cx="38" cy="48"/>
              </a:xfrm>
              <a:custGeom>
                <a:avLst/>
                <a:gdLst>
                  <a:gd name="T0" fmla="*/ 6 w 19"/>
                  <a:gd name="T1" fmla="*/ 17 h 19"/>
                  <a:gd name="T2" fmla="*/ 5 w 19"/>
                  <a:gd name="T3" fmla="*/ 17 h 19"/>
                  <a:gd name="T4" fmla="*/ 1 w 19"/>
                  <a:gd name="T5" fmla="*/ 6 h 19"/>
                  <a:gd name="T6" fmla="*/ 12 w 19"/>
                  <a:gd name="T7" fmla="*/ 2 h 19"/>
                  <a:gd name="T8" fmla="*/ 13 w 19"/>
                  <a:gd name="T9" fmla="*/ 2 h 19"/>
                  <a:gd name="T10" fmla="*/ 17 w 19"/>
                  <a:gd name="T11" fmla="*/ 13 h 19"/>
                  <a:gd name="T12" fmla="*/ 6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6" y="17"/>
                    </a:moveTo>
                    <a:lnTo>
                      <a:pt x="5" y="17"/>
                    </a:lnTo>
                    <a:cubicBezTo>
                      <a:pt x="1" y="15"/>
                      <a:pt x="0" y="10"/>
                      <a:pt x="1" y="6"/>
                    </a:cubicBezTo>
                    <a:cubicBezTo>
                      <a:pt x="3" y="2"/>
                      <a:pt x="8" y="0"/>
                      <a:pt x="12" y="2"/>
                    </a:cubicBezTo>
                    <a:lnTo>
                      <a:pt x="13" y="2"/>
                    </a:lnTo>
                    <a:cubicBezTo>
                      <a:pt x="17" y="4"/>
                      <a:pt x="19" y="9"/>
                      <a:pt x="17" y="13"/>
                    </a:cubicBezTo>
                    <a:cubicBezTo>
                      <a:pt x="15" y="17"/>
                      <a:pt x="10" y="19"/>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1724"/>
              <p:cNvSpPr>
                <a:spLocks/>
              </p:cNvSpPr>
              <p:nvPr/>
            </p:nvSpPr>
            <p:spPr bwMode="auto">
              <a:xfrm>
                <a:off x="4349" y="2071"/>
                <a:ext cx="38" cy="45"/>
              </a:xfrm>
              <a:custGeom>
                <a:avLst/>
                <a:gdLst>
                  <a:gd name="T0" fmla="*/ 7 w 19"/>
                  <a:gd name="T1" fmla="*/ 16 h 18"/>
                  <a:gd name="T2" fmla="*/ 6 w 19"/>
                  <a:gd name="T3" fmla="*/ 16 h 18"/>
                  <a:gd name="T4" fmla="*/ 2 w 19"/>
                  <a:gd name="T5" fmla="*/ 5 h 18"/>
                  <a:gd name="T6" fmla="*/ 13 w 19"/>
                  <a:gd name="T7" fmla="*/ 1 h 18"/>
                  <a:gd name="T8" fmla="*/ 14 w 19"/>
                  <a:gd name="T9" fmla="*/ 2 h 18"/>
                  <a:gd name="T10" fmla="*/ 18 w 19"/>
                  <a:gd name="T11" fmla="*/ 12 h 18"/>
                  <a:gd name="T12" fmla="*/ 7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7" y="16"/>
                    </a:moveTo>
                    <a:lnTo>
                      <a:pt x="6" y="16"/>
                    </a:lnTo>
                    <a:cubicBezTo>
                      <a:pt x="2" y="14"/>
                      <a:pt x="0" y="10"/>
                      <a:pt x="2" y="5"/>
                    </a:cubicBezTo>
                    <a:cubicBezTo>
                      <a:pt x="4" y="1"/>
                      <a:pt x="9" y="0"/>
                      <a:pt x="13" y="1"/>
                    </a:cubicBezTo>
                    <a:lnTo>
                      <a:pt x="14" y="2"/>
                    </a:lnTo>
                    <a:cubicBezTo>
                      <a:pt x="18" y="4"/>
                      <a:pt x="19" y="8"/>
                      <a:pt x="18" y="12"/>
                    </a:cubicBezTo>
                    <a:cubicBezTo>
                      <a:pt x="16" y="16"/>
                      <a:pt x="11" y="18"/>
                      <a:pt x="7"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1725"/>
              <p:cNvSpPr>
                <a:spLocks/>
              </p:cNvSpPr>
              <p:nvPr/>
            </p:nvSpPr>
            <p:spPr bwMode="auto">
              <a:xfrm>
                <a:off x="4349" y="2074"/>
                <a:ext cx="38" cy="45"/>
              </a:xfrm>
              <a:custGeom>
                <a:avLst/>
                <a:gdLst>
                  <a:gd name="T0" fmla="*/ 6 w 19"/>
                  <a:gd name="T1" fmla="*/ 16 h 18"/>
                  <a:gd name="T2" fmla="*/ 5 w 19"/>
                  <a:gd name="T3" fmla="*/ 16 h 18"/>
                  <a:gd name="T4" fmla="*/ 1 w 19"/>
                  <a:gd name="T5" fmla="*/ 6 h 18"/>
                  <a:gd name="T6" fmla="*/ 12 w 19"/>
                  <a:gd name="T7" fmla="*/ 2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5" y="16"/>
                    </a:lnTo>
                    <a:cubicBezTo>
                      <a:pt x="1" y="14"/>
                      <a:pt x="0" y="10"/>
                      <a:pt x="1" y="6"/>
                    </a:cubicBezTo>
                    <a:cubicBezTo>
                      <a:pt x="3" y="2"/>
                      <a:pt x="8" y="0"/>
                      <a:pt x="12" y="2"/>
                    </a:cubicBezTo>
                    <a:lnTo>
                      <a:pt x="13" y="2"/>
                    </a:lnTo>
                    <a:cubicBezTo>
                      <a:pt x="17" y="4"/>
                      <a:pt x="19" y="8"/>
                      <a:pt x="17" y="12"/>
                    </a:cubicBezTo>
                    <a:cubicBezTo>
                      <a:pt x="15" y="17"/>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1726"/>
              <p:cNvSpPr>
                <a:spLocks/>
              </p:cNvSpPr>
              <p:nvPr/>
            </p:nvSpPr>
            <p:spPr bwMode="auto">
              <a:xfrm>
                <a:off x="4349" y="2071"/>
                <a:ext cx="38" cy="48"/>
              </a:xfrm>
              <a:custGeom>
                <a:avLst/>
                <a:gdLst>
                  <a:gd name="T0" fmla="*/ 5 w 19"/>
                  <a:gd name="T1" fmla="*/ 3 h 19"/>
                  <a:gd name="T2" fmla="*/ 6 w 19"/>
                  <a:gd name="T3" fmla="*/ 2 h 19"/>
                  <a:gd name="T4" fmla="*/ 17 w 19"/>
                  <a:gd name="T5" fmla="*/ 5 h 19"/>
                  <a:gd name="T6" fmla="*/ 15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10" y="0"/>
                      <a:pt x="15" y="1"/>
                      <a:pt x="17" y="5"/>
                    </a:cubicBezTo>
                    <a:cubicBezTo>
                      <a:pt x="19" y="9"/>
                      <a:pt x="18" y="13"/>
                      <a:pt x="15" y="16"/>
                    </a:cubicBezTo>
                    <a:lnTo>
                      <a:pt x="14" y="16"/>
                    </a:lnTo>
                    <a:cubicBezTo>
                      <a:pt x="10" y="19"/>
                      <a:pt x="5" y="18"/>
                      <a:pt x="3" y="14"/>
                    </a:cubicBezTo>
                    <a:cubicBezTo>
                      <a:pt x="0" y="10"/>
                      <a:pt x="2"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7" name="Freeform 1727"/>
              <p:cNvSpPr>
                <a:spLocks/>
              </p:cNvSpPr>
              <p:nvPr/>
            </p:nvSpPr>
            <p:spPr bwMode="auto">
              <a:xfrm>
                <a:off x="4349" y="2074"/>
                <a:ext cx="38" cy="45"/>
              </a:xfrm>
              <a:custGeom>
                <a:avLst/>
                <a:gdLst>
                  <a:gd name="T0" fmla="*/ 5 w 19"/>
                  <a:gd name="T1" fmla="*/ 2 h 18"/>
                  <a:gd name="T2" fmla="*/ 6 w 19"/>
                  <a:gd name="T3" fmla="*/ 2 h 18"/>
                  <a:gd name="T4" fmla="*/ 17 w 19"/>
                  <a:gd name="T5" fmla="*/ 4 h 18"/>
                  <a:gd name="T6" fmla="*/ 15 w 19"/>
                  <a:gd name="T7" fmla="*/ 15 h 18"/>
                  <a:gd name="T8" fmla="*/ 14 w 19"/>
                  <a:gd name="T9" fmla="*/ 16 h 18"/>
                  <a:gd name="T10" fmla="*/ 3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6" y="2"/>
                    </a:lnTo>
                    <a:cubicBezTo>
                      <a:pt x="10" y="0"/>
                      <a:pt x="15" y="1"/>
                      <a:pt x="17" y="4"/>
                    </a:cubicBezTo>
                    <a:cubicBezTo>
                      <a:pt x="19" y="8"/>
                      <a:pt x="18" y="13"/>
                      <a:pt x="15" y="15"/>
                    </a:cubicBezTo>
                    <a:lnTo>
                      <a:pt x="14" y="16"/>
                    </a:lnTo>
                    <a:cubicBezTo>
                      <a:pt x="10" y="18"/>
                      <a:pt x="5" y="17"/>
                      <a:pt x="3" y="14"/>
                    </a:cubicBezTo>
                    <a:cubicBezTo>
                      <a:pt x="0" y="10"/>
                      <a:pt x="2"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1728"/>
              <p:cNvSpPr>
                <a:spLocks/>
              </p:cNvSpPr>
              <p:nvPr/>
            </p:nvSpPr>
            <p:spPr bwMode="auto">
              <a:xfrm>
                <a:off x="4353" y="2076"/>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1729"/>
              <p:cNvSpPr>
                <a:spLocks/>
              </p:cNvSpPr>
              <p:nvPr/>
            </p:nvSpPr>
            <p:spPr bwMode="auto">
              <a:xfrm>
                <a:off x="4353" y="2074"/>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1730"/>
              <p:cNvSpPr>
                <a:spLocks/>
              </p:cNvSpPr>
              <p:nvPr/>
            </p:nvSpPr>
            <p:spPr bwMode="auto">
              <a:xfrm>
                <a:off x="4377" y="2084"/>
                <a:ext cx="31"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1" name="Freeform 1731"/>
              <p:cNvSpPr>
                <a:spLocks/>
              </p:cNvSpPr>
              <p:nvPr/>
            </p:nvSpPr>
            <p:spPr bwMode="auto">
              <a:xfrm>
                <a:off x="4377" y="2084"/>
                <a:ext cx="31"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4" y="17"/>
                      <a:pt x="0" y="13"/>
                      <a:pt x="0" y="9"/>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2" name="Freeform 1732"/>
              <p:cNvSpPr>
                <a:spLocks/>
              </p:cNvSpPr>
              <p:nvPr/>
            </p:nvSpPr>
            <p:spPr bwMode="auto">
              <a:xfrm>
                <a:off x="4377" y="2086"/>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1733"/>
              <p:cNvSpPr>
                <a:spLocks/>
              </p:cNvSpPr>
              <p:nvPr/>
            </p:nvSpPr>
            <p:spPr bwMode="auto">
              <a:xfrm>
                <a:off x="4377" y="2086"/>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4" name="Line 1734"/>
              <p:cNvSpPr>
                <a:spLocks noChangeShapeType="1"/>
              </p:cNvSpPr>
              <p:nvPr/>
            </p:nvSpPr>
            <p:spPr bwMode="auto">
              <a:xfrm>
                <a:off x="4357" y="2096"/>
                <a:ext cx="3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Line 1735"/>
              <p:cNvSpPr>
                <a:spLocks noChangeShapeType="1"/>
              </p:cNvSpPr>
              <p:nvPr/>
            </p:nvSpPr>
            <p:spPr bwMode="auto">
              <a:xfrm flipV="1">
                <a:off x="4357" y="2079"/>
                <a:ext cx="20"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Line 1736"/>
              <p:cNvSpPr>
                <a:spLocks noChangeShapeType="1"/>
              </p:cNvSpPr>
              <p:nvPr/>
            </p:nvSpPr>
            <p:spPr bwMode="auto">
              <a:xfrm>
                <a:off x="4377" y="2079"/>
                <a:ext cx="29"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Line 1737"/>
              <p:cNvSpPr>
                <a:spLocks noChangeShapeType="1"/>
              </p:cNvSpPr>
              <p:nvPr/>
            </p:nvSpPr>
            <p:spPr bwMode="auto">
              <a:xfrm flipH="1">
                <a:off x="4387" y="2096"/>
                <a:ext cx="19"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Line 1738"/>
              <p:cNvSpPr>
                <a:spLocks noChangeShapeType="1"/>
              </p:cNvSpPr>
              <p:nvPr/>
            </p:nvSpPr>
            <p:spPr bwMode="auto">
              <a:xfrm>
                <a:off x="4357" y="2096"/>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 name="Line 1739"/>
              <p:cNvSpPr>
                <a:spLocks noChangeShapeType="1"/>
              </p:cNvSpPr>
              <p:nvPr/>
            </p:nvSpPr>
            <p:spPr bwMode="auto">
              <a:xfrm>
                <a:off x="4357" y="2104"/>
                <a:ext cx="30"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Line 1740"/>
              <p:cNvSpPr>
                <a:spLocks noChangeShapeType="1"/>
              </p:cNvSpPr>
              <p:nvPr/>
            </p:nvSpPr>
            <p:spPr bwMode="auto">
              <a:xfrm flipV="1">
                <a:off x="4387" y="2111"/>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 name="Line 1741"/>
              <p:cNvSpPr>
                <a:spLocks noChangeShapeType="1"/>
              </p:cNvSpPr>
              <p:nvPr/>
            </p:nvSpPr>
            <p:spPr bwMode="auto">
              <a:xfrm flipH="1">
                <a:off x="4401" y="2104"/>
                <a:ext cx="5"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Line 1742"/>
              <p:cNvSpPr>
                <a:spLocks noChangeShapeType="1"/>
              </p:cNvSpPr>
              <p:nvPr/>
            </p:nvSpPr>
            <p:spPr bwMode="auto">
              <a:xfrm flipH="1">
                <a:off x="4387" y="2111"/>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Line 1743"/>
              <p:cNvSpPr>
                <a:spLocks noChangeShapeType="1"/>
              </p:cNvSpPr>
              <p:nvPr/>
            </p:nvSpPr>
            <p:spPr bwMode="auto">
              <a:xfrm flipV="1">
                <a:off x="4406" y="2096"/>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Line 1744"/>
              <p:cNvSpPr>
                <a:spLocks noChangeShapeType="1"/>
              </p:cNvSpPr>
              <p:nvPr/>
            </p:nvSpPr>
            <p:spPr bwMode="auto">
              <a:xfrm>
                <a:off x="4357" y="2101"/>
                <a:ext cx="3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Line 1745"/>
              <p:cNvSpPr>
                <a:spLocks noChangeShapeType="1"/>
              </p:cNvSpPr>
              <p:nvPr/>
            </p:nvSpPr>
            <p:spPr bwMode="auto">
              <a:xfrm flipV="1">
                <a:off x="4387" y="2106"/>
                <a:ext cx="12"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Line 1746"/>
              <p:cNvSpPr>
                <a:spLocks noChangeShapeType="1"/>
              </p:cNvSpPr>
              <p:nvPr/>
            </p:nvSpPr>
            <p:spPr bwMode="auto">
              <a:xfrm flipV="1">
                <a:off x="4399" y="2101"/>
                <a:ext cx="7"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 name="Freeform 1747"/>
              <p:cNvSpPr>
                <a:spLocks noEditPoints="1"/>
              </p:cNvSpPr>
              <p:nvPr/>
            </p:nvSpPr>
            <p:spPr bwMode="auto">
              <a:xfrm>
                <a:off x="4397" y="2129"/>
                <a:ext cx="39" cy="55"/>
              </a:xfrm>
              <a:custGeom>
                <a:avLst/>
                <a:gdLst>
                  <a:gd name="T0" fmla="*/ 0 w 39"/>
                  <a:gd name="T1" fmla="*/ 0 h 55"/>
                  <a:gd name="T2" fmla="*/ 39 w 39"/>
                  <a:gd name="T3" fmla="*/ 35 h 55"/>
                  <a:gd name="T4" fmla="*/ 9 w 39"/>
                  <a:gd name="T5" fmla="*/ 55 h 55"/>
                  <a:gd name="T6" fmla="*/ 0 w 39"/>
                  <a:gd name="T7" fmla="*/ 0 h 55"/>
                  <a:gd name="T8" fmla="*/ 39 w 39"/>
                  <a:gd name="T9" fmla="*/ 35 h 55"/>
                  <a:gd name="T10" fmla="*/ 0 w 39"/>
                  <a:gd name="T11" fmla="*/ 0 h 55"/>
                  <a:gd name="T12" fmla="*/ 9 w 39"/>
                  <a:gd name="T13" fmla="*/ 55 h 55"/>
                  <a:gd name="T14" fmla="*/ 39 w 39"/>
                  <a:gd name="T15" fmla="*/ 35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55">
                    <a:moveTo>
                      <a:pt x="0" y="0"/>
                    </a:moveTo>
                    <a:lnTo>
                      <a:pt x="39" y="35"/>
                    </a:lnTo>
                    <a:lnTo>
                      <a:pt x="9" y="55"/>
                    </a:lnTo>
                    <a:lnTo>
                      <a:pt x="0" y="0"/>
                    </a:lnTo>
                    <a:close/>
                    <a:moveTo>
                      <a:pt x="39" y="35"/>
                    </a:moveTo>
                    <a:lnTo>
                      <a:pt x="0" y="0"/>
                    </a:lnTo>
                    <a:lnTo>
                      <a:pt x="9" y="55"/>
                    </a:lnTo>
                    <a:lnTo>
                      <a:pt x="3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1748"/>
              <p:cNvSpPr>
                <a:spLocks/>
              </p:cNvSpPr>
              <p:nvPr/>
            </p:nvSpPr>
            <p:spPr bwMode="auto">
              <a:xfrm>
                <a:off x="4397" y="2129"/>
                <a:ext cx="39" cy="55"/>
              </a:xfrm>
              <a:custGeom>
                <a:avLst/>
                <a:gdLst>
                  <a:gd name="T0" fmla="*/ 39 w 39"/>
                  <a:gd name="T1" fmla="*/ 35 h 55"/>
                  <a:gd name="T2" fmla="*/ 0 w 39"/>
                  <a:gd name="T3" fmla="*/ 0 h 55"/>
                  <a:gd name="T4" fmla="*/ 9 w 39"/>
                  <a:gd name="T5" fmla="*/ 55 h 55"/>
                  <a:gd name="T6" fmla="*/ 39 w 39"/>
                  <a:gd name="T7" fmla="*/ 35 h 55"/>
                </a:gdLst>
                <a:ahLst/>
                <a:cxnLst>
                  <a:cxn ang="0">
                    <a:pos x="T0" y="T1"/>
                  </a:cxn>
                  <a:cxn ang="0">
                    <a:pos x="T2" y="T3"/>
                  </a:cxn>
                  <a:cxn ang="0">
                    <a:pos x="T4" y="T5"/>
                  </a:cxn>
                  <a:cxn ang="0">
                    <a:pos x="T6" y="T7"/>
                  </a:cxn>
                </a:cxnLst>
                <a:rect l="0" t="0" r="r" b="b"/>
                <a:pathLst>
                  <a:path w="39" h="55">
                    <a:moveTo>
                      <a:pt x="39" y="35"/>
                    </a:moveTo>
                    <a:lnTo>
                      <a:pt x="0" y="0"/>
                    </a:lnTo>
                    <a:lnTo>
                      <a:pt x="9" y="55"/>
                    </a:lnTo>
                    <a:lnTo>
                      <a:pt x="3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Line 1749"/>
              <p:cNvSpPr>
                <a:spLocks noChangeShapeType="1"/>
              </p:cNvSpPr>
              <p:nvPr/>
            </p:nvSpPr>
            <p:spPr bwMode="auto">
              <a:xfrm>
                <a:off x="4397" y="2129"/>
                <a:ext cx="9" cy="5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Line 1750"/>
              <p:cNvSpPr>
                <a:spLocks noChangeShapeType="1"/>
              </p:cNvSpPr>
              <p:nvPr/>
            </p:nvSpPr>
            <p:spPr bwMode="auto">
              <a:xfrm flipV="1">
                <a:off x="4406" y="2164"/>
                <a:ext cx="3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Line 1751"/>
              <p:cNvSpPr>
                <a:spLocks noChangeShapeType="1"/>
              </p:cNvSpPr>
              <p:nvPr/>
            </p:nvSpPr>
            <p:spPr bwMode="auto">
              <a:xfrm flipH="1" flipV="1">
                <a:off x="4397" y="2129"/>
                <a:ext cx="39"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Line 1753"/>
              <p:cNvSpPr>
                <a:spLocks noChangeShapeType="1"/>
              </p:cNvSpPr>
              <p:nvPr/>
            </p:nvSpPr>
            <p:spPr bwMode="auto">
              <a:xfrm>
                <a:off x="4023" y="281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Line 1754"/>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 name="Line 1755"/>
              <p:cNvSpPr>
                <a:spLocks noChangeShapeType="1"/>
              </p:cNvSpPr>
              <p:nvPr/>
            </p:nvSpPr>
            <p:spPr bwMode="auto">
              <a:xfrm>
                <a:off x="4023" y="281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Line 1756"/>
              <p:cNvSpPr>
                <a:spLocks noChangeShapeType="1"/>
              </p:cNvSpPr>
              <p:nvPr/>
            </p:nvSpPr>
            <p:spPr bwMode="auto">
              <a:xfrm flipH="1">
                <a:off x="4039" y="2844"/>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Line 1757"/>
              <p:cNvSpPr>
                <a:spLocks noChangeShapeType="1"/>
              </p:cNvSpPr>
              <p:nvPr/>
            </p:nvSpPr>
            <p:spPr bwMode="auto">
              <a:xfrm flipH="1">
                <a:off x="3868" y="2872"/>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Line 1758"/>
              <p:cNvSpPr>
                <a:spLocks noChangeShapeType="1"/>
              </p:cNvSpPr>
              <p:nvPr/>
            </p:nvSpPr>
            <p:spPr bwMode="auto">
              <a:xfrm flipV="1">
                <a:off x="3818" y="2817"/>
                <a:ext cx="205"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Line 1759"/>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Line 1760"/>
              <p:cNvSpPr>
                <a:spLocks noChangeShapeType="1"/>
              </p:cNvSpPr>
              <p:nvPr/>
            </p:nvSpPr>
            <p:spPr bwMode="auto">
              <a:xfrm>
                <a:off x="3852" y="300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Line 1761"/>
              <p:cNvSpPr>
                <a:spLocks noChangeShapeType="1"/>
              </p:cNvSpPr>
              <p:nvPr/>
            </p:nvSpPr>
            <p:spPr bwMode="auto">
              <a:xfrm>
                <a:off x="4059" y="283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Line 1762"/>
              <p:cNvSpPr>
                <a:spLocks noChangeShapeType="1"/>
              </p:cNvSpPr>
              <p:nvPr/>
            </p:nvSpPr>
            <p:spPr bwMode="auto">
              <a:xfrm>
                <a:off x="4134" y="287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Line 1763"/>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Line 1764"/>
              <p:cNvSpPr>
                <a:spLocks noChangeShapeType="1"/>
              </p:cNvSpPr>
              <p:nvPr/>
            </p:nvSpPr>
            <p:spPr bwMode="auto">
              <a:xfrm>
                <a:off x="4134" y="287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Line 1765"/>
              <p:cNvSpPr>
                <a:spLocks noChangeShapeType="1"/>
              </p:cNvSpPr>
              <p:nvPr/>
            </p:nvSpPr>
            <p:spPr bwMode="auto">
              <a:xfrm flipH="1">
                <a:off x="4150" y="2907"/>
                <a:ext cx="34"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Line 1766"/>
              <p:cNvSpPr>
                <a:spLocks noChangeShapeType="1"/>
              </p:cNvSpPr>
              <p:nvPr/>
            </p:nvSpPr>
            <p:spPr bwMode="auto">
              <a:xfrm flipH="1">
                <a:off x="3979" y="2934"/>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Line 1767"/>
              <p:cNvSpPr>
                <a:spLocks noChangeShapeType="1"/>
              </p:cNvSpPr>
              <p:nvPr/>
            </p:nvSpPr>
            <p:spPr bwMode="auto">
              <a:xfrm flipV="1">
                <a:off x="3929" y="2879"/>
                <a:ext cx="205"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Line 1768"/>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Line 1769"/>
              <p:cNvSpPr>
                <a:spLocks noChangeShapeType="1"/>
              </p:cNvSpPr>
              <p:nvPr/>
            </p:nvSpPr>
            <p:spPr bwMode="auto">
              <a:xfrm>
                <a:off x="3963" y="306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Line 1770"/>
              <p:cNvSpPr>
                <a:spLocks noChangeShapeType="1"/>
              </p:cNvSpPr>
              <p:nvPr/>
            </p:nvSpPr>
            <p:spPr bwMode="auto">
              <a:xfrm>
                <a:off x="4170" y="2899"/>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Line 1771"/>
              <p:cNvSpPr>
                <a:spLocks noChangeShapeType="1"/>
              </p:cNvSpPr>
              <p:nvPr/>
            </p:nvSpPr>
            <p:spPr bwMode="auto">
              <a:xfrm>
                <a:off x="4245" y="29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Line 1772"/>
              <p:cNvSpPr>
                <a:spLocks noChangeShapeType="1"/>
              </p:cNvSpPr>
              <p:nvPr/>
            </p:nvSpPr>
            <p:spPr bwMode="auto">
              <a:xfrm>
                <a:off x="4041" y="31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Line 1773"/>
              <p:cNvSpPr>
                <a:spLocks noChangeShapeType="1"/>
              </p:cNvSpPr>
              <p:nvPr/>
            </p:nvSpPr>
            <p:spPr bwMode="auto">
              <a:xfrm>
                <a:off x="4245" y="29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Line 1774"/>
              <p:cNvSpPr>
                <a:spLocks noChangeShapeType="1"/>
              </p:cNvSpPr>
              <p:nvPr/>
            </p:nvSpPr>
            <p:spPr bwMode="auto">
              <a:xfrm flipH="1">
                <a:off x="4261" y="2969"/>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Line 1775"/>
              <p:cNvSpPr>
                <a:spLocks noChangeShapeType="1"/>
              </p:cNvSpPr>
              <p:nvPr/>
            </p:nvSpPr>
            <p:spPr bwMode="auto">
              <a:xfrm flipH="1">
                <a:off x="4090" y="2997"/>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Line 1776"/>
              <p:cNvSpPr>
                <a:spLocks noChangeShapeType="1"/>
              </p:cNvSpPr>
              <p:nvPr/>
            </p:nvSpPr>
            <p:spPr bwMode="auto">
              <a:xfrm flipV="1">
                <a:off x="4041" y="2942"/>
                <a:ext cx="204"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 name="Line 1777"/>
              <p:cNvSpPr>
                <a:spLocks noChangeShapeType="1"/>
              </p:cNvSpPr>
              <p:nvPr/>
            </p:nvSpPr>
            <p:spPr bwMode="auto">
              <a:xfrm>
                <a:off x="4041" y="31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 name="Line 1778"/>
              <p:cNvSpPr>
                <a:spLocks noChangeShapeType="1"/>
              </p:cNvSpPr>
              <p:nvPr/>
            </p:nvSpPr>
            <p:spPr bwMode="auto">
              <a:xfrm>
                <a:off x="4075" y="3129"/>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Line 1779"/>
              <p:cNvSpPr>
                <a:spLocks noChangeShapeType="1"/>
              </p:cNvSpPr>
              <p:nvPr/>
            </p:nvSpPr>
            <p:spPr bwMode="auto">
              <a:xfrm>
                <a:off x="4281" y="2962"/>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 name="Line 1780"/>
              <p:cNvSpPr>
                <a:spLocks noChangeShapeType="1"/>
              </p:cNvSpPr>
              <p:nvPr/>
            </p:nvSpPr>
            <p:spPr bwMode="auto">
              <a:xfrm>
                <a:off x="3892" y="33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 name="Line 1781"/>
              <p:cNvSpPr>
                <a:spLocks noChangeShapeType="1"/>
              </p:cNvSpPr>
              <p:nvPr/>
            </p:nvSpPr>
            <p:spPr bwMode="auto">
              <a:xfrm>
                <a:off x="4098" y="31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 name="Line 1782"/>
              <p:cNvSpPr>
                <a:spLocks noChangeShapeType="1"/>
              </p:cNvSpPr>
              <p:nvPr/>
            </p:nvSpPr>
            <p:spPr bwMode="auto">
              <a:xfrm>
                <a:off x="4098" y="31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Line 1783"/>
              <p:cNvSpPr>
                <a:spLocks noChangeShapeType="1"/>
              </p:cNvSpPr>
              <p:nvPr/>
            </p:nvSpPr>
            <p:spPr bwMode="auto">
              <a:xfrm flipH="1">
                <a:off x="3941" y="3169"/>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 name="Line 1784"/>
              <p:cNvSpPr>
                <a:spLocks noChangeShapeType="1"/>
              </p:cNvSpPr>
              <p:nvPr/>
            </p:nvSpPr>
            <p:spPr bwMode="auto">
              <a:xfrm flipV="1">
                <a:off x="3892" y="3142"/>
                <a:ext cx="206"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Line 1785"/>
              <p:cNvSpPr>
                <a:spLocks noChangeShapeType="1"/>
              </p:cNvSpPr>
              <p:nvPr/>
            </p:nvSpPr>
            <p:spPr bwMode="auto">
              <a:xfrm>
                <a:off x="3892" y="33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 name="Line 1786"/>
              <p:cNvSpPr>
                <a:spLocks noChangeShapeType="1"/>
              </p:cNvSpPr>
              <p:nvPr/>
            </p:nvSpPr>
            <p:spPr bwMode="auto">
              <a:xfrm flipH="1">
                <a:off x="4204" y="3074"/>
                <a:ext cx="155" cy="1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Line 1787"/>
              <p:cNvSpPr>
                <a:spLocks noChangeShapeType="1"/>
              </p:cNvSpPr>
              <p:nvPr/>
            </p:nvSpPr>
            <p:spPr bwMode="auto">
              <a:xfrm flipV="1">
                <a:off x="4154" y="3117"/>
                <a:ext cx="72"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 name="Line 1788"/>
              <p:cNvSpPr>
                <a:spLocks noChangeShapeType="1"/>
              </p:cNvSpPr>
              <p:nvPr/>
            </p:nvSpPr>
            <p:spPr bwMode="auto">
              <a:xfrm>
                <a:off x="3902" y="331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 name="Line 1789"/>
              <p:cNvSpPr>
                <a:spLocks noChangeShapeType="1"/>
              </p:cNvSpPr>
              <p:nvPr/>
            </p:nvSpPr>
            <p:spPr bwMode="auto">
              <a:xfrm>
                <a:off x="4188" y="319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 name="Line 1790"/>
              <p:cNvSpPr>
                <a:spLocks noChangeShapeType="1"/>
              </p:cNvSpPr>
              <p:nvPr/>
            </p:nvSpPr>
            <p:spPr bwMode="auto">
              <a:xfrm>
                <a:off x="4361" y="3007"/>
                <a:ext cx="47"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Line 1791"/>
              <p:cNvSpPr>
                <a:spLocks noChangeShapeType="1"/>
              </p:cNvSpPr>
              <p:nvPr/>
            </p:nvSpPr>
            <p:spPr bwMode="auto">
              <a:xfrm>
                <a:off x="4154" y="31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 name="Line 1792"/>
              <p:cNvSpPr>
                <a:spLocks noChangeShapeType="1"/>
              </p:cNvSpPr>
              <p:nvPr/>
            </p:nvSpPr>
            <p:spPr bwMode="auto">
              <a:xfrm>
                <a:off x="4361" y="3007"/>
                <a:ext cx="47"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 name="Line 1793"/>
              <p:cNvSpPr>
                <a:spLocks noChangeShapeType="1"/>
              </p:cNvSpPr>
              <p:nvPr/>
            </p:nvSpPr>
            <p:spPr bwMode="auto">
              <a:xfrm flipH="1">
                <a:off x="4375" y="3034"/>
                <a:ext cx="33"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 name="Line 1794"/>
              <p:cNvSpPr>
                <a:spLocks noChangeShapeType="1"/>
              </p:cNvSpPr>
              <p:nvPr/>
            </p:nvSpPr>
            <p:spPr bwMode="auto">
              <a:xfrm flipH="1">
                <a:off x="4204" y="3062"/>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 name="Line 1795"/>
              <p:cNvSpPr>
                <a:spLocks noChangeShapeType="1"/>
              </p:cNvSpPr>
              <p:nvPr/>
            </p:nvSpPr>
            <p:spPr bwMode="auto">
              <a:xfrm flipV="1">
                <a:off x="4154" y="300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 name="Line 1796"/>
              <p:cNvSpPr>
                <a:spLocks noChangeShapeType="1"/>
              </p:cNvSpPr>
              <p:nvPr/>
            </p:nvSpPr>
            <p:spPr bwMode="auto">
              <a:xfrm>
                <a:off x="4154" y="31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 name="Line 1797"/>
              <p:cNvSpPr>
                <a:spLocks noChangeShapeType="1"/>
              </p:cNvSpPr>
              <p:nvPr/>
            </p:nvSpPr>
            <p:spPr bwMode="auto">
              <a:xfrm>
                <a:off x="4188" y="319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 name="Line 1798"/>
              <p:cNvSpPr>
                <a:spLocks noChangeShapeType="1"/>
              </p:cNvSpPr>
              <p:nvPr/>
            </p:nvSpPr>
            <p:spPr bwMode="auto">
              <a:xfrm>
                <a:off x="4395" y="302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 name="Line 1799"/>
              <p:cNvSpPr>
                <a:spLocks noChangeShapeType="1"/>
              </p:cNvSpPr>
              <p:nvPr/>
            </p:nvSpPr>
            <p:spPr bwMode="auto">
              <a:xfrm>
                <a:off x="4007" y="3374"/>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 name="Line 1800"/>
              <p:cNvSpPr>
                <a:spLocks noChangeShapeType="1"/>
              </p:cNvSpPr>
              <p:nvPr/>
            </p:nvSpPr>
            <p:spPr bwMode="auto">
              <a:xfrm>
                <a:off x="4214" y="3207"/>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 name="Line 1801"/>
              <p:cNvSpPr>
                <a:spLocks noChangeShapeType="1"/>
              </p:cNvSpPr>
              <p:nvPr/>
            </p:nvSpPr>
            <p:spPr bwMode="auto">
              <a:xfrm>
                <a:off x="4214" y="3207"/>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 name="Line 1802"/>
              <p:cNvSpPr>
                <a:spLocks noChangeShapeType="1"/>
              </p:cNvSpPr>
              <p:nvPr/>
            </p:nvSpPr>
            <p:spPr bwMode="auto">
              <a:xfrm flipH="1">
                <a:off x="4057" y="3234"/>
                <a:ext cx="206"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 name="Line 1803"/>
              <p:cNvSpPr>
                <a:spLocks noChangeShapeType="1"/>
              </p:cNvSpPr>
              <p:nvPr/>
            </p:nvSpPr>
            <p:spPr bwMode="auto">
              <a:xfrm flipV="1">
                <a:off x="4007" y="320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 name="Line 1804"/>
              <p:cNvSpPr>
                <a:spLocks noChangeShapeType="1"/>
              </p:cNvSpPr>
              <p:nvPr/>
            </p:nvSpPr>
            <p:spPr bwMode="auto">
              <a:xfrm>
                <a:off x="4007" y="3374"/>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 name="Line 1805"/>
              <p:cNvSpPr>
                <a:spLocks noChangeShapeType="1"/>
              </p:cNvSpPr>
              <p:nvPr/>
            </p:nvSpPr>
            <p:spPr bwMode="auto">
              <a:xfrm flipH="1">
                <a:off x="4319" y="3139"/>
                <a:ext cx="155" cy="1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6" name="Line 1806"/>
              <p:cNvSpPr>
                <a:spLocks noChangeShapeType="1"/>
              </p:cNvSpPr>
              <p:nvPr/>
            </p:nvSpPr>
            <p:spPr bwMode="auto">
              <a:xfrm flipV="1">
                <a:off x="4269" y="3182"/>
                <a:ext cx="72"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Line 1807"/>
              <p:cNvSpPr>
                <a:spLocks noChangeShapeType="1"/>
              </p:cNvSpPr>
              <p:nvPr/>
            </p:nvSpPr>
            <p:spPr bwMode="auto">
              <a:xfrm>
                <a:off x="4017" y="337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Line 1808"/>
              <p:cNvSpPr>
                <a:spLocks noChangeShapeType="1"/>
              </p:cNvSpPr>
              <p:nvPr/>
            </p:nvSpPr>
            <p:spPr bwMode="auto">
              <a:xfrm>
                <a:off x="4303" y="3259"/>
                <a:ext cx="8"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Line 1809"/>
              <p:cNvSpPr>
                <a:spLocks noChangeShapeType="1"/>
              </p:cNvSpPr>
              <p:nvPr/>
            </p:nvSpPr>
            <p:spPr bwMode="auto">
              <a:xfrm>
                <a:off x="4476" y="307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 name="Line 1810"/>
              <p:cNvSpPr>
                <a:spLocks noChangeShapeType="1"/>
              </p:cNvSpPr>
              <p:nvPr/>
            </p:nvSpPr>
            <p:spPr bwMode="auto">
              <a:xfrm>
                <a:off x="4269" y="323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 name="Line 1811"/>
              <p:cNvSpPr>
                <a:spLocks noChangeShapeType="1"/>
              </p:cNvSpPr>
              <p:nvPr/>
            </p:nvSpPr>
            <p:spPr bwMode="auto">
              <a:xfrm>
                <a:off x="4476" y="307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 name="Line 1812"/>
              <p:cNvSpPr>
                <a:spLocks noChangeShapeType="1"/>
              </p:cNvSpPr>
              <p:nvPr/>
            </p:nvSpPr>
            <p:spPr bwMode="auto">
              <a:xfrm flipH="1">
                <a:off x="4492" y="3099"/>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9" name="Line 1814"/>
            <p:cNvSpPr>
              <a:spLocks noChangeShapeType="1"/>
            </p:cNvSpPr>
            <p:nvPr/>
          </p:nvSpPr>
          <p:spPr bwMode="auto">
            <a:xfrm flipH="1">
              <a:off x="4319" y="3127"/>
              <a:ext cx="173"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1815"/>
            <p:cNvSpPr>
              <a:spLocks noChangeShapeType="1"/>
            </p:cNvSpPr>
            <p:nvPr/>
          </p:nvSpPr>
          <p:spPr bwMode="auto">
            <a:xfrm flipV="1">
              <a:off x="4269" y="3072"/>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816"/>
            <p:cNvSpPr>
              <a:spLocks noChangeShapeType="1"/>
            </p:cNvSpPr>
            <p:nvPr/>
          </p:nvSpPr>
          <p:spPr bwMode="auto">
            <a:xfrm>
              <a:off x="4269" y="323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1817"/>
            <p:cNvSpPr>
              <a:spLocks noChangeShapeType="1"/>
            </p:cNvSpPr>
            <p:nvPr/>
          </p:nvSpPr>
          <p:spPr bwMode="auto">
            <a:xfrm>
              <a:off x="4303" y="3259"/>
              <a:ext cx="8"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Line 1818"/>
            <p:cNvSpPr>
              <a:spLocks noChangeShapeType="1"/>
            </p:cNvSpPr>
            <p:nvPr/>
          </p:nvSpPr>
          <p:spPr bwMode="auto">
            <a:xfrm>
              <a:off x="4510" y="3092"/>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Line 1819"/>
            <p:cNvSpPr>
              <a:spLocks noChangeShapeType="1"/>
            </p:cNvSpPr>
            <p:nvPr/>
          </p:nvSpPr>
          <p:spPr bwMode="auto">
            <a:xfrm>
              <a:off x="4120" y="34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Line 1820"/>
            <p:cNvSpPr>
              <a:spLocks noChangeShapeType="1"/>
            </p:cNvSpPr>
            <p:nvPr/>
          </p:nvSpPr>
          <p:spPr bwMode="auto">
            <a:xfrm>
              <a:off x="4327" y="32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Line 1821"/>
            <p:cNvSpPr>
              <a:spLocks noChangeShapeType="1"/>
            </p:cNvSpPr>
            <p:nvPr/>
          </p:nvSpPr>
          <p:spPr bwMode="auto">
            <a:xfrm>
              <a:off x="4327" y="32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1822"/>
            <p:cNvSpPr>
              <a:spLocks noChangeShapeType="1"/>
            </p:cNvSpPr>
            <p:nvPr/>
          </p:nvSpPr>
          <p:spPr bwMode="auto">
            <a:xfrm flipH="1">
              <a:off x="4170" y="3302"/>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1823"/>
            <p:cNvSpPr>
              <a:spLocks noChangeShapeType="1"/>
            </p:cNvSpPr>
            <p:nvPr/>
          </p:nvSpPr>
          <p:spPr bwMode="auto">
            <a:xfrm flipV="1">
              <a:off x="4120" y="327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1824"/>
            <p:cNvSpPr>
              <a:spLocks noChangeShapeType="1"/>
            </p:cNvSpPr>
            <p:nvPr/>
          </p:nvSpPr>
          <p:spPr bwMode="auto">
            <a:xfrm>
              <a:off x="4120" y="34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1825"/>
            <p:cNvSpPr>
              <a:spLocks noChangeShapeType="1"/>
            </p:cNvSpPr>
            <p:nvPr/>
          </p:nvSpPr>
          <p:spPr bwMode="auto">
            <a:xfrm flipH="1">
              <a:off x="4432" y="3207"/>
              <a:ext cx="155" cy="1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1826"/>
            <p:cNvSpPr>
              <a:spLocks noChangeShapeType="1"/>
            </p:cNvSpPr>
            <p:nvPr/>
          </p:nvSpPr>
          <p:spPr bwMode="auto">
            <a:xfrm flipV="1">
              <a:off x="4383" y="3247"/>
              <a:ext cx="71"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1827"/>
            <p:cNvSpPr>
              <a:spLocks noChangeShapeType="1"/>
            </p:cNvSpPr>
            <p:nvPr/>
          </p:nvSpPr>
          <p:spPr bwMode="auto">
            <a:xfrm>
              <a:off x="4130" y="344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1828"/>
            <p:cNvSpPr>
              <a:spLocks noChangeShapeType="1"/>
            </p:cNvSpPr>
            <p:nvPr/>
          </p:nvSpPr>
          <p:spPr bwMode="auto">
            <a:xfrm>
              <a:off x="4416" y="3324"/>
              <a:ext cx="8"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Line 1829"/>
            <p:cNvSpPr>
              <a:spLocks noChangeShapeType="1"/>
            </p:cNvSpPr>
            <p:nvPr/>
          </p:nvSpPr>
          <p:spPr bwMode="auto">
            <a:xfrm>
              <a:off x="4589" y="313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1830"/>
            <p:cNvSpPr>
              <a:spLocks noChangeShapeType="1"/>
            </p:cNvSpPr>
            <p:nvPr/>
          </p:nvSpPr>
          <p:spPr bwMode="auto">
            <a:xfrm>
              <a:off x="4383" y="3304"/>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1831"/>
            <p:cNvSpPr>
              <a:spLocks noChangeShapeType="1"/>
            </p:cNvSpPr>
            <p:nvPr/>
          </p:nvSpPr>
          <p:spPr bwMode="auto">
            <a:xfrm>
              <a:off x="4589" y="313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Line 1832"/>
            <p:cNvSpPr>
              <a:spLocks noChangeShapeType="1"/>
            </p:cNvSpPr>
            <p:nvPr/>
          </p:nvSpPr>
          <p:spPr bwMode="auto">
            <a:xfrm flipH="1">
              <a:off x="4605" y="3164"/>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1833"/>
            <p:cNvSpPr>
              <a:spLocks noChangeShapeType="1"/>
            </p:cNvSpPr>
            <p:nvPr/>
          </p:nvSpPr>
          <p:spPr bwMode="auto">
            <a:xfrm flipH="1">
              <a:off x="4432" y="3192"/>
              <a:ext cx="173" cy="1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1834"/>
            <p:cNvSpPr>
              <a:spLocks noChangeShapeType="1"/>
            </p:cNvSpPr>
            <p:nvPr/>
          </p:nvSpPr>
          <p:spPr bwMode="auto">
            <a:xfrm flipV="1">
              <a:off x="4383" y="3137"/>
              <a:ext cx="206"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1835"/>
            <p:cNvSpPr>
              <a:spLocks noChangeShapeType="1"/>
            </p:cNvSpPr>
            <p:nvPr/>
          </p:nvSpPr>
          <p:spPr bwMode="auto">
            <a:xfrm>
              <a:off x="4383" y="3304"/>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1836"/>
            <p:cNvSpPr>
              <a:spLocks noChangeShapeType="1"/>
            </p:cNvSpPr>
            <p:nvPr/>
          </p:nvSpPr>
          <p:spPr bwMode="auto">
            <a:xfrm>
              <a:off x="4416" y="3324"/>
              <a:ext cx="8"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1837"/>
            <p:cNvSpPr>
              <a:spLocks noChangeShapeType="1"/>
            </p:cNvSpPr>
            <p:nvPr/>
          </p:nvSpPr>
          <p:spPr bwMode="auto">
            <a:xfrm>
              <a:off x="4623" y="315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853" name="TextBox 1852"/>
          <p:cNvSpPr txBox="1"/>
          <p:nvPr/>
        </p:nvSpPr>
        <p:spPr>
          <a:xfrm>
            <a:off x="5285733" y="2005536"/>
            <a:ext cx="2300402" cy="430887"/>
          </a:xfrm>
          <a:prstGeom prst="rect">
            <a:avLst/>
          </a:prstGeom>
          <a:noFill/>
        </p:spPr>
        <p:txBody>
          <a:bodyPr wrap="square" rtlCol="0">
            <a:spAutoFit/>
          </a:bodyPr>
          <a:lstStyle/>
          <a:p>
            <a:pPr algn="ctr"/>
            <a:r>
              <a:rPr lang="en-US" altLang="ko-KR" sz="1100" b="1" dirty="0" smtClean="0"/>
              <a:t>Vehicle-to-Infrastructure (V2I)</a:t>
            </a:r>
          </a:p>
          <a:p>
            <a:pPr algn="ctr"/>
            <a:r>
              <a:rPr lang="en-US" altLang="ko-KR" sz="1100" b="1" dirty="0" smtClean="0"/>
              <a:t>CAMCOM Technology</a:t>
            </a:r>
            <a:endParaRPr lang="ko-KR" altLang="en-US" sz="1100" b="1" dirty="0"/>
          </a:p>
        </p:txBody>
      </p:sp>
    </p:spTree>
    <p:extLst>
      <p:ext uri="{BB962C8B-B14F-4D97-AF65-F5344CB8AC3E}">
        <p14:creationId xmlns:p14="http://schemas.microsoft.com/office/powerpoint/2010/main" val="1457536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a:bodyPr>
          <a:lstStyle/>
          <a:p>
            <a:r>
              <a:rPr lang="en-US" sz="3200" b="1" dirty="0" smtClean="0"/>
              <a:t>V2X </a:t>
            </a:r>
            <a:r>
              <a:rPr lang="en-US" sz="3200" b="1" dirty="0"/>
              <a:t>CAMCOM </a:t>
            </a:r>
            <a:r>
              <a:rPr lang="en-US" sz="3200" b="1" dirty="0" smtClean="0"/>
              <a:t>Link Needs (1)</a:t>
            </a:r>
            <a:endParaRPr lang="en-US" sz="3200" b="1" dirty="0"/>
          </a:p>
        </p:txBody>
      </p:sp>
      <p:sp>
        <p:nvSpPr>
          <p:cNvPr id="3" name="Content Placeholder 2"/>
          <p:cNvSpPr>
            <a:spLocks noGrp="1"/>
          </p:cNvSpPr>
          <p:nvPr>
            <p:ph idx="1"/>
          </p:nvPr>
        </p:nvSpPr>
        <p:spPr>
          <a:xfrm>
            <a:off x="410632" y="1752600"/>
            <a:ext cx="8322734" cy="403860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Issues Needs to be address in design</a:t>
            </a:r>
            <a:endParaRPr lang="en-US" sz="2400" dirty="0">
              <a:latin typeface="Times New Roman" panose="02020603050405020304" pitchFamily="18" charset="0"/>
              <a:cs typeface="Times New Roman" panose="02020603050405020304" pitchFamily="18" charset="0"/>
            </a:endParaRPr>
          </a:p>
          <a:p>
            <a:pPr lvl="1" algn="just"/>
            <a:r>
              <a:rPr lang="en-US" sz="1800" dirty="0" smtClean="0">
                <a:latin typeface="Times New Roman" panose="02020603050405020304" pitchFamily="18" charset="0"/>
                <a:cs typeface="Times New Roman" panose="02020603050405020304" pitchFamily="18" charset="0"/>
              </a:rPr>
              <a:t>Minimizing the effect of external noise</a:t>
            </a:r>
          </a:p>
          <a:p>
            <a:pPr lvl="2"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Artificial or Natural</a:t>
            </a:r>
            <a:endParaRPr lang="en-US" sz="1800" dirty="0">
              <a:latin typeface="Times New Roman" panose="02020603050405020304" pitchFamily="18" charset="0"/>
              <a:cs typeface="Times New Roman" panose="02020603050405020304" pitchFamily="18" charset="0"/>
            </a:endParaRPr>
          </a:p>
          <a:p>
            <a:pPr lvl="1" algn="just"/>
            <a:r>
              <a:rPr lang="en-US" sz="1800" dirty="0" smtClean="0">
                <a:latin typeface="Times New Roman" panose="02020603050405020304" pitchFamily="18" charset="0"/>
                <a:cs typeface="Times New Roman" panose="02020603050405020304" pitchFamily="18" charset="0"/>
              </a:rPr>
              <a:t>Ambient lights effect</a:t>
            </a:r>
          </a:p>
          <a:p>
            <a:pPr lvl="1" algn="just"/>
            <a:r>
              <a:rPr lang="en-US" sz="1800" dirty="0" smtClean="0">
                <a:latin typeface="Times New Roman" panose="02020603050405020304" pitchFamily="18" charset="0"/>
                <a:cs typeface="Times New Roman" panose="02020603050405020304" pitchFamily="18" charset="0"/>
              </a:rPr>
              <a:t>Interference minimization</a:t>
            </a:r>
          </a:p>
          <a:p>
            <a:pPr lvl="1" algn="just"/>
            <a:r>
              <a:rPr lang="en-US" sz="1800" dirty="0">
                <a:latin typeface="Times New Roman" panose="02020603050405020304" pitchFamily="18" charset="0"/>
                <a:cs typeface="Times New Roman" panose="02020603050405020304" pitchFamily="18" charset="0"/>
              </a:rPr>
              <a:t>Robust </a:t>
            </a:r>
            <a:r>
              <a:rPr lang="en-US" sz="1800" dirty="0" smtClean="0">
                <a:latin typeface="Times New Roman" panose="02020603050405020304" pitchFamily="18" charset="0"/>
                <a:cs typeface="Times New Roman" panose="02020603050405020304" pitchFamily="18" charset="0"/>
              </a:rPr>
              <a:t>Modulation</a:t>
            </a:r>
          </a:p>
          <a:p>
            <a:pPr algn="just"/>
            <a:r>
              <a:rPr lang="en-US" sz="2400" dirty="0">
                <a:latin typeface="Times New Roman" panose="02020603050405020304" pitchFamily="18" charset="0"/>
                <a:cs typeface="Times New Roman" panose="02020603050405020304" pitchFamily="18" charset="0"/>
              </a:rPr>
              <a:t>Need Robust Modulation Techniques</a:t>
            </a:r>
          </a:p>
          <a:p>
            <a:pPr lvl="1" algn="just"/>
            <a:r>
              <a:rPr lang="en-US" sz="1800" dirty="0">
                <a:latin typeface="Times New Roman" panose="02020603050405020304" pitchFamily="18" charset="0"/>
                <a:cs typeface="Times New Roman" panose="02020603050405020304" pitchFamily="18" charset="0"/>
              </a:rPr>
              <a:t>CamCom Link in ITS is largely affected by natural and artificial lights (noise and interference) such as Sunlight, ambient lights, road/street lights </a:t>
            </a:r>
            <a:r>
              <a:rPr lang="en-US" sz="1800" dirty="0" smtClean="0">
                <a:latin typeface="Times New Roman" panose="02020603050405020304" pitchFamily="18" charset="0"/>
                <a:cs typeface="Times New Roman" panose="02020603050405020304" pitchFamily="18" charset="0"/>
              </a:rPr>
              <a:t>etc.</a:t>
            </a:r>
          </a:p>
          <a:p>
            <a:pPr lvl="1" algn="just"/>
            <a:r>
              <a:rPr lang="en-US" sz="1800" dirty="0" smtClean="0">
                <a:latin typeface="Times New Roman" panose="02020603050405020304" pitchFamily="18" charset="0"/>
                <a:cs typeface="Times New Roman" panose="02020603050405020304" pitchFamily="18" charset="0"/>
              </a:rPr>
              <a:t>Different </a:t>
            </a:r>
            <a:r>
              <a:rPr lang="en-US" sz="1800" dirty="0">
                <a:latin typeface="Times New Roman" panose="02020603050405020304" pitchFamily="18" charset="0"/>
                <a:cs typeface="Times New Roman" panose="02020603050405020304" pitchFamily="18" charset="0"/>
              </a:rPr>
              <a:t>Modulation used including Optical </a:t>
            </a:r>
            <a:r>
              <a:rPr lang="en-US" sz="1800" dirty="0" smtClean="0">
                <a:latin typeface="Times New Roman" panose="02020603050405020304" pitchFamily="18" charset="0"/>
                <a:cs typeface="Times New Roman" panose="02020603050405020304" pitchFamily="18" charset="0"/>
              </a:rPr>
              <a:t>MIMO</a:t>
            </a:r>
          </a:p>
          <a:p>
            <a:pPr lvl="1" algn="just"/>
            <a:r>
              <a:rPr lang="en-US" sz="1800" dirty="0" smtClean="0">
                <a:latin typeface="Times New Roman" panose="02020603050405020304" pitchFamily="18" charset="0"/>
                <a:cs typeface="Times New Roman" panose="02020603050405020304" pitchFamily="18" charset="0"/>
              </a:rPr>
              <a:t>Adaptive </a:t>
            </a:r>
            <a:r>
              <a:rPr lang="en-US" sz="1800" dirty="0">
                <a:latin typeface="Times New Roman" panose="02020603050405020304" pitchFamily="18" charset="0"/>
                <a:cs typeface="Times New Roman" panose="02020603050405020304" pitchFamily="18" charset="0"/>
              </a:rPr>
              <a:t>Modulation Techniques for different </a:t>
            </a:r>
            <a:r>
              <a:rPr lang="en-US" sz="1800" dirty="0" smtClean="0">
                <a:latin typeface="Times New Roman" panose="02020603050405020304" pitchFamily="18" charset="0"/>
                <a:cs typeface="Times New Roman" panose="02020603050405020304" pitchFamily="18" charset="0"/>
              </a:rPr>
              <a:t>applications</a:t>
            </a:r>
          </a:p>
          <a:p>
            <a:pPr lvl="1" algn="just"/>
            <a:r>
              <a:rPr lang="en-US" sz="1800" dirty="0" smtClean="0">
                <a:latin typeface="Times New Roman" panose="02020603050405020304" pitchFamily="18" charset="0"/>
                <a:cs typeface="Times New Roman" panose="02020603050405020304" pitchFamily="18" charset="0"/>
              </a:rPr>
              <a:t>Equalization </a:t>
            </a:r>
            <a:r>
              <a:rPr lang="en-US" sz="1800" dirty="0">
                <a:latin typeface="Times New Roman" panose="02020603050405020304" pitchFamily="18" charset="0"/>
                <a:cs typeface="Times New Roman" panose="02020603050405020304" pitchFamily="18" charset="0"/>
              </a:rPr>
              <a:t>Techniques have advantages in design</a:t>
            </a:r>
          </a:p>
          <a:p>
            <a:pPr lvl="1" algn="just"/>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706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a:bodyPr>
          <a:lstStyle/>
          <a:p>
            <a:r>
              <a:rPr lang="en-US" sz="3200" b="1" dirty="0" smtClean="0"/>
              <a:t>V2X </a:t>
            </a:r>
            <a:r>
              <a:rPr lang="en-US" sz="3200" b="1" dirty="0"/>
              <a:t>CAMCOM </a:t>
            </a:r>
            <a:r>
              <a:rPr lang="en-US" sz="3200" b="1" dirty="0" smtClean="0"/>
              <a:t>Link Needs (2)</a:t>
            </a:r>
            <a:endParaRPr lang="en-US" sz="3200" b="1" dirty="0"/>
          </a:p>
        </p:txBody>
      </p:sp>
      <p:sp>
        <p:nvSpPr>
          <p:cNvPr id="3" name="Content Placeholder 2"/>
          <p:cNvSpPr>
            <a:spLocks noGrp="1"/>
          </p:cNvSpPr>
          <p:nvPr>
            <p:ph idx="1"/>
          </p:nvPr>
        </p:nvSpPr>
        <p:spPr>
          <a:xfrm>
            <a:off x="410632" y="1752600"/>
            <a:ext cx="8322734" cy="2514600"/>
          </a:xfrm>
        </p:spPr>
        <p:txBody>
          <a:bodyPr>
            <a:noAutofit/>
          </a:bodyPr>
          <a:lstStyle/>
          <a:p>
            <a:pPr algn="just"/>
            <a:r>
              <a:rPr lang="en-US" sz="2400" dirty="0">
                <a:latin typeface="Times New Roman" panose="02020603050405020304" pitchFamily="18" charset="0"/>
                <a:cs typeface="Times New Roman" panose="02020603050405020304" pitchFamily="18" charset="0"/>
              </a:rPr>
              <a:t>Efficient Modulation </a:t>
            </a:r>
            <a:r>
              <a:rPr lang="en-US" sz="2400" dirty="0" smtClean="0">
                <a:latin typeface="Times New Roman" panose="02020603050405020304" pitchFamily="18" charset="0"/>
                <a:cs typeface="Times New Roman" panose="02020603050405020304" pitchFamily="18" charset="0"/>
              </a:rPr>
              <a:t>Methods Considered</a:t>
            </a:r>
            <a:endParaRPr lang="en-US" sz="24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OOK</a:t>
            </a:r>
          </a:p>
          <a:p>
            <a:pPr lvl="1" algn="just"/>
            <a:r>
              <a:rPr lang="en-US" sz="2000" dirty="0">
                <a:latin typeface="Times New Roman" panose="02020603050405020304" pitchFamily="18" charset="0"/>
                <a:cs typeface="Times New Roman" panose="02020603050405020304" pitchFamily="18" charset="0"/>
              </a:rPr>
              <a:t>Multilevel PPM</a:t>
            </a:r>
          </a:p>
          <a:p>
            <a:pPr lvl="1" algn="just"/>
            <a:r>
              <a:rPr lang="en-US" sz="2000" dirty="0">
                <a:latin typeface="Times New Roman" panose="02020603050405020304" pitchFamily="18" charset="0"/>
                <a:cs typeface="Times New Roman" panose="02020603050405020304" pitchFamily="18" charset="0"/>
              </a:rPr>
              <a:t>Inverted PPM</a:t>
            </a:r>
          </a:p>
          <a:p>
            <a:pPr lvl="1" algn="just"/>
            <a:r>
              <a:rPr lang="en-US" sz="2000" dirty="0">
                <a:latin typeface="Times New Roman" panose="02020603050405020304" pitchFamily="18" charset="0"/>
                <a:cs typeface="Times New Roman" panose="02020603050405020304" pitchFamily="18" charset="0"/>
              </a:rPr>
              <a:t>Sub Carrier PPM</a:t>
            </a:r>
          </a:p>
          <a:p>
            <a:pPr lvl="1" algn="just"/>
            <a:r>
              <a:rPr lang="en-US" sz="2000" dirty="0">
                <a:latin typeface="Times New Roman" panose="02020603050405020304" pitchFamily="18" charset="0"/>
                <a:cs typeface="Times New Roman" panose="02020603050405020304" pitchFamily="18" charset="0"/>
              </a:rPr>
              <a:t>DSSS SIK</a:t>
            </a:r>
          </a:p>
        </p:txBody>
      </p:sp>
    </p:spTree>
    <p:extLst>
      <p:ext uri="{BB962C8B-B14F-4D97-AF65-F5344CB8AC3E}">
        <p14:creationId xmlns:p14="http://schemas.microsoft.com/office/powerpoint/2010/main" val="724002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a:bodyPr>
          <a:lstStyle/>
          <a:p>
            <a:r>
              <a:rPr lang="en-US" sz="3200" b="1" dirty="0" smtClean="0"/>
              <a:t>DSSS SIK (1)</a:t>
            </a:r>
            <a:endParaRPr lang="en-US" sz="3200" b="1" dirty="0"/>
          </a:p>
        </p:txBody>
      </p:sp>
      <p:sp>
        <p:nvSpPr>
          <p:cNvPr id="3" name="Content Placeholder 2"/>
          <p:cNvSpPr>
            <a:spLocks noGrp="1"/>
          </p:cNvSpPr>
          <p:nvPr>
            <p:ph idx="1"/>
          </p:nvPr>
        </p:nvSpPr>
        <p:spPr>
          <a:xfrm>
            <a:off x="152400" y="16764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Direct Sequence </a:t>
            </a:r>
            <a:r>
              <a:rPr lang="en-US" sz="2400" dirty="0">
                <a:latin typeface="Times New Roman" panose="02020603050405020304" pitchFamily="18" charset="0"/>
                <a:cs typeface="Times New Roman" panose="02020603050405020304" pitchFamily="18" charset="0"/>
              </a:rPr>
              <a:t>Spread </a:t>
            </a:r>
            <a:r>
              <a:rPr lang="en-US" sz="2400" dirty="0" smtClean="0">
                <a:latin typeface="Times New Roman" panose="02020603050405020304" pitchFamily="18" charset="0"/>
                <a:cs typeface="Times New Roman" panose="02020603050405020304" pitchFamily="18" charset="0"/>
              </a:rPr>
              <a:t>Spectrum (DSS) </a:t>
            </a:r>
            <a:r>
              <a:rPr lang="en-US" sz="2400" dirty="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equence Inverse-Keying (SIK)</a:t>
            </a:r>
            <a:endParaRPr lang="en-US" sz="24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S</a:t>
            </a:r>
            <a:r>
              <a:rPr lang="en-US" sz="2000" dirty="0" smtClean="0">
                <a:latin typeface="Times New Roman" panose="02020603050405020304" pitchFamily="18" charset="0"/>
                <a:cs typeface="Times New Roman" panose="02020603050405020304" pitchFamily="18" charset="0"/>
              </a:rPr>
              <a:t>pectrum </a:t>
            </a:r>
            <a:r>
              <a:rPr lang="en-US" sz="2000" dirty="0">
                <a:latin typeface="Times New Roman" panose="02020603050405020304" pitchFamily="18" charset="0"/>
                <a:cs typeface="Times New Roman" panose="02020603050405020304" pitchFamily="18" charset="0"/>
              </a:rPr>
              <a:t>spreading is accomplished before transmission through the use of a spreading code that is independent of the data </a:t>
            </a:r>
            <a:r>
              <a:rPr lang="en-US" sz="2000" dirty="0" smtClean="0">
                <a:latin typeface="Times New Roman" panose="02020603050405020304" pitchFamily="18" charset="0"/>
                <a:cs typeface="Times New Roman" panose="02020603050405020304" pitchFamily="18" charset="0"/>
              </a:rPr>
              <a:t>sequence</a:t>
            </a:r>
          </a:p>
          <a:p>
            <a:pPr lvl="1"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same spreading code is used in the receiver (operating in synchronism with the transmitter) to de-spread the received signal so that the original data may be recovered</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780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3999" cy="731838"/>
          </a:xfrm>
        </p:spPr>
        <p:txBody>
          <a:bodyPr>
            <a:normAutofit/>
          </a:bodyPr>
          <a:lstStyle/>
          <a:p>
            <a:r>
              <a:rPr lang="en-US" sz="3200" b="1" dirty="0" smtClean="0"/>
              <a:t>DSSS SIK (2)</a:t>
            </a:r>
            <a:endParaRPr lang="en-US" sz="3200" b="1" dirty="0"/>
          </a:p>
        </p:txBody>
      </p:sp>
      <p:pic>
        <p:nvPicPr>
          <p:cNvPr id="7" name="Picture 6"/>
          <p:cNvPicPr>
            <a:picLocks noChangeAspect="1"/>
          </p:cNvPicPr>
          <p:nvPr/>
        </p:nvPicPr>
        <p:blipFill>
          <a:blip r:embed="rId2"/>
          <a:stretch>
            <a:fillRect/>
          </a:stretch>
        </p:blipFill>
        <p:spPr>
          <a:xfrm>
            <a:off x="248636" y="1905000"/>
            <a:ext cx="8646725" cy="4038600"/>
          </a:xfrm>
          <a:prstGeom prst="rect">
            <a:avLst/>
          </a:prstGeom>
        </p:spPr>
      </p:pic>
      <p:sp>
        <p:nvSpPr>
          <p:cNvPr id="3" name="Rectangle 2"/>
          <p:cNvSpPr/>
          <p:nvPr/>
        </p:nvSpPr>
        <p:spPr>
          <a:xfrm>
            <a:off x="1066800" y="5956141"/>
            <a:ext cx="6477000" cy="246221"/>
          </a:xfrm>
          <a:prstGeom prst="rect">
            <a:avLst/>
          </a:prstGeom>
        </p:spPr>
        <p:txBody>
          <a:bodyPr wrap="square">
            <a:spAutoFit/>
          </a:bodyPr>
          <a:lstStyle/>
          <a:p>
            <a:r>
              <a:rPr lang="en-US" sz="1000" dirty="0"/>
              <a:t>"VIDAS D4.1: Modulation Schemes for outdoor visible-light communication systems" by </a:t>
            </a:r>
            <a:r>
              <a:rPr lang="en-US" sz="1000" dirty="0" err="1"/>
              <a:t>Navin</a:t>
            </a:r>
            <a:r>
              <a:rPr lang="en-US" sz="1000" dirty="0"/>
              <a:t> Kumar, 2010</a:t>
            </a:r>
          </a:p>
        </p:txBody>
      </p:sp>
    </p:spTree>
    <p:extLst>
      <p:ext uri="{BB962C8B-B14F-4D97-AF65-F5344CB8AC3E}">
        <p14:creationId xmlns:p14="http://schemas.microsoft.com/office/powerpoint/2010/main" val="214440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3999" cy="731838"/>
          </a:xfrm>
        </p:spPr>
        <p:txBody>
          <a:bodyPr>
            <a:normAutofit/>
          </a:bodyPr>
          <a:lstStyle/>
          <a:p>
            <a:r>
              <a:rPr lang="en-US" sz="3200" b="1" dirty="0" smtClean="0"/>
              <a:t>DSSS SIK (3)</a:t>
            </a:r>
            <a:endParaRPr lang="en-US" sz="3200" b="1" dirty="0"/>
          </a:p>
        </p:txBody>
      </p:sp>
      <p:sp>
        <p:nvSpPr>
          <p:cNvPr id="4" name="Content Placeholder 2"/>
          <p:cNvSpPr>
            <a:spLocks noGrp="1"/>
          </p:cNvSpPr>
          <p:nvPr>
            <p:ph idx="1"/>
          </p:nvPr>
        </p:nvSpPr>
        <p:spPr>
          <a:xfrm>
            <a:off x="363828" y="2667000"/>
            <a:ext cx="8762999" cy="2209800"/>
          </a:xfrm>
        </p:spPr>
        <p:txBody>
          <a:bodyPr>
            <a:noAutofit/>
          </a:bodyPr>
          <a:lstStyle/>
          <a:p>
            <a:pPr algn="just"/>
            <a:r>
              <a:rPr lang="en-US" sz="2000" dirty="0">
                <a:latin typeface="Times New Roman" panose="02020603050405020304" pitchFamily="18" charset="0"/>
                <a:cs typeface="Times New Roman" panose="02020603050405020304" pitchFamily="18" charset="0"/>
              </a:rPr>
              <a:t>DSSS uses bipolar spreading sequences that cannot be used as such in the all-positive (unipolar) optical </a:t>
            </a:r>
            <a:r>
              <a:rPr lang="en-US" sz="2000" dirty="0" smtClean="0">
                <a:latin typeface="Times New Roman" panose="02020603050405020304" pitchFamily="18" charset="0"/>
                <a:cs typeface="Times New Roman" panose="02020603050405020304" pitchFamily="18" charset="0"/>
              </a:rPr>
              <a:t>medium</a:t>
            </a:r>
          </a:p>
          <a:p>
            <a:pPr algn="just"/>
            <a:r>
              <a:rPr lang="en-US" sz="2000" dirty="0" smtClean="0">
                <a:latin typeface="Times New Roman" panose="02020603050405020304" pitchFamily="18" charset="0"/>
                <a:cs typeface="Times New Roman" panose="02020603050405020304" pitchFamily="18" charset="0"/>
              </a:rPr>
              <a:t>Because </a:t>
            </a:r>
            <a:r>
              <a:rPr lang="en-US" sz="2000" dirty="0">
                <a:latin typeface="Times New Roman" panose="02020603050405020304" pitchFamily="18" charset="0"/>
                <a:cs typeface="Times New Roman" panose="02020603050405020304" pitchFamily="18" charset="0"/>
              </a:rPr>
              <a:t>in optical medium there is no negative going pulses and when there is no light pulse, the signal has to be represented by zero </a:t>
            </a:r>
            <a:r>
              <a:rPr lang="en-US" sz="2000" dirty="0" smtClean="0">
                <a:latin typeface="Times New Roman" panose="02020603050405020304" pitchFamily="18" charset="0"/>
                <a:cs typeface="Times New Roman" panose="02020603050405020304" pitchFamily="18" charset="0"/>
              </a:rPr>
              <a:t>level</a:t>
            </a:r>
          </a:p>
          <a:p>
            <a:pPr algn="just"/>
            <a:r>
              <a:rPr lang="en-US" sz="2000" dirty="0" smtClean="0">
                <a:latin typeface="Times New Roman" panose="02020603050405020304" pitchFamily="18" charset="0"/>
                <a:cs typeface="Times New Roman" panose="02020603050405020304" pitchFamily="18" charset="0"/>
              </a:rPr>
              <a:t>Therefore</a:t>
            </a:r>
            <a:r>
              <a:rPr lang="en-US" sz="2000" dirty="0">
                <a:latin typeface="Times New Roman" panose="02020603050405020304" pitchFamily="18" charset="0"/>
                <a:cs typeface="Times New Roman" panose="02020603050405020304" pitchFamily="18" charset="0"/>
              </a:rPr>
              <a:t>, a technique called unipolar-bipolar sequencing, allows the same spreading codes of radio systems to be used in optical systems, is employed </a:t>
            </a:r>
            <a:r>
              <a:rPr lang="en-US" sz="2000" dirty="0" smtClean="0">
                <a:latin typeface="Times New Roman" panose="02020603050405020304" pitchFamily="18" charset="0"/>
                <a:cs typeface="Times New Roman" panose="02020603050405020304" pitchFamily="18" charset="0"/>
              </a:rPr>
              <a:t>instead</a:t>
            </a:r>
          </a:p>
        </p:txBody>
      </p:sp>
    </p:spTree>
    <p:extLst>
      <p:ext uri="{BB962C8B-B14F-4D97-AF65-F5344CB8AC3E}">
        <p14:creationId xmlns:p14="http://schemas.microsoft.com/office/powerpoint/2010/main" val="3482114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66800"/>
            <a:ext cx="9144000" cy="731838"/>
          </a:xfrm>
        </p:spPr>
        <p:txBody>
          <a:bodyPr>
            <a:normAutofit/>
          </a:bodyPr>
          <a:lstStyle/>
          <a:p>
            <a:r>
              <a:rPr lang="en-US" sz="3200" b="1" dirty="0" smtClean="0"/>
              <a:t>DSSS SIK (4)</a:t>
            </a:r>
            <a:endParaRPr lang="en-US" sz="3200" b="1" dirty="0"/>
          </a:p>
        </p:txBody>
      </p:sp>
      <p:sp>
        <p:nvSpPr>
          <p:cNvPr id="3" name="Content Placeholder 2"/>
          <p:cNvSpPr>
            <a:spLocks noGrp="1"/>
          </p:cNvSpPr>
          <p:nvPr>
            <p:ph idx="1"/>
          </p:nvPr>
        </p:nvSpPr>
        <p:spPr>
          <a:xfrm>
            <a:off x="533400" y="2133600"/>
            <a:ext cx="8322734" cy="3352800"/>
          </a:xfrm>
        </p:spPr>
        <p:txBody>
          <a:bodyPr>
            <a:noAutofit/>
          </a:bodyPr>
          <a:lstStyle/>
          <a:p>
            <a:pPr algn="just"/>
            <a:r>
              <a:rPr lang="en-US" sz="2000" dirty="0" smtClean="0">
                <a:latin typeface="Times New Roman" panose="02020603050405020304" pitchFamily="18" charset="0"/>
                <a:cs typeface="Times New Roman" panose="02020603050405020304" pitchFamily="18" charset="0"/>
              </a:rPr>
              <a:t>Unipolar-bipolar </a:t>
            </a:r>
            <a:r>
              <a:rPr lang="en-US" sz="2000" dirty="0">
                <a:latin typeface="Times New Roman" panose="02020603050405020304" pitchFamily="18" charset="0"/>
                <a:cs typeface="Times New Roman" panose="02020603050405020304" pitchFamily="18" charset="0"/>
              </a:rPr>
              <a:t>sequencing, involves transmission of a unipolar spreading sequence and correlation with a bipolar version of the same spreading sequence, preserves the correlation properties of bipolar-bipolar sequencing although with the introduction of a fixed dc offset</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At the transmitter, a unipolar spreading sequence is modulated by binary data such that the sequence is transmitted for a binary „1‟ while the inverse (complement) sequence is transmitted for a binary „0‟.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type of modulation is called as SIK. The resulting spread spectrum signal uses a rectangular NRZ chip waveform to modulate the intensity of the visible light source (LEDs).</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3937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6058</TotalTime>
  <Words>707</Words>
  <Application>Microsoft Office PowerPoint</Application>
  <PresentationFormat>On-screen Show (4:3)</PresentationFormat>
  <Paragraphs>73</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굴림</vt:lpstr>
      <vt:lpstr>맑은 고딕</vt:lpstr>
      <vt:lpstr>Arial</vt:lpstr>
      <vt:lpstr>Calibri</vt:lpstr>
      <vt:lpstr>Times New Roman</vt:lpstr>
      <vt:lpstr>Office Theme</vt:lpstr>
      <vt:lpstr>PowerPoint Presentation</vt:lpstr>
      <vt:lpstr>Contents</vt:lpstr>
      <vt:lpstr>V2X CAMCOM Link System</vt:lpstr>
      <vt:lpstr>V2X CAMCOM Link Needs (1)</vt:lpstr>
      <vt:lpstr>V2X CAMCOM Link Needs (2)</vt:lpstr>
      <vt:lpstr>DSSS SIK (1)</vt:lpstr>
      <vt:lpstr>DSSS SIK (2)</vt:lpstr>
      <vt:lpstr>DSSS SIK (3)</vt:lpstr>
      <vt:lpstr>DSSS SIK (4)</vt:lpstr>
      <vt:lpstr>DSSS SIK (5)</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271</cp:revision>
  <cp:lastPrinted>2017-05-07T15:48:38Z</cp:lastPrinted>
  <dcterms:created xsi:type="dcterms:W3CDTF">2010-05-15T17:50:32Z</dcterms:created>
  <dcterms:modified xsi:type="dcterms:W3CDTF">2017-11-27T11:20:17Z</dcterms:modified>
</cp:coreProperties>
</file>