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trictFirstAndLastChars="0" saveSubsetFonts="1" autoCompressPictures="0" conformance="strict">
  <p:sldMasterIdLst>
    <p:sldMasterId id="2147483648" r:id="rId1"/>
    <p:sldMasterId id="2147483649" r:id="rId2"/>
  </p:sldMasterIdLst>
  <p:notesMasterIdLst>
    <p:notesMasterId r:id="rId15"/>
  </p:notesMasterIdLst>
  <p:sldIdLst>
    <p:sldId id="287" r:id="rId3"/>
    <p:sldId id="294" r:id="rId4"/>
    <p:sldId id="295" r:id="rId5"/>
    <p:sldId id="296" r:id="rId6"/>
    <p:sldId id="297" r:id="rId7"/>
    <p:sldId id="298" r:id="rId8"/>
    <p:sldId id="299" r:id="rId9"/>
    <p:sldId id="300" r:id="rId10"/>
    <p:sldId id="301" r:id="rId11"/>
    <p:sldId id="302" r:id="rId12"/>
    <p:sldId id="305" r:id="rId13"/>
    <p:sldId id="304"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p:restoredLeft sz="23.824%" autoAdjust="0"/>
    <p:restoredTop sz="94.692%"/>
  </p:normalViewPr>
  <p:slideViewPr>
    <p:cSldViewPr>
      <p:cViewPr varScale="1">
        <p:scale>
          <a:sx n="84" d="100"/>
          <a:sy n="84" d="100"/>
        </p:scale>
        <p:origin x="1051"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6.xml"/><Relationship Id="rId13" Type="http://purl.oclc.org/ooxml/officeDocument/relationships/slide" Target="slides/slide11.xml"/><Relationship Id="rId18" Type="http://purl.oclc.org/ooxml/officeDocument/relationships/theme" Target="theme/theme1.xml"/><Relationship Id="rId3" Type="http://purl.oclc.org/ooxml/officeDocument/relationships/slide" Target="slides/slide1.xml"/><Relationship Id="rId7" Type="http://purl.oclc.org/ooxml/officeDocument/relationships/slide" Target="slides/slide5.xml"/><Relationship Id="rId12" Type="http://purl.oclc.org/ooxml/officeDocument/relationships/slide" Target="slides/slide10.xml"/><Relationship Id="rId17" Type="http://purl.oclc.org/ooxml/officeDocument/relationships/viewProps" Target="viewProps.xml"/><Relationship Id="rId2" Type="http://purl.oclc.org/ooxml/officeDocument/relationships/slideMaster" Target="slideMasters/slideMaster2.xml"/><Relationship Id="rId16" Type="http://purl.oclc.org/ooxml/officeDocument/relationships/presProps" Target="presProps.xml"/><Relationship Id="rId1" Type="http://purl.oclc.org/ooxml/officeDocument/relationships/slideMaster" Target="slideMasters/slideMaster1.xml"/><Relationship Id="rId6" Type="http://purl.oclc.org/ooxml/officeDocument/relationships/slide" Target="slides/slide4.xml"/><Relationship Id="rId11" Type="http://purl.oclc.org/ooxml/officeDocument/relationships/slide" Target="slides/slide9.xml"/><Relationship Id="rId5" Type="http://purl.oclc.org/ooxml/officeDocument/relationships/slide" Target="slides/slide3.xml"/><Relationship Id="rId15" Type="http://purl.oclc.org/ooxml/officeDocument/relationships/notesMaster" Target="notesMasters/notesMaster1.xml"/><Relationship Id="rId10" Type="http://purl.oclc.org/ooxml/officeDocument/relationships/slide" Target="slides/slide8.xml"/><Relationship Id="rId19" Type="http://purl.oclc.org/ooxml/officeDocument/relationships/tableStyles" Target="tableStyles.xml"/><Relationship Id="rId4" Type="http://purl.oclc.org/ooxml/officeDocument/relationships/slide" Target="slides/slide2.xml"/><Relationship Id="rId9" Type="http://purl.oclc.org/ooxml/officeDocument/relationships/slide" Target="slides/slide7.xml"/><Relationship Id="rId14" Type="http://purl.oclc.org/ooxml/officeDocument/relationships/slide" Target="slides/slide12.xml"/></Relationships>
</file>

<file path=ppt/notesMasters/_rels/notesMaster1.xml.rels><?xml version="1.0" encoding="UTF-8" standalone="yes"?>
<Relationships xmlns="http://schemas.openxmlformats.org/package/2006/relationships"><Relationship Id="rId1" Type="http://purl.oclc.org/ooxml/officeDocument/relationships/theme" Target="../theme/theme3.xml"/></Relationships>
</file>

<file path=ppt/notesMasters/notesMaster1.xml><?xml version="1.0" encoding="utf-8"?>
<p:notes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8" name="AutoShape 5"/>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9" name="Text Box 6"/>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2" name="Rectangle 7"/>
          <p:cNvSpPr>
            <a:spLocks noGrp="1" noChangeArrowheads="1"/>
          </p:cNvSpPr>
          <p:nvPr>
            <p:ph type="dt"/>
          </p:nvPr>
        </p:nvSpPr>
        <p:spPr bwMode="auto">
          <a:xfrm>
            <a:off x="646113" y="85725"/>
            <a:ext cx="2700337" cy="211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hangingPunct="1">
              <a:buClrTx/>
              <a:buSzPct val="1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3" name="Rectangle 9"/>
          <p:cNvSpPr>
            <a:spLocks noGrp="1" noChangeArrowheads="1"/>
          </p:cNvSpPr>
          <p:nvPr>
            <p:ph type="body"/>
          </p:nvPr>
        </p:nvSpPr>
        <p:spPr bwMode="auto">
          <a:xfrm>
            <a:off x="914400" y="4387850"/>
            <a:ext cx="5021263" cy="4148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2160" tIns="46080" rIns="92160" bIns="46080" numCol="1" anchor="t" anchorCtr="0" compatLnSpc="1">
            <a:prstTxWarp prst="textNoShape">
              <a:avLst/>
            </a:prstTxWarp>
          </a:bodyPr>
          <a:lstStyle/>
          <a:p>
            <a:pPr lvl="0"/>
            <a:endParaRPr lang="en-US" altLang="en-US" noProof="0" smtClean="0"/>
          </a:p>
        </p:txBody>
      </p:sp>
      <p:sp>
        <p:nvSpPr>
          <p:cNvPr id="3083" name="Text Box 10"/>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4" name="Rectangle 11"/>
          <p:cNvSpPr>
            <a:spLocks noGrp="1" noChangeArrowheads="1"/>
          </p:cNvSpPr>
          <p:nvPr>
            <p:ph type="sldNum"/>
          </p:nvPr>
        </p:nvSpPr>
        <p:spPr bwMode="auto">
          <a:xfrm>
            <a:off x="2901950" y="8942388"/>
            <a:ext cx="784225" cy="73025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hangingPunct="1">
              <a:buSzPct val="1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448082A9-0F26-4F54-82ED-882EF3FAC4DE}" type="slidenum">
              <a:rPr lang="en-US" altLang="en-US"/>
              <a:pPr>
                <a:defRPr/>
              </a:pPr>
              <a:t>‹#›</a:t>
            </a:fld>
            <a:endParaRPr lang="en-US" altLang="en-US"/>
          </a:p>
        </p:txBody>
      </p:sp>
      <p:sp>
        <p:nvSpPr>
          <p:cNvPr id="25613" name="Rectangle 12"/>
          <p:cNvSpPr>
            <a:spLocks noChangeArrowheads="1"/>
          </p:cNvSpPr>
          <p:nvPr/>
        </p:nvSpPr>
        <p:spPr bwMode="auto">
          <a:xfrm>
            <a:off x="715963" y="8942388"/>
            <a:ext cx="22558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spAutoFit/>
          </a:bodyPr>
          <a:lstStyle>
            <a:lvl1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smtClean="0">
                <a:solidFill>
                  <a:srgbClr val="000000"/>
                </a:solidFill>
              </a:rPr>
              <a:t>Tentative agenda Full WG</a:t>
            </a:r>
          </a:p>
        </p:txBody>
      </p:sp>
      <p:sp>
        <p:nvSpPr>
          <p:cNvPr id="3086" name="Line 13"/>
          <p:cNvSpPr>
            <a:spLocks noChangeShapeType="1"/>
          </p:cNvSpPr>
          <p:nvPr/>
        </p:nvSpPr>
        <p:spPr bwMode="auto">
          <a:xfrm>
            <a:off x="736600" y="8940800"/>
            <a:ext cx="5405438"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p:cNvSpPr>
            <a:spLocks noChangeShapeType="1"/>
          </p:cNvSpPr>
          <p:nvPr/>
        </p:nvSpPr>
        <p:spPr bwMode="auto">
          <a:xfrm>
            <a:off x="661988" y="295275"/>
            <a:ext cx="5554662"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18901"/>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smtClean="0">
                <a:ea typeface="Arial Unicode MS" panose="020B0604020202020204" pitchFamily="34" charset="-128"/>
                <a:cs typeface="Arial Unicode MS" panose="020B0604020202020204" pitchFamily="34" charset="-128"/>
              </a:rPr>
              <a:t>07/12/10</a:t>
            </a:r>
          </a:p>
        </p:txBody>
      </p:sp>
      <p:sp>
        <p:nvSpPr>
          <p:cNvPr id="5123"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smtClean="0"/>
              <a:t>Page </a:t>
            </a:r>
            <a:fld id="{621444A2-E3A2-4EA8-8159-7B0F9117B0BC}" type="slidenum">
              <a:rPr lang="en-US" altLang="en-US" sz="2400" smtClean="0"/>
              <a:pPr>
                <a:spcBef>
                  <a:spcPct val="0%"/>
                </a:spcBef>
                <a:buClrTx/>
                <a:buFontTx/>
                <a:buNone/>
              </a:pPr>
              <a:t>1</a:t>
            </a:fld>
            <a:endParaRPr lang="en-US" altLang="en-US" sz="2400" smtClean="0"/>
          </a:p>
        </p:txBody>
      </p:sp>
      <p:sp>
        <p:nvSpPr>
          <p:cNvPr id="5124" name="Text Box 1"/>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nchor="b">
            <a:spAutoFit/>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spAutoFit/>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331752CB-EDED-40C4-AB3D-8410B701E67F}" type="slidenum">
              <a:rPr lang="en-US" altLang="en-US"/>
              <a:pPr algn="r" eaLnBrk="1" hangingPunct="1">
                <a:spcBef>
                  <a:spcPct val="0%"/>
                </a:spcBef>
                <a:buClrTx/>
                <a:buFontTx/>
                <a:buNone/>
              </a:pPr>
              <a:t>1</a:t>
            </a:fld>
            <a:endParaRPr lang="en-US" altLang="en-US"/>
          </a:p>
        </p:txBody>
      </p:sp>
      <p:sp>
        <p:nvSpPr>
          <p:cNvPr id="5126" name="Text Box 3"/>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5208962"/>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4E1D3C0-46E8-4D29-986C-FA1F2BA1CE9A}" type="slidenum">
              <a:rPr lang="en-US" altLang="en-US"/>
              <a:pPr>
                <a:defRPr/>
              </a:pPr>
              <a:t>‹#›</a:t>
            </a:fld>
            <a:endParaRPr lang="en-US" altLang="en-US"/>
          </a:p>
        </p:txBody>
      </p:sp>
    </p:spTree>
    <p:extLst>
      <p:ext uri="{BB962C8B-B14F-4D97-AF65-F5344CB8AC3E}">
        <p14:creationId xmlns:p14="http://schemas.microsoft.com/office/powerpoint/2010/main" val="182118859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8D072C74-84CE-4B8A-86C5-1588BB2F67D0}" type="slidenum">
              <a:rPr lang="en-US" altLang="en-US"/>
              <a:pPr>
                <a:defRPr/>
              </a:pPr>
              <a:t>‹#›</a:t>
            </a:fld>
            <a:endParaRPr lang="en-US" altLang="en-US"/>
          </a:p>
        </p:txBody>
      </p:sp>
    </p:spTree>
    <p:extLst>
      <p:ext uri="{BB962C8B-B14F-4D97-AF65-F5344CB8AC3E}">
        <p14:creationId xmlns:p14="http://schemas.microsoft.com/office/powerpoint/2010/main" val="378438589"/>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F56E32B-15B9-4134-A8A3-C5A354618456}" type="slidenum">
              <a:rPr lang="en-US" altLang="en-US"/>
              <a:pPr>
                <a:defRPr/>
              </a:pPr>
              <a:t>‹#›</a:t>
            </a:fld>
            <a:endParaRPr lang="en-US" altLang="en-US"/>
          </a:p>
        </p:txBody>
      </p:sp>
    </p:spTree>
    <p:extLst>
      <p:ext uri="{BB962C8B-B14F-4D97-AF65-F5344CB8AC3E}">
        <p14:creationId xmlns:p14="http://schemas.microsoft.com/office/powerpoint/2010/main" val="2371537087"/>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userDrawn="1">
  <p:cSld name="1_Diapositive de titre">
    <p:spTree>
      <p:nvGrpSpPr>
        <p:cNvPr id="1" name=""/>
        <p:cNvGrpSpPr/>
        <p:nvPr/>
      </p:nvGrpSpPr>
      <p:grpSpPr>
        <a:xfrm>
          <a:off x="0" y="0"/>
          <a:ext cx="0" cy="0"/>
          <a:chOff x="0" y="0"/>
          <a:chExt cx="0" cy="0"/>
        </a:xfrm>
      </p:grpSpPr>
      <p:sp>
        <p:nvSpPr>
          <p:cNvPr id="2" name="Content Placeholder 2"/>
          <p:cNvSpPr>
            <a:spLocks noGrp="1"/>
          </p:cNvSpPr>
          <p:nvPr>
            <p:ph idx="1"/>
          </p:nvPr>
        </p:nvSpPr>
        <p:spPr>
          <a:xfrm>
            <a:off x="396405" y="1157207"/>
            <a:ext cx="8474066" cy="4968427"/>
          </a:xfrm>
          <a:prstGeom prst="rect">
            <a:avLst/>
          </a:prstGeom>
        </p:spPr>
        <p:txBody>
          <a:bodyPr/>
          <a:lstStyle>
            <a:lvl1pPr>
              <a:defRPr sz="1800" b="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0"/>
          </p:nvPr>
        </p:nvSpPr>
        <p:spPr>
          <a:xfrm>
            <a:off x="457200" y="6356351"/>
            <a:ext cx="2133600" cy="366183"/>
          </a:xfrm>
          <a:prstGeom prst="rect">
            <a:avLst/>
          </a:prstGeom>
        </p:spPr>
        <p:txBody>
          <a:bodyPr/>
          <a:lstStyle/>
          <a:p>
            <a:fld id="{4D0DD98F-4EC8-4F2C-B2A0-A0C9CBF1217B}" type="datetimeFigureOut">
              <a:rPr lang="en-US" smtClean="0"/>
              <a:pPr/>
              <a:t>11/8/2017</a:t>
            </a:fld>
            <a:endParaRPr lang="en-US"/>
          </a:p>
        </p:txBody>
      </p:sp>
      <p:sp>
        <p:nvSpPr>
          <p:cNvPr id="4"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5" name="Slide Number Placeholder 5"/>
          <p:cNvSpPr>
            <a:spLocks noGrp="1"/>
          </p:cNvSpPr>
          <p:nvPr>
            <p:ph type="sldNum" sz="quarter" idx="12"/>
          </p:nvPr>
        </p:nvSpPr>
        <p:spPr>
          <a:xfrm>
            <a:off x="6553200" y="6356351"/>
            <a:ext cx="2133600" cy="366183"/>
          </a:xfrm>
          <a:prstGeom prst="rect">
            <a:avLst/>
          </a:prstGeom>
        </p:spPr>
        <p:txBody>
          <a:bodyPr/>
          <a:lstStyle/>
          <a:p>
            <a:fld id="{19F8F006-6DBE-4F13-A280-95BBFF235120}" type="slidenum">
              <a:rPr lang="en-US" smtClean="0"/>
              <a:pPr/>
              <a:t>‹#›</a:t>
            </a:fld>
            <a:endParaRPr lang="en-US"/>
          </a:p>
        </p:txBody>
      </p:sp>
      <p:sp>
        <p:nvSpPr>
          <p:cNvPr id="6" name="Title Placeholder 1"/>
          <p:cNvSpPr>
            <a:spLocks noGrp="1"/>
          </p:cNvSpPr>
          <p:nvPr>
            <p:ph type="title"/>
          </p:nvPr>
        </p:nvSpPr>
        <p:spPr>
          <a:xfrm>
            <a:off x="396406" y="432000"/>
            <a:ext cx="5004753" cy="396427"/>
          </a:xfrm>
          <a:prstGeom prst="rect">
            <a:avLst/>
          </a:prstGeom>
        </p:spPr>
        <p:txBody>
          <a:bodyPr vert="horz" lIns="91440" tIns="45720" rIns="91440" bIns="45720" rtlCol="0" anchor="ctr">
            <a:noAutofit/>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1358762022"/>
      </p:ext>
    </p:extLst>
  </p:cSld>
  <p:clrMapOvr>
    <a:masterClrMapping/>
  </p:clrMapOvr>
  <p:timing>
    <p:tnLst>
      <p:par>
        <p:cTn id="1" dur="indefinite" restart="never" nodeType="tmRoot"/>
      </p:par>
    </p:tnLst>
  </p:timing>
</p:sldLayout>
</file>

<file path=ppt/slideLayouts/slideLayout13.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F318D362-BDC1-4C87-9BF6-76D00DC935AF}" type="slidenum">
              <a:rPr lang="en-US" altLang="en-US"/>
              <a:pPr>
                <a:defRPr/>
              </a:pPr>
              <a:t>‹#›</a:t>
            </a:fld>
            <a:endParaRPr lang="en-US" altLang="en-US"/>
          </a:p>
        </p:txBody>
      </p:sp>
    </p:spTree>
    <p:extLst>
      <p:ext uri="{BB962C8B-B14F-4D97-AF65-F5344CB8AC3E}">
        <p14:creationId xmlns:p14="http://schemas.microsoft.com/office/powerpoint/2010/main" val="1978724645"/>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02A4F46-93A2-44C2-9AA9-C7FF7646A741}" type="slidenum">
              <a:rPr lang="en-US" altLang="en-US"/>
              <a:pPr>
                <a:defRPr/>
              </a:pPr>
              <a:t>‹#›</a:t>
            </a:fld>
            <a:endParaRPr lang="en-US" altLang="en-US"/>
          </a:p>
        </p:txBody>
      </p:sp>
    </p:spTree>
    <p:extLst>
      <p:ext uri="{BB962C8B-B14F-4D97-AF65-F5344CB8AC3E}">
        <p14:creationId xmlns:p14="http://schemas.microsoft.com/office/powerpoint/2010/main" val="2700473634"/>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62153900-B05E-4B41-85D1-157198E98199}" type="slidenum">
              <a:rPr lang="en-US" altLang="en-US"/>
              <a:pPr>
                <a:defRPr/>
              </a:pPr>
              <a:t>‹#›</a:t>
            </a:fld>
            <a:endParaRPr lang="en-US" altLang="en-US"/>
          </a:p>
        </p:txBody>
      </p:sp>
    </p:spTree>
    <p:extLst>
      <p:ext uri="{BB962C8B-B14F-4D97-AF65-F5344CB8AC3E}">
        <p14:creationId xmlns:p14="http://schemas.microsoft.com/office/powerpoint/2010/main" val="3083420167"/>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3ACFE51-BA21-4F8D-AAB5-D7911627CFF4}" type="slidenum">
              <a:rPr lang="en-US" altLang="en-US"/>
              <a:pPr>
                <a:defRPr/>
              </a:pPr>
              <a:t>‹#›</a:t>
            </a:fld>
            <a:endParaRPr lang="en-US" altLang="en-US"/>
          </a:p>
        </p:txBody>
      </p:sp>
    </p:spTree>
    <p:extLst>
      <p:ext uri="{BB962C8B-B14F-4D97-AF65-F5344CB8AC3E}">
        <p14:creationId xmlns:p14="http://schemas.microsoft.com/office/powerpoint/2010/main" val="4003964911"/>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8" name="Rectangle 4"/>
          <p:cNvSpPr>
            <a:spLocks noGrp="1" noChangeArrowheads="1"/>
          </p:cNvSpPr>
          <p:nvPr>
            <p:ph type="sldNum" idx="11"/>
          </p:nvPr>
        </p:nvSpPr>
        <p:spPr>
          <a:ln/>
        </p:spPr>
        <p:txBody>
          <a:bodyPr/>
          <a:lstStyle>
            <a:lvl1pPr>
              <a:defRPr/>
            </a:lvl1pPr>
          </a:lstStyle>
          <a:p>
            <a:pPr>
              <a:defRPr/>
            </a:pPr>
            <a:r>
              <a:rPr lang="en-US" altLang="en-US"/>
              <a:t>Slide </a:t>
            </a:r>
            <a:fld id="{C0F359B5-5F59-4C91-93CB-3CB5E7A016C5}" type="slidenum">
              <a:rPr lang="en-US" altLang="en-US"/>
              <a:pPr>
                <a:defRPr/>
              </a:pPr>
              <a:t>‹#›</a:t>
            </a:fld>
            <a:endParaRPr lang="en-US" altLang="en-US"/>
          </a:p>
        </p:txBody>
      </p:sp>
    </p:spTree>
    <p:extLst>
      <p:ext uri="{BB962C8B-B14F-4D97-AF65-F5344CB8AC3E}">
        <p14:creationId xmlns:p14="http://schemas.microsoft.com/office/powerpoint/2010/main" val="1673037073"/>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4" name="Rectangle 4"/>
          <p:cNvSpPr>
            <a:spLocks noGrp="1" noChangeArrowheads="1"/>
          </p:cNvSpPr>
          <p:nvPr>
            <p:ph type="sldNum" idx="11"/>
          </p:nvPr>
        </p:nvSpPr>
        <p:spPr>
          <a:ln/>
        </p:spPr>
        <p:txBody>
          <a:bodyPr/>
          <a:lstStyle>
            <a:lvl1pPr>
              <a:defRPr/>
            </a:lvl1pPr>
          </a:lstStyle>
          <a:p>
            <a:pPr>
              <a:defRPr/>
            </a:pPr>
            <a:r>
              <a:rPr lang="en-US" altLang="en-US"/>
              <a:t>Slide </a:t>
            </a:r>
            <a:fld id="{ECE45529-210A-4A48-81D9-7AAB95FC2719}" type="slidenum">
              <a:rPr lang="en-US" altLang="en-US"/>
              <a:pPr>
                <a:defRPr/>
              </a:pPr>
              <a:t>‹#›</a:t>
            </a:fld>
            <a:endParaRPr lang="en-US" altLang="en-US"/>
          </a:p>
        </p:txBody>
      </p:sp>
    </p:spTree>
    <p:extLst>
      <p:ext uri="{BB962C8B-B14F-4D97-AF65-F5344CB8AC3E}">
        <p14:creationId xmlns:p14="http://schemas.microsoft.com/office/powerpoint/2010/main" val="1730257499"/>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3" name="Rectangle 4"/>
          <p:cNvSpPr>
            <a:spLocks noGrp="1" noChangeArrowheads="1"/>
          </p:cNvSpPr>
          <p:nvPr>
            <p:ph type="sldNum" idx="11"/>
          </p:nvPr>
        </p:nvSpPr>
        <p:spPr>
          <a:ln/>
        </p:spPr>
        <p:txBody>
          <a:bodyPr/>
          <a:lstStyle>
            <a:lvl1pPr>
              <a:defRPr/>
            </a:lvl1pPr>
          </a:lstStyle>
          <a:p>
            <a:pPr>
              <a:defRPr/>
            </a:pPr>
            <a:r>
              <a:rPr lang="en-US" altLang="en-US"/>
              <a:t>Slide </a:t>
            </a:r>
            <a:fld id="{AC0B59A3-1331-448C-9FA4-3A1F84E3354E}" type="slidenum">
              <a:rPr lang="en-US" altLang="en-US"/>
              <a:pPr>
                <a:defRPr/>
              </a:pPr>
              <a:t>‹#›</a:t>
            </a:fld>
            <a:endParaRPr lang="en-US" altLang="en-US"/>
          </a:p>
        </p:txBody>
      </p:sp>
    </p:spTree>
    <p:extLst>
      <p:ext uri="{BB962C8B-B14F-4D97-AF65-F5344CB8AC3E}">
        <p14:creationId xmlns:p14="http://schemas.microsoft.com/office/powerpoint/2010/main" val="2478420983"/>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1C12F482-13F1-4F96-A9C9-313A3E6D9DA5}" type="slidenum">
              <a:rPr lang="en-US" altLang="en-US"/>
              <a:pPr>
                <a:defRPr/>
              </a:pPr>
              <a:t>‹#›</a:t>
            </a:fld>
            <a:endParaRPr lang="en-US" altLang="en-US"/>
          </a:p>
        </p:txBody>
      </p:sp>
    </p:spTree>
    <p:extLst>
      <p:ext uri="{BB962C8B-B14F-4D97-AF65-F5344CB8AC3E}">
        <p14:creationId xmlns:p14="http://schemas.microsoft.com/office/powerpoint/2010/main" val="30401073"/>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097B373-3B4F-42CD-A532-332455076BED}" type="slidenum">
              <a:rPr lang="en-US" altLang="en-US"/>
              <a:pPr>
                <a:defRPr/>
              </a:pPr>
              <a:t>‹#›</a:t>
            </a:fld>
            <a:endParaRPr lang="en-US" altLang="en-US"/>
          </a:p>
        </p:txBody>
      </p:sp>
    </p:spTree>
    <p:extLst>
      <p:ext uri="{BB962C8B-B14F-4D97-AF65-F5344CB8AC3E}">
        <p14:creationId xmlns:p14="http://schemas.microsoft.com/office/powerpoint/2010/main" val="1037034181"/>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C5622AF6-D3A2-46C1-B70A-CB285F95E4A6}" type="slidenum">
              <a:rPr lang="en-US" altLang="en-US"/>
              <a:pPr>
                <a:defRPr/>
              </a:pPr>
              <a:t>‹#›</a:t>
            </a:fld>
            <a:endParaRPr lang="en-US" altLang="en-US"/>
          </a:p>
        </p:txBody>
      </p:sp>
    </p:spTree>
    <p:extLst>
      <p:ext uri="{BB962C8B-B14F-4D97-AF65-F5344CB8AC3E}">
        <p14:creationId xmlns:p14="http://schemas.microsoft.com/office/powerpoint/2010/main" val="736164619"/>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E277F72B-9CCE-4BE6-BCBA-0C8E4B706284}" type="slidenum">
              <a:rPr lang="en-US" altLang="en-US"/>
              <a:pPr>
                <a:defRPr/>
              </a:pPr>
              <a:t>‹#›</a:t>
            </a:fld>
            <a:endParaRPr lang="en-US" altLang="en-US"/>
          </a:p>
        </p:txBody>
      </p:sp>
    </p:spTree>
    <p:extLst>
      <p:ext uri="{BB962C8B-B14F-4D97-AF65-F5344CB8AC3E}">
        <p14:creationId xmlns:p14="http://schemas.microsoft.com/office/powerpoint/2010/main" val="3042105694"/>
      </p:ext>
    </p:extLst>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44E89C2-2C38-48E3-B8D2-91746108225E}" type="slidenum">
              <a:rPr lang="en-US" altLang="en-US"/>
              <a:pPr>
                <a:defRPr/>
              </a:pPr>
              <a:t>‹#›</a:t>
            </a:fld>
            <a:endParaRPr lang="en-US" altLang="en-US"/>
          </a:p>
        </p:txBody>
      </p:sp>
    </p:spTree>
    <p:extLst>
      <p:ext uri="{BB962C8B-B14F-4D97-AF65-F5344CB8AC3E}">
        <p14:creationId xmlns:p14="http://schemas.microsoft.com/office/powerpoint/2010/main" val="1724793284"/>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72113DD3-520E-44B4-8C59-7AB453263199}" type="slidenum">
              <a:rPr lang="en-US" altLang="en-US"/>
              <a:pPr>
                <a:defRPr/>
              </a:pPr>
              <a:t>‹#›</a:t>
            </a:fld>
            <a:endParaRPr lang="en-US" altLang="en-US"/>
          </a:p>
        </p:txBody>
      </p:sp>
    </p:spTree>
    <p:extLst>
      <p:ext uri="{BB962C8B-B14F-4D97-AF65-F5344CB8AC3E}">
        <p14:creationId xmlns:p14="http://schemas.microsoft.com/office/powerpoint/2010/main" val="2074924333"/>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281BF7A3-8D62-4EE7-A68C-BE54895DB2CF}" type="slidenum">
              <a:rPr lang="en-US" altLang="en-US"/>
              <a:pPr>
                <a:defRPr/>
              </a:pPr>
              <a:t>‹#›</a:t>
            </a:fld>
            <a:endParaRPr lang="en-US" altLang="en-US"/>
          </a:p>
        </p:txBody>
      </p:sp>
    </p:spTree>
    <p:extLst>
      <p:ext uri="{BB962C8B-B14F-4D97-AF65-F5344CB8AC3E}">
        <p14:creationId xmlns:p14="http://schemas.microsoft.com/office/powerpoint/2010/main" val="285583519"/>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r>
              <a:rPr lang="en-US" altLang="en-US"/>
              <a:t>Slide </a:t>
            </a:r>
            <a:fld id="{4C9A0EFB-CAB3-4136-9C51-EA8D18DB41C6}" type="slidenum">
              <a:rPr lang="en-US" altLang="en-US"/>
              <a:pPr>
                <a:defRPr/>
              </a:pPr>
              <a:t>‹#›</a:t>
            </a:fld>
            <a:endParaRPr lang="en-US" altLang="en-US"/>
          </a:p>
        </p:txBody>
      </p:sp>
    </p:spTree>
    <p:extLst>
      <p:ext uri="{BB962C8B-B14F-4D97-AF65-F5344CB8AC3E}">
        <p14:creationId xmlns:p14="http://schemas.microsoft.com/office/powerpoint/2010/main" val="3673084667"/>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r>
              <a:rPr lang="en-US" altLang="en-US"/>
              <a:t>Slide </a:t>
            </a:r>
            <a:fld id="{DC85AF42-E5F2-4EEA-BE5D-4E262E4B9575}" type="slidenum">
              <a:rPr lang="en-US" altLang="en-US"/>
              <a:pPr>
                <a:defRPr/>
              </a:pPr>
              <a:t>‹#›</a:t>
            </a:fld>
            <a:endParaRPr lang="en-US" altLang="en-US"/>
          </a:p>
        </p:txBody>
      </p:sp>
    </p:spTree>
    <p:extLst>
      <p:ext uri="{BB962C8B-B14F-4D97-AF65-F5344CB8AC3E}">
        <p14:creationId xmlns:p14="http://schemas.microsoft.com/office/powerpoint/2010/main" val="211252492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r>
              <a:rPr lang="en-US" altLang="en-US"/>
              <a:t>Slide </a:t>
            </a:r>
            <a:fld id="{E9BAA77F-227D-4CAD-AC29-0DD315D5B8A6}" type="slidenum">
              <a:rPr lang="en-US" altLang="en-US"/>
              <a:pPr>
                <a:defRPr/>
              </a:pPr>
              <a:t>‹#›</a:t>
            </a:fld>
            <a:endParaRPr lang="en-US" altLang="en-US"/>
          </a:p>
        </p:txBody>
      </p:sp>
    </p:spTree>
    <p:extLst>
      <p:ext uri="{BB962C8B-B14F-4D97-AF65-F5344CB8AC3E}">
        <p14:creationId xmlns:p14="http://schemas.microsoft.com/office/powerpoint/2010/main" val="2691038788"/>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CC1E6192-4796-4681-A7FE-B0EEFA982022}" type="slidenum">
              <a:rPr lang="en-US" altLang="en-US"/>
              <a:pPr>
                <a:defRPr/>
              </a:pPr>
              <a:t>‹#›</a:t>
            </a:fld>
            <a:endParaRPr lang="en-US" altLang="en-US"/>
          </a:p>
        </p:txBody>
      </p:sp>
    </p:spTree>
    <p:extLst>
      <p:ext uri="{BB962C8B-B14F-4D97-AF65-F5344CB8AC3E}">
        <p14:creationId xmlns:p14="http://schemas.microsoft.com/office/powerpoint/2010/main" val="370254949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A855C746-C669-473C-97A4-6A9846C829E4}" type="slidenum">
              <a:rPr lang="en-US" altLang="en-US"/>
              <a:pPr>
                <a:defRPr/>
              </a:pPr>
              <a:t>‹#›</a:t>
            </a:fld>
            <a:endParaRPr lang="en-US" altLang="en-US"/>
          </a:p>
        </p:txBody>
      </p:sp>
    </p:spTree>
    <p:extLst>
      <p:ext uri="{BB962C8B-B14F-4D97-AF65-F5344CB8AC3E}">
        <p14:creationId xmlns:p14="http://schemas.microsoft.com/office/powerpoint/2010/main" val="2017907677"/>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20.xml"/><Relationship Id="rId3" Type="http://purl.oclc.org/ooxml/officeDocument/relationships/slideLayout" Target="../slideLayouts/slideLayout15.xml"/><Relationship Id="rId7" Type="http://purl.oclc.org/ooxml/officeDocument/relationships/slideLayout" Target="../slideLayouts/slideLayout19.xml"/><Relationship Id="rId12" Type="http://purl.oclc.org/ooxml/officeDocument/relationships/theme" Target="../theme/theme2.xml"/><Relationship Id="rId2" Type="http://purl.oclc.org/ooxml/officeDocument/relationships/slideLayout" Target="../slideLayouts/slideLayout14.xml"/><Relationship Id="rId1" Type="http://purl.oclc.org/ooxml/officeDocument/relationships/slideLayout" Target="../slideLayouts/slideLayout13.xml"/><Relationship Id="rId6" Type="http://purl.oclc.org/ooxml/officeDocument/relationships/slideLayout" Target="../slideLayouts/slideLayout18.xml"/><Relationship Id="rId11" Type="http://purl.oclc.org/ooxml/officeDocument/relationships/slideLayout" Target="../slideLayouts/slideLayout23.xml"/><Relationship Id="rId5" Type="http://purl.oclc.org/ooxml/officeDocument/relationships/slideLayout" Target="../slideLayouts/slideLayout17.xml"/><Relationship Id="rId10" Type="http://purl.oclc.org/ooxml/officeDocument/relationships/slideLayout" Target="../slideLayouts/slideLayout22.xml"/><Relationship Id="rId4" Type="http://purl.oclc.org/ooxml/officeDocument/relationships/slideLayout" Target="../slideLayouts/slideLayout16.xml"/><Relationship Id="rId9" Type="http://purl.oclc.org/ooxml/officeDocument/relationships/slideLayout" Target="../slideLayouts/slideLayout21.xml"/></Relationships>
</file>

<file path=ppt/slideMasters/slideMaster1.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572000" y="412750"/>
            <a:ext cx="396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
              <a:defRPr/>
            </a:pPr>
            <a:r>
              <a:rPr lang="en-GB" altLang="en-US" b="1" dirty="0" smtClean="0">
                <a:solidFill>
                  <a:schemeClr val="tx1"/>
                </a:solidFill>
              </a:rPr>
              <a:t>doc.: IEEE </a:t>
            </a:r>
            <a:r>
              <a:rPr lang="en-GB" altLang="en-US" b="1" dirty="0" smtClean="0">
                <a:solidFill>
                  <a:schemeClr val="tx1"/>
                </a:solidFill>
              </a:rPr>
              <a:t>802.</a:t>
            </a:r>
            <a:r>
              <a:rPr lang="en-US" b="1" dirty="0" smtClean="0">
                <a:solidFill>
                  <a:schemeClr val="tx1"/>
                </a:solidFill>
              </a:rPr>
              <a:t>15-17-0637-01-wng0</a:t>
            </a:r>
            <a:endParaRPr lang="en-GB" altLang="en-US" b="1" dirty="0" smtClean="0">
              <a:solidFill>
                <a:schemeClr val="tx1"/>
              </a:solidFill>
            </a:endParaRPr>
          </a:p>
        </p:txBody>
      </p:sp>
      <p:sp>
        <p:nvSpPr>
          <p:cNvPr id="1027" name="Line 2"/>
          <p:cNvSpPr>
            <a:spLocks noChangeShapeType="1"/>
          </p:cNvSpPr>
          <p:nvPr/>
        </p:nvSpPr>
        <p:spPr bwMode="auto">
          <a:xfrm>
            <a:off x="685800" y="609600"/>
            <a:ext cx="7848600"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p:cNvSpPr>
            <a:spLocks noChangeShapeType="1"/>
          </p:cNvSpPr>
          <p:nvPr/>
        </p:nvSpPr>
        <p:spPr bwMode="auto">
          <a:xfrm>
            <a:off x="706438" y="6477000"/>
            <a:ext cx="7827962"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p:cNvSpPr txBox="1">
            <a:spLocks noChangeArrowheads="1"/>
          </p:cNvSpPr>
          <p:nvPr/>
        </p:nvSpPr>
        <p:spPr bwMode="auto">
          <a:xfrm>
            <a:off x="685800" y="304800"/>
            <a:ext cx="1752600" cy="2794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
              <a:defRPr/>
            </a:pPr>
            <a:r>
              <a:rPr lang="en-GB" dirty="0" smtClean="0"/>
              <a:t>November 2017</a:t>
            </a:r>
          </a:p>
        </p:txBody>
      </p:sp>
      <p:sp>
        <p:nvSpPr>
          <p:cNvPr id="1030" name="Text Box 6"/>
          <p:cNvSpPr txBox="1">
            <a:spLocks noChangeArrowheads="1"/>
          </p:cNvSpPr>
          <p:nvPr/>
        </p:nvSpPr>
        <p:spPr bwMode="auto">
          <a:xfrm>
            <a:off x="5562600" y="6400800"/>
            <a:ext cx="2971800" cy="2794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eaLnBrk="1" hangingPunct="1">
              <a:spcBef>
                <a:spcPts val="750"/>
              </a:spcBef>
              <a:buSzPct val="100%"/>
              <a:defRPr/>
            </a:pPr>
            <a:r>
              <a:rPr lang="en-GB" dirty="0" smtClean="0"/>
              <a:t>Tim Harrington,</a:t>
            </a:r>
            <a:r>
              <a:rPr lang="en-GB" baseline="0%" dirty="0" smtClean="0"/>
              <a:t> Pro-ID Consulting</a:t>
            </a:r>
            <a:endParaRPr lang="en-GB" dirty="0" smtClean="0"/>
          </a:p>
        </p:txBody>
      </p:sp>
      <p:sp>
        <p:nvSpPr>
          <p:cNvPr id="1031" name="Rectangle 7"/>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1032" name="Rectangle 8"/>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3" name="Rectangle 9"/>
          <p:cNvSpPr>
            <a:spLocks noGrp="1" noChangeArrowheads="1"/>
          </p:cNvSpPr>
          <p:nvPr>
            <p:ph type="sldNum"/>
          </p:nvPr>
        </p:nvSpPr>
        <p:spPr bwMode="auto">
          <a:xfrm>
            <a:off x="4344988" y="6475413"/>
            <a:ext cx="522287" cy="1092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hangingPunct="1">
              <a:buSzPct val="1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en-US" altLang="en-US"/>
              <a:t>Slide </a:t>
            </a:r>
            <a:fld id="{34A4E101-AE84-4341-860E-0B5EB37B33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ftr"/>
          </p:nvPr>
        </p:nvSpPr>
        <p:spPr bwMode="auto">
          <a:xfrm>
            <a:off x="5486400" y="6475413"/>
            <a:ext cx="3116263" cy="4524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hangingPunct="1">
              <a:buClrTx/>
              <a:buSzPct val="45%"/>
              <a:buFontTx/>
              <a:buNone/>
              <a:tabLst>
                <a:tab pos="723900" algn="l"/>
                <a:tab pos="1447800" algn="l"/>
                <a:tab pos="2171700" algn="l"/>
                <a:tab pos="2895600" algn="l"/>
              </a:tabLst>
              <a:defRPr sz="2400">
                <a:solidFill>
                  <a:srgbClr val="000000"/>
                </a:solidFill>
                <a:latin typeface="Times New Roman" charset="0"/>
                <a:ea typeface="ＭＳ Ｐゴシック" charset="0"/>
                <a:cs typeface="Arial Unicode MS" charset="0"/>
              </a:defRPr>
            </a:lvl1pPr>
          </a:lstStyle>
          <a:p>
            <a:pPr>
              <a:defRPr/>
            </a:pPr>
            <a:r>
              <a:rPr lang="en-US"/>
              <a:t>Phil Beecher</a:t>
            </a:r>
          </a:p>
        </p:txBody>
      </p:sp>
      <p:sp>
        <p:nvSpPr>
          <p:cNvPr id="2052" name="Rectangle 4"/>
          <p:cNvSpPr>
            <a:spLocks noGrp="1" noChangeArrowheads="1"/>
          </p:cNvSpPr>
          <p:nvPr>
            <p:ph type="sldNum"/>
          </p:nvPr>
        </p:nvSpPr>
        <p:spPr bwMode="auto">
          <a:xfrm>
            <a:off x="4344988" y="6475413"/>
            <a:ext cx="522287" cy="1095375"/>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hangingPunct="1">
              <a:buSzPct val="45%"/>
              <a:defRPr sz="2400">
                <a:solidFill>
                  <a:srgbClr val="000000"/>
                </a:solidFill>
              </a:defRPr>
            </a:lvl1pPr>
          </a:lstStyle>
          <a:p>
            <a:pPr>
              <a:defRPr/>
            </a:pPr>
            <a:r>
              <a:rPr lang="en-US" altLang="en-US"/>
              <a:t>Slide </a:t>
            </a:r>
            <a:fld id="{4169B7F9-B644-4797-A767-1C5D707425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7.xml"/></Relationships>
</file>

<file path=ppt/slides/_rels/slide10.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pn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eg"/><Relationship Id="rId1" Type="http://purl.oclc.org/ooxml/officeDocument/relationships/slideLayout" Target="../slideLayouts/slideLayout12.xml"/></Relationships>
</file>

<file path=ppt/slides/_rels/slide9.xml.rels><?xml version="1.0" encoding="UTF-8" standalone="yes"?>
<Relationships xmlns="http://schemas.openxmlformats.org/package/2006/relationships"><Relationship Id="rId3" Type="http://purl.oclc.org/ooxml/officeDocument/relationships/slideLayout" Target="../slideLayouts/slideLayout2.xml"/><Relationship Id="rId2" Type="http://purl.oclc.org/ooxml/officeDocument/relationships/video" Target="../media/media1.wmv"/><Relationship Id="rId1" Type="http://schemas.microsoft.com/office/2007/relationships/media" Target="../media/media1.wmv"/><Relationship Id="rId4" Type="http://purl.oclc.org/ooxml/officeDocument/relationships/image" Target="../media/image3.png"/></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ts val="8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2203F198-5B56-44C4-8507-9EEA7F9D58E8}"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4099" name="Text Box 2"/>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ts val="8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C91DAE35-424D-4159-942D-F591743BF615}"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2" name="Rectangle 3"/>
          <p:cNvSpPr>
            <a:spLocks noChangeArrowheads="1"/>
          </p:cNvSpPr>
          <p:nvPr/>
        </p:nvSpPr>
        <p:spPr bwMode="auto">
          <a:xfrm>
            <a:off x="533400" y="762000"/>
            <a:ext cx="8001000" cy="544982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marL="914400" indent="-906463">
              <a:spcBef>
                <a:spcPts val="8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smtClean="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Submission Title:</a:t>
            </a:r>
            <a:r>
              <a:rPr lang="en-US" altLang="en-US" sz="1800" dirty="0" smtClean="0">
                <a:latin typeface="Times New Roman" panose="02020603050405020304" pitchFamily="18" charset="0"/>
              </a:rPr>
              <a:t>  </a:t>
            </a:r>
            <a:r>
              <a:rPr lang="en-US" altLang="en-US" sz="1800" dirty="0">
                <a:latin typeface="Times New Roman" panose="02020603050405020304" pitchFamily="18" charset="0"/>
              </a:rPr>
              <a:t>Potential Enhancements To </a:t>
            </a:r>
            <a:r>
              <a:rPr lang="en-US" altLang="en-US" sz="1800" dirty="0" smtClean="0">
                <a:latin typeface="Times New Roman" panose="02020603050405020304" pitchFamily="18" charset="0"/>
              </a:rPr>
              <a:t>Low Rate UWB </a:t>
            </a:r>
            <a:r>
              <a:rPr lang="en-US" altLang="en-US" sz="1800" dirty="0">
                <a:latin typeface="Times New Roman" panose="02020603050405020304" pitchFamily="18" charset="0"/>
              </a:rPr>
              <a:t>RFID </a:t>
            </a:r>
            <a:r>
              <a:rPr lang="en-US" altLang="en-US" sz="1800" dirty="0" smtClean="0">
                <a:latin typeface="Times New Roman" panose="02020603050405020304" pitchFamily="18" charset="0"/>
              </a:rPr>
              <a:t>PHY</a:t>
            </a:r>
          </a:p>
          <a:p>
            <a:pPr eaLnBrk="1" hangingPunct="1">
              <a:spcBef>
                <a:spcPct val="0%"/>
              </a:spcBef>
              <a:buClrTx/>
              <a:buFontTx/>
              <a:buNone/>
              <a:defRPr/>
            </a:pPr>
            <a:r>
              <a:rPr lang="en-US" altLang="en-US" sz="1800" b="1" dirty="0" smtClean="0">
                <a:latin typeface="Times New Roman" panose="02020603050405020304" pitchFamily="18" charset="0"/>
              </a:rPr>
              <a:t>Date </a:t>
            </a:r>
            <a:r>
              <a:rPr lang="en-US" altLang="en-US" sz="1800" b="1" dirty="0" smtClean="0">
                <a:latin typeface="Times New Roman" panose="02020603050405020304" pitchFamily="18" charset="0"/>
              </a:rPr>
              <a:t>Submitted: </a:t>
            </a:r>
            <a:r>
              <a:rPr lang="en-US" altLang="en-US" sz="1800" dirty="0" smtClean="0">
                <a:latin typeface="Times New Roman" panose="02020603050405020304" pitchFamily="18" charset="0"/>
              </a:rPr>
              <a:t>November 2017</a:t>
            </a:r>
          </a:p>
          <a:p>
            <a:pPr eaLnBrk="1" hangingPunct="1">
              <a:spcBef>
                <a:spcPct val="0%"/>
              </a:spcBef>
              <a:buClrTx/>
              <a:buFontTx/>
              <a:buNone/>
              <a:defRPr/>
            </a:pPr>
            <a:r>
              <a:rPr lang="en-US" altLang="en-US" sz="1800" b="1" dirty="0" smtClean="0">
                <a:latin typeface="Times New Roman" panose="02020603050405020304" pitchFamily="18" charset="0"/>
              </a:rPr>
              <a:t>Source:</a:t>
            </a:r>
            <a:r>
              <a:rPr lang="en-US" altLang="en-US" sz="1800" dirty="0" smtClean="0">
                <a:latin typeface="Times New Roman" panose="02020603050405020304" pitchFamily="18" charset="0"/>
              </a:rPr>
              <a:t> 	</a:t>
            </a:r>
            <a:r>
              <a:rPr lang="en-US" altLang="en-US" sz="1800" dirty="0" smtClean="0">
                <a:latin typeface="Times New Roman" panose="02020603050405020304" pitchFamily="18" charset="0"/>
              </a:rPr>
              <a:t>Tim Harrington, Pro-ID Consulting</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Contact: </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Voice:</a:t>
            </a:r>
            <a:r>
              <a:rPr lang="en-US" altLang="en-US" sz="1800" dirty="0" smtClean="0">
                <a:latin typeface="Times New Roman" panose="02020603050405020304" pitchFamily="18" charset="0"/>
              </a:rPr>
              <a:t> 	+1 </a:t>
            </a:r>
            <a:r>
              <a:rPr lang="en-US" altLang="en-US" sz="1800" dirty="0" smtClean="0">
                <a:latin typeface="Times New Roman" panose="02020603050405020304" pitchFamily="18" charset="0"/>
              </a:rPr>
              <a:t>408-353-3675  </a:t>
            </a:r>
            <a:r>
              <a:rPr lang="en-US" altLang="en-US" sz="1800" dirty="0" smtClean="0">
                <a:latin typeface="Times New Roman" panose="02020603050405020304" pitchFamily="18" charset="0"/>
              </a:rPr>
              <a:t>E-Mail: </a:t>
            </a:r>
            <a:r>
              <a:rPr lang="en-US" altLang="en-US" sz="1800" dirty="0" smtClean="0">
                <a:latin typeface="Times New Roman" panose="02020603050405020304" pitchFamily="18" charset="0"/>
              </a:rPr>
              <a:t>Timothy.Harrington@verizon.net</a:t>
            </a:r>
            <a:r>
              <a:rPr lang="en-US" altLang="en-US" sz="1800" dirty="0" smtClean="0">
                <a:latin typeface="Times New Roman" panose="02020603050405020304" pitchFamily="18" charset="0"/>
              </a:rPr>
              <a:t>	</a:t>
            </a:r>
          </a:p>
          <a:p>
            <a:pPr eaLnBrk="1" hangingPunct="1">
              <a:spcBef>
                <a:spcPct val="0%"/>
              </a:spcBef>
              <a:buClrTx/>
              <a:buFontTx/>
              <a:buNone/>
              <a:defRPr/>
            </a:pPr>
            <a:r>
              <a:rPr lang="en-US" altLang="en-US" sz="1800" b="1" dirty="0" smtClean="0">
                <a:latin typeface="Times New Roman" panose="02020603050405020304" pitchFamily="18" charset="0"/>
              </a:rPr>
              <a:t>Re:</a:t>
            </a:r>
            <a:r>
              <a:rPr lang="en-US" altLang="en-US" sz="1800" dirty="0" smtClean="0">
                <a:latin typeface="Times New Roman" panose="02020603050405020304" pitchFamily="18" charset="0"/>
              </a:rPr>
              <a:t> 	</a:t>
            </a:r>
            <a:r>
              <a:rPr lang="en-US" altLang="en-US" sz="1800" dirty="0" smtClean="0">
                <a:latin typeface="Times New Roman" panose="02020603050405020304" pitchFamily="18" charset="0"/>
              </a:rPr>
              <a:t>Wireless Next Generation</a:t>
            </a:r>
            <a:endParaRPr lang="en-US" altLang="en-US" sz="1800" dirty="0" smtClean="0">
              <a:latin typeface="Times New Roman" panose="02020603050405020304" pitchFamily="18" charset="0"/>
            </a:endParaRPr>
          </a:p>
          <a:p>
            <a:pPr eaLnBrk="1" hangingPunct="1">
              <a:spcBef>
                <a:spcPct val="0%"/>
              </a:spcBef>
              <a:buClrTx/>
              <a:defRPr/>
            </a:pPr>
            <a:r>
              <a:rPr lang="en-US" altLang="en-US" sz="1800" b="1" dirty="0" smtClean="0">
                <a:latin typeface="Times New Roman" panose="02020603050405020304" pitchFamily="18" charset="0"/>
              </a:rPr>
              <a:t>Abstract: </a:t>
            </a:r>
            <a:r>
              <a:rPr lang="en-US" altLang="en-US" sz="1800" dirty="0">
                <a:latin typeface="Times New Roman" panose="02020603050405020304" pitchFamily="18" charset="0"/>
              </a:rPr>
              <a:t>Wireless Next Generation presentation for potential enhancement to 802.15.4 RFID</a:t>
            </a:r>
            <a:r>
              <a:rPr lang="en-US" altLang="en-US" sz="1800" dirty="0" smtClean="0">
                <a:latin typeface="Times New Roman" panose="02020603050405020304" pitchFamily="18" charset="0"/>
              </a:rPr>
              <a:t>.</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Purpose</a:t>
            </a:r>
            <a:r>
              <a:rPr lang="en-US" altLang="en-US" sz="1800" b="1" dirty="0" smtClean="0">
                <a:latin typeface="Times New Roman" panose="02020603050405020304" pitchFamily="18" charset="0"/>
              </a:rPr>
              <a:t>: </a:t>
            </a:r>
            <a:r>
              <a:rPr lang="en-US" altLang="en-US" sz="1800" dirty="0" smtClean="0">
                <a:latin typeface="Times New Roman" panose="02020603050405020304" pitchFamily="18" charset="0"/>
              </a:rPr>
              <a:t>Present a good idea to the WG</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Notice:</a:t>
            </a:r>
            <a:r>
              <a:rPr lang="en-US" altLang="en-US" sz="1800" dirty="0" smtClean="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800" b="1" dirty="0" smtClean="0">
                <a:latin typeface="Times New Roman" panose="02020603050405020304" pitchFamily="18" charset="0"/>
              </a:rPr>
              <a:t>Release:</a:t>
            </a:r>
            <a:r>
              <a:rPr lang="en-US" altLang="en-US" sz="1800" dirty="0" smtClean="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
          </a:bodyPr>
          <a:lstStyle/>
          <a:p>
            <a:r>
              <a:rPr lang="en-US" dirty="0" smtClean="0"/>
              <a:t>Example: Automotive Key Security</a:t>
            </a:r>
            <a:endParaRPr lang="en-US" dirty="0"/>
          </a:p>
        </p:txBody>
      </p:sp>
      <p:sp>
        <p:nvSpPr>
          <p:cNvPr id="4" name="Content Placeholder 1"/>
          <p:cNvSpPr>
            <a:spLocks noGrp="1"/>
          </p:cNvSpPr>
          <p:nvPr>
            <p:ph idx="1"/>
          </p:nvPr>
        </p:nvSpPr>
        <p:spPr>
          <a:xfrm>
            <a:off x="335102" y="1371601"/>
            <a:ext cx="8474066" cy="1604446"/>
          </a:xfrm>
        </p:spPr>
        <p:txBody>
          <a:bodyPr>
            <a:normAutofit/>
          </a:bodyPr>
          <a:lstStyle/>
          <a:p>
            <a:pPr marL="457200" indent="-457200">
              <a:buFont typeface="Arial" panose="020B0604020202020204" pitchFamily="34" charset="0"/>
              <a:buChar char="•"/>
            </a:pPr>
            <a:r>
              <a:rPr lang="en-US" dirty="0" smtClean="0"/>
              <a:t>Single pulse per bit UWB meets power and security requirements</a:t>
            </a:r>
          </a:p>
          <a:p>
            <a:pPr marL="914400" lvl="1" indent="-457200">
              <a:buFont typeface="Arial" panose="020B0604020202020204" pitchFamily="34" charset="0"/>
              <a:buChar char="•"/>
            </a:pPr>
            <a:r>
              <a:rPr lang="en-US" dirty="0" smtClean="0"/>
              <a:t>Distance bounding with 2-way ID is required</a:t>
            </a:r>
          </a:p>
        </p:txBody>
      </p:sp>
      <p:cxnSp>
        <p:nvCxnSpPr>
          <p:cNvPr id="5" name="Straight Arrow Connector 4"/>
          <p:cNvCxnSpPr/>
          <p:nvPr/>
        </p:nvCxnSpPr>
        <p:spPr>
          <a:xfrm flipH="1">
            <a:off x="450733" y="4167973"/>
            <a:ext cx="2843213" cy="33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0732" y="4864489"/>
            <a:ext cx="2843213"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87629" y="2971335"/>
            <a:ext cx="1566326" cy="338554"/>
          </a:xfrm>
          <a:prstGeom prst="rect">
            <a:avLst/>
          </a:prstGeom>
          <a:noFill/>
        </p:spPr>
        <p:txBody>
          <a:bodyPr wrap="none" rtlCol="0">
            <a:spAutoFit/>
          </a:bodyPr>
          <a:lstStyle/>
          <a:p>
            <a:r>
              <a:rPr lang="en-US" sz="1600" b="1" dirty="0" smtClean="0">
                <a:solidFill>
                  <a:schemeClr val="tx1"/>
                </a:solidFill>
              </a:rPr>
              <a:t>Valid Operator </a:t>
            </a:r>
            <a:endParaRPr lang="en-US" sz="1600" b="1" dirty="0">
              <a:solidFill>
                <a:schemeClr val="tx1"/>
              </a:solidFill>
            </a:endParaRPr>
          </a:p>
        </p:txBody>
      </p:sp>
      <p:sp>
        <p:nvSpPr>
          <p:cNvPr id="8" name="TextBox 7"/>
          <p:cNvSpPr txBox="1"/>
          <p:nvPr/>
        </p:nvSpPr>
        <p:spPr>
          <a:xfrm>
            <a:off x="5908853" y="2971335"/>
            <a:ext cx="1445139" cy="338554"/>
          </a:xfrm>
          <a:prstGeom prst="rect">
            <a:avLst/>
          </a:prstGeom>
          <a:noFill/>
        </p:spPr>
        <p:txBody>
          <a:bodyPr wrap="none" rtlCol="0">
            <a:spAutoFit/>
          </a:bodyPr>
          <a:lstStyle/>
          <a:p>
            <a:r>
              <a:rPr lang="en-US" sz="1600" b="1" dirty="0" smtClean="0"/>
              <a:t>Hacking Attack</a:t>
            </a:r>
            <a:endParaRPr lang="en-US" sz="1600" b="1" dirty="0"/>
          </a:p>
        </p:txBody>
      </p:sp>
      <p:pic>
        <p:nvPicPr>
          <p:cNvPr id="9" name="Image 1180"/>
          <p:cNvPicPr/>
          <p:nvPr/>
        </p:nvPicPr>
        <p:blipFill>
          <a:blip r:embed="rId2" cstate="print">
            <a:extLst>
              <a:ext uri="{28A0092B-C50C-407E-A947-70E740481C1C}">
                <a14:useLocalDpi xmlns:a14="http://schemas.microsoft.com/office/drawing/2010/main" val="0"/>
              </a:ext>
            </a:extLst>
          </a:blip>
          <a:stretch>
            <a:fillRect/>
          </a:stretch>
        </p:blipFill>
        <p:spPr>
          <a:xfrm>
            <a:off x="672188" y="4135046"/>
            <a:ext cx="85725" cy="149608"/>
          </a:xfrm>
          <a:prstGeom prst="rect">
            <a:avLst/>
          </a:prstGeom>
          <a:ln>
            <a:noFill/>
          </a:ln>
        </p:spPr>
      </p:pic>
      <p:sp>
        <p:nvSpPr>
          <p:cNvPr id="10" name="TextBox 9"/>
          <p:cNvSpPr txBox="1"/>
          <p:nvPr/>
        </p:nvSpPr>
        <p:spPr>
          <a:xfrm>
            <a:off x="3332649" y="3829505"/>
            <a:ext cx="630301" cy="261610"/>
          </a:xfrm>
          <a:prstGeom prst="rect">
            <a:avLst/>
          </a:prstGeom>
          <a:noFill/>
        </p:spPr>
        <p:txBody>
          <a:bodyPr wrap="none" rtlCol="0">
            <a:spAutoFit/>
          </a:bodyPr>
          <a:lstStyle>
            <a:defPPr>
              <a:defRPr lang="en-US"/>
            </a:defPPr>
            <a:lvl1pPr>
              <a:defRPr sz="1100" b="1"/>
            </a:lvl1pPr>
          </a:lstStyle>
          <a:p>
            <a:r>
              <a:rPr lang="en-US" dirty="0" smtClean="0">
                <a:solidFill>
                  <a:schemeClr val="tx1"/>
                </a:solidFill>
              </a:rPr>
              <a:t>Vehicle</a:t>
            </a:r>
            <a:endParaRPr lang="en-US" dirty="0">
              <a:solidFill>
                <a:schemeClr val="tx1"/>
              </a:solidFill>
            </a:endParaRPr>
          </a:p>
        </p:txBody>
      </p:sp>
      <p:sp>
        <p:nvSpPr>
          <p:cNvPr id="11" name="TextBox 10"/>
          <p:cNvSpPr txBox="1"/>
          <p:nvPr/>
        </p:nvSpPr>
        <p:spPr>
          <a:xfrm>
            <a:off x="107312" y="3842699"/>
            <a:ext cx="426720" cy="261610"/>
          </a:xfrm>
          <a:prstGeom prst="rect">
            <a:avLst/>
          </a:prstGeom>
          <a:noFill/>
        </p:spPr>
        <p:txBody>
          <a:bodyPr wrap="none" rtlCol="0">
            <a:spAutoFit/>
          </a:bodyPr>
          <a:lstStyle/>
          <a:p>
            <a:r>
              <a:rPr lang="en-US" sz="1100" b="1" dirty="0" smtClean="0">
                <a:solidFill>
                  <a:schemeClr val="tx1"/>
                </a:solidFill>
              </a:rPr>
              <a:t>Key</a:t>
            </a:r>
            <a:endParaRPr lang="en-US" sz="1100" b="1" dirty="0">
              <a:solidFill>
                <a:schemeClr val="tx1"/>
              </a:solidFill>
            </a:endParaRPr>
          </a:p>
        </p:txBody>
      </p:sp>
      <p:pic>
        <p:nvPicPr>
          <p:cNvPr id="12"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824660" y="4978308"/>
            <a:ext cx="76204" cy="253660"/>
          </a:xfrm>
          <a:prstGeom prst="rect">
            <a:avLst/>
          </a:prstGeom>
          <a:noFill/>
          <a:ln>
            <a:noFill/>
          </a:ln>
        </p:spPr>
      </p:pic>
      <p:pic>
        <p:nvPicPr>
          <p:cNvPr id="13" name="Image 1180"/>
          <p:cNvPicPr/>
          <p:nvPr/>
        </p:nvPicPr>
        <p:blipFill>
          <a:blip r:embed="rId2" cstate="print">
            <a:extLst>
              <a:ext uri="{28A0092B-C50C-407E-A947-70E740481C1C}">
                <a14:useLocalDpi xmlns:a14="http://schemas.microsoft.com/office/drawing/2010/main" val="0"/>
              </a:ext>
            </a:extLst>
          </a:blip>
          <a:stretch>
            <a:fillRect/>
          </a:stretch>
        </p:blipFill>
        <p:spPr>
          <a:xfrm>
            <a:off x="824588" y="4135046"/>
            <a:ext cx="85725" cy="149608"/>
          </a:xfrm>
          <a:prstGeom prst="rect">
            <a:avLst/>
          </a:prstGeom>
          <a:ln>
            <a:noFill/>
          </a:ln>
        </p:spPr>
      </p:pic>
      <p:pic>
        <p:nvPicPr>
          <p:cNvPr id="14" name="Image 1180"/>
          <p:cNvPicPr/>
          <p:nvPr/>
        </p:nvPicPr>
        <p:blipFill>
          <a:blip r:embed="rId2" cstate="print">
            <a:extLst>
              <a:ext uri="{28A0092B-C50C-407E-A947-70E740481C1C}">
                <a14:useLocalDpi xmlns:a14="http://schemas.microsoft.com/office/drawing/2010/main" val="0"/>
              </a:ext>
            </a:extLst>
          </a:blip>
          <a:stretch>
            <a:fillRect/>
          </a:stretch>
        </p:blipFill>
        <p:spPr>
          <a:xfrm>
            <a:off x="953180" y="4135046"/>
            <a:ext cx="85725" cy="149608"/>
          </a:xfrm>
          <a:prstGeom prst="rect">
            <a:avLst/>
          </a:prstGeom>
          <a:ln>
            <a:noFill/>
          </a:ln>
        </p:spPr>
      </p:pic>
      <p:pic>
        <p:nvPicPr>
          <p:cNvPr id="15" name="Image 1180"/>
          <p:cNvPicPr/>
          <p:nvPr/>
        </p:nvPicPr>
        <p:blipFill>
          <a:blip r:embed="rId2" cstate="print">
            <a:extLst>
              <a:ext uri="{28A0092B-C50C-407E-A947-70E740481C1C}">
                <a14:useLocalDpi xmlns:a14="http://schemas.microsoft.com/office/drawing/2010/main" val="0"/>
              </a:ext>
            </a:extLst>
          </a:blip>
          <a:stretch>
            <a:fillRect/>
          </a:stretch>
        </p:blipFill>
        <p:spPr>
          <a:xfrm>
            <a:off x="1091292" y="4135046"/>
            <a:ext cx="85725" cy="149608"/>
          </a:xfrm>
          <a:prstGeom prst="rect">
            <a:avLst/>
          </a:prstGeom>
          <a:ln>
            <a:noFill/>
          </a:ln>
        </p:spPr>
      </p:pic>
      <p:pic>
        <p:nvPicPr>
          <p:cNvPr id="16" name="Image 1180"/>
          <p:cNvPicPr/>
          <p:nvPr/>
        </p:nvPicPr>
        <p:blipFill>
          <a:blip r:embed="rId2" cstate="print">
            <a:extLst>
              <a:ext uri="{28A0092B-C50C-407E-A947-70E740481C1C}">
                <a14:useLocalDpi xmlns:a14="http://schemas.microsoft.com/office/drawing/2010/main" val="0"/>
              </a:ext>
            </a:extLst>
          </a:blip>
          <a:stretch>
            <a:fillRect/>
          </a:stretch>
        </p:blipFill>
        <p:spPr>
          <a:xfrm>
            <a:off x="1535906" y="4135046"/>
            <a:ext cx="85725" cy="149608"/>
          </a:xfrm>
          <a:prstGeom prst="rect">
            <a:avLst/>
          </a:prstGeom>
          <a:ln>
            <a:noFill/>
          </a:ln>
        </p:spPr>
      </p:pic>
      <p:pic>
        <p:nvPicPr>
          <p:cNvPr id="17" name="Image 1180"/>
          <p:cNvPicPr/>
          <p:nvPr/>
        </p:nvPicPr>
        <p:blipFill>
          <a:blip r:embed="rId2" cstate="print">
            <a:extLst>
              <a:ext uri="{28A0092B-C50C-407E-A947-70E740481C1C}">
                <a14:useLocalDpi xmlns:a14="http://schemas.microsoft.com/office/drawing/2010/main" val="0"/>
              </a:ext>
            </a:extLst>
          </a:blip>
          <a:stretch>
            <a:fillRect/>
          </a:stretch>
        </p:blipFill>
        <p:spPr>
          <a:xfrm>
            <a:off x="1816898" y="4135046"/>
            <a:ext cx="85725" cy="149608"/>
          </a:xfrm>
          <a:prstGeom prst="rect">
            <a:avLst/>
          </a:prstGeom>
          <a:ln>
            <a:noFill/>
          </a:ln>
        </p:spPr>
      </p:pic>
      <p:pic>
        <p:nvPicPr>
          <p:cNvPr id="18" name="Image 1180"/>
          <p:cNvPicPr/>
          <p:nvPr/>
        </p:nvPicPr>
        <p:blipFill>
          <a:blip r:embed="rId2" cstate="print">
            <a:extLst>
              <a:ext uri="{28A0092B-C50C-407E-A947-70E740481C1C}">
                <a14:useLocalDpi xmlns:a14="http://schemas.microsoft.com/office/drawing/2010/main" val="0"/>
              </a:ext>
            </a:extLst>
          </a:blip>
          <a:stretch>
            <a:fillRect/>
          </a:stretch>
        </p:blipFill>
        <p:spPr>
          <a:xfrm>
            <a:off x="1955010" y="4135046"/>
            <a:ext cx="85725" cy="149608"/>
          </a:xfrm>
          <a:prstGeom prst="rect">
            <a:avLst/>
          </a:prstGeom>
          <a:ln>
            <a:noFill/>
          </a:ln>
        </p:spPr>
      </p:pic>
      <p:cxnSp>
        <p:nvCxnSpPr>
          <p:cNvPr id="19" name="Straight Connector 18"/>
          <p:cNvCxnSpPr/>
          <p:nvPr/>
        </p:nvCxnSpPr>
        <p:spPr>
          <a:xfrm>
            <a:off x="1645439" y="4287029"/>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rot="5400000">
            <a:off x="892732" y="3674773"/>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209444" y="4104306"/>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22" name="Left Brace 21"/>
          <p:cNvSpPr/>
          <p:nvPr/>
        </p:nvSpPr>
        <p:spPr>
          <a:xfrm rot="5400000">
            <a:off x="1756450" y="3681915"/>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31196" y="3711497"/>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24" name="TextBox 23"/>
          <p:cNvSpPr txBox="1"/>
          <p:nvPr/>
        </p:nvSpPr>
        <p:spPr>
          <a:xfrm>
            <a:off x="1535906" y="3711497"/>
            <a:ext cx="840295" cy="200055"/>
          </a:xfrm>
          <a:prstGeom prst="rect">
            <a:avLst/>
          </a:prstGeom>
          <a:noFill/>
        </p:spPr>
        <p:txBody>
          <a:bodyPr wrap="none" rtlCol="0">
            <a:spAutoFit/>
          </a:bodyPr>
          <a:lstStyle/>
          <a:p>
            <a:r>
              <a:rPr lang="en-US" sz="700" dirty="0" err="1" smtClean="0">
                <a:solidFill>
                  <a:schemeClr val="tx1"/>
                </a:solidFill>
              </a:rPr>
              <a:t>Nv</a:t>
            </a:r>
            <a:r>
              <a:rPr lang="en-US" sz="700" dirty="0" smtClean="0">
                <a:solidFill>
                  <a:schemeClr val="tx1"/>
                </a:solidFill>
              </a:rPr>
              <a:t> = [1 0 1 1 …]</a:t>
            </a:r>
            <a:endParaRPr lang="en-US" sz="1050" dirty="0">
              <a:solidFill>
                <a:schemeClr val="tx1"/>
              </a:solidFill>
            </a:endParaRPr>
          </a:p>
        </p:txBody>
      </p:sp>
      <p:sp>
        <p:nvSpPr>
          <p:cNvPr id="25" name="TextBox 24"/>
          <p:cNvSpPr txBox="1"/>
          <p:nvPr/>
        </p:nvSpPr>
        <p:spPr>
          <a:xfrm>
            <a:off x="2052230" y="4097162"/>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pic>
        <p:nvPicPr>
          <p:cNvPr id="26" name="Image 1180"/>
          <p:cNvPicPr/>
          <p:nvPr/>
        </p:nvPicPr>
        <p:blipFill>
          <a:blip r:embed="rId2" cstate="print">
            <a:extLst>
              <a:ext uri="{28A0092B-C50C-407E-A947-70E740481C1C}">
                <a14:useLocalDpi xmlns:a14="http://schemas.microsoft.com/office/drawing/2010/main" val="0"/>
              </a:ext>
            </a:extLst>
          </a:blip>
          <a:stretch>
            <a:fillRect/>
          </a:stretch>
        </p:blipFill>
        <p:spPr>
          <a:xfrm>
            <a:off x="1650837" y="5096595"/>
            <a:ext cx="85725" cy="149608"/>
          </a:xfrm>
          <a:prstGeom prst="rect">
            <a:avLst/>
          </a:prstGeom>
          <a:ln>
            <a:noFill/>
          </a:ln>
        </p:spPr>
      </p:pic>
      <p:pic>
        <p:nvPicPr>
          <p:cNvPr id="27" name="Image 1180"/>
          <p:cNvPicPr/>
          <p:nvPr/>
        </p:nvPicPr>
        <p:blipFill>
          <a:blip r:embed="rId2" cstate="print">
            <a:extLst>
              <a:ext uri="{28A0092B-C50C-407E-A947-70E740481C1C}">
                <a14:useLocalDpi xmlns:a14="http://schemas.microsoft.com/office/drawing/2010/main" val="0"/>
              </a:ext>
            </a:extLst>
          </a:blip>
          <a:stretch>
            <a:fillRect/>
          </a:stretch>
        </p:blipFill>
        <p:spPr>
          <a:xfrm>
            <a:off x="1803237" y="5096595"/>
            <a:ext cx="85725" cy="149608"/>
          </a:xfrm>
          <a:prstGeom prst="rect">
            <a:avLst/>
          </a:prstGeom>
          <a:ln>
            <a:noFill/>
          </a:ln>
        </p:spPr>
      </p:pic>
      <p:pic>
        <p:nvPicPr>
          <p:cNvPr id="28" name="Image 1180"/>
          <p:cNvPicPr/>
          <p:nvPr/>
        </p:nvPicPr>
        <p:blipFill>
          <a:blip r:embed="rId2" cstate="print">
            <a:extLst>
              <a:ext uri="{28A0092B-C50C-407E-A947-70E740481C1C}">
                <a14:useLocalDpi xmlns:a14="http://schemas.microsoft.com/office/drawing/2010/main" val="0"/>
              </a:ext>
            </a:extLst>
          </a:blip>
          <a:stretch>
            <a:fillRect/>
          </a:stretch>
        </p:blipFill>
        <p:spPr>
          <a:xfrm>
            <a:off x="1931829" y="5096595"/>
            <a:ext cx="85725" cy="149608"/>
          </a:xfrm>
          <a:prstGeom prst="rect">
            <a:avLst/>
          </a:prstGeom>
          <a:ln>
            <a:noFill/>
          </a:ln>
        </p:spPr>
      </p:pic>
      <p:pic>
        <p:nvPicPr>
          <p:cNvPr id="29" name="Image 1180"/>
          <p:cNvPicPr/>
          <p:nvPr/>
        </p:nvPicPr>
        <p:blipFill>
          <a:blip r:embed="rId2" cstate="print">
            <a:extLst>
              <a:ext uri="{28A0092B-C50C-407E-A947-70E740481C1C}">
                <a14:useLocalDpi xmlns:a14="http://schemas.microsoft.com/office/drawing/2010/main" val="0"/>
              </a:ext>
            </a:extLst>
          </a:blip>
          <a:stretch>
            <a:fillRect/>
          </a:stretch>
        </p:blipFill>
        <p:spPr>
          <a:xfrm>
            <a:off x="2069941" y="5096595"/>
            <a:ext cx="85725" cy="149608"/>
          </a:xfrm>
          <a:prstGeom prst="rect">
            <a:avLst/>
          </a:prstGeom>
          <a:ln>
            <a:noFill/>
          </a:ln>
        </p:spPr>
      </p:pic>
      <p:pic>
        <p:nvPicPr>
          <p:cNvPr id="30" name="Image 1180"/>
          <p:cNvPicPr/>
          <p:nvPr/>
        </p:nvPicPr>
        <p:blipFill>
          <a:blip r:embed="rId2" cstate="print">
            <a:extLst>
              <a:ext uri="{28A0092B-C50C-407E-A947-70E740481C1C}">
                <a14:useLocalDpi xmlns:a14="http://schemas.microsoft.com/office/drawing/2010/main" val="0"/>
              </a:ext>
            </a:extLst>
          </a:blip>
          <a:stretch>
            <a:fillRect/>
          </a:stretch>
        </p:blipFill>
        <p:spPr>
          <a:xfrm>
            <a:off x="669087" y="5087983"/>
            <a:ext cx="85725" cy="149608"/>
          </a:xfrm>
          <a:prstGeom prst="rect">
            <a:avLst/>
          </a:prstGeom>
          <a:ln>
            <a:noFill/>
          </a:ln>
        </p:spPr>
      </p:pic>
      <p:pic>
        <p:nvPicPr>
          <p:cNvPr id="31" name="Image 1180"/>
          <p:cNvPicPr/>
          <p:nvPr/>
        </p:nvPicPr>
        <p:blipFill>
          <a:blip r:embed="rId2" cstate="print">
            <a:extLst>
              <a:ext uri="{28A0092B-C50C-407E-A947-70E740481C1C}">
                <a14:useLocalDpi xmlns:a14="http://schemas.microsoft.com/office/drawing/2010/main" val="0"/>
              </a:ext>
            </a:extLst>
          </a:blip>
          <a:stretch>
            <a:fillRect/>
          </a:stretch>
        </p:blipFill>
        <p:spPr>
          <a:xfrm>
            <a:off x="1088191" y="5087983"/>
            <a:ext cx="85725" cy="149608"/>
          </a:xfrm>
          <a:prstGeom prst="rect">
            <a:avLst/>
          </a:prstGeom>
          <a:ln>
            <a:noFill/>
          </a:ln>
        </p:spPr>
      </p:pic>
      <p:cxnSp>
        <p:nvCxnSpPr>
          <p:cNvPr id="32" name="Straight Connector 31"/>
          <p:cNvCxnSpPr/>
          <p:nvPr/>
        </p:nvCxnSpPr>
        <p:spPr>
          <a:xfrm>
            <a:off x="778620" y="5239966"/>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a:off x="1742789" y="463632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rot="5400000">
            <a:off x="889631" y="463485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1581253" y="4673046"/>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36" name="TextBox 35"/>
          <p:cNvSpPr txBox="1"/>
          <p:nvPr/>
        </p:nvSpPr>
        <p:spPr>
          <a:xfrm>
            <a:off x="576215" y="4664434"/>
            <a:ext cx="809837" cy="200055"/>
          </a:xfrm>
          <a:prstGeom prst="rect">
            <a:avLst/>
          </a:prstGeom>
          <a:noFill/>
        </p:spPr>
        <p:txBody>
          <a:bodyPr wrap="none" rtlCol="0">
            <a:spAutoFit/>
          </a:bodyPr>
          <a:lstStyle/>
          <a:p>
            <a:r>
              <a:rPr lang="en-US" sz="700" dirty="0" err="1" smtClean="0">
                <a:solidFill>
                  <a:schemeClr val="tx1"/>
                </a:solidFill>
              </a:rPr>
              <a:t>Np</a:t>
            </a:r>
            <a:r>
              <a:rPr lang="en-US" sz="700" dirty="0" smtClean="0">
                <a:solidFill>
                  <a:schemeClr val="tx1"/>
                </a:solidFill>
              </a:rPr>
              <a:t> = [1 0 0 1 …]</a:t>
            </a:r>
            <a:endParaRPr lang="en-US" sz="1050" dirty="0">
              <a:solidFill>
                <a:schemeClr val="tx1"/>
              </a:solidFill>
            </a:endParaRPr>
          </a:p>
        </p:txBody>
      </p:sp>
      <p:sp>
        <p:nvSpPr>
          <p:cNvPr id="37" name="TextBox 36"/>
          <p:cNvSpPr txBox="1"/>
          <p:nvPr/>
        </p:nvSpPr>
        <p:spPr>
          <a:xfrm>
            <a:off x="1185411" y="5050099"/>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38" name="Straight Connector 37"/>
          <p:cNvCxnSpPr/>
          <p:nvPr/>
        </p:nvCxnSpPr>
        <p:spPr>
          <a:xfrm>
            <a:off x="938164" y="5242342"/>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64820" y="4635858"/>
            <a:ext cx="437940" cy="253916"/>
          </a:xfrm>
          <a:prstGeom prst="rect">
            <a:avLst/>
          </a:prstGeom>
          <a:noFill/>
        </p:spPr>
        <p:txBody>
          <a:bodyPr wrap="none" rtlCol="0">
            <a:spAutoFit/>
          </a:bodyPr>
          <a:lstStyle/>
          <a:p>
            <a:r>
              <a:rPr lang="en-US" sz="1050" dirty="0" smtClean="0">
                <a:solidFill>
                  <a:schemeClr val="tx1"/>
                </a:solidFill>
              </a:rPr>
              <a:t>RTT</a:t>
            </a:r>
            <a:endParaRPr lang="en-US" dirty="0" smtClean="0">
              <a:solidFill>
                <a:schemeClr val="tx1"/>
              </a:solidFill>
            </a:endParaRPr>
          </a:p>
        </p:txBody>
      </p:sp>
      <p:cxnSp>
        <p:nvCxnSpPr>
          <p:cNvPr id="40" name="Straight Arrow Connector 39"/>
          <p:cNvCxnSpPr/>
          <p:nvPr/>
        </p:nvCxnSpPr>
        <p:spPr>
          <a:xfrm>
            <a:off x="3293945" y="4195652"/>
            <a:ext cx="0" cy="105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103695" y="4147720"/>
            <a:ext cx="2843213" cy="33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03694" y="4844236"/>
            <a:ext cx="2843213"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Image 1180"/>
          <p:cNvPicPr/>
          <p:nvPr/>
        </p:nvPicPr>
        <p:blipFill>
          <a:blip r:embed="rId2" cstate="print">
            <a:extLst>
              <a:ext uri="{28A0092B-C50C-407E-A947-70E740481C1C}">
                <a14:useLocalDpi xmlns:a14="http://schemas.microsoft.com/office/drawing/2010/main" val="0"/>
              </a:ext>
            </a:extLst>
          </a:blip>
          <a:stretch>
            <a:fillRect/>
          </a:stretch>
        </p:blipFill>
        <p:spPr>
          <a:xfrm>
            <a:off x="5325150" y="4114793"/>
            <a:ext cx="85725" cy="149608"/>
          </a:xfrm>
          <a:prstGeom prst="rect">
            <a:avLst/>
          </a:prstGeom>
          <a:ln>
            <a:noFill/>
          </a:ln>
        </p:spPr>
      </p:pic>
      <p:sp>
        <p:nvSpPr>
          <p:cNvPr id="45" name="TextBox 44"/>
          <p:cNvSpPr txBox="1"/>
          <p:nvPr/>
        </p:nvSpPr>
        <p:spPr>
          <a:xfrm>
            <a:off x="4727262" y="3862723"/>
            <a:ext cx="426720" cy="261610"/>
          </a:xfrm>
          <a:prstGeom prst="rect">
            <a:avLst/>
          </a:prstGeom>
          <a:noFill/>
        </p:spPr>
        <p:txBody>
          <a:bodyPr wrap="none" rtlCol="0">
            <a:spAutoFit/>
          </a:bodyPr>
          <a:lstStyle>
            <a:defPPr>
              <a:defRPr lang="en-US"/>
            </a:defPPr>
            <a:lvl1pPr>
              <a:defRPr sz="1100" b="1"/>
            </a:lvl1pPr>
          </a:lstStyle>
          <a:p>
            <a:r>
              <a:rPr lang="en-US" dirty="0">
                <a:solidFill>
                  <a:schemeClr val="tx1"/>
                </a:solidFill>
              </a:rPr>
              <a:t>Key</a:t>
            </a:r>
          </a:p>
        </p:txBody>
      </p:sp>
      <p:pic>
        <p:nvPicPr>
          <p:cNvPr id="46" name="Image 1180"/>
          <p:cNvPicPr/>
          <p:nvPr/>
        </p:nvPicPr>
        <p:blipFill>
          <a:blip r:embed="rId2" cstate="print">
            <a:extLst>
              <a:ext uri="{28A0092B-C50C-407E-A947-70E740481C1C}">
                <a14:useLocalDpi xmlns:a14="http://schemas.microsoft.com/office/drawing/2010/main" val="0"/>
              </a:ext>
            </a:extLst>
          </a:blip>
          <a:stretch>
            <a:fillRect/>
          </a:stretch>
        </p:blipFill>
        <p:spPr>
          <a:xfrm>
            <a:off x="5477550" y="4114793"/>
            <a:ext cx="85725" cy="149608"/>
          </a:xfrm>
          <a:prstGeom prst="rect">
            <a:avLst/>
          </a:prstGeom>
          <a:ln>
            <a:noFill/>
          </a:ln>
        </p:spPr>
      </p:pic>
      <p:pic>
        <p:nvPicPr>
          <p:cNvPr id="47" name="Image 1180"/>
          <p:cNvPicPr/>
          <p:nvPr/>
        </p:nvPicPr>
        <p:blipFill>
          <a:blip r:embed="rId2" cstate="print">
            <a:extLst>
              <a:ext uri="{28A0092B-C50C-407E-A947-70E740481C1C}">
                <a14:useLocalDpi xmlns:a14="http://schemas.microsoft.com/office/drawing/2010/main" val="0"/>
              </a:ext>
            </a:extLst>
          </a:blip>
          <a:stretch>
            <a:fillRect/>
          </a:stretch>
        </p:blipFill>
        <p:spPr>
          <a:xfrm>
            <a:off x="5606142" y="4114793"/>
            <a:ext cx="85725" cy="149608"/>
          </a:xfrm>
          <a:prstGeom prst="rect">
            <a:avLst/>
          </a:prstGeom>
          <a:ln>
            <a:noFill/>
          </a:ln>
        </p:spPr>
      </p:pic>
      <p:pic>
        <p:nvPicPr>
          <p:cNvPr id="48" name="Image 1180"/>
          <p:cNvPicPr/>
          <p:nvPr/>
        </p:nvPicPr>
        <p:blipFill>
          <a:blip r:embed="rId2" cstate="print">
            <a:extLst>
              <a:ext uri="{28A0092B-C50C-407E-A947-70E740481C1C}">
                <a14:useLocalDpi xmlns:a14="http://schemas.microsoft.com/office/drawing/2010/main" val="0"/>
              </a:ext>
            </a:extLst>
          </a:blip>
          <a:stretch>
            <a:fillRect/>
          </a:stretch>
        </p:blipFill>
        <p:spPr>
          <a:xfrm>
            <a:off x="5744254" y="4114793"/>
            <a:ext cx="85725" cy="149608"/>
          </a:xfrm>
          <a:prstGeom prst="rect">
            <a:avLst/>
          </a:prstGeom>
          <a:ln>
            <a:noFill/>
          </a:ln>
        </p:spPr>
      </p:pic>
      <p:pic>
        <p:nvPicPr>
          <p:cNvPr id="49" name="Image 1180"/>
          <p:cNvPicPr/>
          <p:nvPr/>
        </p:nvPicPr>
        <p:blipFill>
          <a:blip r:embed="rId2" cstate="print">
            <a:extLst>
              <a:ext uri="{28A0092B-C50C-407E-A947-70E740481C1C}">
                <a14:useLocalDpi xmlns:a14="http://schemas.microsoft.com/office/drawing/2010/main" val="0"/>
              </a:ext>
            </a:extLst>
          </a:blip>
          <a:stretch>
            <a:fillRect/>
          </a:stretch>
        </p:blipFill>
        <p:spPr>
          <a:xfrm>
            <a:off x="6188868" y="4114793"/>
            <a:ext cx="85725" cy="149608"/>
          </a:xfrm>
          <a:prstGeom prst="rect">
            <a:avLst/>
          </a:prstGeom>
          <a:ln>
            <a:noFill/>
          </a:ln>
        </p:spPr>
      </p:pic>
      <p:pic>
        <p:nvPicPr>
          <p:cNvPr id="50" name="Image 1180"/>
          <p:cNvPicPr/>
          <p:nvPr/>
        </p:nvPicPr>
        <p:blipFill>
          <a:blip r:embed="rId2" cstate="print">
            <a:extLst>
              <a:ext uri="{28A0092B-C50C-407E-A947-70E740481C1C}">
                <a14:useLocalDpi xmlns:a14="http://schemas.microsoft.com/office/drawing/2010/main" val="0"/>
              </a:ext>
            </a:extLst>
          </a:blip>
          <a:stretch>
            <a:fillRect/>
          </a:stretch>
        </p:blipFill>
        <p:spPr>
          <a:xfrm>
            <a:off x="6469860" y="4114793"/>
            <a:ext cx="85725" cy="149608"/>
          </a:xfrm>
          <a:prstGeom prst="rect">
            <a:avLst/>
          </a:prstGeom>
          <a:ln>
            <a:noFill/>
          </a:ln>
        </p:spPr>
      </p:pic>
      <p:pic>
        <p:nvPicPr>
          <p:cNvPr id="51" name="Image 1180"/>
          <p:cNvPicPr/>
          <p:nvPr/>
        </p:nvPicPr>
        <p:blipFill>
          <a:blip r:embed="rId2" cstate="print">
            <a:extLst>
              <a:ext uri="{28A0092B-C50C-407E-A947-70E740481C1C}">
                <a14:useLocalDpi xmlns:a14="http://schemas.microsoft.com/office/drawing/2010/main" val="0"/>
              </a:ext>
            </a:extLst>
          </a:blip>
          <a:stretch>
            <a:fillRect/>
          </a:stretch>
        </p:blipFill>
        <p:spPr>
          <a:xfrm>
            <a:off x="6607972" y="4114793"/>
            <a:ext cx="85725" cy="149608"/>
          </a:xfrm>
          <a:prstGeom prst="rect">
            <a:avLst/>
          </a:prstGeom>
          <a:ln>
            <a:noFill/>
          </a:ln>
        </p:spPr>
      </p:pic>
      <p:cxnSp>
        <p:nvCxnSpPr>
          <p:cNvPr id="52" name="Straight Connector 51"/>
          <p:cNvCxnSpPr/>
          <p:nvPr/>
        </p:nvCxnSpPr>
        <p:spPr>
          <a:xfrm>
            <a:off x="6298401" y="4266776"/>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Left Brace 52"/>
          <p:cNvSpPr/>
          <p:nvPr/>
        </p:nvSpPr>
        <p:spPr>
          <a:xfrm rot="5400000">
            <a:off x="5545694" y="3654520"/>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5862406" y="4084053"/>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55" name="Left Brace 54"/>
          <p:cNvSpPr/>
          <p:nvPr/>
        </p:nvSpPr>
        <p:spPr>
          <a:xfrm rot="5400000">
            <a:off x="6409412" y="366166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5384158" y="3691244"/>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57" name="TextBox 56"/>
          <p:cNvSpPr txBox="1"/>
          <p:nvPr/>
        </p:nvSpPr>
        <p:spPr>
          <a:xfrm>
            <a:off x="6188868" y="3691244"/>
            <a:ext cx="840295" cy="200055"/>
          </a:xfrm>
          <a:prstGeom prst="rect">
            <a:avLst/>
          </a:prstGeom>
          <a:noFill/>
        </p:spPr>
        <p:txBody>
          <a:bodyPr wrap="none" rtlCol="0">
            <a:spAutoFit/>
          </a:bodyPr>
          <a:lstStyle/>
          <a:p>
            <a:r>
              <a:rPr lang="en-US" sz="700" dirty="0" err="1" smtClean="0">
                <a:solidFill>
                  <a:schemeClr val="tx1"/>
                </a:solidFill>
              </a:rPr>
              <a:t>Nv</a:t>
            </a:r>
            <a:r>
              <a:rPr lang="en-US" sz="700" dirty="0" smtClean="0">
                <a:solidFill>
                  <a:schemeClr val="tx1"/>
                </a:solidFill>
              </a:rPr>
              <a:t> = [1 0 1 1 …]</a:t>
            </a:r>
            <a:endParaRPr lang="en-US" sz="1050" dirty="0">
              <a:solidFill>
                <a:schemeClr val="tx1"/>
              </a:solidFill>
            </a:endParaRPr>
          </a:p>
        </p:txBody>
      </p:sp>
      <p:sp>
        <p:nvSpPr>
          <p:cNvPr id="58" name="TextBox 57"/>
          <p:cNvSpPr txBox="1"/>
          <p:nvPr/>
        </p:nvSpPr>
        <p:spPr>
          <a:xfrm>
            <a:off x="6705192" y="4076909"/>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pic>
        <p:nvPicPr>
          <p:cNvPr id="59" name="Image 1180"/>
          <p:cNvPicPr/>
          <p:nvPr/>
        </p:nvPicPr>
        <p:blipFill>
          <a:blip r:embed="rId2" cstate="print">
            <a:extLst>
              <a:ext uri="{28A0092B-C50C-407E-A947-70E740481C1C}">
                <a14:useLocalDpi xmlns:a14="http://schemas.microsoft.com/office/drawing/2010/main" val="0"/>
              </a:ext>
            </a:extLst>
          </a:blip>
          <a:stretch>
            <a:fillRect/>
          </a:stretch>
        </p:blipFill>
        <p:spPr>
          <a:xfrm>
            <a:off x="6289169" y="5076342"/>
            <a:ext cx="85725" cy="149608"/>
          </a:xfrm>
          <a:prstGeom prst="rect">
            <a:avLst/>
          </a:prstGeom>
          <a:ln>
            <a:noFill/>
          </a:ln>
        </p:spPr>
      </p:pic>
      <p:pic>
        <p:nvPicPr>
          <p:cNvPr id="60" name="Image 1180"/>
          <p:cNvPicPr/>
          <p:nvPr/>
        </p:nvPicPr>
        <p:blipFill>
          <a:blip r:embed="rId2" cstate="print">
            <a:extLst>
              <a:ext uri="{28A0092B-C50C-407E-A947-70E740481C1C}">
                <a14:useLocalDpi xmlns:a14="http://schemas.microsoft.com/office/drawing/2010/main" val="0"/>
              </a:ext>
            </a:extLst>
          </a:blip>
          <a:stretch>
            <a:fillRect/>
          </a:stretch>
        </p:blipFill>
        <p:spPr>
          <a:xfrm>
            <a:off x="6441569" y="5076342"/>
            <a:ext cx="85725" cy="149608"/>
          </a:xfrm>
          <a:prstGeom prst="rect">
            <a:avLst/>
          </a:prstGeom>
          <a:ln>
            <a:noFill/>
          </a:ln>
        </p:spPr>
      </p:pic>
      <p:pic>
        <p:nvPicPr>
          <p:cNvPr id="61" name="Image 1180"/>
          <p:cNvPicPr/>
          <p:nvPr/>
        </p:nvPicPr>
        <p:blipFill>
          <a:blip r:embed="rId2" cstate="print">
            <a:extLst>
              <a:ext uri="{28A0092B-C50C-407E-A947-70E740481C1C}">
                <a14:useLocalDpi xmlns:a14="http://schemas.microsoft.com/office/drawing/2010/main" val="0"/>
              </a:ext>
            </a:extLst>
          </a:blip>
          <a:stretch>
            <a:fillRect/>
          </a:stretch>
        </p:blipFill>
        <p:spPr>
          <a:xfrm>
            <a:off x="6584791" y="5076342"/>
            <a:ext cx="85725" cy="149608"/>
          </a:xfrm>
          <a:prstGeom prst="rect">
            <a:avLst/>
          </a:prstGeom>
          <a:ln>
            <a:noFill/>
          </a:ln>
        </p:spPr>
      </p:pic>
      <p:pic>
        <p:nvPicPr>
          <p:cNvPr id="62" name="Image 1180"/>
          <p:cNvPicPr/>
          <p:nvPr/>
        </p:nvPicPr>
        <p:blipFill>
          <a:blip r:embed="rId2" cstate="print">
            <a:extLst>
              <a:ext uri="{28A0092B-C50C-407E-A947-70E740481C1C}">
                <a14:useLocalDpi xmlns:a14="http://schemas.microsoft.com/office/drawing/2010/main" val="0"/>
              </a:ext>
            </a:extLst>
          </a:blip>
          <a:stretch>
            <a:fillRect/>
          </a:stretch>
        </p:blipFill>
        <p:spPr>
          <a:xfrm>
            <a:off x="6744848" y="5076342"/>
            <a:ext cx="85725" cy="149608"/>
          </a:xfrm>
          <a:prstGeom prst="rect">
            <a:avLst/>
          </a:prstGeom>
          <a:ln>
            <a:noFill/>
          </a:ln>
        </p:spPr>
      </p:pic>
      <p:pic>
        <p:nvPicPr>
          <p:cNvPr id="63" name="Image 1180"/>
          <p:cNvPicPr/>
          <p:nvPr/>
        </p:nvPicPr>
        <p:blipFill>
          <a:blip r:embed="rId2" cstate="print">
            <a:extLst>
              <a:ext uri="{28A0092B-C50C-407E-A947-70E740481C1C}">
                <a14:useLocalDpi xmlns:a14="http://schemas.microsoft.com/office/drawing/2010/main" val="0"/>
              </a:ext>
            </a:extLst>
          </a:blip>
          <a:stretch>
            <a:fillRect/>
          </a:stretch>
        </p:blipFill>
        <p:spPr>
          <a:xfrm>
            <a:off x="5307761" y="5067730"/>
            <a:ext cx="85725" cy="149608"/>
          </a:xfrm>
          <a:prstGeom prst="rect">
            <a:avLst/>
          </a:prstGeom>
          <a:ln>
            <a:noFill/>
          </a:ln>
        </p:spPr>
      </p:pic>
      <p:pic>
        <p:nvPicPr>
          <p:cNvPr id="64" name="Image 1180"/>
          <p:cNvPicPr/>
          <p:nvPr/>
        </p:nvPicPr>
        <p:blipFill>
          <a:blip r:embed="rId2" cstate="print">
            <a:extLst>
              <a:ext uri="{28A0092B-C50C-407E-A947-70E740481C1C}">
                <a14:useLocalDpi xmlns:a14="http://schemas.microsoft.com/office/drawing/2010/main" val="0"/>
              </a:ext>
            </a:extLst>
          </a:blip>
          <a:stretch>
            <a:fillRect/>
          </a:stretch>
        </p:blipFill>
        <p:spPr>
          <a:xfrm>
            <a:off x="5748297" y="5067730"/>
            <a:ext cx="85725" cy="149608"/>
          </a:xfrm>
          <a:prstGeom prst="rect">
            <a:avLst/>
          </a:prstGeom>
          <a:ln>
            <a:noFill/>
          </a:ln>
        </p:spPr>
      </p:pic>
      <p:cxnSp>
        <p:nvCxnSpPr>
          <p:cNvPr id="65" name="Straight Connector 64"/>
          <p:cNvCxnSpPr/>
          <p:nvPr/>
        </p:nvCxnSpPr>
        <p:spPr>
          <a:xfrm>
            <a:off x="5395862" y="5219713"/>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Left Brace 65"/>
          <p:cNvSpPr/>
          <p:nvPr/>
        </p:nvSpPr>
        <p:spPr>
          <a:xfrm rot="5400000">
            <a:off x="6454169" y="4577477"/>
            <a:ext cx="210596" cy="7256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Left Brace 66"/>
          <p:cNvSpPr/>
          <p:nvPr/>
        </p:nvSpPr>
        <p:spPr>
          <a:xfrm rot="5400000">
            <a:off x="5542593" y="4614599"/>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6234215" y="4652793"/>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69" name="TextBox 68"/>
          <p:cNvSpPr txBox="1"/>
          <p:nvPr/>
        </p:nvSpPr>
        <p:spPr>
          <a:xfrm>
            <a:off x="5229177" y="4644181"/>
            <a:ext cx="809837" cy="200055"/>
          </a:xfrm>
          <a:prstGeom prst="rect">
            <a:avLst/>
          </a:prstGeom>
          <a:noFill/>
        </p:spPr>
        <p:txBody>
          <a:bodyPr wrap="none" rtlCol="0">
            <a:spAutoFit/>
          </a:bodyPr>
          <a:lstStyle/>
          <a:p>
            <a:r>
              <a:rPr lang="en-US" sz="700" dirty="0" err="1" smtClean="0">
                <a:solidFill>
                  <a:schemeClr val="tx1"/>
                </a:solidFill>
              </a:rPr>
              <a:t>Np</a:t>
            </a:r>
            <a:r>
              <a:rPr lang="en-US" sz="700" dirty="0" smtClean="0">
                <a:solidFill>
                  <a:schemeClr val="tx1"/>
                </a:solidFill>
              </a:rPr>
              <a:t> = [1 0 0 1 …]</a:t>
            </a:r>
            <a:endParaRPr lang="en-US" sz="1050" dirty="0">
              <a:solidFill>
                <a:schemeClr val="tx1"/>
              </a:solidFill>
            </a:endParaRPr>
          </a:p>
        </p:txBody>
      </p:sp>
      <p:sp>
        <p:nvSpPr>
          <p:cNvPr id="70" name="TextBox 69"/>
          <p:cNvSpPr txBox="1"/>
          <p:nvPr/>
        </p:nvSpPr>
        <p:spPr>
          <a:xfrm>
            <a:off x="6009829" y="5044134"/>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71" name="Straight Connector 70"/>
          <p:cNvCxnSpPr/>
          <p:nvPr/>
        </p:nvCxnSpPr>
        <p:spPr>
          <a:xfrm>
            <a:off x="5541118" y="5222089"/>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17782" y="4615605"/>
            <a:ext cx="437940" cy="253916"/>
          </a:xfrm>
          <a:prstGeom prst="rect">
            <a:avLst/>
          </a:prstGeom>
          <a:noFill/>
        </p:spPr>
        <p:txBody>
          <a:bodyPr wrap="none" rtlCol="0">
            <a:spAutoFit/>
          </a:bodyPr>
          <a:lstStyle/>
          <a:p>
            <a:r>
              <a:rPr lang="en-US" sz="1050" dirty="0" smtClean="0">
                <a:solidFill>
                  <a:schemeClr val="tx1"/>
                </a:solidFill>
              </a:rPr>
              <a:t>RTT</a:t>
            </a:r>
            <a:endParaRPr lang="en-US" dirty="0" smtClean="0">
              <a:solidFill>
                <a:schemeClr val="tx1"/>
              </a:solidFill>
            </a:endParaRPr>
          </a:p>
        </p:txBody>
      </p:sp>
      <p:cxnSp>
        <p:nvCxnSpPr>
          <p:cNvPr id="73" name="Straight Arrow Connector 72"/>
          <p:cNvCxnSpPr/>
          <p:nvPr/>
        </p:nvCxnSpPr>
        <p:spPr>
          <a:xfrm>
            <a:off x="7946907" y="4175399"/>
            <a:ext cx="0" cy="105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70692" y="5567323"/>
            <a:ext cx="4471987" cy="938719"/>
          </a:xfrm>
          <a:prstGeom prst="rect">
            <a:avLst/>
          </a:prstGeom>
          <a:noFill/>
        </p:spPr>
        <p:txBody>
          <a:bodyPr wrap="square" rtlCol="0">
            <a:spAutoFit/>
          </a:bodyPr>
          <a:lstStyle/>
          <a:p>
            <a:r>
              <a:rPr lang="en-US" sz="1100" dirty="0" smtClean="0">
                <a:solidFill>
                  <a:srgbClr val="FF0000"/>
                </a:solidFill>
              </a:rPr>
              <a:t>Attack scenario:</a:t>
            </a:r>
          </a:p>
          <a:p>
            <a:pPr marL="228600" indent="-228600">
              <a:buAutoNum type="arabicParenR"/>
            </a:pPr>
            <a:r>
              <a:rPr lang="en-US" sz="1100" dirty="0" smtClean="0">
                <a:solidFill>
                  <a:srgbClr val="FF0000"/>
                </a:solidFill>
              </a:rPr>
              <a:t>To shorten the distance the attacker starts preamble earlier</a:t>
            </a:r>
          </a:p>
          <a:p>
            <a:pPr marL="228600" indent="-228600">
              <a:buAutoNum type="arabicParenR"/>
            </a:pPr>
            <a:r>
              <a:rPr lang="en-US" sz="1100" dirty="0" smtClean="0">
                <a:solidFill>
                  <a:srgbClr val="FF0000"/>
                </a:solidFill>
              </a:rPr>
              <a:t>He needs to guess the </a:t>
            </a:r>
            <a:r>
              <a:rPr lang="en-US" sz="1100" dirty="0" err="1" smtClean="0">
                <a:solidFill>
                  <a:srgbClr val="FF0000"/>
                </a:solidFill>
              </a:rPr>
              <a:t>Np</a:t>
            </a:r>
            <a:r>
              <a:rPr lang="en-US" sz="1100" dirty="0" smtClean="0">
                <a:solidFill>
                  <a:srgbClr val="FF0000"/>
                </a:solidFill>
              </a:rPr>
              <a:t> bits in advance</a:t>
            </a:r>
          </a:p>
          <a:p>
            <a:pPr marL="228600" indent="-228600">
              <a:buAutoNum type="arabicParenR"/>
            </a:pPr>
            <a:r>
              <a:rPr lang="en-US" sz="1100" dirty="0" smtClean="0">
                <a:solidFill>
                  <a:srgbClr val="00B050"/>
                </a:solidFill>
              </a:rPr>
              <a:t>Attack probability is 2^</a:t>
            </a:r>
            <a:r>
              <a:rPr lang="en-US" sz="1100" baseline="30%" dirty="0" smtClean="0">
                <a:solidFill>
                  <a:srgbClr val="00B050"/>
                </a:solidFill>
              </a:rPr>
              <a:t>length(</a:t>
            </a:r>
            <a:r>
              <a:rPr lang="en-US" sz="1100" baseline="30%" dirty="0" err="1" smtClean="0">
                <a:solidFill>
                  <a:srgbClr val="00B050"/>
                </a:solidFill>
              </a:rPr>
              <a:t>Nv</a:t>
            </a:r>
            <a:r>
              <a:rPr lang="en-US" sz="1100" baseline="30%" dirty="0" smtClean="0">
                <a:solidFill>
                  <a:srgbClr val="00B050"/>
                </a:solidFill>
              </a:rPr>
              <a:t>)  </a:t>
            </a:r>
            <a:r>
              <a:rPr lang="en-US" sz="1100" dirty="0" smtClean="0">
                <a:solidFill>
                  <a:srgbClr val="00B050"/>
                </a:solidFill>
              </a:rPr>
              <a:t> i.e., If </a:t>
            </a:r>
            <a:r>
              <a:rPr lang="en-US" sz="1100" dirty="0" err="1" smtClean="0">
                <a:solidFill>
                  <a:srgbClr val="00B050"/>
                </a:solidFill>
              </a:rPr>
              <a:t>Nv</a:t>
            </a:r>
            <a:r>
              <a:rPr lang="en-US" sz="1100" dirty="0" smtClean="0">
                <a:solidFill>
                  <a:srgbClr val="00B050"/>
                </a:solidFill>
              </a:rPr>
              <a:t>/</a:t>
            </a:r>
            <a:r>
              <a:rPr lang="en-US" sz="1100" dirty="0" err="1" smtClean="0">
                <a:solidFill>
                  <a:srgbClr val="00B050"/>
                </a:solidFill>
              </a:rPr>
              <a:t>Np</a:t>
            </a:r>
            <a:r>
              <a:rPr lang="en-US" sz="1100" dirty="0" smtClean="0">
                <a:solidFill>
                  <a:srgbClr val="00B050"/>
                </a:solidFill>
              </a:rPr>
              <a:t> = 20 bits =  1/1Million</a:t>
            </a:r>
          </a:p>
          <a:p>
            <a:pPr marL="228600" indent="-228600">
              <a:buAutoNum type="arabicParenR"/>
            </a:pPr>
            <a:r>
              <a:rPr lang="en-US" sz="1100" dirty="0" smtClean="0">
                <a:solidFill>
                  <a:srgbClr val="00B050"/>
                </a:solidFill>
              </a:rPr>
              <a:t>The distance measurement is secure</a:t>
            </a:r>
            <a:endParaRPr lang="en-US" sz="1100" dirty="0">
              <a:solidFill>
                <a:srgbClr val="00B050"/>
              </a:solidFill>
            </a:endParaRPr>
          </a:p>
        </p:txBody>
      </p:sp>
      <p:pic>
        <p:nvPicPr>
          <p:cNvPr id="75"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662173" y="4977093"/>
            <a:ext cx="76204" cy="253660"/>
          </a:xfrm>
          <a:prstGeom prst="rect">
            <a:avLst/>
          </a:prstGeom>
          <a:noFill/>
          <a:ln>
            <a:noFill/>
          </a:ln>
        </p:spPr>
      </p:pic>
      <p:pic>
        <p:nvPicPr>
          <p:cNvPr id="76"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523188" y="4977093"/>
            <a:ext cx="76204" cy="253660"/>
          </a:xfrm>
          <a:prstGeom prst="rect">
            <a:avLst/>
          </a:prstGeom>
          <a:noFill/>
          <a:ln>
            <a:noFill/>
          </a:ln>
        </p:spPr>
      </p:pic>
      <p:pic>
        <p:nvPicPr>
          <p:cNvPr id="77"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353728" y="4975878"/>
            <a:ext cx="76204" cy="253660"/>
          </a:xfrm>
          <a:prstGeom prst="rect">
            <a:avLst/>
          </a:prstGeom>
          <a:noFill/>
          <a:ln>
            <a:noFill/>
          </a:ln>
        </p:spPr>
      </p:pic>
      <p:pic>
        <p:nvPicPr>
          <p:cNvPr id="78"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5838373" y="4978308"/>
            <a:ext cx="76204" cy="253660"/>
          </a:xfrm>
          <a:prstGeom prst="rect">
            <a:avLst/>
          </a:prstGeom>
          <a:noFill/>
          <a:ln>
            <a:noFill/>
          </a:ln>
        </p:spPr>
      </p:pic>
      <p:pic>
        <p:nvPicPr>
          <p:cNvPr id="79"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5672090" y="4968429"/>
            <a:ext cx="76204" cy="253660"/>
          </a:xfrm>
          <a:prstGeom prst="rect">
            <a:avLst/>
          </a:prstGeom>
          <a:noFill/>
          <a:ln>
            <a:noFill/>
          </a:ln>
        </p:spPr>
      </p:pic>
      <p:sp>
        <p:nvSpPr>
          <p:cNvPr id="80" name="TextBox 79"/>
          <p:cNvSpPr txBox="1"/>
          <p:nvPr/>
        </p:nvSpPr>
        <p:spPr>
          <a:xfrm>
            <a:off x="5536812" y="4939992"/>
            <a:ext cx="299131" cy="338554"/>
          </a:xfrm>
          <a:prstGeom prst="rect">
            <a:avLst/>
          </a:prstGeom>
          <a:noFill/>
        </p:spPr>
        <p:txBody>
          <a:bodyPr wrap="square" rtlCol="0">
            <a:spAutoFit/>
          </a:bodyPr>
          <a:lstStyle/>
          <a:p>
            <a:r>
              <a:rPr lang="en-US" sz="1600" dirty="0" smtClean="0">
                <a:solidFill>
                  <a:schemeClr val="tx1"/>
                </a:solidFill>
                <a:latin typeface="Forte" pitchFamily="66" charset="0"/>
              </a:rPr>
              <a:t>X</a:t>
            </a:r>
            <a:endParaRPr lang="en-US" sz="1600" dirty="0">
              <a:solidFill>
                <a:schemeClr val="tx1"/>
              </a:solidFill>
              <a:latin typeface="Forte" pitchFamily="66" charset="0"/>
            </a:endParaRPr>
          </a:p>
        </p:txBody>
      </p:sp>
      <p:sp>
        <p:nvSpPr>
          <p:cNvPr id="81" name="TextBox 80"/>
          <p:cNvSpPr txBox="1"/>
          <p:nvPr/>
        </p:nvSpPr>
        <p:spPr>
          <a:xfrm>
            <a:off x="5783842" y="4946623"/>
            <a:ext cx="247403" cy="338554"/>
          </a:xfrm>
          <a:prstGeom prst="rect">
            <a:avLst/>
          </a:prstGeom>
          <a:noFill/>
        </p:spPr>
        <p:txBody>
          <a:bodyPr wrap="square" rtlCol="0">
            <a:spAutoFit/>
          </a:bodyPr>
          <a:lstStyle/>
          <a:p>
            <a:r>
              <a:rPr lang="en-US" sz="1600" dirty="0" smtClean="0">
                <a:solidFill>
                  <a:schemeClr val="tx1"/>
                </a:solidFill>
                <a:latin typeface="Forte" pitchFamily="66" charset="0"/>
              </a:rPr>
              <a:t>V</a:t>
            </a:r>
            <a:endParaRPr lang="en-US" sz="1600" dirty="0">
              <a:solidFill>
                <a:schemeClr val="tx1"/>
              </a:solidFill>
              <a:latin typeface="Forte" pitchFamily="66" charset="0"/>
            </a:endParaRPr>
          </a:p>
        </p:txBody>
      </p:sp>
      <p:sp>
        <p:nvSpPr>
          <p:cNvPr id="82" name="TextBox 81"/>
          <p:cNvSpPr txBox="1"/>
          <p:nvPr/>
        </p:nvSpPr>
        <p:spPr>
          <a:xfrm>
            <a:off x="324599" y="5065566"/>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83" name="TextBox 82"/>
          <p:cNvSpPr txBox="1"/>
          <p:nvPr/>
        </p:nvSpPr>
        <p:spPr>
          <a:xfrm>
            <a:off x="5005832" y="5058422"/>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109" name="Straight Connector 108"/>
          <p:cNvCxnSpPr/>
          <p:nvPr/>
        </p:nvCxnSpPr>
        <p:spPr>
          <a:xfrm>
            <a:off x="4131535" y="3140612"/>
            <a:ext cx="76200" cy="33654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863893" y="3829505"/>
            <a:ext cx="630301" cy="261610"/>
          </a:xfrm>
          <a:prstGeom prst="rect">
            <a:avLst/>
          </a:prstGeom>
          <a:noFill/>
        </p:spPr>
        <p:txBody>
          <a:bodyPr wrap="none" rtlCol="0">
            <a:spAutoFit/>
          </a:bodyPr>
          <a:lstStyle>
            <a:defPPr>
              <a:defRPr lang="en-US"/>
            </a:defPPr>
            <a:lvl1pPr>
              <a:defRPr sz="1100" b="1"/>
            </a:lvl1pPr>
          </a:lstStyle>
          <a:p>
            <a:r>
              <a:rPr lang="en-US" dirty="0" smtClean="0">
                <a:solidFill>
                  <a:schemeClr val="tx1"/>
                </a:solidFill>
              </a:rPr>
              <a:t>Vehicle</a:t>
            </a:r>
            <a:endParaRPr lang="en-US" dirty="0">
              <a:solidFill>
                <a:schemeClr val="tx1"/>
              </a:solidFill>
            </a:endParaRPr>
          </a:p>
        </p:txBody>
      </p:sp>
    </p:spTree>
    <p:extLst>
      <p:ext uri="{BB962C8B-B14F-4D97-AF65-F5344CB8AC3E}">
        <p14:creationId xmlns:p14="http://schemas.microsoft.com/office/powerpoint/2010/main" val="3086659650"/>
      </p:ext>
    </p:extLst>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087016"/>
          </a:xfrm>
        </p:spPr>
        <p:txBody>
          <a:bodyPr>
            <a:normAutofit fontScale="90%"/>
          </a:bodyPr>
          <a:lstStyle/>
          <a:p>
            <a:r>
              <a:rPr lang="en-US" dirty="0" smtClean="0"/>
              <a:t>Ranging Enables</a:t>
            </a:r>
            <a:r>
              <a:rPr lang="en-US" dirty="0" smtClean="0"/>
              <a:t/>
            </a:r>
            <a:br>
              <a:rPr lang="en-US" dirty="0" smtClean="0"/>
            </a:br>
            <a:r>
              <a:rPr lang="en-US" dirty="0" smtClean="0"/>
              <a:t>Distance </a:t>
            </a:r>
            <a:r>
              <a:rPr lang="en-US" dirty="0" smtClean="0"/>
              <a:t>Bounding</a:t>
            </a:r>
            <a:endParaRPr lang="en-US" dirty="0"/>
          </a:p>
        </p:txBody>
      </p:sp>
      <p:sp>
        <p:nvSpPr>
          <p:cNvPr id="4" name="Content Placeholder 1"/>
          <p:cNvSpPr txBox="1">
            <a:spLocks/>
          </p:cNvSpPr>
          <p:nvPr/>
        </p:nvSpPr>
        <p:spPr>
          <a:xfrm>
            <a:off x="669925" y="1828800"/>
            <a:ext cx="8474075" cy="4297363"/>
          </a:xfrm>
          <a:prstGeom prst="rect">
            <a:avLst/>
          </a:prstGeom>
        </p:spPr>
        <p:txBody>
          <a:bodyPr vert="horz" lIns="91440" tIns="45720" rIns="91440" bIns="45720" rtlCol="0">
            <a:normAutofit fontScale="92.5%"/>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1" i="0" u="none" strike="noStrike" kern="1200" cap="none" spc="0" normalizeH="0" baseline="0%" noProof="0" smtClean="0">
                <a:ln>
                  <a:noFill/>
                </a:ln>
                <a:solidFill>
                  <a:sysClr val="windowText" lastClr="000000"/>
                </a:solidFill>
                <a:effectLst/>
                <a:uLnTx/>
                <a:uFillTx/>
                <a:latin typeface="Calibri"/>
                <a:ea typeface="+mn-ea"/>
                <a:cs typeface="+mn-cs"/>
              </a:rPr>
              <a:t>Conclusions</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time (RTT) is crucial for security, otherwise no ranging type (bounding) security is possible!</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(RTT) distance bounding is not secure with message and ACK (acknowledgement). Transceiver ID is required</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Distance bounding needs a challenge (Nv) and response (Np)</a:t>
            </a:r>
          </a:p>
          <a:p>
            <a:pPr marL="1143000" marR="0" lvl="2" indent="-2286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Both Nv and Np has to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be fresh</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and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unknown to</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the attacker</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52126314"/>
      </p:ext>
    </p:extLst>
  </p:cSld>
  <p:clrMapOvr>
    <a:masterClrMapping/>
  </p:clrMapOvr>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Consider Enhancements</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2-way ranging for very small devices</a:t>
            </a:r>
          </a:p>
          <a:p>
            <a:pPr marL="342900" marR="0" lvl="1"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pulse-per-bit utilizes minimum power capabilities of non-coherent receiver</a:t>
            </a:r>
          </a:p>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Dual stream OOK provides ranging in presence of interference </a:t>
            </a:r>
          </a:p>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Pulse-to-bit provides resistance to distance relay attacks</a:t>
            </a:r>
          </a:p>
        </p:txBody>
      </p:sp>
    </p:spTree>
    <p:extLst>
      <p:ext uri="{BB962C8B-B14F-4D97-AF65-F5344CB8AC3E}">
        <p14:creationId xmlns:p14="http://schemas.microsoft.com/office/powerpoint/2010/main" val="3389551728"/>
      </p:ext>
    </p:extLst>
  </p:cSld>
  <p:clrMapOvr>
    <a:masterClrMapping/>
  </p:clrMapOvr>
  <p:timing>
    <p:tnLst>
      <p:par>
        <p:cTn id="1" dur="indefinite" restart="never" nodeType="tmRoot"/>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Potential Enhancements </a:t>
            </a:r>
            <a:r>
              <a:rPr lang="en-US" dirty="0" smtClean="0"/>
              <a:t>to Low Rate </a:t>
            </a:r>
            <a:r>
              <a:rPr lang="en-US" dirty="0" smtClean="0"/>
              <a:t>UWB RFID PHY</a:t>
            </a:r>
            <a:endParaRPr lang="en-US" dirty="0"/>
          </a:p>
        </p:txBody>
      </p:sp>
    </p:spTree>
    <p:extLst>
      <p:ext uri="{BB962C8B-B14F-4D97-AF65-F5344CB8AC3E}">
        <p14:creationId xmlns:p14="http://schemas.microsoft.com/office/powerpoint/2010/main" val="2831506243"/>
      </p:ext>
    </p:extLst>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Consider Enhancements</a:t>
            </a:r>
            <a:endParaRPr lang="en-US" dirty="0"/>
          </a:p>
        </p:txBody>
      </p:sp>
      <p:sp>
        <p:nvSpPr>
          <p:cNvPr id="3" name="Content Placeholder 2"/>
          <p:cNvSpPr>
            <a:spLocks noGrp="1"/>
          </p:cNvSpPr>
          <p:nvPr>
            <p:ph idx="1"/>
          </p:nvPr>
        </p:nvSpPr>
        <p:spPr>
          <a:xfrm>
            <a:off x="609600" y="1916831"/>
            <a:ext cx="7764463" cy="4536505"/>
          </a:xfrm>
        </p:spPr>
        <p:txBody>
          <a:bodyPr>
            <a:normAutofit fontScale="70%" lnSpcReduction="20%"/>
          </a:bodyPr>
          <a:lstStyle/>
          <a:p>
            <a:r>
              <a:rPr lang="en-US" dirty="0" smtClean="0"/>
              <a:t>Allow 2-way ranging for mobile devices with small coin cell batteries for extended </a:t>
            </a:r>
            <a:r>
              <a:rPr lang="en-US" dirty="0" smtClean="0"/>
              <a:t>periods</a:t>
            </a:r>
            <a:br>
              <a:rPr lang="en-US" dirty="0" smtClean="0"/>
            </a:br>
            <a:endParaRPr lang="en-US" dirty="0" smtClean="0"/>
          </a:p>
          <a:p>
            <a:r>
              <a:rPr lang="en-US" dirty="0"/>
              <a:t>Applies to single pulse-per-bit and non-coherent multi-pulse-per-bit UWB implementations (802.15.4f)</a:t>
            </a:r>
          </a:p>
          <a:p>
            <a:pPr lvl="1"/>
            <a:r>
              <a:rPr lang="en-US" dirty="0"/>
              <a:t>Utilizes reduced power consumption capabilities of non-coherent </a:t>
            </a:r>
            <a:r>
              <a:rPr lang="en-US" dirty="0" smtClean="0"/>
              <a:t>receiver</a:t>
            </a:r>
          </a:p>
          <a:p>
            <a:pPr lvl="1"/>
            <a:endParaRPr lang="en-US" dirty="0"/>
          </a:p>
          <a:p>
            <a:r>
              <a:rPr lang="en-US" dirty="0" smtClean="0"/>
              <a:t>Enables ranging with OOK PHY </a:t>
            </a:r>
          </a:p>
          <a:p>
            <a:endParaRPr lang="en-US" dirty="0" smtClean="0"/>
          </a:p>
          <a:p>
            <a:r>
              <a:rPr lang="en-US" dirty="0" smtClean="0"/>
              <a:t>Example </a:t>
            </a:r>
            <a:r>
              <a:rPr lang="en-US" dirty="0" smtClean="0"/>
              <a:t>Automotive Wireless Key Example:</a:t>
            </a:r>
          </a:p>
          <a:p>
            <a:pPr lvl="1"/>
            <a:r>
              <a:rPr lang="en-US" dirty="0" smtClean="0"/>
              <a:t>Single Pulse-to-bit improves resistance to relay attacks</a:t>
            </a:r>
          </a:p>
        </p:txBody>
      </p:sp>
    </p:spTree>
    <p:extLst>
      <p:ext uri="{BB962C8B-B14F-4D97-AF65-F5344CB8AC3E}">
        <p14:creationId xmlns:p14="http://schemas.microsoft.com/office/powerpoint/2010/main" val="1508887864"/>
      </p:ext>
    </p:extLst>
  </p:cSld>
  <p:clrMapOvr>
    <a:masterClrMapping/>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2-Way Ranging for OOK</a:t>
            </a:r>
            <a:endParaRPr lang="en-US" dirty="0">
              <a:solidFill>
                <a:schemeClr val="tx1"/>
              </a:solidFill>
            </a:endParaRPr>
          </a:p>
        </p:txBody>
      </p:sp>
      <p:sp>
        <p:nvSpPr>
          <p:cNvPr id="2" name="Content Placeholder 1"/>
          <p:cNvSpPr>
            <a:spLocks noGrp="1"/>
          </p:cNvSpPr>
          <p:nvPr>
            <p:ph idx="4294967295"/>
          </p:nvPr>
        </p:nvSpPr>
        <p:spPr>
          <a:xfrm>
            <a:off x="684988" y="1447800"/>
            <a:ext cx="7864475" cy="1729883"/>
          </a:xfrm>
        </p:spPr>
        <p:txBody>
          <a:bodyPr>
            <a:normAutofit/>
          </a:bodyPr>
          <a:lstStyle/>
          <a:p>
            <a:r>
              <a:rPr lang="en-US" dirty="0" smtClean="0">
                <a:solidFill>
                  <a:schemeClr val="tx1"/>
                </a:solidFill>
              </a:rPr>
              <a:t>Low power receiver can apply intelligent power saving protocols already implemented in 802.15.4</a:t>
            </a:r>
          </a:p>
          <a:p>
            <a:pPr marL="0" indent="0">
              <a:buNone/>
            </a:pPr>
            <a:endParaRPr lang="en-US" dirty="0" smtClean="0">
              <a:solidFill>
                <a:schemeClr val="tx1"/>
              </a:solidFill>
            </a:endParaRPr>
          </a:p>
        </p:txBody>
      </p:sp>
      <p:sp>
        <p:nvSpPr>
          <p:cNvPr id="6" name="TextBox 5"/>
          <p:cNvSpPr txBox="1"/>
          <p:nvPr/>
        </p:nvSpPr>
        <p:spPr>
          <a:xfrm>
            <a:off x="2246106" y="3453434"/>
            <a:ext cx="1280759" cy="276999"/>
          </a:xfrm>
          <a:prstGeom prst="rect">
            <a:avLst/>
          </a:prstGeom>
          <a:ln>
            <a:solidFill>
              <a:schemeClr val="tx1"/>
            </a:solidFill>
          </a:ln>
        </p:spPr>
        <p:txBody>
          <a:bodyPr wrap="square" rtlCol="0">
            <a:spAutoFit/>
          </a:bodyPr>
          <a:lstStyle/>
          <a:p>
            <a:pPr algn="ctr"/>
            <a:r>
              <a:rPr lang="en-US" sz="1200" dirty="0" smtClean="0">
                <a:solidFill>
                  <a:schemeClr val="tx1"/>
                </a:solidFill>
              </a:rPr>
              <a:t>Initiator</a:t>
            </a:r>
            <a:endParaRPr lang="en-US" sz="1200" dirty="0" smtClean="0">
              <a:solidFill>
                <a:schemeClr val="tx1"/>
              </a:solidFill>
            </a:endParaRPr>
          </a:p>
        </p:txBody>
      </p:sp>
      <p:cxnSp>
        <p:nvCxnSpPr>
          <p:cNvPr id="7" name="Straight Connector 6"/>
          <p:cNvCxnSpPr/>
          <p:nvPr/>
        </p:nvCxnSpPr>
        <p:spPr>
          <a:xfrm>
            <a:off x="3012001" y="4025983"/>
            <a:ext cx="0" cy="166859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098262" y="4360356"/>
            <a:ext cx="3037928" cy="322871"/>
          </a:xfrm>
          <a:prstGeom prst="straightConnector1">
            <a:avLst/>
          </a:prstGeom>
          <a:ln w="15875">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75571" y="4072823"/>
            <a:ext cx="280846" cy="307777"/>
          </a:xfrm>
          <a:prstGeom prst="rect">
            <a:avLst/>
          </a:prstGeom>
        </p:spPr>
        <p:txBody>
          <a:bodyPr wrap="none" rtlCol="0">
            <a:spAutoFit/>
          </a:bodyPr>
          <a:lstStyle/>
          <a:p>
            <a:r>
              <a:rPr lang="en-US" sz="1400" dirty="0" err="1" smtClean="0">
                <a:solidFill>
                  <a:schemeClr val="tx1"/>
                </a:solidFill>
              </a:rPr>
              <a:t>t</a:t>
            </a:r>
            <a:r>
              <a:rPr lang="en-US" sz="1400" baseline="-25%" dirty="0" err="1" smtClean="0">
                <a:solidFill>
                  <a:schemeClr val="tx1"/>
                </a:solidFill>
              </a:rPr>
              <a:t>s</a:t>
            </a:r>
            <a:endParaRPr lang="en-US" baseline="-25%" dirty="0" smtClean="0">
              <a:solidFill>
                <a:schemeClr val="tx1"/>
              </a:solidFill>
            </a:endParaRPr>
          </a:p>
        </p:txBody>
      </p:sp>
      <p:cxnSp>
        <p:nvCxnSpPr>
          <p:cNvPr id="10" name="Straight Arrow Connector 9"/>
          <p:cNvCxnSpPr/>
          <p:nvPr/>
        </p:nvCxnSpPr>
        <p:spPr>
          <a:xfrm flipV="1">
            <a:off x="3098262" y="5219131"/>
            <a:ext cx="3037928" cy="259029"/>
          </a:xfrm>
          <a:prstGeom prst="straightConnector1">
            <a:avLst/>
          </a:prstGeom>
          <a:ln w="15875">
            <a:solidFill>
              <a:schemeClr val="tx1"/>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07207" y="5219132"/>
            <a:ext cx="274434" cy="307777"/>
          </a:xfrm>
          <a:prstGeom prst="rect">
            <a:avLst/>
          </a:prstGeom>
        </p:spPr>
        <p:txBody>
          <a:bodyPr wrap="none" rtlCol="0">
            <a:spAutoFit/>
          </a:bodyPr>
          <a:lstStyle/>
          <a:p>
            <a:r>
              <a:rPr lang="en-US" sz="1400" dirty="0" err="1" smtClean="0">
                <a:solidFill>
                  <a:schemeClr val="tx1"/>
                </a:solidFill>
              </a:rPr>
              <a:t>t</a:t>
            </a:r>
            <a:r>
              <a:rPr lang="en-US" sz="1400" baseline="-25%" dirty="0" err="1" smtClean="0">
                <a:solidFill>
                  <a:schemeClr val="tx1"/>
                </a:solidFill>
              </a:rPr>
              <a:t>r</a:t>
            </a:r>
            <a:endParaRPr lang="en-US" sz="1400" baseline="-25%" dirty="0" smtClean="0">
              <a:solidFill>
                <a:schemeClr val="tx1"/>
              </a:solidFill>
            </a:endParaRPr>
          </a:p>
        </p:txBody>
      </p:sp>
      <p:sp>
        <p:nvSpPr>
          <p:cNvPr id="12" name="TextBox 11"/>
          <p:cNvSpPr txBox="1"/>
          <p:nvPr/>
        </p:nvSpPr>
        <p:spPr>
          <a:xfrm>
            <a:off x="4469438" y="3949987"/>
            <a:ext cx="385042" cy="307777"/>
          </a:xfrm>
          <a:prstGeom prst="rect">
            <a:avLst/>
          </a:prstGeom>
        </p:spPr>
        <p:txBody>
          <a:bodyPr wrap="none" rtlCol="0">
            <a:spAutoFit/>
          </a:bodyPr>
          <a:lstStyle/>
          <a:p>
            <a:r>
              <a:rPr lang="en-US" sz="1400" i="1" dirty="0" err="1" smtClean="0">
                <a:solidFill>
                  <a:schemeClr val="tx1"/>
                </a:solidFill>
              </a:rPr>
              <a:t>Nv</a:t>
            </a:r>
            <a:endParaRPr lang="en-US" i="1" baseline="-25%" dirty="0" smtClean="0">
              <a:solidFill>
                <a:schemeClr val="tx1"/>
              </a:solidFill>
            </a:endParaRPr>
          </a:p>
        </p:txBody>
      </p:sp>
      <p:sp>
        <p:nvSpPr>
          <p:cNvPr id="13" name="TextBox 12"/>
          <p:cNvSpPr txBox="1"/>
          <p:nvPr/>
        </p:nvSpPr>
        <p:spPr>
          <a:xfrm>
            <a:off x="4410128" y="4824558"/>
            <a:ext cx="439544" cy="451406"/>
          </a:xfrm>
          <a:prstGeom prst="rect">
            <a:avLst/>
          </a:prstGeom>
        </p:spPr>
        <p:txBody>
          <a:bodyPr wrap="none" rtlCol="0">
            <a:spAutoFit/>
          </a:bodyPr>
          <a:lstStyle/>
          <a:p>
            <a:r>
              <a:rPr lang="en-US" sz="1400" i="1" dirty="0" smtClean="0">
                <a:solidFill>
                  <a:schemeClr val="tx1"/>
                </a:solidFill>
              </a:rPr>
              <a:t> </a:t>
            </a:r>
            <a:r>
              <a:rPr lang="en-US" sz="1400" i="1" dirty="0" err="1" smtClean="0">
                <a:solidFill>
                  <a:schemeClr val="tx1"/>
                </a:solidFill>
              </a:rPr>
              <a:t>Np</a:t>
            </a:r>
            <a:endParaRPr lang="en-US" sz="1400" i="1" baseline="-25%" dirty="0" smtClean="0">
              <a:solidFill>
                <a:schemeClr val="tx1"/>
              </a:solidFill>
            </a:endParaRPr>
          </a:p>
          <a:p>
            <a:r>
              <a:rPr lang="en-US" sz="1400" i="1" baseline="-25%" dirty="0" smtClean="0">
                <a:solidFill>
                  <a:schemeClr val="tx1"/>
                </a:solidFill>
              </a:rPr>
              <a:t> </a:t>
            </a:r>
            <a:endParaRPr lang="en-US" i="1" baseline="-25%" dirty="0" smtClean="0">
              <a:solidFill>
                <a:schemeClr val="tx1"/>
              </a:solidFill>
            </a:endParaRPr>
          </a:p>
        </p:txBody>
      </p:sp>
      <p:sp>
        <p:nvSpPr>
          <p:cNvPr id="14" name="Rectangle 13"/>
          <p:cNvSpPr/>
          <p:nvPr/>
        </p:nvSpPr>
        <p:spPr>
          <a:xfrm>
            <a:off x="2246105" y="5868711"/>
            <a:ext cx="3432991" cy="307777"/>
          </a:xfrm>
          <a:prstGeom prst="rect">
            <a:avLst/>
          </a:prstGeom>
        </p:spPr>
        <p:txBody>
          <a:bodyPr wrap="none">
            <a:spAutoFit/>
          </a:bodyPr>
          <a:lstStyle/>
          <a:p>
            <a:r>
              <a:rPr lang="en-US" sz="1400" dirty="0" smtClean="0">
                <a:solidFill>
                  <a:schemeClr val="tx1"/>
                </a:solidFill>
              </a:rPr>
              <a:t>Secure distance measurement = (</a:t>
            </a:r>
            <a:r>
              <a:rPr lang="en-US" sz="1400" dirty="0" err="1" smtClean="0">
                <a:solidFill>
                  <a:schemeClr val="tx1"/>
                </a:solidFill>
              </a:rPr>
              <a:t>t</a:t>
            </a:r>
            <a:r>
              <a:rPr lang="en-US" sz="1400" baseline="-25%" dirty="0" err="1" smtClean="0">
                <a:solidFill>
                  <a:schemeClr val="tx1"/>
                </a:solidFill>
              </a:rPr>
              <a:t>r</a:t>
            </a:r>
            <a:r>
              <a:rPr lang="en-US" sz="1400" dirty="0" err="1" smtClean="0">
                <a:solidFill>
                  <a:schemeClr val="tx1"/>
                </a:solidFill>
              </a:rPr>
              <a:t>-t</a:t>
            </a:r>
            <a:r>
              <a:rPr lang="en-US" sz="1400" baseline="-25%" dirty="0" err="1" smtClean="0">
                <a:solidFill>
                  <a:schemeClr val="tx1"/>
                </a:solidFill>
              </a:rPr>
              <a:t>s</a:t>
            </a:r>
            <a:r>
              <a:rPr lang="en-US" sz="1400" dirty="0" err="1" smtClean="0">
                <a:solidFill>
                  <a:schemeClr val="tx1"/>
                </a:solidFill>
              </a:rPr>
              <a:t>-t</a:t>
            </a:r>
            <a:r>
              <a:rPr lang="en-US" sz="1400" baseline="-25%" dirty="0" err="1" smtClean="0">
                <a:solidFill>
                  <a:schemeClr val="tx1"/>
                </a:solidFill>
              </a:rPr>
              <a:t>p</a:t>
            </a:r>
            <a:r>
              <a:rPr lang="en-US" sz="1400" dirty="0" smtClean="0">
                <a:solidFill>
                  <a:schemeClr val="tx1"/>
                </a:solidFill>
              </a:rPr>
              <a:t>)*c/2</a:t>
            </a:r>
            <a:endParaRPr lang="en-US" sz="1400" dirty="0">
              <a:solidFill>
                <a:schemeClr val="tx1"/>
              </a:solidFill>
            </a:endParaRPr>
          </a:p>
        </p:txBody>
      </p:sp>
      <p:sp>
        <p:nvSpPr>
          <p:cNvPr id="15" name="TextBox 14"/>
          <p:cNvSpPr txBox="1"/>
          <p:nvPr/>
        </p:nvSpPr>
        <p:spPr>
          <a:xfrm>
            <a:off x="6364369" y="4683227"/>
            <a:ext cx="381465" cy="307777"/>
          </a:xfrm>
          <a:prstGeom prst="rect">
            <a:avLst/>
          </a:prstGeom>
        </p:spPr>
        <p:txBody>
          <a:bodyPr wrap="square" rtlCol="0">
            <a:spAutoFit/>
          </a:bodyPr>
          <a:lstStyle/>
          <a:p>
            <a:r>
              <a:rPr lang="en-US" sz="1400" dirty="0" err="1" smtClean="0">
                <a:solidFill>
                  <a:schemeClr val="tx1"/>
                </a:solidFill>
              </a:rPr>
              <a:t>t</a:t>
            </a:r>
            <a:r>
              <a:rPr lang="en-US" sz="1400" baseline="-25%" dirty="0" err="1" smtClean="0">
                <a:solidFill>
                  <a:schemeClr val="tx1"/>
                </a:solidFill>
              </a:rPr>
              <a:t>p</a:t>
            </a:r>
            <a:r>
              <a:rPr lang="en-US" sz="1400" dirty="0" smtClean="0">
                <a:solidFill>
                  <a:schemeClr val="tx1"/>
                </a:solidFill>
              </a:rPr>
              <a:t> </a:t>
            </a:r>
            <a:endParaRPr lang="en-US" baseline="-25%" dirty="0" smtClean="0">
              <a:solidFill>
                <a:schemeClr val="tx1"/>
              </a:solidFill>
            </a:endParaRPr>
          </a:p>
        </p:txBody>
      </p:sp>
      <p:cxnSp>
        <p:nvCxnSpPr>
          <p:cNvPr id="16" name="Straight Connector 15"/>
          <p:cNvCxnSpPr/>
          <p:nvPr/>
        </p:nvCxnSpPr>
        <p:spPr>
          <a:xfrm>
            <a:off x="6300809" y="4032543"/>
            <a:ext cx="0" cy="166859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99232" y="3453434"/>
            <a:ext cx="1393198" cy="276999"/>
          </a:xfrm>
          <a:prstGeom prst="rect">
            <a:avLst/>
          </a:prstGeom>
          <a:ln>
            <a:solidFill>
              <a:schemeClr val="tx1"/>
            </a:solidFill>
          </a:ln>
        </p:spPr>
        <p:txBody>
          <a:bodyPr wrap="square" rtlCol="0">
            <a:spAutoFit/>
          </a:bodyPr>
          <a:lstStyle/>
          <a:p>
            <a:pPr algn="ctr"/>
            <a:r>
              <a:rPr lang="en-US" sz="1200" dirty="0" smtClean="0">
                <a:solidFill>
                  <a:schemeClr val="tx1"/>
                </a:solidFill>
              </a:rPr>
              <a:t>Responder</a:t>
            </a:r>
            <a:endParaRPr lang="en-US" sz="1200" dirty="0" smtClean="0">
              <a:solidFill>
                <a:schemeClr val="tx1"/>
              </a:solidFill>
            </a:endParaRPr>
          </a:p>
        </p:txBody>
      </p:sp>
    </p:spTree>
    <p:extLst>
      <p:ext uri="{BB962C8B-B14F-4D97-AF65-F5344CB8AC3E}">
        <p14:creationId xmlns:p14="http://schemas.microsoft.com/office/powerpoint/2010/main" val="3079528332"/>
      </p:ext>
    </p:extLst>
  </p:cSld>
  <p:clrMapOvr>
    <a:masterClrMapping/>
  </p:clrMapOvr>
  <p:timing>
    <p:tnLst>
      <p:par>
        <p:cTn id="1" dur="indefinite" restart="never" nodeType="tmRoot"/>
      </p:par>
    </p:tn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158240"/>
          </a:xfrm>
        </p:spPr>
        <p:txBody>
          <a:bodyPr>
            <a:normAutofit fontScale="90%"/>
          </a:bodyPr>
          <a:lstStyle/>
          <a:p>
            <a:r>
              <a:rPr lang="en-US" dirty="0" smtClean="0"/>
              <a:t>Very Low Power Receiver </a:t>
            </a:r>
            <a:br>
              <a:rPr lang="en-US" dirty="0" smtClean="0"/>
            </a:br>
            <a:r>
              <a:rPr lang="en-US" dirty="0" smtClean="0"/>
              <a:t>Allows 2-Way Ranging</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716643166"/>
              </p:ext>
            </p:extLst>
          </p:nvPr>
        </p:nvGraphicFramePr>
        <p:xfrm>
          <a:off x="660400" y="2133600"/>
          <a:ext cx="7924800" cy="2377440"/>
        </p:xfrm>
        <a:graphic>
          <a:graphicData uri="http://purl.oclc.org/ooxml/drawingml/table">
            <a:tbl>
              <a:tblPr firstRow="1" bandRow="1">
                <a:tableStyleId>{5C22544A-7EE6-4342-B048-85BDC9FD1C3A}</a:tableStyleId>
              </a:tblPr>
              <a:tblGrid>
                <a:gridCol w="2321596"/>
                <a:gridCol w="1756884"/>
                <a:gridCol w="1865120"/>
                <a:gridCol w="1981200"/>
              </a:tblGrid>
              <a:tr h="701040">
                <a:tc>
                  <a:txBody>
                    <a:bodyPr/>
                    <a:lstStyle/>
                    <a:p>
                      <a:r>
                        <a:rPr lang="en-US" sz="2400" dirty="0" smtClean="0"/>
                        <a:t>Property</a:t>
                      </a:r>
                      <a:endParaRPr lang="en-US" sz="2400" dirty="0"/>
                    </a:p>
                  </a:txBody>
                  <a:tcPr marT="60960" marB="60960"/>
                </a:tc>
                <a:tc>
                  <a:txBody>
                    <a:bodyPr/>
                    <a:lstStyle/>
                    <a:p>
                      <a:r>
                        <a:rPr lang="en-US" sz="2400" baseline="0%" dirty="0" smtClean="0"/>
                        <a:t>Example Coherent</a:t>
                      </a:r>
                      <a:endParaRPr lang="en-US" sz="2400" dirty="0"/>
                    </a:p>
                  </a:txBody>
                  <a:tcPr marT="60960" marB="60960"/>
                </a:tc>
                <a:tc>
                  <a:txBody>
                    <a:bodyPr/>
                    <a:lstStyle/>
                    <a:p>
                      <a:r>
                        <a:rPr lang="en-US" sz="2400" dirty="0" smtClean="0"/>
                        <a:t>Dual Band OOK</a:t>
                      </a:r>
                      <a:endParaRPr lang="en-US" sz="2400" dirty="0"/>
                    </a:p>
                  </a:txBody>
                  <a:tcPr marT="60960" marB="60960"/>
                </a:tc>
                <a:tc>
                  <a:txBody>
                    <a:bodyPr/>
                    <a:lstStyle/>
                    <a:p>
                      <a:r>
                        <a:rPr lang="en-US" sz="2400" dirty="0" smtClean="0"/>
                        <a:t>Comment</a:t>
                      </a:r>
                      <a:endParaRPr lang="en-US" sz="2400" dirty="0"/>
                    </a:p>
                  </a:txBody>
                  <a:tcPr marT="60960" marB="60960"/>
                </a:tc>
              </a:tr>
              <a:tr h="494453">
                <a:tc>
                  <a:txBody>
                    <a:bodyPr/>
                    <a:lstStyle/>
                    <a:p>
                      <a:r>
                        <a:rPr lang="en-US" sz="2100" baseline="0%" dirty="0" smtClean="0"/>
                        <a:t>RX energy consumption</a:t>
                      </a:r>
                      <a:endParaRPr lang="en-US" sz="2100" baseline="30%" dirty="0"/>
                    </a:p>
                  </a:txBody>
                  <a:tcPr marT="60960" marB="60960"/>
                </a:tc>
                <a:tc>
                  <a:txBody>
                    <a:bodyPr/>
                    <a:lstStyle/>
                    <a:p>
                      <a:r>
                        <a:rPr lang="en-US" sz="2100" dirty="0" smtClean="0"/>
                        <a:t>267 </a:t>
                      </a:r>
                      <a:r>
                        <a:rPr lang="en-US" sz="2100" dirty="0" err="1" smtClean="0"/>
                        <a:t>uJ</a:t>
                      </a:r>
                      <a:endParaRPr lang="en-US" sz="2100" dirty="0"/>
                    </a:p>
                  </a:txBody>
                  <a:tcPr marT="60960" marB="60960"/>
                </a:tc>
                <a:tc>
                  <a:txBody>
                    <a:bodyPr/>
                    <a:lstStyle/>
                    <a:p>
                      <a:r>
                        <a:rPr lang="en-US" sz="2100" dirty="0" smtClean="0"/>
                        <a:t>18 </a:t>
                      </a:r>
                      <a:r>
                        <a:rPr lang="en-US" sz="2100" dirty="0" err="1" smtClean="0"/>
                        <a:t>uJ</a:t>
                      </a:r>
                      <a:endParaRPr lang="en-US" sz="2100" b="1" dirty="0"/>
                    </a:p>
                  </a:txBody>
                  <a:tcPr marT="60960" marB="60960"/>
                </a:tc>
                <a:tc>
                  <a:txBody>
                    <a:bodyPr/>
                    <a:lstStyle/>
                    <a:p>
                      <a:r>
                        <a:rPr lang="en-US" sz="2100" dirty="0" smtClean="0"/>
                        <a:t>&gt; 15x</a:t>
                      </a:r>
                      <a:r>
                        <a:rPr lang="en-US" sz="2100" baseline="0%" dirty="0" smtClean="0"/>
                        <a:t> better</a:t>
                      </a:r>
                      <a:endParaRPr lang="en-US" sz="2100" dirty="0"/>
                    </a:p>
                  </a:txBody>
                  <a:tcPr marT="60960" marB="60960"/>
                </a:tc>
              </a:tr>
              <a:tr h="494453">
                <a:tc>
                  <a:txBody>
                    <a:bodyPr/>
                    <a:lstStyle/>
                    <a:p>
                      <a:r>
                        <a:rPr lang="en-US" sz="2100" dirty="0" smtClean="0"/>
                        <a:t>TX energy consumption</a:t>
                      </a:r>
                      <a:endParaRPr lang="en-US" sz="2100" dirty="0"/>
                    </a:p>
                  </a:txBody>
                  <a:tcPr marT="60960" marB="60960"/>
                </a:tc>
                <a:tc>
                  <a:txBody>
                    <a:bodyPr/>
                    <a:lstStyle/>
                    <a:p>
                      <a:r>
                        <a:rPr lang="en-US" sz="2100" dirty="0" smtClean="0"/>
                        <a:t>165 </a:t>
                      </a:r>
                      <a:r>
                        <a:rPr lang="en-US" sz="2100" dirty="0" err="1" smtClean="0"/>
                        <a:t>uJ</a:t>
                      </a:r>
                      <a:endParaRPr lang="en-US" sz="2100" dirty="0"/>
                    </a:p>
                  </a:txBody>
                  <a:tcPr marT="60960" marB="60960"/>
                </a:tc>
                <a:tc>
                  <a:txBody>
                    <a:bodyPr/>
                    <a:lstStyle/>
                    <a:p>
                      <a:r>
                        <a:rPr lang="en-US" sz="2100" dirty="0" smtClean="0"/>
                        <a:t>9</a:t>
                      </a:r>
                      <a:r>
                        <a:rPr lang="en-US" sz="2100" baseline="0%" dirty="0" smtClean="0"/>
                        <a:t> </a:t>
                      </a:r>
                      <a:r>
                        <a:rPr lang="en-US" sz="2100" baseline="0%" dirty="0" err="1" smtClean="0"/>
                        <a:t>uJ</a:t>
                      </a:r>
                      <a:endParaRPr lang="en-US" sz="2100" b="1" dirty="0"/>
                    </a:p>
                  </a:txBody>
                  <a:tcPr marT="60960" marB="60960"/>
                </a:tc>
                <a:tc>
                  <a:txBody>
                    <a:bodyPr/>
                    <a:lstStyle/>
                    <a:p>
                      <a:r>
                        <a:rPr lang="en-US" sz="2100" dirty="0" smtClean="0"/>
                        <a:t>&gt; 18</a:t>
                      </a:r>
                      <a:r>
                        <a:rPr lang="en-US" sz="2100" baseline="0%" dirty="0" smtClean="0"/>
                        <a:t>x better</a:t>
                      </a:r>
                      <a:endParaRPr lang="en-US" sz="2100" dirty="0"/>
                    </a:p>
                  </a:txBody>
                  <a:tcPr marT="60960" marB="60960"/>
                </a:tc>
              </a:tr>
            </a:tbl>
          </a:graphicData>
        </a:graphic>
      </p:graphicFrame>
      <p:sp>
        <p:nvSpPr>
          <p:cNvPr id="5" name="TextBox 4"/>
          <p:cNvSpPr txBox="1"/>
          <p:nvPr/>
        </p:nvSpPr>
        <p:spPr>
          <a:xfrm>
            <a:off x="685800" y="4800600"/>
            <a:ext cx="8222675" cy="1077218"/>
          </a:xfrm>
          <a:prstGeom prst="rect">
            <a:avLst/>
          </a:prstGeom>
          <a:noFill/>
          <a:effectLst/>
        </p:spPr>
        <p:txBody>
          <a:bodyPr wrap="square" lIns="0" rIns="0" rtlCol="0">
            <a:spAutoFit/>
          </a:bodyPr>
          <a:lstStyle/>
          <a:p>
            <a:r>
              <a:rPr lang="en-US" sz="1600" dirty="0" smtClean="0">
                <a:solidFill>
                  <a:schemeClr val="tx1"/>
                </a:solidFill>
                <a:latin typeface="+mn-lt"/>
                <a:cs typeface="Arial" panose="020B0604020202020204" pitchFamily="34" charset="0"/>
              </a:rPr>
              <a:t>Coherent Example: 110kb/s, 12 bytes, 6.5 GHz; </a:t>
            </a:r>
            <a:br>
              <a:rPr lang="en-US" sz="1600" dirty="0" smtClean="0">
                <a:solidFill>
                  <a:schemeClr val="tx1"/>
                </a:solidFill>
                <a:latin typeface="+mn-lt"/>
                <a:cs typeface="Arial" panose="020B0604020202020204" pitchFamily="34" charset="0"/>
              </a:rPr>
            </a:br>
            <a:r>
              <a:rPr lang="en-US" sz="1600" dirty="0" smtClean="0">
                <a:solidFill>
                  <a:schemeClr val="tx1"/>
                </a:solidFill>
                <a:latin typeface="+mn-lt"/>
                <a:cs typeface="Arial" panose="020B0604020202020204" pitchFamily="34" charset="0"/>
              </a:rPr>
              <a:t>Dual Band OOK Proposal 250 kb/s, 12 bytes, 6.5 GHz</a:t>
            </a:r>
            <a:br>
              <a:rPr lang="en-US" sz="1600" dirty="0" smtClean="0">
                <a:solidFill>
                  <a:schemeClr val="tx1"/>
                </a:solidFill>
                <a:latin typeface="+mn-lt"/>
                <a:cs typeface="Arial" panose="020B0604020202020204" pitchFamily="34" charset="0"/>
              </a:rPr>
            </a:br>
            <a:r>
              <a:rPr lang="en-US" sz="1600" dirty="0" smtClean="0">
                <a:solidFill>
                  <a:schemeClr val="tx1"/>
                </a:solidFill>
                <a:latin typeface="+mn-lt"/>
                <a:cs typeface="Arial" panose="020B0604020202020204" pitchFamily="34" charset="0"/>
              </a:rPr>
              <a:t>      </a:t>
            </a:r>
            <a:r>
              <a:rPr lang="en-US" sz="1600" i="1" dirty="0" smtClean="0">
                <a:solidFill>
                  <a:schemeClr val="tx1"/>
                </a:solidFill>
                <a:latin typeface="+mn-lt"/>
                <a:cs typeface="Arial" panose="020B0604020202020204" pitchFamily="34" charset="0"/>
              </a:rPr>
              <a:t>NOTE: Both in ranging mode with similar distance range of approx. 100 m</a:t>
            </a:r>
            <a:br>
              <a:rPr lang="en-US" sz="1600" i="1" dirty="0" smtClean="0">
                <a:solidFill>
                  <a:schemeClr val="tx1"/>
                </a:solidFill>
                <a:latin typeface="+mn-lt"/>
                <a:cs typeface="Arial" panose="020B0604020202020204" pitchFamily="34" charset="0"/>
              </a:rPr>
            </a:br>
            <a:endParaRPr lang="en-US" sz="1600" dirty="0" smtClean="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54932836"/>
      </p:ext>
    </p:extLst>
  </p:cSld>
  <p:clrMapOvr>
    <a:masterClrMapping/>
  </p:clrMapOvr>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Very Fast Distance Measurement</a:t>
            </a:r>
            <a:endParaRPr lang="en-US" dirty="0"/>
          </a:p>
        </p:txBody>
      </p:sp>
      <p:sp>
        <p:nvSpPr>
          <p:cNvPr id="2" name="Content Placeholder 1"/>
          <p:cNvSpPr>
            <a:spLocks noGrp="1"/>
          </p:cNvSpPr>
          <p:nvPr>
            <p:ph idx="4294967295"/>
          </p:nvPr>
        </p:nvSpPr>
        <p:spPr>
          <a:xfrm>
            <a:off x="669925" y="1600200"/>
            <a:ext cx="8474075" cy="4525963"/>
          </a:xfrm>
        </p:spPr>
        <p:txBody>
          <a:bodyPr>
            <a:normAutofit/>
          </a:bodyPr>
          <a:lstStyle/>
          <a:p>
            <a:pPr>
              <a:buFont typeface="Arial" panose="020B0604020202020204" pitchFamily="34" charset="0"/>
              <a:buChar char="•"/>
            </a:pPr>
            <a:r>
              <a:rPr lang="en-US" sz="2400" dirty="0" smtClean="0"/>
              <a:t>Round-trip Time Time-of-flight (RTT </a:t>
            </a:r>
            <a:r>
              <a:rPr lang="en-US" sz="2400" dirty="0" err="1" smtClean="0"/>
              <a:t>ToF</a:t>
            </a:r>
            <a:r>
              <a:rPr lang="en-US" sz="2400" dirty="0" smtClean="0"/>
              <a:t>) distance measurement could takes as low as 500 </a:t>
            </a:r>
            <a:r>
              <a:rPr lang="en-US" sz="2400" dirty="0" smtClean="0"/>
              <a:t>us</a:t>
            </a:r>
            <a:endParaRPr lang="en-US" sz="2400" dirty="0"/>
          </a:p>
          <a:p>
            <a:pPr lvl="1">
              <a:buFont typeface="Arial" panose="020B0604020202020204" pitchFamily="34" charset="0"/>
              <a:buChar char="•"/>
            </a:pPr>
            <a:r>
              <a:rPr lang="en-US" sz="2000" dirty="0" smtClean="0"/>
              <a:t>This </a:t>
            </a:r>
            <a:r>
              <a:rPr lang="en-US" sz="2000" dirty="0" smtClean="0"/>
              <a:t>means that a point-to-point distance measurement system can achieve a refresh rate of more than 1000 Hz! </a:t>
            </a:r>
            <a:r>
              <a:rPr lang="en-US" sz="2000" dirty="0" smtClean="0">
                <a:sym typeface="Wingdings" panose="05000000000000000000" pitchFamily="2" charset="2"/>
              </a:rPr>
              <a:t> true “real-time” tracking with low latency</a:t>
            </a:r>
          </a:p>
          <a:p>
            <a:pPr marL="457200" lvl="1" indent="0">
              <a:buNone/>
            </a:pPr>
            <a:endParaRPr lang="en-US" sz="2400" dirty="0" smtClean="0"/>
          </a:p>
        </p:txBody>
      </p:sp>
      <p:graphicFrame>
        <p:nvGraphicFramePr>
          <p:cNvPr id="5" name="Tableau 5"/>
          <p:cNvGraphicFramePr>
            <a:graphicFrameLocks noGrp="1"/>
          </p:cNvGraphicFramePr>
          <p:nvPr>
            <p:extLst>
              <p:ext uri="{D42A27DB-BD31-4B8C-83A1-F6EECF244321}">
                <p14:modId xmlns:p14="http://schemas.microsoft.com/office/powerpoint/2010/main" val="70259156"/>
              </p:ext>
            </p:extLst>
          </p:nvPr>
        </p:nvGraphicFramePr>
        <p:xfrm>
          <a:off x="2318328" y="3903903"/>
          <a:ext cx="4682836" cy="2245359"/>
        </p:xfrm>
        <a:graphic>
          <a:graphicData uri="http://purl.oclc.org/ooxml/drawingml/table">
            <a:tbl>
              <a:tblPr firstRow="1" bandRow="1">
                <a:tableStyleId>{5C22544A-7EE6-4342-B048-85BDC9FD1C3A}</a:tableStyleId>
              </a:tblPr>
              <a:tblGrid>
                <a:gridCol w="2364508"/>
                <a:gridCol w="2318328"/>
              </a:tblGrid>
              <a:tr h="447040">
                <a:tc>
                  <a:txBody>
                    <a:bodyPr/>
                    <a:lstStyle/>
                    <a:p>
                      <a:r>
                        <a:rPr lang="en-US" sz="2100" dirty="0" smtClean="0"/>
                        <a:t>Performance</a:t>
                      </a:r>
                      <a:endParaRPr lang="en-US" sz="2100" dirty="0">
                        <a:latin typeface="DIN Medium" pitchFamily="18" charset="0"/>
                      </a:endParaRPr>
                    </a:p>
                  </a:txBody>
                  <a:tcPr marT="60960" marB="60960"/>
                </a:tc>
                <a:tc>
                  <a:txBody>
                    <a:bodyPr/>
                    <a:lstStyle/>
                    <a:p>
                      <a:r>
                        <a:rPr lang="en-US" sz="2100" baseline="0%" dirty="0" smtClean="0"/>
                        <a:t>Single measurement</a:t>
                      </a:r>
                      <a:endParaRPr lang="en-US" sz="2100" dirty="0">
                        <a:latin typeface="DIN Medium" pitchFamily="18" charset="0"/>
                      </a:endParaRPr>
                    </a:p>
                  </a:txBody>
                  <a:tcPr marT="60960" marB="60960"/>
                </a:tc>
              </a:tr>
              <a:tr h="494453">
                <a:tc>
                  <a:txBody>
                    <a:bodyPr/>
                    <a:lstStyle/>
                    <a:p>
                      <a:r>
                        <a:rPr lang="en-US" sz="2100" dirty="0" smtClean="0"/>
                        <a:t>Duration</a:t>
                      </a:r>
                      <a:r>
                        <a:rPr lang="en-US" sz="2100" baseline="0%" dirty="0" smtClean="0"/>
                        <a:t> [us]</a:t>
                      </a:r>
                      <a:endParaRPr lang="en-US" sz="2100" dirty="0">
                        <a:latin typeface="DIN Medium" pitchFamily="18" charset="0"/>
                      </a:endParaRPr>
                    </a:p>
                  </a:txBody>
                  <a:tcPr marT="60960" marB="60960"/>
                </a:tc>
                <a:tc>
                  <a:txBody>
                    <a:bodyPr/>
                    <a:lstStyle/>
                    <a:p>
                      <a:r>
                        <a:rPr lang="en-US" sz="2100" dirty="0" smtClean="0"/>
                        <a:t>300</a:t>
                      </a:r>
                      <a:endParaRPr lang="en-US" sz="2100" dirty="0">
                        <a:latin typeface="DIN Medium" pitchFamily="18" charset="0"/>
                      </a:endParaRPr>
                    </a:p>
                  </a:txBody>
                  <a:tcPr marT="60960" marB="60960"/>
                </a:tc>
              </a:tr>
              <a:tr h="494453">
                <a:tc>
                  <a:txBody>
                    <a:bodyPr/>
                    <a:lstStyle/>
                    <a:p>
                      <a:r>
                        <a:rPr lang="en-US" sz="2100" dirty="0" smtClean="0"/>
                        <a:t>Energy [</a:t>
                      </a:r>
                      <a:r>
                        <a:rPr lang="en-US" sz="2100" dirty="0" err="1" smtClean="0"/>
                        <a:t>uJ</a:t>
                      </a:r>
                      <a:r>
                        <a:rPr lang="en-US" sz="2100" dirty="0" smtClean="0"/>
                        <a:t>]</a:t>
                      </a:r>
                      <a:endParaRPr lang="en-US" sz="2100" dirty="0">
                        <a:latin typeface="DIN Medium" pitchFamily="18" charset="0"/>
                      </a:endParaRPr>
                    </a:p>
                  </a:txBody>
                  <a:tcPr marT="60960" marB="60960"/>
                </a:tc>
                <a:tc>
                  <a:txBody>
                    <a:bodyPr/>
                    <a:lstStyle/>
                    <a:p>
                      <a:r>
                        <a:rPr lang="en-US" sz="2100" dirty="0" smtClean="0"/>
                        <a:t>20 (typ.)</a:t>
                      </a:r>
                      <a:endParaRPr lang="en-US" sz="2100" dirty="0">
                        <a:latin typeface="DIN Medium" pitchFamily="18" charset="0"/>
                      </a:endParaRPr>
                    </a:p>
                  </a:txBody>
                  <a:tcPr marT="60960" marB="60960"/>
                </a:tc>
              </a:tr>
              <a:tr h="494453">
                <a:tc>
                  <a:txBody>
                    <a:bodyPr/>
                    <a:lstStyle/>
                    <a:p>
                      <a:r>
                        <a:rPr lang="en-US" sz="2100" dirty="0" smtClean="0"/>
                        <a:t>Path</a:t>
                      </a:r>
                      <a:r>
                        <a:rPr lang="en-US" sz="2100" baseline="0%" dirty="0" smtClean="0"/>
                        <a:t> loss [dB]</a:t>
                      </a:r>
                      <a:endParaRPr lang="en-US" sz="2100" dirty="0">
                        <a:latin typeface="DIN Medium" pitchFamily="18" charset="0"/>
                      </a:endParaRPr>
                    </a:p>
                  </a:txBody>
                  <a:tcPr marT="60960" marB="60960"/>
                </a:tc>
                <a:tc>
                  <a:txBody>
                    <a:bodyPr/>
                    <a:lstStyle/>
                    <a:p>
                      <a:r>
                        <a:rPr lang="en-US" sz="2100" dirty="0" smtClean="0"/>
                        <a:t>≥ 89 dB</a:t>
                      </a:r>
                      <a:endParaRPr lang="en-US" sz="2100" dirty="0">
                        <a:latin typeface="DIN Medium" pitchFamily="18" charset="0"/>
                      </a:endParaRPr>
                    </a:p>
                  </a:txBody>
                  <a:tcPr marT="60960" marB="60960"/>
                </a:tc>
              </a:tr>
            </a:tbl>
          </a:graphicData>
        </a:graphic>
      </p:graphicFrame>
    </p:spTree>
    <p:extLst>
      <p:ext uri="{BB962C8B-B14F-4D97-AF65-F5344CB8AC3E}">
        <p14:creationId xmlns:p14="http://schemas.microsoft.com/office/powerpoint/2010/main" val="2495025563"/>
      </p:ext>
    </p:extLst>
  </p:cSld>
  <p:clrMapOvr>
    <a:masterClrMapping/>
  </p:clrMapOvr>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Dual Band OOK</a:t>
            </a:r>
            <a:endParaRPr lang="en-US" dirty="0">
              <a:solidFill>
                <a:schemeClr val="tx1"/>
              </a:solidFill>
            </a:endParaRPr>
          </a:p>
        </p:txBody>
      </p:sp>
      <p:sp>
        <p:nvSpPr>
          <p:cNvPr id="4" name="Content Placeholder 3"/>
          <p:cNvSpPr>
            <a:spLocks noGrp="1"/>
          </p:cNvSpPr>
          <p:nvPr>
            <p:ph idx="1"/>
          </p:nvPr>
        </p:nvSpPr>
        <p:spPr>
          <a:xfrm>
            <a:off x="384464" y="1440935"/>
            <a:ext cx="8229600" cy="762000"/>
          </a:xfrm>
        </p:spPr>
        <p:txBody>
          <a:bodyPr/>
          <a:lstStyle/>
          <a:p>
            <a:pPr marL="457200" indent="-457200">
              <a:buFont typeface="Arial" panose="020B0604020202020204" pitchFamily="34" charset="0"/>
              <a:buChar char="•"/>
            </a:pPr>
            <a:r>
              <a:rPr lang="en-US" dirty="0" smtClean="0">
                <a:solidFill>
                  <a:schemeClr val="tx1"/>
                </a:solidFill>
              </a:rPr>
              <a:t>Standard single pulse OOK</a:t>
            </a:r>
          </a:p>
        </p:txBody>
      </p:sp>
      <p:sp>
        <p:nvSpPr>
          <p:cNvPr id="5" name="TextBox 4"/>
          <p:cNvSpPr txBox="1"/>
          <p:nvPr/>
        </p:nvSpPr>
        <p:spPr>
          <a:xfrm>
            <a:off x="2441864" y="2812534"/>
            <a:ext cx="6172200" cy="276999"/>
          </a:xfrm>
          <a:prstGeom prst="rect">
            <a:avLst/>
          </a:prstGeom>
          <a:noFill/>
        </p:spPr>
        <p:txBody>
          <a:bodyPr wrap="square" rtlCol="0">
            <a:spAutoFit/>
          </a:bodyPr>
          <a:lstStyle/>
          <a:p>
            <a:r>
              <a:rPr lang="en-US" dirty="0" smtClean="0">
                <a:solidFill>
                  <a:schemeClr val="tx1"/>
                </a:solidFill>
              </a:rPr>
              <a:t>1  1  1  1…	1  0  0  1  1</a:t>
            </a:r>
            <a:endParaRPr lang="en-US" dirty="0">
              <a:solidFill>
                <a:schemeClr val="tx1"/>
              </a:solidFill>
            </a:endParaRPr>
          </a:p>
        </p:txBody>
      </p:sp>
      <p:cxnSp>
        <p:nvCxnSpPr>
          <p:cNvPr id="7" name="Straight Connector 6"/>
          <p:cNvCxnSpPr/>
          <p:nvPr/>
        </p:nvCxnSpPr>
        <p:spPr>
          <a:xfrm>
            <a:off x="2441864" y="2526537"/>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42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5464" y="2227571"/>
            <a:ext cx="1064715" cy="461665"/>
          </a:xfrm>
          <a:prstGeom prst="rect">
            <a:avLst/>
          </a:prstGeom>
          <a:noFill/>
        </p:spPr>
        <p:txBody>
          <a:bodyPr wrap="none" rtlCol="0">
            <a:spAutoFit/>
          </a:bodyPr>
          <a:lstStyle/>
          <a:p>
            <a:r>
              <a:rPr lang="en-US" sz="2400" dirty="0" smtClean="0">
                <a:solidFill>
                  <a:schemeClr val="tx1"/>
                </a:solidFill>
              </a:rPr>
              <a:t>Band 1</a:t>
            </a:r>
            <a:endParaRPr lang="en-US" sz="2400" dirty="0">
              <a:solidFill>
                <a:schemeClr val="tx1"/>
              </a:solidFill>
            </a:endParaRPr>
          </a:p>
        </p:txBody>
      </p:sp>
      <p:cxnSp>
        <p:nvCxnSpPr>
          <p:cNvPr id="14" name="Straight Connector 13"/>
          <p:cNvCxnSpPr/>
          <p:nvPr/>
        </p:nvCxnSpPr>
        <p:spPr>
          <a:xfrm>
            <a:off x="28228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514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800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230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326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61264" y="2299422"/>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384464" y="3734832"/>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Dual band single pulse OOK</a:t>
            </a:r>
          </a:p>
        </p:txBody>
      </p:sp>
      <p:sp>
        <p:nvSpPr>
          <p:cNvPr id="25" name="TextBox 24"/>
          <p:cNvSpPr txBox="1"/>
          <p:nvPr/>
        </p:nvSpPr>
        <p:spPr>
          <a:xfrm>
            <a:off x="2441864" y="5148881"/>
            <a:ext cx="6172200" cy="276999"/>
          </a:xfrm>
          <a:prstGeom prst="rect">
            <a:avLst/>
          </a:prstGeom>
          <a:noFill/>
        </p:spPr>
        <p:txBody>
          <a:bodyPr wrap="square" rtlCol="0">
            <a:spAutoFit/>
          </a:bodyPr>
          <a:lstStyle/>
          <a:p>
            <a:r>
              <a:rPr lang="en-US" dirty="0" smtClean="0">
                <a:solidFill>
                  <a:schemeClr val="tx1"/>
                </a:solidFill>
              </a:rPr>
              <a:t>1  1  1  1…	1  0  0  1  1</a:t>
            </a:r>
            <a:endParaRPr lang="en-US" dirty="0">
              <a:solidFill>
                <a:schemeClr val="tx1"/>
              </a:solidFill>
            </a:endParaRPr>
          </a:p>
        </p:txBody>
      </p:sp>
      <p:cxnSp>
        <p:nvCxnSpPr>
          <p:cNvPr id="26" name="Straight Connector 25"/>
          <p:cNvCxnSpPr/>
          <p:nvPr/>
        </p:nvCxnSpPr>
        <p:spPr>
          <a:xfrm>
            <a:off x="2441864" y="4862884"/>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42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5464" y="4563918"/>
            <a:ext cx="1064715" cy="461665"/>
          </a:xfrm>
          <a:prstGeom prst="rect">
            <a:avLst/>
          </a:prstGeom>
          <a:noFill/>
        </p:spPr>
        <p:txBody>
          <a:bodyPr wrap="none" rtlCol="0">
            <a:spAutoFit/>
          </a:bodyPr>
          <a:lstStyle/>
          <a:p>
            <a:r>
              <a:rPr lang="en-US" sz="2400" dirty="0" smtClean="0">
                <a:solidFill>
                  <a:schemeClr val="tx1"/>
                </a:solidFill>
              </a:rPr>
              <a:t>Band 1</a:t>
            </a:r>
            <a:endParaRPr lang="en-US" sz="2400" dirty="0">
              <a:solidFill>
                <a:schemeClr val="tx1"/>
              </a:solidFill>
            </a:endParaRPr>
          </a:p>
        </p:txBody>
      </p:sp>
      <p:cxnSp>
        <p:nvCxnSpPr>
          <p:cNvPr id="29" name="Straight Connector 28"/>
          <p:cNvCxnSpPr/>
          <p:nvPr/>
        </p:nvCxnSpPr>
        <p:spPr>
          <a:xfrm>
            <a:off x="28228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514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800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230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326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61264" y="463576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07228" y="6082084"/>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596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0828" y="5783118"/>
            <a:ext cx="1064715" cy="461665"/>
          </a:xfrm>
          <a:prstGeom prst="rect">
            <a:avLst/>
          </a:prstGeom>
          <a:noFill/>
        </p:spPr>
        <p:txBody>
          <a:bodyPr wrap="none" rtlCol="0">
            <a:spAutoFit/>
          </a:bodyPr>
          <a:lstStyle/>
          <a:p>
            <a:r>
              <a:rPr lang="en-US" sz="2400" dirty="0" smtClean="0">
                <a:solidFill>
                  <a:schemeClr val="tx1"/>
                </a:solidFill>
              </a:rPr>
              <a:t>Band 2</a:t>
            </a:r>
            <a:endParaRPr lang="en-US" sz="2400" dirty="0">
              <a:solidFill>
                <a:schemeClr val="tx1"/>
              </a:solidFill>
            </a:endParaRPr>
          </a:p>
        </p:txBody>
      </p:sp>
      <p:cxnSp>
        <p:nvCxnSpPr>
          <p:cNvPr id="38" name="Straight Connector 37"/>
          <p:cNvCxnSpPr/>
          <p:nvPr/>
        </p:nvCxnSpPr>
        <p:spPr>
          <a:xfrm>
            <a:off x="27882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168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454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51664"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80264"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423064" y="5025583"/>
            <a:ext cx="609600" cy="1299017"/>
          </a:xfrm>
          <a:prstGeom prst="ellipse">
            <a:avLst/>
          </a:prstGeom>
          <a:noFill/>
          <a:ln>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a:endCxn id="10" idx="1"/>
          </p:cNvCxnSpPr>
          <p:nvPr/>
        </p:nvCxnSpPr>
        <p:spPr>
          <a:xfrm flipV="1">
            <a:off x="5032664" y="5444259"/>
            <a:ext cx="1154582" cy="230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87246" y="5305759"/>
            <a:ext cx="1745542" cy="276999"/>
          </a:xfrm>
          <a:prstGeom prst="rect">
            <a:avLst/>
          </a:prstGeom>
          <a:noFill/>
        </p:spPr>
        <p:txBody>
          <a:bodyPr wrap="none" rtlCol="0">
            <a:spAutoFit/>
          </a:bodyPr>
          <a:lstStyle/>
          <a:p>
            <a:r>
              <a:rPr lang="en-US" b="1" dirty="0" smtClean="0">
                <a:solidFill>
                  <a:schemeClr val="tx1"/>
                </a:solidFill>
              </a:rPr>
              <a:t>Adds data points for 0’s</a:t>
            </a:r>
            <a:endParaRPr lang="en-US" b="1" dirty="0">
              <a:solidFill>
                <a:schemeClr val="tx1"/>
              </a:solidFill>
            </a:endParaRPr>
          </a:p>
        </p:txBody>
      </p:sp>
      <p:sp>
        <p:nvSpPr>
          <p:cNvPr id="43" name="Oval 42"/>
          <p:cNvSpPr/>
          <p:nvPr/>
        </p:nvSpPr>
        <p:spPr>
          <a:xfrm>
            <a:off x="4423064" y="2049285"/>
            <a:ext cx="609600" cy="1299017"/>
          </a:xfrm>
          <a:prstGeom prst="ellipse">
            <a:avLst/>
          </a:prstGeom>
          <a:noFill/>
          <a:ln>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a:stCxn id="43" idx="6"/>
          </p:cNvCxnSpPr>
          <p:nvPr/>
        </p:nvCxnSpPr>
        <p:spPr>
          <a:xfrm flipV="1">
            <a:off x="5032664" y="2357249"/>
            <a:ext cx="1063336" cy="3415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72200" y="2158689"/>
            <a:ext cx="1593257" cy="276999"/>
          </a:xfrm>
          <a:prstGeom prst="rect">
            <a:avLst/>
          </a:prstGeom>
          <a:noFill/>
        </p:spPr>
        <p:txBody>
          <a:bodyPr wrap="none" rtlCol="0">
            <a:spAutoFit/>
          </a:bodyPr>
          <a:lstStyle/>
          <a:p>
            <a:r>
              <a:rPr lang="en-US" b="1" dirty="0" smtClean="0">
                <a:solidFill>
                  <a:schemeClr val="tx1"/>
                </a:solidFill>
              </a:rPr>
              <a:t>No data points for 0’s</a:t>
            </a:r>
            <a:endParaRPr lang="en-US" b="1" dirty="0">
              <a:solidFill>
                <a:schemeClr val="tx1"/>
              </a:solidFill>
            </a:endParaRPr>
          </a:p>
        </p:txBody>
      </p:sp>
    </p:spTree>
    <p:extLst>
      <p:ext uri="{BB962C8B-B14F-4D97-AF65-F5344CB8AC3E}">
        <p14:creationId xmlns:p14="http://schemas.microsoft.com/office/powerpoint/2010/main" val="747501881"/>
      </p:ext>
    </p:extLst>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6405" y="1601455"/>
            <a:ext cx="8474066" cy="4524179"/>
          </a:xfrm>
        </p:spPr>
        <p:txBody>
          <a:bodyPr/>
          <a:lstStyle/>
          <a:p>
            <a:r>
              <a:rPr lang="en-US" dirty="0" smtClean="0"/>
              <a:t>Keyless access control</a:t>
            </a:r>
          </a:p>
          <a:p>
            <a:endParaRPr lang="en-US" dirty="0" smtClean="0"/>
          </a:p>
          <a:p>
            <a:endParaRPr lang="en-US" dirty="0" smtClean="0"/>
          </a:p>
          <a:p>
            <a:endParaRPr lang="en-US" dirty="0"/>
          </a:p>
          <a:p>
            <a:endParaRPr lang="en-US" dirty="0"/>
          </a:p>
          <a:p>
            <a:endParaRPr lang="en-US" dirty="0" smtClean="0"/>
          </a:p>
          <a:p>
            <a:r>
              <a:rPr lang="en-US" dirty="0" smtClean="0"/>
              <a:t>Localization/Positioning</a:t>
            </a:r>
            <a:endParaRPr lang="en-US" dirty="0"/>
          </a:p>
        </p:txBody>
      </p:sp>
      <p:pic>
        <p:nvPicPr>
          <p:cNvPr id="4" name="Picture 3" descr="Résultat de recherche d'images pour &quot;mini dro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602" y="3978665"/>
            <a:ext cx="1931751" cy="1474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3"/>
          <a:srcRect l="50.695%" t="6.36%" r="3.72%" b="52.736%"/>
          <a:stretch/>
        </p:blipFill>
        <p:spPr bwMode="auto">
          <a:xfrm>
            <a:off x="4425519" y="1219511"/>
            <a:ext cx="3558366" cy="1809525"/>
          </a:xfrm>
          <a:prstGeom prst="rect">
            <a:avLst/>
          </a:prstGeom>
          <a:noFill/>
          <a:ln w="9525">
            <a:noFill/>
            <a:miter lim="800%"/>
            <a:headEnd/>
            <a:tailEnd/>
          </a:ln>
        </p:spPr>
      </p:pic>
      <p:sp>
        <p:nvSpPr>
          <p:cNvPr id="19" name="Title 2"/>
          <p:cNvSpPr>
            <a:spLocks noGrp="1"/>
          </p:cNvSpPr>
          <p:nvPr>
            <p:ph type="title"/>
          </p:nvPr>
        </p:nvSpPr>
        <p:spPr>
          <a:xfrm>
            <a:off x="405991" y="815843"/>
            <a:ext cx="5004753" cy="396427"/>
          </a:xfrm>
        </p:spPr>
        <p:txBody>
          <a:bodyPr>
            <a:normAutofit/>
          </a:bodyPr>
          <a:lstStyle/>
          <a:p>
            <a:r>
              <a:rPr lang="en-US" dirty="0" smtClean="0"/>
              <a:t>Example applications</a:t>
            </a:r>
            <a:endParaRPr lang="en-US" dirty="0"/>
          </a:p>
        </p:txBody>
      </p:sp>
    </p:spTree>
    <p:extLst>
      <p:ext uri="{BB962C8B-B14F-4D97-AF65-F5344CB8AC3E}">
        <p14:creationId xmlns:p14="http://schemas.microsoft.com/office/powerpoint/2010/main" val="2945987855"/>
      </p:ext>
    </p:extLst>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
          </a:bodyPr>
          <a:lstStyle/>
          <a:p>
            <a:r>
              <a:rPr lang="en-US" dirty="0" smtClean="0"/>
              <a:t>Wireless Automotive Relay Attack</a:t>
            </a:r>
            <a:endParaRPr lang="en-US" dirty="0"/>
          </a:p>
        </p:txBody>
      </p:sp>
      <p:sp>
        <p:nvSpPr>
          <p:cNvPr id="5" name="Content Placeholder 4"/>
          <p:cNvSpPr>
            <a:spLocks noGrp="1"/>
          </p:cNvSpPr>
          <p:nvPr>
            <p:ph idx="1"/>
          </p:nvPr>
        </p:nvSpPr>
        <p:spPr>
          <a:xfrm>
            <a:off x="457200" y="1371600"/>
            <a:ext cx="8229600" cy="4754563"/>
          </a:xfrm>
        </p:spPr>
        <p:txBody>
          <a:bodyPr>
            <a:normAutofit/>
          </a:bodyPr>
          <a:lstStyle/>
          <a:p>
            <a:r>
              <a:rPr lang="en-US" sz="2000" dirty="0" smtClean="0"/>
              <a:t>While owner is sleeping, Attackers steal car with keyless entry</a:t>
            </a:r>
            <a:endParaRPr lang="en-US" sz="2000" dirty="0"/>
          </a:p>
        </p:txBody>
      </p:sp>
      <p:pic>
        <p:nvPicPr>
          <p:cNvPr id="6" name="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33538" y="1752600"/>
            <a:ext cx="5851525" cy="4389437"/>
          </a:xfrm>
          <a:prstGeom prst="rect">
            <a:avLst/>
          </a:prstGeom>
        </p:spPr>
      </p:pic>
    </p:spTree>
    <p:extLst>
      <p:ext uri="{BB962C8B-B14F-4D97-AF65-F5344CB8AC3E}">
        <p14:creationId xmlns:p14="http://schemas.microsoft.com/office/powerpoint/2010/main" val="274174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
                <p:cTn id="7" fill="hold" display="0">
                  <p:stCondLst>
                    <p:cond delay="indefinite"/>
                  </p:stCondLst>
                </p:cTn>
                <p:tgtEl>
                  <p:spTgt spid="6"/>
                </p:tgtEl>
              </p:cMediaNode>
            </p:video>
          </p:childTnLst>
        </p:cTn>
      </p:par>
    </p:tnLst>
  </p:timing>
</p:sld>
</file>

<file path=ppt/theme/theme1.xml><?xml version="1.0" encoding="utf-8"?>
<a:theme xmlns:a="http://purl.oclc.org/ooxml/drawingml/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purl.oclc.org/ooxml/drawingml/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purl.oclc.org/ooxml/drawingml/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purl.oclc.org/ooxml/officeDocument/extendedProperties" xmlns:vt="http://purl.oclc.org/ooxml/officeDocument/docPropsVTypes">
  <TotalTime>4277</TotalTime>
  <Words>502</Words>
  <Application>Microsoft Office PowerPoint</Application>
  <PresentationFormat>On-screen Show (4:3)</PresentationFormat>
  <Paragraphs>129</Paragraphs>
  <Slides>12</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Times New Roman</vt:lpstr>
      <vt:lpstr>MS PGothic</vt:lpstr>
      <vt:lpstr>Arial</vt:lpstr>
      <vt:lpstr>Arial Unicode MS</vt:lpstr>
      <vt:lpstr>Wingdings</vt:lpstr>
      <vt:lpstr>Monotype Sorts</vt:lpstr>
      <vt:lpstr>Helvetica</vt:lpstr>
      <vt:lpstr>Office Theme</vt:lpstr>
      <vt:lpstr>1_Office Theme</vt:lpstr>
      <vt:lpstr>PowerPoint Presentation</vt:lpstr>
      <vt:lpstr>Potential Enhancements to Low Rate UWB RFID PHY</vt:lpstr>
      <vt:lpstr>Why Consider Enhancements</vt:lpstr>
      <vt:lpstr>2-Way Ranging for OOK</vt:lpstr>
      <vt:lpstr>Very Low Power Receiver  Allows 2-Way Ranging</vt:lpstr>
      <vt:lpstr>Very Fast Distance Measurement</vt:lpstr>
      <vt:lpstr>Dual Band OOK</vt:lpstr>
      <vt:lpstr>Example applications</vt:lpstr>
      <vt:lpstr>Wireless Automotive Relay Attack</vt:lpstr>
      <vt:lpstr>Example: Automotive Key Security</vt:lpstr>
      <vt:lpstr>Ranging Enables Distance Bounding</vt:lpstr>
      <vt:lpstr>Why Consider Enhancements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38</cp:revision>
  <cp:lastPrinted>2000-03-07T00:55:37Z</cp:lastPrinted>
  <dcterms:created xsi:type="dcterms:W3CDTF">2016-01-17T22:48:36Z</dcterms:created>
  <dcterms:modified xsi:type="dcterms:W3CDTF">2017-11-08T13:51:16Z</dcterms:modified>
  <cp:category/>
</cp:coreProperties>
</file>