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318" r:id="rId2"/>
    <p:sldId id="319" r:id="rId3"/>
    <p:sldId id="332" r:id="rId4"/>
    <p:sldId id="327" r:id="rId5"/>
    <p:sldId id="333" r:id="rId6"/>
    <p:sldId id="324" r:id="rId7"/>
    <p:sldId id="325" r:id="rId8"/>
    <p:sldId id="326" r:id="rId9"/>
    <p:sldId id="294" r:id="rId10"/>
    <p:sldId id="330" r:id="rId11"/>
    <p:sldId id="33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10" autoAdjust="0"/>
    <p:restoredTop sz="95179" autoAdjust="0"/>
  </p:normalViewPr>
  <p:slideViewPr>
    <p:cSldViewPr>
      <p:cViewPr varScale="1">
        <p:scale>
          <a:sx n="98" d="100"/>
          <a:sy n="98" d="100"/>
        </p:scale>
        <p:origin x="96"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2</a:t>
            </a:fld>
            <a:endParaRPr lang="en-US"/>
          </a:p>
        </p:txBody>
      </p:sp>
    </p:spTree>
    <p:extLst>
      <p:ext uri="{BB962C8B-B14F-4D97-AF65-F5344CB8AC3E}">
        <p14:creationId xmlns:p14="http://schemas.microsoft.com/office/powerpoint/2010/main" val="4044002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3</a:t>
            </a:fld>
            <a:endParaRPr lang="en-US"/>
          </a:p>
        </p:txBody>
      </p:sp>
    </p:spTree>
    <p:extLst>
      <p:ext uri="{BB962C8B-B14F-4D97-AF65-F5344CB8AC3E}">
        <p14:creationId xmlns:p14="http://schemas.microsoft.com/office/powerpoint/2010/main" val="94803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16918" cy="276999"/>
          </a:xfrm>
        </p:spPr>
        <p:txBody>
          <a:bodyPr/>
          <a:lstStyle>
            <a:lvl1pPr>
              <a:defRPr/>
            </a:lvl1pPr>
          </a:lstStyle>
          <a:p>
            <a:r>
              <a:rPr lang="en-US" dirty="0"/>
              <a:t>Nov 2017</a:t>
            </a:r>
          </a:p>
        </p:txBody>
      </p:sp>
      <p:sp>
        <p:nvSpPr>
          <p:cNvPr id="5" name="Footer Placeholder 4"/>
          <p:cNvSpPr>
            <a:spLocks noGrp="1"/>
          </p:cNvSpPr>
          <p:nvPr>
            <p:ph type="ftr" sz="quarter" idx="11"/>
          </p:nvPr>
        </p:nvSpPr>
        <p:spPr>
          <a:xfrm>
            <a:off x="7285567" y="6475413"/>
            <a:ext cx="1258358" cy="184666"/>
          </a:xfrm>
        </p:spPr>
        <p:txBody>
          <a:bodyPr/>
          <a:lstStyle>
            <a:lvl1pPr>
              <a:defRPr/>
            </a:lvl1pPr>
          </a:lstStyle>
          <a:p>
            <a:r>
              <a:rPr lang="en-US" dirty="0"/>
              <a:t>Jay Holcomb (Itron)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Nov 2017</a:t>
            </a:r>
          </a:p>
        </p:txBody>
      </p:sp>
      <p:sp>
        <p:nvSpPr>
          <p:cNvPr id="1029" name="Rectangle 5"/>
          <p:cNvSpPr>
            <a:spLocks noGrp="1" noChangeArrowheads="1"/>
          </p:cNvSpPr>
          <p:nvPr>
            <p:ph type="ftr" sz="quarter" idx="3"/>
          </p:nvPr>
        </p:nvSpPr>
        <p:spPr bwMode="auto">
          <a:xfrm>
            <a:off x="7285567" y="6475413"/>
            <a:ext cx="1258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5715000" y="332601"/>
            <a:ext cx="27432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15-17/0636r00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17/18-17-0059-01-0000-proposed-updates-to-annex-17-to-document-5a-298-e-from-802.doc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7/18-17-0130-02-0000-orlando-meeting-agenda-november-2017.pptx" TargetMode="External"/><Relationship Id="rId1" Type="http://schemas.openxmlformats.org/officeDocument/2006/relationships/slideLayout" Target="../slideLayouts/slideLayout1.xml"/><Relationship Id="rId6" Type="http://schemas.openxmlformats.org/officeDocument/2006/relationships/hyperlink" Target="https://mentor.ieee.org/802.18/dcn/17/18-17-0131-04-0000-ieee-sa-contiguously-allocated-spectrum-position-1.docx" TargetMode="External"/><Relationship Id="rId5" Type="http://schemas.openxmlformats.org/officeDocument/2006/relationships/hyperlink" Target="https://mentor.ieee.org/802.18/dcn/17/18-17-0059-01-0000-proposed-updates-to-annex-17-to-document-5a-298-e-from-802.docx" TargetMode="External"/><Relationship Id="rId4" Type="http://schemas.openxmlformats.org/officeDocument/2006/relationships/hyperlink" Target="https://mentor.ieee.org/802.18/dcn/17/18-17-0119-00-0000-meeting-minutes-sep-2017-big-island.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61349"/>
            <a:ext cx="916918" cy="276999"/>
          </a:xfrm>
        </p:spPr>
        <p:txBody>
          <a:bodyPr/>
          <a:lstStyle/>
          <a:p>
            <a:r>
              <a:rPr lang="en-US" dirty="0"/>
              <a:t>Nov 2017</a:t>
            </a:r>
          </a:p>
        </p:txBody>
      </p:sp>
      <p:sp>
        <p:nvSpPr>
          <p:cNvPr id="5" name="Footer Placeholder 4"/>
          <p:cNvSpPr>
            <a:spLocks noGrp="1"/>
          </p:cNvSpPr>
          <p:nvPr>
            <p:ph type="ftr" sz="quarter" idx="11"/>
          </p:nvPr>
        </p:nvSpPr>
        <p:spPr>
          <a:xfrm>
            <a:off x="7247096" y="6475413"/>
            <a:ext cx="1296829"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July 2017</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09 November, 2017</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Nov, 2017</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Nov, 2017</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Footer Placeholder 6"/>
          <p:cNvSpPr>
            <a:spLocks noGrp="1"/>
          </p:cNvSpPr>
          <p:nvPr>
            <p:ph type="ftr" idx="14"/>
          </p:nvPr>
        </p:nvSpPr>
        <p:spPr/>
        <p:txBody>
          <a:bodyPr/>
          <a:lstStyle/>
          <a:p>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1.12</a:t>
            </a:r>
            <a:r>
              <a:rPr lang="en-US" sz="1600" dirty="0"/>
              <a:t>:  to consider possible global or regional harmonized frequency bands, to the maximum extent possible, for the implementation of evolving Intelligent Transport Systems (ITS) under existing mobile-service allocations, in accordance with Resolution 237 (WRC-15);</a:t>
            </a:r>
          </a:p>
          <a:p>
            <a:r>
              <a:rPr lang="en-US" sz="1600" dirty="0"/>
              <a:t> </a:t>
            </a:r>
          </a:p>
          <a:p>
            <a:r>
              <a:rPr lang="en-US" sz="1600" u="sng" dirty="0"/>
              <a:t>WRC Agenda Item 1.13</a:t>
            </a:r>
            <a:r>
              <a:rPr lang="en-US" sz="1600" dirty="0"/>
              <a:t>:  to consider identification of frequency bands for the future development of International Mobile Telecommunications (IMT), including possible additional allocations to the mobile service on a primary basis, in accordance with Resolution 238 (WRC- 15);</a:t>
            </a:r>
          </a:p>
          <a:p>
            <a:r>
              <a:rPr lang="en-US" sz="1600" dirty="0"/>
              <a:t> </a:t>
            </a:r>
          </a:p>
          <a:p>
            <a:r>
              <a:rPr lang="en-US" sz="1600" u="sng" dirty="0"/>
              <a:t>WRC Agenda Item 1.14</a:t>
            </a:r>
            <a:r>
              <a:rPr lang="en-US" sz="1600" dirty="0"/>
              <a:t>:  to consider, on the basis of ITU-R studies in accordance with Resolution 160 (WRC-15), appropriate regulatory actions for high-altitude platform stations (HAPS), within existing fixed-service allocations</a:t>
            </a:r>
            <a:endParaRPr lang="en-US" altLang="en-US" sz="1600" b="1" kern="0" dirty="0"/>
          </a:p>
        </p:txBody>
      </p:sp>
    </p:spTree>
    <p:extLst>
      <p:ext uri="{BB962C8B-B14F-4D97-AF65-F5344CB8AC3E}">
        <p14:creationId xmlns:p14="http://schemas.microsoft.com/office/powerpoint/2010/main" val="743035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dirty="0"/>
              <a:t>January 2017</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endParaRPr lang="en-GB" dirty="0"/>
          </a:p>
          <a:p>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1.15</a:t>
            </a:r>
            <a:r>
              <a:rPr lang="en-US" sz="1600" dirty="0"/>
              <a:t>:  to consider identification of frequency bands for use by administrations for the land- mobile and fixed services applications operating in the frequency range 275-450 GHz, in accordance with Resolution 767 (WRC-15);</a:t>
            </a:r>
          </a:p>
          <a:p>
            <a:r>
              <a:rPr lang="en-US" sz="1600" dirty="0"/>
              <a:t> </a:t>
            </a:r>
          </a:p>
          <a:p>
            <a:r>
              <a:rPr lang="en-US" sz="1600" u="sng" dirty="0"/>
              <a:t>WRC Agenda Item 1.16</a:t>
            </a:r>
            <a:r>
              <a:rPr lang="en-US" sz="1600" dirty="0"/>
              <a:t>:  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endParaRPr lang="en-US" sz="1600" dirty="0"/>
          </a:p>
          <a:p>
            <a:r>
              <a:rPr lang="en-US" sz="1600" u="sng" dirty="0"/>
              <a:t>WRC Agenda Item 9.1.5</a:t>
            </a:r>
            <a:r>
              <a:rPr lang="en-US" sz="1600" dirty="0"/>
              <a:t>:  Resolution 764 (WRC-15) Consideration of the technical and regulatory impacts of referencing Recommendations ITU R M.1638 1 and ITU R M.1849 1 in Nos. 5.447F and 5.450A of the Radio Regulations</a:t>
            </a:r>
          </a:p>
          <a:p>
            <a:endParaRPr lang="en-US" sz="1600" dirty="0"/>
          </a:p>
        </p:txBody>
      </p:sp>
    </p:spTree>
    <p:extLst>
      <p:ext uri="{BB962C8B-B14F-4D97-AF65-F5344CB8AC3E}">
        <p14:creationId xmlns:p14="http://schemas.microsoft.com/office/powerpoint/2010/main" val="15606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a:t>Nov 2017</a:t>
            </a:r>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dirty="0"/>
              <a:t>Items Reviewed/Discussed in the RR-TAG</a:t>
            </a:r>
            <a:endParaRPr lang="en-US" dirty="0"/>
          </a:p>
        </p:txBody>
      </p:sp>
      <p:sp>
        <p:nvSpPr>
          <p:cNvPr id="8" name="Content Placeholder 2"/>
          <p:cNvSpPr>
            <a:spLocks noGrp="1"/>
          </p:cNvSpPr>
          <p:nvPr>
            <p:ph idx="1"/>
          </p:nvPr>
        </p:nvSpPr>
        <p:spPr>
          <a:xfrm>
            <a:off x="696913" y="1066800"/>
            <a:ext cx="8077200" cy="5029201"/>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dirty="0"/>
              <a:t>Americas updates</a:t>
            </a:r>
          </a:p>
          <a:p>
            <a:pPr lvl="2">
              <a:buFont typeface="Arial" panose="020B0604020202020204" pitchFamily="34" charset="0"/>
              <a:buChar char="•"/>
            </a:pPr>
            <a:r>
              <a:rPr lang="en-US" altLang="en-US" sz="1600" dirty="0"/>
              <a:t>New spectrum bill proposed (S.1682)</a:t>
            </a:r>
          </a:p>
          <a:p>
            <a:pPr lvl="3">
              <a:buFont typeface="Arial" panose="020B0604020202020204" pitchFamily="34" charset="0"/>
              <a:buChar char="•"/>
            </a:pPr>
            <a:r>
              <a:rPr lang="en-US" altLang="en-US" dirty="0"/>
              <a:t>Includes a section on rule making on the unlicensed use of 5925 to 7125MHz.   </a:t>
            </a:r>
          </a:p>
          <a:p>
            <a:pPr lvl="2">
              <a:buFont typeface="Arial" panose="020B0604020202020204" pitchFamily="34" charset="0"/>
              <a:buChar char="•"/>
            </a:pPr>
            <a:endParaRPr lang="en-US" altLang="en-US" sz="1600" dirty="0"/>
          </a:p>
          <a:p>
            <a:pPr lvl="2">
              <a:buFont typeface="Arial" panose="020B0604020202020204" pitchFamily="34" charset="0"/>
              <a:buChar char="•"/>
            </a:pPr>
            <a:r>
              <a:rPr lang="en-US" altLang="en-US" sz="1600" dirty="0"/>
              <a:t>FCC Technological Advisory Council on improving regulations</a:t>
            </a:r>
          </a:p>
          <a:p>
            <a:pPr lvl="3">
              <a:buFont typeface="Arial" panose="020B0604020202020204" pitchFamily="34" charset="0"/>
              <a:buChar char="•"/>
            </a:pPr>
            <a:r>
              <a:rPr lang="en-US" altLang="en-US" dirty="0"/>
              <a:t>Industry leaders continue to review rules to clean up. </a:t>
            </a:r>
          </a:p>
          <a:p>
            <a:pPr lvl="2">
              <a:buFont typeface="Arial" panose="020B0604020202020204" pitchFamily="34" charset="0"/>
              <a:buChar char="•"/>
            </a:pPr>
            <a:endParaRPr lang="en-US" altLang="en-US" sz="1600" dirty="0"/>
          </a:p>
          <a:p>
            <a:pPr lvl="2">
              <a:buFont typeface="Arial" panose="020B0604020202020204" pitchFamily="34" charset="0"/>
              <a:buChar char="•"/>
            </a:pPr>
            <a:r>
              <a:rPr lang="en-US" altLang="en-US" sz="1600" dirty="0"/>
              <a:t>Equipment Authorization rule changes now active</a:t>
            </a:r>
          </a:p>
          <a:p>
            <a:pPr lvl="3">
              <a:buFont typeface="Arial" panose="020B0604020202020204" pitchFamily="34" charset="0"/>
              <a:buChar char="•"/>
            </a:pPr>
            <a:r>
              <a:rPr lang="en-US" altLang="en-US" dirty="0"/>
              <a:t>Includes </a:t>
            </a:r>
            <a:r>
              <a:rPr lang="en-US" altLang="en-US" dirty="0" err="1"/>
              <a:t>SDoC</a:t>
            </a:r>
            <a:r>
              <a:rPr lang="en-US" altLang="en-US" dirty="0"/>
              <a:t>, E-labeling, customs form changes, etc. </a:t>
            </a:r>
          </a:p>
          <a:p>
            <a:pPr lvl="2">
              <a:buFont typeface="Arial" panose="020B0604020202020204" pitchFamily="34" charset="0"/>
              <a:buChar char="•"/>
            </a:pPr>
            <a:endParaRPr lang="en-US" altLang="en-US" sz="1600" dirty="0"/>
          </a:p>
          <a:p>
            <a:pPr lvl="2">
              <a:buFont typeface="Arial" panose="020B0604020202020204" pitchFamily="34" charset="0"/>
              <a:buChar char="•"/>
            </a:pPr>
            <a:r>
              <a:rPr lang="en-US" altLang="en-US" sz="1600" dirty="0"/>
              <a:t>DSRC in 5.9 GHz still being debated</a:t>
            </a:r>
          </a:p>
          <a:p>
            <a:pPr lvl="3">
              <a:buFont typeface="Arial" panose="020B0604020202020204" pitchFamily="34" charset="0"/>
              <a:buChar char="•"/>
            </a:pPr>
            <a:r>
              <a:rPr lang="en-US" altLang="en-US" dirty="0"/>
              <a:t>DOT continues review V2V in this band, </a:t>
            </a:r>
            <a:endParaRPr lang="en-US" altLang="en-US" sz="2400" dirty="0"/>
          </a:p>
          <a:p>
            <a:pPr lvl="2">
              <a:buFont typeface="Arial" panose="020B0604020202020204" pitchFamily="34" charset="0"/>
              <a:buChar char="•"/>
            </a:pPr>
            <a:endParaRPr lang="en-US" altLang="en-US" sz="1600" dirty="0"/>
          </a:p>
          <a:p>
            <a:pPr lvl="2">
              <a:buFont typeface="Arial" panose="020B0604020202020204" pitchFamily="34" charset="0"/>
              <a:buChar char="•"/>
            </a:pPr>
            <a:r>
              <a:rPr lang="en-US" altLang="en-US" sz="1600" dirty="0"/>
              <a:t>FCC Mid-band spectrum NOI in Reply Comments, </a:t>
            </a:r>
          </a:p>
          <a:p>
            <a:pPr lvl="3">
              <a:buFont typeface="Arial" panose="020B0604020202020204" pitchFamily="34" charset="0"/>
              <a:buChar char="•"/>
            </a:pPr>
            <a:r>
              <a:rPr lang="en-US" altLang="en-US" dirty="0"/>
              <a:t>IEEE 802 was not doing</a:t>
            </a:r>
          </a:p>
          <a:p>
            <a:pPr lvl="3">
              <a:buFont typeface="Arial" panose="020B0604020202020204" pitchFamily="34" charset="0"/>
              <a:buChar char="•"/>
            </a:pPr>
            <a:r>
              <a:rPr lang="en-US" altLang="en-US" dirty="0"/>
              <a:t>This week changed and 802.11 and 802.15 each doing reply comments. </a:t>
            </a:r>
            <a:endParaRPr lang="en-US" altLang="en-US" sz="3200" dirty="0"/>
          </a:p>
          <a:p>
            <a:endParaRPr lang="en-US" altLang="en-US" sz="1400" dirty="0"/>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a:t>Nov 2017</a:t>
            </a:r>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471100"/>
            <a:ext cx="8077200" cy="1066800"/>
          </a:xfrm>
        </p:spPr>
        <p:txBody>
          <a:bodyPr/>
          <a:lstStyle/>
          <a:p>
            <a:r>
              <a:rPr lang="en-GB" dirty="0"/>
              <a:t>Items Reviewed/Discussed in the RR-TAG-2</a:t>
            </a:r>
            <a:endParaRPr lang="en-US" dirty="0"/>
          </a:p>
        </p:txBody>
      </p:sp>
      <p:sp>
        <p:nvSpPr>
          <p:cNvPr id="8" name="Content Placeholder 2"/>
          <p:cNvSpPr>
            <a:spLocks noGrp="1"/>
          </p:cNvSpPr>
          <p:nvPr>
            <p:ph idx="1"/>
          </p:nvPr>
        </p:nvSpPr>
        <p:spPr>
          <a:xfrm>
            <a:off x="696913" y="1219199"/>
            <a:ext cx="8077200" cy="5256213"/>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dirty="0"/>
              <a:t>EMEA updates</a:t>
            </a:r>
          </a:p>
          <a:p>
            <a:pPr lvl="2">
              <a:buFont typeface="Arial" panose="020B0604020202020204" pitchFamily="34" charset="0"/>
              <a:buChar char="•"/>
            </a:pPr>
            <a:r>
              <a:rPr lang="en-US" altLang="en-US" sz="1600" dirty="0"/>
              <a:t> ETSI TC BRAN #95 advances 6GHz SR Doc. </a:t>
            </a:r>
          </a:p>
          <a:p>
            <a:pPr lvl="2">
              <a:buFont typeface="Arial" panose="020B0604020202020204" pitchFamily="34" charset="0"/>
              <a:buChar char="•"/>
            </a:pPr>
            <a:r>
              <a:rPr lang="en-US" altLang="en-US" sz="1600" dirty="0"/>
              <a:t> ERM TG11 #52, EN 300 328 v2.1.11 is in ENAP with updated Rcvr blocking limits</a:t>
            </a:r>
          </a:p>
          <a:p>
            <a:pPr lvl="2">
              <a:buFont typeface="Arial" panose="020B0604020202020204" pitchFamily="34" charset="0"/>
              <a:buChar char="•"/>
            </a:pPr>
            <a:r>
              <a:rPr lang="en-US" altLang="en-US" sz="1600" dirty="0"/>
              <a:t>6 GHz band project going with new WIs  SE45 and FM57.</a:t>
            </a:r>
          </a:p>
          <a:p>
            <a:pPr lvl="2">
              <a:buFont typeface="Arial" panose="020B0604020202020204" pitchFamily="34" charset="0"/>
              <a:buChar char="•"/>
            </a:pPr>
            <a:r>
              <a:rPr lang="en-US" altLang="en-US" sz="1600" dirty="0"/>
              <a:t>60 GHz band adjustments started to expand to 71 GHz.</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APAC updates</a:t>
            </a:r>
          </a:p>
          <a:p>
            <a:pPr lvl="2">
              <a:buFont typeface="Arial" panose="020B0604020202020204" pitchFamily="34" charset="0"/>
              <a:buChar char="•"/>
            </a:pPr>
            <a:r>
              <a:rPr lang="en-US" altLang="en-US" sz="1600" dirty="0"/>
              <a:t>Australia (ACMA)  consultations on Interference management and future use of 3.6GHz and 5.6GHz</a:t>
            </a:r>
          </a:p>
          <a:p>
            <a:pPr lvl="2">
              <a:buFont typeface="Arial" panose="020B0604020202020204" pitchFamily="34" charset="0"/>
              <a:buChar char="•"/>
            </a:pPr>
            <a:r>
              <a:rPr lang="en-US" altLang="en-US" sz="1600" dirty="0"/>
              <a:t>India (TRAI) consultation on M2M communications</a:t>
            </a:r>
          </a:p>
          <a:p>
            <a:pPr lvl="2">
              <a:buFont typeface="Arial" panose="020B0604020202020204" pitchFamily="34" charset="0"/>
              <a:buChar char="•"/>
            </a:pPr>
            <a:r>
              <a:rPr lang="en-US" altLang="en-US" sz="1600" dirty="0"/>
              <a:t>Singapore (IMDA) consultation on 5G mobile services.</a:t>
            </a:r>
          </a:p>
        </p:txBody>
      </p:sp>
    </p:spTree>
    <p:extLst>
      <p:ext uri="{BB962C8B-B14F-4D97-AF65-F5344CB8AC3E}">
        <p14:creationId xmlns:p14="http://schemas.microsoft.com/office/powerpoint/2010/main" val="3480739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a:t>Nov 2017</a:t>
            </a:r>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696913" y="685800"/>
            <a:ext cx="7772400" cy="1066800"/>
          </a:xfrm>
        </p:spPr>
        <p:txBody>
          <a:bodyPr/>
          <a:lstStyle/>
          <a:p>
            <a:r>
              <a:rPr lang="en-GB" dirty="0">
                <a:latin typeface="Times New Roman" charset="0"/>
              </a:rPr>
              <a:t>RR-TAG Other</a:t>
            </a:r>
            <a:endParaRPr lang="en-US" dirty="0"/>
          </a:p>
        </p:txBody>
      </p:sp>
      <p:sp>
        <p:nvSpPr>
          <p:cNvPr id="8" name="Content Placeholder 2"/>
          <p:cNvSpPr>
            <a:spLocks noGrp="1"/>
          </p:cNvSpPr>
          <p:nvPr>
            <p:ph idx="1"/>
          </p:nvPr>
        </p:nvSpPr>
        <p:spPr>
          <a:xfrm>
            <a:off x="696913" y="1522413"/>
            <a:ext cx="7772400" cy="4953000"/>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dirty="0"/>
              <a:t>GPPC  Global Public Policy Committee</a:t>
            </a:r>
          </a:p>
          <a:p>
            <a:pPr lvl="1">
              <a:buFont typeface="Arial" panose="020B0604020202020204" pitchFamily="34" charset="0"/>
              <a:buChar char="•"/>
            </a:pPr>
            <a:r>
              <a:rPr lang="en-US" altLang="en-US" sz="1800" dirty="0"/>
              <a:t>Providing feedback on high level IEEE-SA proposed position statement paper on Contiguous Allocated Spectrum</a:t>
            </a:r>
          </a:p>
          <a:p>
            <a:pPr lvl="2">
              <a:buFont typeface="Arial" panose="020B0604020202020204" pitchFamily="34" charset="0"/>
              <a:buChar char="•"/>
            </a:pPr>
            <a:r>
              <a:rPr lang="en-US" altLang="en-US" dirty="0"/>
              <a:t>Now titled Additional Spectrum Needed. </a:t>
            </a:r>
          </a:p>
          <a:p>
            <a:pPr lvl="2">
              <a:buFont typeface="Arial" panose="020B0604020202020204" pitchFamily="34" charset="0"/>
              <a:buChar char="•"/>
            </a:pPr>
            <a:r>
              <a:rPr lang="en-US" altLang="en-US" dirty="0"/>
              <a:t>The feedback has been sent to the EC for approval and submittal to the IEEE-SA. </a:t>
            </a:r>
          </a:p>
          <a:p>
            <a:pPr lvl="2">
              <a:buFont typeface="Arial" panose="020B0604020202020204" pitchFamily="34" charset="0"/>
              <a:buChar char="•"/>
            </a:pPr>
            <a:endParaRPr lang="en-US" altLang="en-US" dirty="0"/>
          </a:p>
          <a:p>
            <a:pPr lvl="1">
              <a:buFont typeface="Arial" panose="020B0604020202020204" pitchFamily="34" charset="0"/>
              <a:buChar char="•"/>
            </a:pPr>
            <a:r>
              <a:rPr lang="en-US" altLang="en-US" sz="1800" dirty="0"/>
              <a:t>Discussed about GPPC process and they are doing IEEE -SA Position Statements.</a:t>
            </a:r>
          </a:p>
          <a:p>
            <a:pPr lvl="2">
              <a:buFont typeface="Arial" panose="020B0604020202020204" pitchFamily="34" charset="0"/>
              <a:buChar char="•"/>
            </a:pPr>
            <a:r>
              <a:rPr lang="en-US" altLang="en-US" dirty="0"/>
              <a:t>We do Public Comments/Communications.</a:t>
            </a:r>
          </a:p>
          <a:p>
            <a:pPr lvl="1"/>
            <a:endParaRPr lang="en-US" sz="1100" dirty="0">
              <a:hlinkClick r:id="rId2"/>
            </a:endParaRPr>
          </a:p>
        </p:txBody>
      </p:sp>
    </p:spTree>
    <p:extLst>
      <p:ext uri="{BB962C8B-B14F-4D97-AF65-F5344CB8AC3E}">
        <p14:creationId xmlns:p14="http://schemas.microsoft.com/office/powerpoint/2010/main" val="154790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a:t>Nov 2017</a:t>
            </a:r>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1066800"/>
          </a:xfrm>
        </p:spPr>
        <p:txBody>
          <a:bodyPr/>
          <a:lstStyle/>
          <a:p>
            <a:r>
              <a:rPr lang="en-US" altLang="en-US" dirty="0"/>
              <a:t>Documents Approved</a:t>
            </a:r>
          </a:p>
        </p:txBody>
      </p:sp>
      <p:sp>
        <p:nvSpPr>
          <p:cNvPr id="8" name="Content Placeholder 2"/>
          <p:cNvSpPr>
            <a:spLocks noGrp="1"/>
          </p:cNvSpPr>
          <p:nvPr>
            <p:ph idx="1"/>
          </p:nvPr>
        </p:nvSpPr>
        <p:spPr>
          <a:xfrm>
            <a:off x="696913" y="1522413"/>
            <a:ext cx="7772400" cy="4953000"/>
          </a:xfrm>
        </p:spPr>
        <p:txBody>
          <a:bodyPr/>
          <a:lstStyle/>
          <a:p>
            <a:r>
              <a:rPr lang="en-US" altLang="en-US" dirty="0"/>
              <a:t>Documents Approved</a:t>
            </a:r>
          </a:p>
          <a:p>
            <a:pPr lvl="1"/>
            <a:r>
              <a:rPr lang="en-US" altLang="en-US" dirty="0"/>
              <a:t>Agenda for the week</a:t>
            </a:r>
          </a:p>
          <a:p>
            <a:pPr lvl="2"/>
            <a:r>
              <a:rPr lang="en-US" altLang="en-US" sz="1400" dirty="0">
                <a:hlinkClick r:id="rId2"/>
              </a:rPr>
              <a:t>https://mentor.ieee.org/802.18/dcn/17/18-17-0130-02-0000-orlando-meeting-agenda-november-2017.pptx</a:t>
            </a:r>
            <a:r>
              <a:rPr lang="en-US" altLang="en-US" sz="1400" dirty="0"/>
              <a:t> </a:t>
            </a:r>
            <a:endParaRPr lang="en-US" altLang="en-US" sz="2200" dirty="0"/>
          </a:p>
          <a:p>
            <a:pPr lvl="1"/>
            <a:r>
              <a:rPr lang="en-US" altLang="en-US" dirty="0"/>
              <a:t>Waikoloa minutes</a:t>
            </a:r>
            <a:endParaRPr lang="en-US" altLang="en-US" sz="1200" dirty="0">
              <a:hlinkClick r:id="rId3"/>
            </a:endParaRPr>
          </a:p>
          <a:p>
            <a:pPr lvl="2"/>
            <a:r>
              <a:rPr lang="en-US" sz="1400" dirty="0">
                <a:hlinkClick r:id="rId4"/>
              </a:rPr>
              <a:t>https://mentor.ieee.org/802.18/dcn/17/18-17-0119-00-0000-meeting-minutes-sep-2017-big-island.docx</a:t>
            </a:r>
            <a:r>
              <a:rPr lang="en-US" sz="1400" dirty="0"/>
              <a:t> </a:t>
            </a:r>
            <a:endParaRPr lang="en-US" sz="1000" dirty="0">
              <a:hlinkClick r:id="rId5"/>
            </a:endParaRPr>
          </a:p>
          <a:p>
            <a:pPr lvl="1"/>
            <a:r>
              <a:rPr lang="en-US" altLang="en-US" dirty="0"/>
              <a:t>Teleconference minutes </a:t>
            </a:r>
          </a:p>
          <a:p>
            <a:pPr lvl="1"/>
            <a:endParaRPr lang="en-US" altLang="en-US" dirty="0"/>
          </a:p>
          <a:p>
            <a:pPr lvl="1"/>
            <a:r>
              <a:rPr lang="en-US" altLang="en-US" dirty="0"/>
              <a:t>SA Proposed Additional Spectrum Needed Position Statement feedback</a:t>
            </a:r>
          </a:p>
          <a:p>
            <a:pPr lvl="2"/>
            <a:r>
              <a:rPr lang="en-GB" sz="1600" dirty="0">
                <a:hlinkClick r:id="rId6"/>
              </a:rPr>
              <a:t>https://mentor.ieee.org/802.18/dcn/17/18-17-0131-04-0000-ieee-sa-contiguously-allocated-spectrum-position-1.docx</a:t>
            </a:r>
            <a:endParaRPr lang="en-US" altLang="en-US" sz="1600" dirty="0"/>
          </a:p>
          <a:p>
            <a:pPr lvl="1"/>
            <a:endParaRPr lang="en-US" altLang="en-US" dirty="0"/>
          </a:p>
          <a:p>
            <a:pPr lvl="1"/>
            <a:r>
              <a:rPr lang="en-US" altLang="en-US" dirty="0"/>
              <a:t>Teleconference announcement for moving forward. </a:t>
            </a:r>
          </a:p>
          <a:p>
            <a:pPr lvl="1"/>
            <a:endParaRPr lang="en-US" altLang="en-US" dirty="0">
              <a:hlinkClick r:id="rId3"/>
            </a:endParaRPr>
          </a:p>
          <a:p>
            <a:pPr lvl="1"/>
            <a:endParaRPr lang="en-US" sz="1100" dirty="0">
              <a:hlinkClick r:id="rId5"/>
            </a:endParaRPr>
          </a:p>
        </p:txBody>
      </p:sp>
    </p:spTree>
    <p:extLst>
      <p:ext uri="{BB962C8B-B14F-4D97-AF65-F5344CB8AC3E}">
        <p14:creationId xmlns:p14="http://schemas.microsoft.com/office/powerpoint/2010/main" val="2809811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a:t>Nov 2017</a:t>
            </a:r>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533400"/>
          </a:xfrm>
        </p:spPr>
        <p:txBody>
          <a:bodyPr/>
          <a:lstStyle/>
          <a:p>
            <a:r>
              <a:rPr lang="en-GB" dirty="0"/>
              <a:t>Next</a:t>
            </a:r>
            <a:endParaRPr lang="en-US" dirty="0"/>
          </a:p>
        </p:txBody>
      </p:sp>
      <p:sp>
        <p:nvSpPr>
          <p:cNvPr id="8" name="Content Placeholder 2"/>
          <p:cNvSpPr>
            <a:spLocks noGrp="1"/>
          </p:cNvSpPr>
          <p:nvPr>
            <p:ph idx="1"/>
          </p:nvPr>
        </p:nvSpPr>
        <p:spPr>
          <a:xfrm>
            <a:off x="771525" y="1260088"/>
            <a:ext cx="7772400" cy="4114800"/>
          </a:xfrm>
        </p:spPr>
        <p:txBody>
          <a:bodyPr/>
          <a:lstStyle/>
          <a:p>
            <a:r>
              <a:rPr lang="en-US" sz="2000" dirty="0"/>
              <a:t>Americas</a:t>
            </a:r>
          </a:p>
          <a:p>
            <a:pPr marL="457200" lvl="1" indent="0">
              <a:buNone/>
            </a:pPr>
            <a:r>
              <a:rPr lang="en-US" altLang="en-US" sz="1800" dirty="0"/>
              <a:t>-    Will review mid-band NOI reply comments.</a:t>
            </a:r>
          </a:p>
          <a:p>
            <a:pPr lvl="1">
              <a:buFontTx/>
              <a:buChar char="-"/>
            </a:pPr>
            <a:r>
              <a:rPr lang="en-US" altLang="en-US" sz="1800" dirty="0"/>
              <a:t>Monitor FCC Technical Advisory Council inquiry into the removal and clean up of regulation</a:t>
            </a:r>
            <a:endParaRPr lang="en-US" dirty="0"/>
          </a:p>
          <a:p>
            <a:endParaRPr lang="en-US" sz="2000" dirty="0"/>
          </a:p>
          <a:p>
            <a:r>
              <a:rPr lang="en-US" sz="2000" dirty="0"/>
              <a:t>EMEA </a:t>
            </a:r>
          </a:p>
          <a:p>
            <a:pPr lvl="1"/>
            <a:r>
              <a:rPr lang="en-US" sz="1800" dirty="0"/>
              <a:t>6GHz license exempt sharing </a:t>
            </a:r>
          </a:p>
          <a:p>
            <a:pPr lvl="1"/>
            <a:r>
              <a:rPr lang="en-US" altLang="en-US" sz="1800" dirty="0"/>
              <a:t>60GHz  looking at the channels.</a:t>
            </a:r>
          </a:p>
          <a:p>
            <a:pPr lvl="1"/>
            <a:r>
              <a:rPr lang="en-US" altLang="en-US" sz="1800" dirty="0"/>
              <a:t>RED – Receiver sensitivity requirements </a:t>
            </a:r>
          </a:p>
          <a:p>
            <a:endParaRPr lang="en-US" altLang="en-US" sz="2000" dirty="0"/>
          </a:p>
          <a:p>
            <a:r>
              <a:rPr lang="en-US" altLang="en-US" sz="2000" dirty="0"/>
              <a:t>APAC</a:t>
            </a:r>
          </a:p>
          <a:p>
            <a:pPr lvl="1"/>
            <a:r>
              <a:rPr lang="en-US" sz="1800" dirty="0"/>
              <a:t>Anything new that comes up. </a:t>
            </a:r>
          </a:p>
          <a:p>
            <a:pPr lvl="1"/>
            <a:endParaRPr lang="en-US" sz="1600" dirty="0"/>
          </a:p>
          <a:p>
            <a:r>
              <a:rPr lang="en-US" sz="2000" dirty="0"/>
              <a:t>Ongoing:</a:t>
            </a:r>
          </a:p>
          <a:p>
            <a:pPr lvl="1"/>
            <a:r>
              <a:rPr lang="en-US" sz="1800" dirty="0"/>
              <a:t>Monitor / support ITU contributions, FCC comments, etc. </a:t>
            </a:r>
          </a:p>
          <a:p>
            <a:endParaRPr lang="en-US" dirty="0"/>
          </a:p>
        </p:txBody>
      </p:sp>
    </p:spTree>
    <p:extLst>
      <p:ext uri="{BB962C8B-B14F-4D97-AF65-F5344CB8AC3E}">
        <p14:creationId xmlns:p14="http://schemas.microsoft.com/office/powerpoint/2010/main" val="3544624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a:t>Nov 2017</a:t>
            </a:r>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1066800"/>
          </a:xfrm>
        </p:spPr>
        <p:txBody>
          <a:bodyPr/>
          <a:lstStyle/>
          <a:p>
            <a:r>
              <a:rPr lang="en-GB" dirty="0"/>
              <a:t>802.18 Meeting Close</a:t>
            </a:r>
            <a:endParaRPr lang="en-US" dirty="0"/>
          </a:p>
        </p:txBody>
      </p:sp>
      <p:sp>
        <p:nvSpPr>
          <p:cNvPr id="8" name="Content Placeholder 2"/>
          <p:cNvSpPr>
            <a:spLocks noGrp="1"/>
          </p:cNvSpPr>
          <p:nvPr>
            <p:ph idx="1"/>
          </p:nvPr>
        </p:nvSpPr>
        <p:spPr>
          <a:xfrm>
            <a:off x="696912" y="1523999"/>
            <a:ext cx="8066087" cy="4951413"/>
          </a:xfrm>
        </p:spPr>
        <p:txBody>
          <a:bodyPr/>
          <a:lstStyle/>
          <a:p>
            <a:r>
              <a:rPr lang="en-US" sz="2000" dirty="0"/>
              <a:t>The RR-TAG adjourned in AM2 on Thursday. </a:t>
            </a:r>
          </a:p>
          <a:p>
            <a:endParaRPr lang="en-US" sz="2000" b="0" dirty="0"/>
          </a:p>
          <a:p>
            <a:r>
              <a:rPr lang="en-US" sz="2000" dirty="0"/>
              <a:t>Will hold weekly, as needed, teleconferences, 14:30 ET Thursdays.</a:t>
            </a:r>
          </a:p>
          <a:p>
            <a:pPr lvl="1"/>
            <a:r>
              <a:rPr lang="en-US" sz="1800" dirty="0"/>
              <a:t>Scheduled through   26 April 2018</a:t>
            </a:r>
          </a:p>
          <a:p>
            <a:pPr lvl="1"/>
            <a:endParaRPr lang="en-US" dirty="0"/>
          </a:p>
          <a:p>
            <a:pPr lvl="1"/>
            <a:r>
              <a:rPr lang="en-US" b="1" dirty="0"/>
              <a:t>Next teleconference planed for  30 November 2017, </a:t>
            </a:r>
            <a:r>
              <a:rPr lang="en-US" dirty="0"/>
              <a:t>1430et/1130pt</a:t>
            </a:r>
          </a:p>
          <a:p>
            <a:pPr lvl="2"/>
            <a:r>
              <a:rPr lang="en-US" dirty="0"/>
              <a:t>Call in information: </a:t>
            </a:r>
            <a:r>
              <a:rPr lang="en-US" altLang="en-US" dirty="0"/>
              <a:t>18-16-0038-06 (</a:t>
            </a:r>
            <a:r>
              <a:rPr lang="en-US" altLang="en-US" i="1" u="sng" dirty="0"/>
              <a:t>or latest</a:t>
            </a:r>
            <a:r>
              <a:rPr lang="en-US" altLang="en-US" dirty="0"/>
              <a:t>)</a:t>
            </a:r>
            <a:endParaRPr lang="en-US" dirty="0"/>
          </a:p>
          <a:p>
            <a:pPr lvl="1"/>
            <a:r>
              <a:rPr lang="en-US" dirty="0"/>
              <a:t>All notices are sent through the 802.18 </a:t>
            </a:r>
            <a:r>
              <a:rPr lang="en-US" dirty="0" err="1"/>
              <a:t>listserver</a:t>
            </a:r>
            <a:r>
              <a:rPr lang="en-US" dirty="0"/>
              <a:t> reflector. </a:t>
            </a:r>
          </a:p>
          <a:p>
            <a:endParaRPr lang="en-US" sz="2000" b="0" dirty="0"/>
          </a:p>
          <a:p>
            <a:pPr algn="just"/>
            <a:r>
              <a:rPr lang="en-US" sz="2000" dirty="0"/>
              <a:t>The next face to face meeting of the 802.18 RR-TAG will be the Interim</a:t>
            </a:r>
            <a:r>
              <a:rPr lang="en-GB" sz="2000" dirty="0"/>
              <a:t> 14 - 19 January 2018 at the Hotel Irvine, Newport Beach, CA, USA</a:t>
            </a:r>
            <a:endParaRPr lang="en-US" sz="2000" dirty="0"/>
          </a:p>
        </p:txBody>
      </p:sp>
    </p:spTree>
    <p:extLst>
      <p:ext uri="{BB962C8B-B14F-4D97-AF65-F5344CB8AC3E}">
        <p14:creationId xmlns:p14="http://schemas.microsoft.com/office/powerpoint/2010/main" val="4259647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519373" cy="276999"/>
          </a:xfrm>
        </p:spPr>
        <p:txBody>
          <a:bodyPr/>
          <a:lstStyle/>
          <a:p>
            <a:r>
              <a:rPr lang="en-US"/>
              <a:t> </a:t>
            </a:r>
            <a:r>
              <a:rPr lang="en-US" dirty="0"/>
              <a:t>2017</a:t>
            </a:r>
          </a:p>
        </p:txBody>
      </p:sp>
      <p:sp>
        <p:nvSpPr>
          <p:cNvPr id="5" name="Footer Placeholder 4"/>
          <p:cNvSpPr>
            <a:spLocks noGrp="1"/>
          </p:cNvSpPr>
          <p:nvPr>
            <p:ph type="ftr" sz="quarter" idx="11"/>
          </p:nvPr>
        </p:nvSpPr>
        <p:spPr>
          <a:xfrm>
            <a:off x="7139693" y="6475413"/>
            <a:ext cx="1404232" cy="184666"/>
          </a:xfrm>
        </p:spPr>
        <p:txBody>
          <a:bodyPr/>
          <a:lstStyle/>
          <a:p>
            <a:r>
              <a:rPr lang="en-US" dirty="0"/>
              <a:t>Jay Holcomb (Itron) c.</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7" name="Title 1"/>
          <p:cNvSpPr>
            <a:spLocks noGrp="1"/>
          </p:cNvSpPr>
          <p:nvPr>
            <p:ph type="title"/>
          </p:nvPr>
        </p:nvSpPr>
        <p:spPr>
          <a:xfrm>
            <a:off x="696913" y="685800"/>
            <a:ext cx="7772400" cy="1066800"/>
          </a:xfrm>
        </p:spPr>
        <p:txBody>
          <a:bodyPr/>
          <a:lstStyle/>
          <a:p>
            <a:r>
              <a:rPr lang="en-US" dirty="0"/>
              <a:t>Back up slides</a:t>
            </a:r>
          </a:p>
        </p:txBody>
      </p:sp>
    </p:spTree>
    <p:extLst>
      <p:ext uri="{BB962C8B-B14F-4D97-AF65-F5344CB8AC3E}">
        <p14:creationId xmlns:p14="http://schemas.microsoft.com/office/powerpoint/2010/main" val="480761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3" name="Content Placeholder 2"/>
          <p:cNvSpPr>
            <a:spLocks noGrp="1"/>
          </p:cNvSpPr>
          <p:nvPr>
            <p:ph idx="1"/>
          </p:nvPr>
        </p:nvSpPr>
        <p:spPr>
          <a:xfrm>
            <a:off x="228600" y="1142998"/>
            <a:ext cx="8686800" cy="5257801"/>
          </a:xfrm>
        </p:spPr>
        <p:txBody>
          <a:bodyPr/>
          <a:lstStyle/>
          <a:p>
            <a:r>
              <a:rPr lang="en-US" altLang="en-US" sz="1400" dirty="0">
                <a:solidFill>
                  <a:schemeClr val="tx2"/>
                </a:solidFill>
              </a:rPr>
              <a:t>Submission Title: [</a:t>
            </a:r>
            <a:r>
              <a:rPr lang="en-US" altLang="en-US" sz="1400" dirty="0">
                <a:solidFill>
                  <a:srgbClr val="FF0000"/>
                </a:solidFill>
              </a:rPr>
              <a:t>Liaison Report on 802.18 for May 2016</a:t>
            </a:r>
            <a:r>
              <a:rPr lang="en-US" altLang="en-US" sz="1400" dirty="0">
                <a:solidFill>
                  <a:schemeClr val="tx2"/>
                </a:solidFill>
              </a:rPr>
              <a:t>]	</a:t>
            </a:r>
          </a:p>
          <a:p>
            <a:r>
              <a:rPr lang="en-US" altLang="en-US" sz="1400" dirty="0">
                <a:solidFill>
                  <a:schemeClr val="tx2"/>
                </a:solidFill>
              </a:rPr>
              <a:t>Date Submitted: [</a:t>
            </a:r>
            <a:r>
              <a:rPr lang="en-US" altLang="en-US" sz="1400" dirty="0">
                <a:solidFill>
                  <a:srgbClr val="FF0000"/>
                </a:solidFill>
              </a:rPr>
              <a:t>19 May, 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a:solidFill>
                  <a:srgbClr val="FF0000"/>
                </a:solidFill>
              </a:rPr>
              <a:t>509-891-3281</a:t>
            </a:r>
            <a:r>
              <a:rPr lang="en-US" altLang="en-US" sz="1400" dirty="0">
                <a:solidFill>
                  <a:schemeClr val="tx2"/>
                </a:solidFill>
              </a:rPr>
              <a:t>], 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May, 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May, 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9</a:t>
            </a:fld>
            <a:endParaRPr lang="en-US"/>
          </a:p>
        </p:txBody>
      </p:sp>
      <p:sp>
        <p:nvSpPr>
          <p:cNvPr id="9" name="Rectangle 2"/>
          <p:cNvSpPr>
            <a:spLocks noChangeArrowheads="1"/>
          </p:cNvSpPr>
          <p:nvPr/>
        </p:nvSpPr>
        <p:spPr bwMode="auto">
          <a:xfrm>
            <a:off x="280987" y="6208713"/>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2018</TotalTime>
  <Words>791</Words>
  <Application>Microsoft Office PowerPoint</Application>
  <PresentationFormat>On-screen Show (4:3)</PresentationFormat>
  <Paragraphs>157</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ＭＳ Ｐゴシック</vt:lpstr>
      <vt:lpstr>Arial</vt:lpstr>
      <vt:lpstr>Times New Roman</vt:lpstr>
      <vt:lpstr>802-18-Submission</vt:lpstr>
      <vt:lpstr>Project: IEEE P802.15 Working Group for Wireless Personal Area Networks (WPANs) </vt:lpstr>
      <vt:lpstr>Items Reviewed/Discussed in the RR-TAG</vt:lpstr>
      <vt:lpstr>Items Reviewed/Discussed in the RR-TAG-2</vt:lpstr>
      <vt:lpstr>RR-TAG Other</vt:lpstr>
      <vt:lpstr>Documents Approved</vt:lpstr>
      <vt:lpstr>Next</vt:lpstr>
      <vt:lpstr>802.18 Meeting Close</vt:lpstr>
      <vt:lpstr>Back up slides</vt:lpstr>
      <vt:lpstr>Project: IEEE P802.15 Working Group for Wireless Personal Area Networks (WPANs) </vt:lpstr>
      <vt:lpstr>Backup slides</vt:lpstr>
      <vt:lpstr>Backup slides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Sept 2017</cp:keywords>
  <cp:lastModifiedBy>Holcomb, Jay</cp:lastModifiedBy>
  <cp:revision>501</cp:revision>
  <cp:lastPrinted>2012-05-17T14:33:36Z</cp:lastPrinted>
  <dcterms:created xsi:type="dcterms:W3CDTF">2012-05-17T18:49:07Z</dcterms:created>
  <dcterms:modified xsi:type="dcterms:W3CDTF">2017-11-10T00:32:26Z</dcterms:modified>
</cp:coreProperties>
</file>