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8"/>
  </p:notesMasterIdLst>
  <p:handoutMasterIdLst>
    <p:handoutMasterId r:id="rId9"/>
  </p:handoutMasterIdLst>
  <p:sldIdLst>
    <p:sldId id="259" r:id="rId2"/>
    <p:sldId id="393" r:id="rId3"/>
    <p:sldId id="406" r:id="rId4"/>
    <p:sldId id="415" r:id="rId5"/>
    <p:sldId id="416" r:id="rId6"/>
    <p:sldId id="417" r:id="rId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p:cViewPr>
        <p:scale>
          <a:sx n="66" d="100"/>
          <a:sy n="66" d="100"/>
        </p:scale>
        <p:origin x="-1440" y="-18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January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January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b="1" dirty="0" smtClean="0">
                <a:solidFill>
                  <a:schemeClr val="tx1"/>
                </a:solidFill>
              </a:rPr>
              <a:t>November 2017</a:t>
            </a:r>
            <a:endParaRPr lang="en-US" altLang="en-US" b="1" dirty="0">
              <a:solidFill>
                <a:schemeClr val="tx1"/>
              </a:solidFill>
            </a:endParaRPr>
          </a:p>
        </p:txBody>
      </p:sp>
      <p:sp>
        <p:nvSpPr>
          <p:cNvPr id="6" name="Slide Number Placeholder 3"/>
          <p:cNvSpPr>
            <a:spLocks noGrp="1"/>
          </p:cNvSpPr>
          <p:nvPr>
            <p:ph type="sldNum" sz="quarter" idx="4294967295"/>
          </p:nvPr>
        </p:nvSpPr>
        <p:spPr>
          <a:xfrm>
            <a:off x="7211786" y="6454773"/>
            <a:ext cx="1295400" cy="180975"/>
          </a:xfrm>
        </p:spPr>
        <p:txBody>
          <a:bodyPr/>
          <a:lstStyle/>
          <a:p>
            <a:r>
              <a:rPr lang="en-US" altLang="en-US" dirty="0">
                <a:solidFill>
                  <a:schemeClr val="tx1"/>
                </a:solidFill>
              </a:rPr>
              <a:t>Slide </a:t>
            </a:r>
            <a:fld id="{3CA57235-9295-4494-BA5D-3D862F91E8D2}" type="slidenum">
              <a:rPr lang="en-US" altLang="en-US">
                <a:solidFill>
                  <a:schemeClr val="tx1"/>
                </a:solidFill>
              </a:rPr>
              <a:pPr/>
              <a:t>1</a:t>
            </a:fld>
            <a:endParaRPr lang="en-US" altLang="en-US" dirty="0">
              <a:solidFill>
                <a:schemeClr val="tx1"/>
              </a:solidFill>
            </a:endParaRPr>
          </a:p>
        </p:txBody>
      </p:sp>
      <p:sp>
        <p:nvSpPr>
          <p:cNvPr id="27651" name="Rectangle 3"/>
          <p:cNvSpPr>
            <a:spLocks noChangeArrowheads="1"/>
          </p:cNvSpPr>
          <p:nvPr/>
        </p:nvSpPr>
        <p:spPr bwMode="auto">
          <a:xfrm>
            <a:off x="762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sz="1600" dirty="0"/>
              <a:t>Coexistence of RF and VLC Systems for VAT</a:t>
            </a:r>
            <a:endParaRPr lang="en-US" altLang="ko-KR" sz="1600" dirty="0"/>
          </a:p>
          <a:p>
            <a:endParaRPr lang="en-US" altLang="ko-KR" sz="1600" b="1" dirty="0"/>
          </a:p>
          <a:p>
            <a:r>
              <a:rPr lang="en-US" altLang="ko-KR" sz="1600" dirty="0" smtClean="0"/>
              <a:t>                      	     </a:t>
            </a:r>
          </a:p>
          <a:p>
            <a:pPr algn="just"/>
            <a:r>
              <a:rPr lang="en-US" altLang="en-US" sz="1600" b="1" dirty="0" smtClean="0"/>
              <a:t>Date </a:t>
            </a:r>
            <a:r>
              <a:rPr lang="en-US" altLang="en-US" sz="1600" b="1" dirty="0"/>
              <a:t>Submitted: </a:t>
            </a:r>
            <a:r>
              <a:rPr lang="en-US" altLang="en-US" sz="1600" dirty="0" smtClean="0"/>
              <a:t>November</a:t>
            </a:r>
            <a:r>
              <a:rPr lang="en-US" altLang="ko-KR" sz="1600" dirty="0" smtClean="0"/>
              <a:t>, </a:t>
            </a:r>
            <a:r>
              <a:rPr lang="en-US" altLang="ko-KR" sz="1600" dirty="0"/>
              <a:t>2017 </a:t>
            </a:r>
            <a:r>
              <a:rPr lang="en-US" altLang="en-US" sz="1600" dirty="0"/>
              <a:t>	</a:t>
            </a:r>
            <a:endParaRPr lang="en-US" altLang="en-US" sz="1600" dirty="0" smtClean="0"/>
          </a:p>
          <a:p>
            <a:pPr algn="just"/>
            <a:r>
              <a:rPr lang="en-US" altLang="en-US" sz="1600" b="1" dirty="0" smtClean="0"/>
              <a:t>Source:</a:t>
            </a:r>
            <a:r>
              <a:rPr lang="en-US" altLang="en-US" sz="1600" dirty="0" smtClean="0"/>
              <a:t> Mostafa </a:t>
            </a:r>
            <a:r>
              <a:rPr lang="en-US" altLang="en-US" sz="1600" dirty="0" err="1"/>
              <a:t>Zaman</a:t>
            </a:r>
            <a:r>
              <a:rPr lang="en-US" altLang="en-US" sz="1600" dirty="0"/>
              <a:t> </a:t>
            </a:r>
            <a:r>
              <a:rPr lang="en-US" altLang="en-US" sz="1600" dirty="0" err="1" smtClean="0"/>
              <a:t>Chowdhury</a:t>
            </a:r>
            <a:r>
              <a:rPr lang="en-US" altLang="en-US" sz="1600" dirty="0" smtClean="0"/>
              <a:t>, </a:t>
            </a:r>
            <a:r>
              <a:rPr lang="en-US" altLang="ko-KR" sz="1600" dirty="0"/>
              <a:t>Md. </a:t>
            </a:r>
            <a:r>
              <a:rPr lang="en-US" altLang="ko-KR" sz="1600" dirty="0" err="1"/>
              <a:t>Tanvir</a:t>
            </a:r>
            <a:r>
              <a:rPr lang="en-US" altLang="ko-KR" sz="1600" dirty="0"/>
              <a:t> </a:t>
            </a:r>
            <a:r>
              <a:rPr lang="en-US" altLang="ko-KR" sz="1600" dirty="0" err="1" smtClean="0"/>
              <a:t>Hossan</a:t>
            </a:r>
            <a:r>
              <a:rPr lang="en-US" altLang="en-US" sz="1600" dirty="0" smtClean="0"/>
              <a:t>, Nam </a:t>
            </a:r>
            <a:r>
              <a:rPr lang="en-US" altLang="en-US" sz="1600" dirty="0" smtClean="0"/>
              <a:t>Tuan Le </a:t>
            </a:r>
            <a:r>
              <a:rPr lang="en-US" altLang="en-US" sz="1600" dirty="0" smtClean="0"/>
              <a:t>and </a:t>
            </a:r>
            <a:r>
              <a:rPr lang="en-US" altLang="en-US" sz="1600" dirty="0" err="1" smtClean="0"/>
              <a:t>Yeong</a:t>
            </a:r>
            <a:r>
              <a:rPr lang="en-US" altLang="en-US" sz="1600" dirty="0" smtClean="0"/>
              <a:t> </a:t>
            </a:r>
            <a:r>
              <a:rPr lang="en-US" altLang="en-US" sz="1600" dirty="0"/>
              <a:t>Min Jang [Kookmin University].</a:t>
            </a:r>
            <a:endParaRPr lang="en-US" altLang="en-US" sz="1600" dirty="0" smtClean="0"/>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marL="739775" indent="-739775" algn="just">
              <a:spcBef>
                <a:spcPts val="600"/>
              </a:spcBef>
              <a:spcAft>
                <a:spcPts val="600"/>
              </a:spcAft>
              <a:defRPr/>
            </a:pPr>
            <a:r>
              <a:rPr lang="en-US" altLang="en-US" sz="1600" b="1" dirty="0" smtClean="0"/>
              <a:t>Abstract</a:t>
            </a:r>
            <a:r>
              <a:rPr lang="en-US" altLang="en-US" sz="1600" b="1" dirty="0"/>
              <a:t>:</a:t>
            </a:r>
            <a:r>
              <a:rPr lang="en-US" altLang="en-US" sz="1600" dirty="0"/>
              <a:t>	</a:t>
            </a:r>
            <a:r>
              <a:rPr lang="en-US" altLang="ko-KR" sz="1600" kern="0" dirty="0"/>
              <a:t>This document introduces a method to increase the </a:t>
            </a:r>
            <a:r>
              <a:rPr lang="en-US" altLang="ko-KR" sz="1600" kern="0" dirty="0" smtClean="0"/>
              <a:t>reliability of communications for VAT</a:t>
            </a:r>
            <a:endParaRPr lang="en-US" altLang="ko-KR" sz="1600" kern="0" dirty="0"/>
          </a:p>
          <a:p>
            <a:pPr marL="739775" indent="-739775" algn="just">
              <a:spcBef>
                <a:spcPts val="600"/>
              </a:spcBef>
              <a:spcAft>
                <a:spcPts val="600"/>
              </a:spcAft>
              <a:defRPr/>
            </a:pPr>
            <a:r>
              <a:rPr lang="en-US" altLang="en-US" sz="1600" b="1" dirty="0" smtClean="0"/>
              <a:t>Purpose: </a:t>
            </a:r>
            <a:r>
              <a:rPr lang="en-US" altLang="ko-KR" sz="1600" dirty="0"/>
              <a:t>To introduce an enhancement method of vehicular OCC to VAT group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15-17-0635-00-0vat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33400" y="838200"/>
            <a:ext cx="8077200" cy="762000"/>
          </a:xfrm>
        </p:spPr>
        <p:txBody>
          <a:bodyPr>
            <a:normAutofit/>
          </a:bodyPr>
          <a:lstStyle/>
          <a:p>
            <a:pPr algn="ctr"/>
            <a:r>
              <a:rPr lang="en-US" altLang="ja-JP" sz="2800" b="1" dirty="0" smtClean="0">
                <a:latin typeface="Times New Roman" panose="02020603050405020304" pitchFamily="18" charset="0"/>
                <a:ea typeface="ＭＳ Ｐゴシック" panose="020B0600070205080204" pitchFamily="34" charset="-128"/>
                <a:cs typeface="Times New Roman" panose="02020603050405020304" pitchFamily="18" charset="0"/>
              </a:rPr>
              <a:t>Contents</a:t>
            </a:r>
          </a:p>
        </p:txBody>
      </p:sp>
      <p:sp>
        <p:nvSpPr>
          <p:cNvPr id="8198" name="Rectangle 4"/>
          <p:cNvSpPr>
            <a:spLocks noGrp="1" noChangeArrowheads="1"/>
          </p:cNvSpPr>
          <p:nvPr>
            <p:ph idx="1"/>
          </p:nvPr>
        </p:nvSpPr>
        <p:spPr>
          <a:xfrm>
            <a:off x="533400" y="1600200"/>
            <a:ext cx="8458200" cy="3886200"/>
          </a:xfrm>
        </p:spPr>
        <p:txBody>
          <a:bodyPr>
            <a:noAutofit/>
          </a:bodyPr>
          <a:lstStyle/>
          <a:p>
            <a:r>
              <a:rPr lang="en-US" altLang="ko-KR" sz="2400" dirty="0">
                <a:latin typeface="Times New Roman" pitchFamily="18" charset="0"/>
                <a:ea typeface="굴림" panose="020B0600000101010101" pitchFamily="50" charset="-127"/>
                <a:cs typeface="Times New Roman" pitchFamily="18" charset="0"/>
              </a:rPr>
              <a:t>Why Coexistence of RF and VLC? </a:t>
            </a:r>
          </a:p>
          <a:p>
            <a:r>
              <a:rPr lang="en-US" altLang="ko-KR" sz="2400" dirty="0">
                <a:latin typeface="Times New Roman" pitchFamily="18" charset="0"/>
                <a:ea typeface="굴림" panose="020B0600000101010101" pitchFamily="50" charset="-127"/>
                <a:cs typeface="Times New Roman" pitchFamily="18" charset="0"/>
              </a:rPr>
              <a:t>Coexistence of RF/VLC at </a:t>
            </a:r>
            <a:r>
              <a:rPr lang="en-US" altLang="ko-KR" sz="2400" dirty="0" smtClean="0">
                <a:latin typeface="Times New Roman" pitchFamily="18" charset="0"/>
                <a:ea typeface="굴림" panose="020B0600000101010101" pitchFamily="50" charset="-127"/>
                <a:cs typeface="Times New Roman" pitchFamily="18" charset="0"/>
              </a:rPr>
              <a:t>Car</a:t>
            </a:r>
          </a:p>
          <a:p>
            <a:r>
              <a:rPr lang="en-US" altLang="ko-KR" sz="2400" dirty="0">
                <a:latin typeface="Times New Roman" pitchFamily="18" charset="0"/>
                <a:ea typeface="굴림" panose="020B0600000101010101" pitchFamily="50" charset="-127"/>
                <a:cs typeface="Times New Roman" pitchFamily="18" charset="0"/>
              </a:rPr>
              <a:t>Reliability Improvement</a:t>
            </a:r>
          </a:p>
          <a:p>
            <a:r>
              <a:rPr lang="en-US" altLang="ko-KR" sz="2400" dirty="0" smtClean="0">
                <a:latin typeface="Times New Roman" pitchFamily="18" charset="0"/>
                <a:ea typeface="굴림" panose="020B0600000101010101" pitchFamily="50" charset="-127"/>
                <a:cs typeface="Times New Roman" pitchFamily="18" charset="0"/>
              </a:rPr>
              <a:t>Conclusion</a:t>
            </a:r>
            <a:endParaRPr lang="en-US" altLang="ko-KR" sz="2400" dirty="0">
              <a:latin typeface="Times New Roman" pitchFamily="18" charset="0"/>
              <a:ea typeface="굴림" panose="020B0600000101010101" pitchFamily="50" charset="-127"/>
              <a:cs typeface="Times New Roman" pitchFamily="18" charset="0"/>
            </a:endParaRPr>
          </a:p>
        </p:txBody>
      </p:sp>
      <p:sp>
        <p:nvSpPr>
          <p:cNvPr id="8196" name="Slide Number Placeholder 5"/>
          <p:cNvSpPr>
            <a:spLocks noGrp="1"/>
          </p:cNvSpPr>
          <p:nvPr>
            <p:ph type="sldNum" sz="quarter" idx="12"/>
          </p:nvPr>
        </p:nvSpPr>
        <p:spPr>
          <a:xfrm>
            <a:off x="6457950" y="6368142"/>
            <a:ext cx="2057400" cy="365125"/>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dirty="0" smtClean="0"/>
              <a:t>Slide </a:t>
            </a:r>
            <a:fld id="{8DB8EAEF-ADC5-41D4-ABC1-22A340A31365}" type="slidenum">
              <a:rPr lang="en-US" altLang="ja-JP" sz="1200" smtClean="0"/>
              <a:pPr>
                <a:spcBef>
                  <a:spcPct val="0"/>
                </a:spcBef>
                <a:buFontTx/>
                <a:buNone/>
              </a:pPr>
              <a:t>2</a:t>
            </a:fld>
            <a:endParaRPr lang="en-US" altLang="ja-JP" sz="1200" dirty="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a:spLocks noGrp="1"/>
          </p:cNvSpPr>
          <p:nvPr>
            <p:ph type="dt" sz="half" idx="4294967295"/>
          </p:nvPr>
        </p:nvSpPr>
        <p:spPr>
          <a:xfrm>
            <a:off x="0" y="377825"/>
            <a:ext cx="1600200" cy="215900"/>
          </a:xfrm>
        </p:spPr>
        <p:txBody>
          <a:bodyPr/>
          <a:lstStyle/>
          <a:p>
            <a:pPr algn="ctr"/>
            <a:r>
              <a:rPr lang="en-US" altLang="en-US" b="1" dirty="0" smtClean="0">
                <a:solidFill>
                  <a:schemeClr val="tx1"/>
                </a:solidFill>
              </a:rPr>
              <a:t>November 2017</a:t>
            </a:r>
            <a:endParaRPr lang="en-US" altLang="en-US" b="1" dirty="0">
              <a:solidFill>
                <a:schemeClr val="tx1"/>
              </a:solidFill>
            </a:endParaRPr>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3478239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266700" y="789315"/>
            <a:ext cx="8610600" cy="762000"/>
          </a:xfrm>
        </p:spPr>
        <p:txBody>
          <a:bodyPr>
            <a:noAutofit/>
          </a:bodyPr>
          <a:lstStyle/>
          <a:p>
            <a:pPr algn="ctr"/>
            <a:r>
              <a:rPr lang="en-US" altLang="ko-KR" sz="2800" b="1" dirty="0">
                <a:latin typeface="Times New Roman" panose="02020603050405020304" pitchFamily="18" charset="0"/>
                <a:cs typeface="Times New Roman" panose="02020603050405020304" pitchFamily="18" charset="0"/>
              </a:rPr>
              <a:t>Why Coexistence of RF and VLC? </a:t>
            </a: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3</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53"/>
          <p:cNvSpPr txBox="1">
            <a:spLocks noChangeArrowheads="1"/>
          </p:cNvSpPr>
          <p:nvPr/>
        </p:nvSpPr>
        <p:spPr bwMode="auto">
          <a:xfrm>
            <a:off x="590550" y="2299267"/>
            <a:ext cx="79248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US" sz="2000" dirty="0" smtClean="0"/>
              <a:t>RF </a:t>
            </a:r>
            <a:r>
              <a:rPr lang="en-US" sz="2000" dirty="0"/>
              <a:t>creates huge interferences for each other</a:t>
            </a:r>
          </a:p>
          <a:p>
            <a:r>
              <a:rPr lang="en-US" sz="2000" dirty="0"/>
              <a:t>Optical spectrum is promising solution to extend the wireless spectrum</a:t>
            </a:r>
          </a:p>
          <a:p>
            <a:r>
              <a:rPr lang="en-US" sz="2000" dirty="0"/>
              <a:t>Visible light communication (VLC) provides very high data rate communication along with illumination</a:t>
            </a:r>
          </a:p>
          <a:p>
            <a:r>
              <a:rPr lang="en-US" sz="2000" dirty="0"/>
              <a:t>VLC can maintain very small level or no interference</a:t>
            </a:r>
          </a:p>
          <a:p>
            <a:pPr>
              <a:spcBef>
                <a:spcPts val="0"/>
              </a:spcBef>
            </a:pPr>
            <a:r>
              <a:rPr lang="en-US" sz="2000" dirty="0"/>
              <a:t>VLC cannot provide long distance communication as well as cannot support good mobility</a:t>
            </a:r>
          </a:p>
          <a:p>
            <a:r>
              <a:rPr lang="en-US" sz="2000" dirty="0"/>
              <a:t>Coexistence of these technologies can provide benefit of both</a:t>
            </a:r>
          </a:p>
          <a:p>
            <a:r>
              <a:rPr lang="en-US" sz="2000" dirty="0" smtClean="0"/>
              <a:t> </a:t>
            </a:r>
            <a:endParaRPr lang="en-US" sz="2000" dirty="0"/>
          </a:p>
        </p:txBody>
      </p:sp>
      <p:sp>
        <p:nvSpPr>
          <p:cNvPr id="13" name="Date Placeholder 1"/>
          <p:cNvSpPr>
            <a:spLocks noGrp="1"/>
          </p:cNvSpPr>
          <p:nvPr>
            <p:ph type="dt" sz="half" idx="4294967295"/>
          </p:nvPr>
        </p:nvSpPr>
        <p:spPr>
          <a:xfrm>
            <a:off x="0" y="377825"/>
            <a:ext cx="1600200" cy="215900"/>
          </a:xfrm>
        </p:spPr>
        <p:txBody>
          <a:bodyPr/>
          <a:lstStyle/>
          <a:p>
            <a:pPr algn="ctr"/>
            <a:r>
              <a:rPr lang="en-US" altLang="en-US" b="1" dirty="0" smtClean="0">
                <a:solidFill>
                  <a:schemeClr val="tx1"/>
                </a:solidFill>
              </a:rPr>
              <a:t>November 2017</a:t>
            </a:r>
            <a:endParaRPr lang="en-US" altLang="en-US" b="1" dirty="0">
              <a:solidFill>
                <a:schemeClr val="tx1"/>
              </a:solidFill>
            </a:endParaRPr>
          </a:p>
        </p:txBody>
      </p:sp>
      <p:sp>
        <p:nvSpPr>
          <p:cNvPr id="9"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9647259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266700" y="789315"/>
            <a:ext cx="8610600" cy="762000"/>
          </a:xfrm>
        </p:spPr>
        <p:txBody>
          <a:bodyPr>
            <a:noAutofit/>
          </a:bodyPr>
          <a:lstStyle/>
          <a:p>
            <a:pPr algn="ctr"/>
            <a:r>
              <a:rPr lang="en-US" altLang="ko-KR" sz="2800" b="1" dirty="0">
                <a:latin typeface="Times New Roman" panose="02020603050405020304" pitchFamily="18" charset="0"/>
                <a:cs typeface="Times New Roman" panose="02020603050405020304" pitchFamily="18" charset="0"/>
              </a:rPr>
              <a:t>Coexistence of RF/VLC at Car </a:t>
            </a: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4</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53"/>
          <p:cNvSpPr txBox="1">
            <a:spLocks noChangeArrowheads="1"/>
          </p:cNvSpPr>
          <p:nvPr/>
        </p:nvSpPr>
        <p:spPr bwMode="auto">
          <a:xfrm>
            <a:off x="711200" y="4191000"/>
            <a:ext cx="79248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US" sz="2000" dirty="0"/>
              <a:t>RF as the backhaul network</a:t>
            </a:r>
          </a:p>
          <a:p>
            <a:r>
              <a:rPr lang="en-US" sz="2000" dirty="0"/>
              <a:t>VLC as access network</a:t>
            </a:r>
          </a:p>
          <a:p>
            <a:r>
              <a:rPr lang="en-US" sz="2000" dirty="0"/>
              <a:t>Increases the quality of connection</a:t>
            </a:r>
          </a:p>
          <a:p>
            <a:r>
              <a:rPr lang="en-US" sz="2000" dirty="0"/>
              <a:t>Increases the reliability of </a:t>
            </a:r>
            <a:r>
              <a:rPr lang="en-US" sz="2000" dirty="0" smtClean="0"/>
              <a:t>connections </a:t>
            </a:r>
            <a:endParaRPr lang="en-US" sz="2000" dirty="0"/>
          </a:p>
        </p:txBody>
      </p:sp>
      <p:pic>
        <p:nvPicPr>
          <p:cNvPr id="9" name="Picture 8"/>
          <p:cNvPicPr>
            <a:picLocks noChangeAspect="1"/>
          </p:cNvPicPr>
          <p:nvPr/>
        </p:nvPicPr>
        <p:blipFill>
          <a:blip r:embed="rId2"/>
          <a:stretch>
            <a:fillRect/>
          </a:stretch>
        </p:blipFill>
        <p:spPr>
          <a:xfrm>
            <a:off x="2311400" y="1532799"/>
            <a:ext cx="4724400" cy="2494229"/>
          </a:xfrm>
          <a:prstGeom prst="rect">
            <a:avLst/>
          </a:prstGeom>
        </p:spPr>
      </p:pic>
      <p:sp>
        <p:nvSpPr>
          <p:cNvPr id="11" name="Date Placeholder 1"/>
          <p:cNvSpPr>
            <a:spLocks noGrp="1"/>
          </p:cNvSpPr>
          <p:nvPr>
            <p:ph type="dt" sz="half" idx="4294967295"/>
          </p:nvPr>
        </p:nvSpPr>
        <p:spPr>
          <a:xfrm>
            <a:off x="0" y="377825"/>
            <a:ext cx="1600200" cy="215900"/>
          </a:xfrm>
        </p:spPr>
        <p:txBody>
          <a:bodyPr/>
          <a:lstStyle/>
          <a:p>
            <a:pPr algn="ctr"/>
            <a:r>
              <a:rPr lang="en-US" altLang="en-US" b="1" dirty="0" smtClean="0">
                <a:solidFill>
                  <a:schemeClr val="tx1"/>
                </a:solidFill>
              </a:rPr>
              <a:t>November 2017</a:t>
            </a:r>
            <a:endParaRPr lang="en-US" altLang="en-US" b="1" dirty="0">
              <a:solidFill>
                <a:schemeClr val="tx1"/>
              </a:solidFill>
            </a:endParaRPr>
          </a:p>
        </p:txBody>
      </p:sp>
      <p:sp>
        <p:nvSpPr>
          <p:cNvPr id="12"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826314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266700" y="789315"/>
            <a:ext cx="8610600" cy="762000"/>
          </a:xfrm>
        </p:spPr>
        <p:txBody>
          <a:bodyPr>
            <a:noAutofit/>
          </a:bodyPr>
          <a:lstStyle/>
          <a:p>
            <a:pPr algn="ctr"/>
            <a:r>
              <a:rPr lang="en-US" altLang="ko-KR" sz="2800" b="1" dirty="0">
                <a:latin typeface="Times New Roman" panose="02020603050405020304" pitchFamily="18" charset="0"/>
                <a:cs typeface="Times New Roman" panose="02020603050405020304" pitchFamily="18" charset="0"/>
              </a:rPr>
              <a:t>Why Coexistence of RF and VLC? </a:t>
            </a: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5</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53"/>
          <p:cNvSpPr txBox="1">
            <a:spLocks noChangeArrowheads="1"/>
          </p:cNvSpPr>
          <p:nvPr/>
        </p:nvSpPr>
        <p:spPr bwMode="auto">
          <a:xfrm>
            <a:off x="973864" y="5297131"/>
            <a:ext cx="7924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US" sz="2000" dirty="0"/>
              <a:t>Coexistence of RF and OWC ensures the ultra-high reliability level </a:t>
            </a:r>
            <a:r>
              <a:rPr lang="en-US" sz="2000" dirty="0" smtClean="0"/>
              <a:t> </a:t>
            </a:r>
            <a:endParaRPr lang="en-US" sz="2000" dirty="0"/>
          </a:p>
        </p:txBody>
      </p:sp>
      <p:pic>
        <p:nvPicPr>
          <p:cNvPr id="9" name="Picture 8"/>
          <p:cNvPicPr>
            <a:picLocks noChangeAspect="1"/>
          </p:cNvPicPr>
          <p:nvPr/>
        </p:nvPicPr>
        <p:blipFill>
          <a:blip r:embed="rId2"/>
          <a:stretch>
            <a:fillRect/>
          </a:stretch>
        </p:blipFill>
        <p:spPr>
          <a:xfrm>
            <a:off x="2362200" y="1753541"/>
            <a:ext cx="3416070" cy="3727313"/>
          </a:xfrm>
          <a:prstGeom prst="rect">
            <a:avLst/>
          </a:prstGeom>
        </p:spPr>
      </p:pic>
      <p:sp>
        <p:nvSpPr>
          <p:cNvPr id="11" name="Date Placeholder 1"/>
          <p:cNvSpPr>
            <a:spLocks noGrp="1"/>
          </p:cNvSpPr>
          <p:nvPr>
            <p:ph type="dt" sz="half" idx="4294967295"/>
          </p:nvPr>
        </p:nvSpPr>
        <p:spPr>
          <a:xfrm>
            <a:off x="0" y="377825"/>
            <a:ext cx="1600200" cy="215900"/>
          </a:xfrm>
        </p:spPr>
        <p:txBody>
          <a:bodyPr/>
          <a:lstStyle/>
          <a:p>
            <a:pPr algn="ctr"/>
            <a:r>
              <a:rPr lang="en-US" altLang="en-US" b="1" dirty="0" smtClean="0">
                <a:solidFill>
                  <a:schemeClr val="tx1"/>
                </a:solidFill>
              </a:rPr>
              <a:t>November 2017</a:t>
            </a:r>
            <a:endParaRPr lang="en-US" altLang="en-US" b="1" dirty="0">
              <a:solidFill>
                <a:schemeClr val="tx1"/>
              </a:solidFill>
            </a:endParaRPr>
          </a:p>
        </p:txBody>
      </p:sp>
      <p:sp>
        <p:nvSpPr>
          <p:cNvPr id="12"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515096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266700" y="789315"/>
            <a:ext cx="8610600" cy="762000"/>
          </a:xfrm>
        </p:spPr>
        <p:txBody>
          <a:bodyPr>
            <a:noAutofit/>
          </a:bodyPr>
          <a:lstStyle/>
          <a:p>
            <a:pPr algn="ctr"/>
            <a:r>
              <a:rPr lang="en-US" altLang="ko-KR" sz="2800" b="1" dirty="0">
                <a:latin typeface="Times New Roman" panose="02020603050405020304" pitchFamily="18" charset="0"/>
                <a:cs typeface="Times New Roman" panose="02020603050405020304" pitchFamily="18" charset="0"/>
              </a:rPr>
              <a:t>Conclusions </a:t>
            </a:r>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6</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53"/>
          <p:cNvSpPr txBox="1">
            <a:spLocks noChangeArrowheads="1"/>
          </p:cNvSpPr>
          <p:nvPr/>
        </p:nvSpPr>
        <p:spPr bwMode="auto">
          <a:xfrm>
            <a:off x="590550" y="2299267"/>
            <a:ext cx="79248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US" sz="2000" dirty="0"/>
              <a:t>OWC is promising solution of 5G and beyond</a:t>
            </a:r>
          </a:p>
          <a:p>
            <a:r>
              <a:rPr lang="en-US" sz="2000" dirty="0"/>
              <a:t>VLC can provide communication as well as illumination</a:t>
            </a:r>
          </a:p>
          <a:p>
            <a:r>
              <a:rPr lang="en-US" sz="2000" dirty="0"/>
              <a:t>Both the RF and VLC has advantages and limitations</a:t>
            </a:r>
          </a:p>
          <a:p>
            <a:r>
              <a:rPr lang="en-US" sz="2000" dirty="0"/>
              <a:t>Coexistence of both the technologies can overcome the limitations</a:t>
            </a:r>
          </a:p>
          <a:p>
            <a:r>
              <a:rPr lang="en-US" sz="2000" dirty="0"/>
              <a:t>It will reduce interference, increase spectral uses, and increase overall quality of service.</a:t>
            </a:r>
          </a:p>
          <a:p>
            <a:pPr marL="0" indent="0">
              <a:buNone/>
            </a:pPr>
            <a:r>
              <a:rPr lang="en-US" sz="2000" dirty="0" smtClean="0"/>
              <a:t> </a:t>
            </a:r>
            <a:endParaRPr lang="en-US" sz="2000" dirty="0"/>
          </a:p>
        </p:txBody>
      </p:sp>
      <p:sp>
        <p:nvSpPr>
          <p:cNvPr id="9" name="Date Placeholder 1"/>
          <p:cNvSpPr>
            <a:spLocks noGrp="1"/>
          </p:cNvSpPr>
          <p:nvPr>
            <p:ph type="dt" sz="half" idx="4294967295"/>
          </p:nvPr>
        </p:nvSpPr>
        <p:spPr>
          <a:xfrm>
            <a:off x="0" y="377825"/>
            <a:ext cx="1600200" cy="215900"/>
          </a:xfrm>
        </p:spPr>
        <p:txBody>
          <a:bodyPr/>
          <a:lstStyle/>
          <a:p>
            <a:pPr algn="ctr"/>
            <a:r>
              <a:rPr lang="en-US" altLang="en-US" b="1" dirty="0" smtClean="0">
                <a:solidFill>
                  <a:schemeClr val="tx1"/>
                </a:solidFill>
              </a:rPr>
              <a:t>November 2017</a:t>
            </a:r>
            <a:endParaRPr lang="en-US" altLang="en-US" b="1" dirty="0">
              <a:solidFill>
                <a:schemeClr val="tx1"/>
              </a:solidFill>
            </a:endParaRPr>
          </a:p>
        </p:txBody>
      </p:sp>
      <p:sp>
        <p:nvSpPr>
          <p:cNvPr id="11"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795706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9107</TotalTime>
  <Words>268</Words>
  <Application>Microsoft Office PowerPoint</Application>
  <PresentationFormat>On-screen Show (4:3)</PresentationFormat>
  <Paragraphs>64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디자인 사용자 지정</vt:lpstr>
      <vt:lpstr>PowerPoint Presentation</vt:lpstr>
      <vt:lpstr>Contents</vt:lpstr>
      <vt:lpstr>Why Coexistence of RF and VLC? </vt:lpstr>
      <vt:lpstr>Coexistence of RF/VLC at Car </vt:lpstr>
      <vt:lpstr>Why Coexistence of RF and VLC? </vt:lpstr>
      <vt:lpstr>Conclusions </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665</cp:revision>
  <cp:lastPrinted>2015-12-29T06:55:16Z</cp:lastPrinted>
  <dcterms:created xsi:type="dcterms:W3CDTF">2015-01-04T22:39:23Z</dcterms:created>
  <dcterms:modified xsi:type="dcterms:W3CDTF">2017-11-08T12:08:04Z</dcterms:modified>
</cp:coreProperties>
</file>