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4" r:id="rId3"/>
    <p:sldId id="256" r:id="rId4"/>
    <p:sldId id="258" r:id="rId5"/>
    <p:sldId id="276" r:id="rId6"/>
    <p:sldId id="275" r:id="rId7"/>
    <p:sldId id="274" r:id="rId8"/>
    <p:sldId id="271" r:id="rId9"/>
    <p:sldId id="269" r:id="rId10"/>
    <p:sldId id="26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76709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42235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64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dirty="0"/>
              <a:t>May 2017</a:t>
            </a:r>
          </a:p>
        </p:txBody>
      </p:sp>
      <p:sp>
        <p:nvSpPr>
          <p:cNvPr id="8" name="Footer Placeholder 7"/>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 2017</a:t>
            </a:r>
          </a:p>
        </p:txBody>
      </p:sp>
      <p:sp>
        <p:nvSpPr>
          <p:cNvPr id="4" name="Footer Placeholder 3"/>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July 2017</a:t>
            </a:r>
          </a:p>
        </p:txBody>
      </p:sp>
      <p:sp>
        <p:nvSpPr>
          <p:cNvPr id="3" name="Footer Placeholder 2"/>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2017</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802.15-17-0436-00-007a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Nov. 2017</a:t>
            </a:r>
          </a:p>
        </p:txBody>
      </p:sp>
      <p:sp>
        <p:nvSpPr>
          <p:cNvPr id="5" name="Footer Placeholder 2"/>
          <p:cNvSpPr>
            <a:spLocks noGrp="1"/>
          </p:cNvSpPr>
          <p:nvPr>
            <p:ph type="ftr" sz="quarter" idx="11"/>
          </p:nvPr>
        </p:nvSpPr>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OWC TG Closing Report Nov. 2017	</a:t>
            </a:r>
          </a:p>
          <a:p>
            <a:r>
              <a:rPr lang="en-US" altLang="en-US" sz="1600" b="1" dirty="0">
                <a:solidFill>
                  <a:schemeClr val="tx2"/>
                </a:solidFill>
              </a:rPr>
              <a:t>Date Submitted: Nov. </a:t>
            </a:r>
            <a:r>
              <a:rPr lang="en-US" altLang="en-US" sz="1600" dirty="0">
                <a:solidFill>
                  <a:schemeClr val="tx2"/>
                </a:solidFill>
              </a:rPr>
              <a:t> 8, 2017	</a:t>
            </a: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Yeong</a:t>
            </a:r>
            <a:r>
              <a:rPr lang="en-US" altLang="en-US" sz="1600" dirty="0">
                <a:solidFill>
                  <a:schemeClr val="tx2"/>
                </a:solidFill>
              </a:rPr>
              <a:t> Min Jang 	Company: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a:t>
            </a:r>
          </a:p>
          <a:p>
            <a:r>
              <a:rPr lang="en-US" altLang="en-US" sz="1600" dirty="0">
                <a:solidFill>
                  <a:schemeClr val="tx2"/>
                </a:solidFill>
              </a:rPr>
              <a:t>Voice:, FAX:, E-Mail: yjang@kookmin.ac.kr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6248400" y="332114"/>
            <a:ext cx="2209800" cy="307777"/>
          </a:xfrm>
          <a:prstGeom prst="rect">
            <a:avLst/>
          </a:prstGeom>
          <a:noFill/>
        </p:spPr>
        <p:txBody>
          <a:bodyPr wrap="square" rtlCol="0">
            <a:spAutoFit/>
          </a:bodyPr>
          <a:lstStyle/>
          <a:p>
            <a:pPr algn="r"/>
            <a:r>
              <a:rPr lang="en-US" sz="1400" dirty="0"/>
              <a:t>IEEE </a:t>
            </a:r>
            <a:r>
              <a:rPr lang="en-US" sz="1400" b="1" dirty="0"/>
              <a:t>15-17-0634-00-007a</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10</a:t>
            </a:fld>
            <a:endParaRPr lang="en-US" altLang="en-US"/>
          </a:p>
        </p:txBody>
      </p:sp>
      <p:sp>
        <p:nvSpPr>
          <p:cNvPr id="3" name="Rectangle 2"/>
          <p:cNvSpPr/>
          <p:nvPr/>
        </p:nvSpPr>
        <p:spPr>
          <a:xfrm>
            <a:off x="3124200" y="681335"/>
            <a:ext cx="4876800" cy="461665"/>
          </a:xfrm>
          <a:prstGeom prst="rect">
            <a:avLst/>
          </a:prstGeom>
        </p:spPr>
        <p:txBody>
          <a:bodyPr wrap="square">
            <a:spAutoFit/>
          </a:bodyPr>
          <a:lstStyle/>
          <a:p>
            <a:r>
              <a:rPr lang="en-US" sz="2400" u="sng" dirty="0"/>
              <a:t>Updated Milestone and Schedule</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Date Placeholder 1">
            <a:extLst>
              <a:ext uri="{FF2B5EF4-FFF2-40B4-BE49-F238E27FC236}">
                <a16:creationId xmlns:a16="http://schemas.microsoft.com/office/drawing/2014/main" id="{A8368831-66B1-4ACB-9E11-E693DEAF6B9B}"/>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2" name="Footer Placeholder 2">
            <a:extLst>
              <a:ext uri="{FF2B5EF4-FFF2-40B4-BE49-F238E27FC236}">
                <a16:creationId xmlns:a16="http://schemas.microsoft.com/office/drawing/2014/main" id="{EE72C1B2-BF05-437A-919F-E71071676287}"/>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graphicFrame>
        <p:nvGraphicFramePr>
          <p:cNvPr id="13" name="Table 12"/>
          <p:cNvGraphicFramePr>
            <a:graphicFrameLocks noGrp="1"/>
          </p:cNvGraphicFramePr>
          <p:nvPr>
            <p:extLst>
              <p:ext uri="{D42A27DB-BD31-4B8C-83A1-F6EECF244321}">
                <p14:modId xmlns:p14="http://schemas.microsoft.com/office/powerpoint/2010/main" val="219175835"/>
              </p:ext>
            </p:extLst>
          </p:nvPr>
        </p:nvGraphicFramePr>
        <p:xfrm>
          <a:off x="76199" y="1422400"/>
          <a:ext cx="9002484" cy="490220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Release D7</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chemeClr val="accent1"/>
                          </a:solidFill>
                        </a:rPr>
                        <a:t>Request for Sponsor Ballot 1 for D7</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r>
                        <a:rPr lang="en-US" altLang="ko-KR" sz="1600" baseline="0" dirty="0">
                          <a:solidFill>
                            <a:schemeClr val="accent1"/>
                          </a:solidFill>
                        </a:rPr>
                        <a:t> comment resolution</a:t>
                      </a:r>
                    </a:p>
                    <a:p>
                      <a:pPr marL="285750" indent="-285750">
                        <a:buFont typeface="Arial" panose="020B0604020202020204" pitchFamily="34" charset="0"/>
                        <a:buChar char="•"/>
                      </a:pPr>
                      <a:endParaRPr lang="en-US" altLang="ko-KR" sz="1600"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altLang="ja-JP" sz="1600" dirty="0">
                          <a:solidFill>
                            <a:schemeClr val="accent1"/>
                          </a:solidFill>
                        </a:rPr>
                        <a:t>Release D8</a:t>
                      </a:r>
                    </a:p>
                    <a:p>
                      <a:pPr marL="285750" indent="-285750">
                        <a:buFont typeface="Arial" panose="020B0604020202020204" pitchFamily="34" charset="0"/>
                        <a:buChar char="•"/>
                      </a:pPr>
                      <a:r>
                        <a:rPr lang="en-US" altLang="ja-JP" sz="1600" dirty="0">
                          <a:solidFill>
                            <a:schemeClr val="accent1"/>
                          </a:solidFill>
                        </a:rPr>
                        <a:t>SB2</a:t>
                      </a:r>
                      <a:r>
                        <a:rPr lang="en-US" altLang="ja-JP" sz="1600" baseline="0" dirty="0">
                          <a:solidFill>
                            <a:schemeClr val="accent1"/>
                          </a:solidFill>
                        </a:rPr>
                        <a:t> for D8 ?</a:t>
                      </a:r>
                      <a:endParaRPr lang="en-US" altLang="ja-JP"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SB2 comment resolution</a:t>
                      </a:r>
                    </a:p>
                    <a:p>
                      <a:pPr marL="285750" indent="-285750">
                        <a:buFont typeface="Arial" panose="020B0604020202020204" pitchFamily="34" charset="0"/>
                        <a:buChar char="•"/>
                      </a:pPr>
                      <a:endParaRPr lang="en-US" altLang="ko-KR" sz="1600" baseline="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D9</a:t>
                      </a:r>
                    </a:p>
                    <a:p>
                      <a:endParaRPr lang="en-US" sz="16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SA review</a:t>
                      </a:r>
                    </a:p>
                    <a:p>
                      <a:endParaRPr lang="en-US" sz="1600" dirty="0"/>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altLang="ko-KR" sz="1600" dirty="0">
                          <a:solidFill>
                            <a:schemeClr val="accent1"/>
                          </a:solidFill>
                        </a:rPr>
                        <a:t>Publish the standard IEEE802.15.7-2018</a:t>
                      </a:r>
                    </a:p>
                    <a:p>
                      <a:pPr marL="285750" indent="-285750">
                        <a:buFont typeface="Arial" panose="020B0604020202020204" pitchFamily="34" charset="0"/>
                        <a:buChar char="•"/>
                      </a:pPr>
                      <a:r>
                        <a:rPr lang="en-US" altLang="ko-KR" sz="1600" dirty="0">
                          <a:solidFill>
                            <a:schemeClr val="accent1"/>
                          </a:solidFill>
                        </a:rPr>
                        <a:t>Have</a:t>
                      </a:r>
                      <a:r>
                        <a:rPr lang="en-US" altLang="ko-KR" sz="1600" baseline="0" dirty="0">
                          <a:solidFill>
                            <a:schemeClr val="accent1"/>
                          </a:solidFill>
                        </a:rPr>
                        <a:t> a party!</a:t>
                      </a:r>
                    </a:p>
                    <a:p>
                      <a:endParaRPr lang="en-US" sz="16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8" name="TextBox 7"/>
          <p:cNvSpPr txBox="1"/>
          <p:nvPr/>
        </p:nvSpPr>
        <p:spPr>
          <a:xfrm>
            <a:off x="6248400" y="332114"/>
            <a:ext cx="2209800" cy="307777"/>
          </a:xfrm>
          <a:prstGeom prst="rect">
            <a:avLst/>
          </a:prstGeom>
          <a:noFill/>
        </p:spPr>
        <p:txBody>
          <a:bodyPr wrap="square" rtlCol="0">
            <a:spAutoFit/>
          </a:bodyPr>
          <a:lstStyle/>
          <a:p>
            <a:pPr algn="r"/>
            <a:r>
              <a:rPr lang="en-US" altLang="ko-KR" sz="1400" dirty="0"/>
              <a:t>IEEE </a:t>
            </a:r>
            <a:r>
              <a:rPr lang="en-US" altLang="ko-KR" sz="1400" b="1" dirty="0"/>
              <a:t>15-17-0634-00-007a</a:t>
            </a:r>
            <a:endParaRPr lang="en-US" altLang="ko-KR" sz="1400" dirty="0"/>
          </a:p>
        </p:txBody>
      </p:sp>
    </p:spTree>
    <p:extLst>
      <p:ext uri="{BB962C8B-B14F-4D97-AF65-F5344CB8AC3E}">
        <p14:creationId xmlns:p14="http://schemas.microsoft.com/office/powerpoint/2010/main" val="239101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a:t>Slide </a:t>
            </a:r>
            <a:fld id="{163BEA69-124C-4983-86C3-8D9424597F70}" type="slidenum">
              <a:rPr lang="en-US" altLang="en-US" smtClean="0"/>
              <a:pPr/>
              <a:t>2</a:t>
            </a:fld>
            <a:endParaRPr lang="en-US" altLang="en-US"/>
          </a:p>
        </p:txBody>
      </p:sp>
      <p:sp>
        <p:nvSpPr>
          <p:cNvPr id="5" name="TextBox 4"/>
          <p:cNvSpPr txBox="1"/>
          <p:nvPr/>
        </p:nvSpPr>
        <p:spPr>
          <a:xfrm>
            <a:off x="649560" y="681335"/>
            <a:ext cx="7749237" cy="830997"/>
          </a:xfrm>
          <a:prstGeom prst="rect">
            <a:avLst/>
          </a:prstGeom>
          <a:noFill/>
        </p:spPr>
        <p:txBody>
          <a:bodyPr wrap="none" rtlCol="0">
            <a:spAutoFit/>
          </a:bodyPr>
          <a:lstStyle/>
          <a:p>
            <a:pPr algn="ctr"/>
            <a:r>
              <a:rPr lang="en-US" sz="2400" u="sng" dirty="0"/>
              <a:t>Background</a:t>
            </a:r>
          </a:p>
          <a:p>
            <a:r>
              <a:rPr lang="en-US" sz="2400" u="sng" dirty="0"/>
              <a:t>TG7m conducted a task group letter ballot review of draft D5</a:t>
            </a:r>
          </a:p>
        </p:txBody>
      </p:sp>
      <p:sp>
        <p:nvSpPr>
          <p:cNvPr id="6" name="TextBox 5"/>
          <p:cNvSpPr txBox="1"/>
          <p:nvPr/>
        </p:nvSpPr>
        <p:spPr>
          <a:xfrm>
            <a:off x="351148" y="1676400"/>
            <a:ext cx="8763000" cy="4278094"/>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1800" dirty="0"/>
              <a:t>Draft D1 was issued at the end of October, 2016.</a:t>
            </a:r>
          </a:p>
          <a:p>
            <a:pPr marL="457200" indent="-457200">
              <a:spcBef>
                <a:spcPts val="600"/>
              </a:spcBef>
              <a:buFont typeface="Arial" panose="020B0604020202020204" pitchFamily="34" charset="0"/>
              <a:buChar char="•"/>
            </a:pPr>
            <a:r>
              <a:rPr lang="en-US" sz="1800" dirty="0"/>
              <a:t>There were 826 technical comments and 251 editorial comments.</a:t>
            </a:r>
          </a:p>
          <a:p>
            <a:pPr marL="457200" indent="-457200">
              <a:spcBef>
                <a:spcPts val="600"/>
              </a:spcBef>
              <a:buFont typeface="Arial" panose="020B0604020202020204" pitchFamily="34" charset="0"/>
              <a:buChar char="•"/>
            </a:pPr>
            <a:r>
              <a:rPr lang="en-US" sz="1800" dirty="0"/>
              <a:t>Draft D2 was issued at end of March, 2017.</a:t>
            </a:r>
          </a:p>
          <a:p>
            <a:pPr marL="457200" indent="-457200">
              <a:spcBef>
                <a:spcPts val="600"/>
              </a:spcBef>
              <a:buFont typeface="Arial" panose="020B0604020202020204" pitchFamily="34" charset="0"/>
              <a:buChar char="•"/>
            </a:pPr>
            <a:r>
              <a:rPr lang="en-US" sz="1800" dirty="0"/>
              <a:t>For D2, there were 362 technical comments and 36 editorial comments.</a:t>
            </a:r>
          </a:p>
          <a:p>
            <a:pPr marL="457200" indent="-457200">
              <a:spcBef>
                <a:spcPts val="600"/>
              </a:spcBef>
              <a:buFont typeface="Arial" panose="020B0604020202020204" pitchFamily="34" charset="0"/>
              <a:buChar char="•"/>
            </a:pPr>
            <a:r>
              <a:rPr lang="en-US" altLang="ko-KR" sz="1800" dirty="0"/>
              <a:t>Draft D3 was issued at the middle of June, 2017.</a:t>
            </a:r>
          </a:p>
          <a:p>
            <a:pPr marL="457200" indent="-457200">
              <a:spcBef>
                <a:spcPts val="600"/>
              </a:spcBef>
              <a:buFont typeface="Arial" panose="020B0604020202020204" pitchFamily="34" charset="0"/>
              <a:buChar char="•"/>
            </a:pPr>
            <a:r>
              <a:rPr lang="en-US" altLang="ko-KR" sz="1800" dirty="0"/>
              <a:t>For D3, there were 407 technical comments and 41 editorial comments. There are 2 postponed technical comments.</a:t>
            </a:r>
          </a:p>
          <a:p>
            <a:pPr marL="457200" indent="-457200">
              <a:spcBef>
                <a:spcPts val="600"/>
              </a:spcBef>
              <a:buFont typeface="Arial" panose="020B0604020202020204" pitchFamily="34" charset="0"/>
              <a:buChar char="•"/>
            </a:pPr>
            <a:r>
              <a:rPr lang="en-US" altLang="ko-KR" sz="1800" dirty="0"/>
              <a:t>Draft D4 was issued at the middle of August, 2017.</a:t>
            </a:r>
          </a:p>
          <a:p>
            <a:pPr marL="457200" indent="-457200">
              <a:spcBef>
                <a:spcPts val="600"/>
              </a:spcBef>
              <a:buFont typeface="Arial" panose="020B0604020202020204" pitchFamily="34" charset="0"/>
              <a:buChar char="•"/>
            </a:pPr>
            <a:r>
              <a:rPr lang="en-US" altLang="ko-KR" sz="1800" dirty="0"/>
              <a:t>For D4, there were 285 technical comments and 26 editorial comments.</a:t>
            </a:r>
          </a:p>
          <a:p>
            <a:pPr marL="457200" indent="-457200">
              <a:spcBef>
                <a:spcPts val="600"/>
              </a:spcBef>
              <a:buFont typeface="Arial" panose="020B0604020202020204" pitchFamily="34" charset="0"/>
              <a:buChar char="•"/>
            </a:pPr>
            <a:r>
              <a:rPr lang="en-US" altLang="ko-KR" sz="1800" dirty="0"/>
              <a:t>Draft D5 was issued at the middle of Oct., 2017.</a:t>
            </a:r>
          </a:p>
          <a:p>
            <a:pPr marL="457200" indent="-457200">
              <a:spcBef>
                <a:spcPts val="600"/>
              </a:spcBef>
              <a:buFont typeface="Arial" panose="020B0604020202020204" pitchFamily="34" charset="0"/>
              <a:buChar char="•"/>
            </a:pPr>
            <a:r>
              <a:rPr lang="en-US" altLang="ko-KR" sz="1800" dirty="0"/>
              <a:t>For D5, there were 150 technical and editorial comments.</a:t>
            </a:r>
          </a:p>
          <a:p>
            <a:pPr marL="457200" indent="-457200">
              <a:spcBef>
                <a:spcPts val="600"/>
              </a:spcBef>
              <a:buFont typeface="Arial" panose="020B0604020202020204" pitchFamily="34" charset="0"/>
              <a:buChar char="•"/>
            </a:pPr>
            <a:endParaRPr lang="en-US" altLang="ko-KR" sz="2400" dirty="0"/>
          </a:p>
        </p:txBody>
      </p:sp>
      <p:sp>
        <p:nvSpPr>
          <p:cNvPr id="8" name="Date Placeholder 1">
            <a:extLst>
              <a:ext uri="{FF2B5EF4-FFF2-40B4-BE49-F238E27FC236}">
                <a16:creationId xmlns:a16="http://schemas.microsoft.com/office/drawing/2014/main" id="{7DB1B5D4-24DB-43F1-A57E-27F866E284AA}"/>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0" name="Footer Placeholder 2">
            <a:extLst>
              <a:ext uri="{FF2B5EF4-FFF2-40B4-BE49-F238E27FC236}">
                <a16:creationId xmlns:a16="http://schemas.microsoft.com/office/drawing/2014/main" id="{2D47A57E-83F3-48A1-9DF1-6384C6487E3F}"/>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TextBox 6"/>
          <p:cNvSpPr txBox="1"/>
          <p:nvPr/>
        </p:nvSpPr>
        <p:spPr>
          <a:xfrm>
            <a:off x="6248400" y="332114"/>
            <a:ext cx="2209800" cy="307777"/>
          </a:xfrm>
          <a:prstGeom prst="rect">
            <a:avLst/>
          </a:prstGeom>
          <a:noFill/>
        </p:spPr>
        <p:txBody>
          <a:bodyPr wrap="square" rtlCol="0">
            <a:spAutoFit/>
          </a:bodyPr>
          <a:lstStyle/>
          <a:p>
            <a:pPr algn="r"/>
            <a:r>
              <a:rPr lang="en-US" altLang="ko-KR" sz="1400" dirty="0"/>
              <a:t>IEEE </a:t>
            </a:r>
            <a:r>
              <a:rPr lang="en-US" altLang="ko-KR" sz="1400" b="1" dirty="0"/>
              <a:t>15-17-0634-00-007a</a:t>
            </a:r>
            <a:endParaRPr lang="en-US" altLang="ko-KR" sz="1400" dirty="0"/>
          </a:p>
        </p:txBody>
      </p:sp>
    </p:spTree>
    <p:extLst>
      <p:ext uri="{BB962C8B-B14F-4D97-AF65-F5344CB8AC3E}">
        <p14:creationId xmlns:p14="http://schemas.microsoft.com/office/powerpoint/2010/main" val="255641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1066800" y="935833"/>
            <a:ext cx="6000361" cy="461665"/>
          </a:xfrm>
          <a:prstGeom prst="rect">
            <a:avLst/>
          </a:prstGeom>
          <a:noFill/>
        </p:spPr>
        <p:txBody>
          <a:bodyPr wrap="none" rtlCol="0">
            <a:spAutoFit/>
          </a:bodyPr>
          <a:lstStyle/>
          <a:p>
            <a:r>
              <a:rPr lang="en-US" sz="2400" u="sng" dirty="0"/>
              <a:t>Status of comments at the end of  Nov. Meeting</a:t>
            </a:r>
          </a:p>
        </p:txBody>
      </p:sp>
      <p:sp>
        <p:nvSpPr>
          <p:cNvPr id="3" name="TextBox 2"/>
          <p:cNvSpPr txBox="1"/>
          <p:nvPr/>
        </p:nvSpPr>
        <p:spPr>
          <a:xfrm>
            <a:off x="228600" y="1730276"/>
            <a:ext cx="8763000" cy="907941"/>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2400" dirty="0"/>
              <a:t>Resolved comments resolution for D5 document</a:t>
            </a:r>
          </a:p>
          <a:p>
            <a:pPr>
              <a:spcBef>
                <a:spcPts val="600"/>
              </a:spcBef>
            </a:pPr>
            <a:endParaRPr lang="en-US" sz="2400"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TextBox 6"/>
          <p:cNvSpPr txBox="1"/>
          <p:nvPr/>
        </p:nvSpPr>
        <p:spPr>
          <a:xfrm>
            <a:off x="6248400" y="332114"/>
            <a:ext cx="2209800" cy="307777"/>
          </a:xfrm>
          <a:prstGeom prst="rect">
            <a:avLst/>
          </a:prstGeom>
          <a:noFill/>
        </p:spPr>
        <p:txBody>
          <a:bodyPr wrap="square" rtlCol="0">
            <a:spAutoFit/>
          </a:bodyPr>
          <a:lstStyle/>
          <a:p>
            <a:pPr algn="r"/>
            <a:r>
              <a:rPr lang="en-US" altLang="ko-KR" sz="1400" dirty="0"/>
              <a:t>IEEE </a:t>
            </a:r>
            <a:r>
              <a:rPr lang="en-US" altLang="ko-KR" sz="1400" b="1" dirty="0"/>
              <a:t>15-17-0634-00-007a</a:t>
            </a:r>
            <a:endParaRPr lang="en-US" altLang="ko-KR"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4</a:t>
            </a:fld>
            <a:endParaRPr lang="en-US" altLang="en-US"/>
          </a:p>
        </p:txBody>
      </p:sp>
      <p:sp>
        <p:nvSpPr>
          <p:cNvPr id="3" name="Rectangle 2"/>
          <p:cNvSpPr/>
          <p:nvPr/>
        </p:nvSpPr>
        <p:spPr>
          <a:xfrm>
            <a:off x="1828800" y="643235"/>
            <a:ext cx="5181600" cy="584775"/>
          </a:xfrm>
          <a:prstGeom prst="rect">
            <a:avLst/>
          </a:prstGeom>
        </p:spPr>
        <p:txBody>
          <a:bodyPr wrap="square">
            <a:spAutoFit/>
          </a:bodyPr>
          <a:lstStyle/>
          <a:p>
            <a:r>
              <a:rPr lang="en-US" sz="3200" dirty="0"/>
              <a:t>Plans for January meeting</a:t>
            </a:r>
          </a:p>
        </p:txBody>
      </p:sp>
      <p:sp>
        <p:nvSpPr>
          <p:cNvPr id="7" name="TextBox 6"/>
          <p:cNvSpPr txBox="1"/>
          <p:nvPr/>
        </p:nvSpPr>
        <p:spPr>
          <a:xfrm>
            <a:off x="457200" y="1273076"/>
            <a:ext cx="8382000" cy="4893647"/>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D6 comment resolution</a:t>
            </a:r>
          </a:p>
          <a:p>
            <a:pPr marL="285750" indent="-285750">
              <a:buFont typeface="Arial" panose="020B0604020202020204" pitchFamily="34" charset="0"/>
              <a:buChar char="•"/>
            </a:pPr>
            <a:r>
              <a:rPr lang="en-US" altLang="ko-KR" sz="2400" dirty="0">
                <a:solidFill>
                  <a:srgbClr val="00B050"/>
                </a:solidFill>
              </a:rPr>
              <a:t>Release D6 (Nov. 2017)</a:t>
            </a:r>
          </a:p>
          <a:p>
            <a:pPr marL="285750" lvl="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Letter Ballot 1 for D</a:t>
            </a:r>
            <a:r>
              <a:rPr lang="en-US" altLang="ja-JP" sz="2400" dirty="0">
                <a:solidFill>
                  <a:srgbClr val="00B050"/>
                </a:solidFill>
              </a:rPr>
              <a:t>6 (Nov. 2017)</a:t>
            </a:r>
          </a:p>
          <a:p>
            <a:pPr marL="28575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LB1 comment resolution (Jan. 2018)</a:t>
            </a:r>
          </a:p>
          <a:p>
            <a:pPr marL="285750" indent="-285750" eaLnBrk="1" fontAlgn="auto" hangingPunct="1">
              <a:spcBef>
                <a:spcPts val="0"/>
              </a:spcBef>
              <a:spcAft>
                <a:spcPts val="0"/>
              </a:spcAft>
              <a:buFont typeface="Arial" panose="020B0604020202020204" pitchFamily="34" charset="0"/>
              <a:buChar char="•"/>
              <a:defRPr/>
            </a:pPr>
            <a:endParaRPr lang="en-US" altLang="ko-KR" sz="2400" dirty="0">
              <a:solidFill>
                <a:srgbClr val="FF0000"/>
              </a:solidFill>
            </a:endParaRPr>
          </a:p>
          <a:p>
            <a:pPr marL="285750" indent="-285750" eaLnBrk="1" fontAlgn="auto" hangingPunct="1">
              <a:spcBef>
                <a:spcPts val="0"/>
              </a:spcBef>
              <a:spcAft>
                <a:spcPts val="0"/>
              </a:spcAft>
              <a:buFont typeface="Arial" panose="020B0604020202020204" pitchFamily="34" charset="0"/>
              <a:buChar char="•"/>
              <a:defRPr/>
            </a:pPr>
            <a:r>
              <a:rPr lang="en-US" sz="2400" dirty="0"/>
              <a:t>Schedule</a:t>
            </a:r>
          </a:p>
          <a:p>
            <a:r>
              <a:rPr lang="en-US" sz="2400" dirty="0"/>
              <a:t> - Nov 17 All the supplemental text for the D5 comment </a:t>
            </a:r>
          </a:p>
          <a:p>
            <a:r>
              <a:rPr lang="en-US" sz="2400" dirty="0"/>
              <a:t>                resolution will be uploaded to the Mentor</a:t>
            </a:r>
          </a:p>
          <a:p>
            <a:pPr marL="342900" indent="-342900">
              <a:buFontTx/>
              <a:buChar char="-"/>
            </a:pPr>
            <a:r>
              <a:rPr lang="en-US" sz="2400" dirty="0"/>
              <a:t>Nov. 24	Release D6</a:t>
            </a:r>
          </a:p>
          <a:p>
            <a:pPr marL="342900" indent="-342900">
              <a:buFontTx/>
              <a:buChar char="-"/>
            </a:pPr>
            <a:r>
              <a:rPr lang="en-US" sz="2400" dirty="0"/>
              <a:t>Teleconference: Discuss via e-mail reflector</a:t>
            </a:r>
          </a:p>
          <a:p>
            <a:pPr marL="342900" indent="-342900">
              <a:buFontTx/>
              <a:buChar char="-"/>
            </a:pPr>
            <a:endParaRPr lang="en-US" sz="2400" dirty="0"/>
          </a:p>
          <a:p>
            <a:pPr marL="342900" indent="-342900">
              <a:buFontTx/>
              <a:buChar char="-"/>
            </a:pPr>
            <a:r>
              <a:rPr lang="en-US" sz="2400" dirty="0"/>
              <a:t>Requesting 10 sessions</a:t>
            </a:r>
          </a:p>
          <a:p>
            <a:pPr marL="342900" indent="-342900">
              <a:buFontTx/>
              <a:buChar char="-"/>
            </a:pPr>
            <a:endParaRPr lang="en-US" sz="2400" dirty="0"/>
          </a:p>
        </p:txBody>
      </p:sp>
      <p:sp>
        <p:nvSpPr>
          <p:cNvPr id="9" name="Date Placeholder 1">
            <a:extLst>
              <a:ext uri="{FF2B5EF4-FFF2-40B4-BE49-F238E27FC236}">
                <a16:creationId xmlns:a16="http://schemas.microsoft.com/office/drawing/2014/main" id="{04A6C826-B607-40BB-94C6-B0F155BDCCE6}"/>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96C615FD-016F-462C-86B5-4B9E6EB5928D}"/>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8" name="TextBox 7"/>
          <p:cNvSpPr txBox="1"/>
          <p:nvPr/>
        </p:nvSpPr>
        <p:spPr>
          <a:xfrm>
            <a:off x="6248400" y="332114"/>
            <a:ext cx="2209800" cy="307777"/>
          </a:xfrm>
          <a:prstGeom prst="rect">
            <a:avLst/>
          </a:prstGeom>
          <a:noFill/>
        </p:spPr>
        <p:txBody>
          <a:bodyPr wrap="square" rtlCol="0">
            <a:spAutoFit/>
          </a:bodyPr>
          <a:lstStyle/>
          <a:p>
            <a:pPr algn="r"/>
            <a:r>
              <a:rPr lang="en-US" altLang="ko-KR" sz="1400" dirty="0"/>
              <a:t>IEEE </a:t>
            </a:r>
            <a:r>
              <a:rPr lang="en-US" altLang="ko-KR" sz="1400" b="1" dirty="0"/>
              <a:t>15-17-0634-00-007a</a:t>
            </a:r>
            <a:endParaRPr lang="en-US" altLang="ko-KR"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5</a:t>
            </a:fld>
            <a:endParaRPr lang="en-US" altLang="en-US"/>
          </a:p>
        </p:txBody>
      </p:sp>
      <p:sp>
        <p:nvSpPr>
          <p:cNvPr id="2" name="TextBox 1"/>
          <p:cNvSpPr txBox="1"/>
          <p:nvPr/>
        </p:nvSpPr>
        <p:spPr>
          <a:xfrm>
            <a:off x="3119948" y="644604"/>
            <a:ext cx="2980303" cy="646331"/>
          </a:xfrm>
          <a:prstGeom prst="rect">
            <a:avLst/>
          </a:prstGeom>
          <a:noFill/>
        </p:spPr>
        <p:txBody>
          <a:bodyPr wrap="none" rtlCol="0">
            <a:spAutoFit/>
          </a:bodyPr>
          <a:lstStyle/>
          <a:p>
            <a:r>
              <a:rPr kumimoji="1" lang="en-US" altLang="ja-JP" sz="3600" dirty="0"/>
              <a:t>TG Motion #1</a:t>
            </a:r>
            <a:r>
              <a:rPr lang="en-US" sz="3600" dirty="0"/>
              <a:t>:</a:t>
            </a:r>
          </a:p>
        </p:txBody>
      </p:sp>
      <p:sp>
        <p:nvSpPr>
          <p:cNvPr id="3" name="TextBox 2"/>
          <p:cNvSpPr txBox="1"/>
          <p:nvPr/>
        </p:nvSpPr>
        <p:spPr>
          <a:xfrm>
            <a:off x="760413" y="1434593"/>
            <a:ext cx="8229600" cy="4970591"/>
          </a:xfrm>
          <a:prstGeom prst="rect">
            <a:avLst/>
          </a:prstGeom>
          <a:noFill/>
        </p:spPr>
        <p:txBody>
          <a:bodyPr wrap="square" rtlCol="0">
            <a:spAutoFit/>
          </a:bodyPr>
          <a:lstStyle/>
          <a:p>
            <a:r>
              <a:rPr lang="en-US" altLang="ko-KR" sz="2400" i="1" dirty="0"/>
              <a:t>Move that 802.15 WG start a WG Letter Ballot requesting approval of CA document </a:t>
            </a:r>
            <a:r>
              <a:rPr lang="en-US" altLang="ja-JP" sz="2400" i="1" dirty="0">
                <a:solidFill>
                  <a:srgbClr val="FF0000"/>
                </a:solidFill>
              </a:rPr>
              <a:t>15-17-627r0</a:t>
            </a:r>
            <a:r>
              <a:rPr lang="en-US" altLang="ja-JP" sz="2400" i="1" dirty="0"/>
              <a:t> </a:t>
            </a:r>
            <a:r>
              <a:rPr lang="en-US" altLang="ko-KR" sz="2400" i="1" dirty="0"/>
              <a:t>and document P802-15-7m_</a:t>
            </a:r>
            <a:r>
              <a:rPr lang="en-US" altLang="ko-KR" sz="2400" i="1" dirty="0">
                <a:solidFill>
                  <a:srgbClr val="FF0000"/>
                </a:solidFill>
              </a:rPr>
              <a:t>D06</a:t>
            </a:r>
            <a:r>
              <a:rPr lang="en-US" altLang="ko-KR" sz="2400" i="1" dirty="0"/>
              <a:t> (as edited in accordance with the instructions in document </a:t>
            </a:r>
            <a:r>
              <a:rPr lang="en-US" altLang="ko-KR" sz="2400" i="1" dirty="0">
                <a:solidFill>
                  <a:srgbClr val="FF0000"/>
                </a:solidFill>
              </a:rPr>
              <a:t>15-17-0597-r3-007a</a:t>
            </a:r>
            <a:r>
              <a:rPr lang="en-US" altLang="ko-KR" sz="2400" i="1" dirty="0"/>
              <a:t>) and to forward document P802-15-7m_</a:t>
            </a:r>
            <a:r>
              <a:rPr lang="en-US" altLang="ko-KR" sz="2400" i="1" dirty="0">
                <a:solidFill>
                  <a:srgbClr val="FF0000"/>
                </a:solidFill>
              </a:rPr>
              <a:t>D06</a:t>
            </a:r>
            <a:r>
              <a:rPr lang="en-US" altLang="ko-KR" sz="2400" i="1" dirty="0"/>
              <a:t>, as edited in accordance with the instructions in document </a:t>
            </a:r>
            <a:r>
              <a:rPr lang="en-US" altLang="ko-KR" sz="2400" i="1" dirty="0">
                <a:solidFill>
                  <a:srgbClr val="FF0000"/>
                </a:solidFill>
              </a:rPr>
              <a:t>15-17-0597-r3-007a</a:t>
            </a:r>
            <a:r>
              <a:rPr lang="en-US" altLang="ko-KR" sz="2400" i="1" dirty="0"/>
              <a:t>, and CA document </a:t>
            </a:r>
            <a:r>
              <a:rPr lang="en-US" altLang="ja-JP" sz="2400" i="1" dirty="0">
                <a:solidFill>
                  <a:srgbClr val="FF0000"/>
                </a:solidFill>
              </a:rPr>
              <a:t>15-17-627r0 </a:t>
            </a:r>
            <a:r>
              <a:rPr lang="en-US" altLang="ko-KR" sz="2400" i="1" dirty="0"/>
              <a:t>to Sponsor Ballot pending the completion and inclusion of the edits in the draft.</a:t>
            </a:r>
            <a:endParaRPr lang="ko-KR" altLang="ko-KR" sz="2400" dirty="0"/>
          </a:p>
          <a:p>
            <a:pPr marL="0" indent="0">
              <a:buNone/>
            </a:pPr>
            <a:endParaRPr lang="en-US" altLang="ja-JP" sz="2400" dirty="0"/>
          </a:p>
          <a:p>
            <a:pPr marL="0" indent="0">
              <a:buNone/>
            </a:pPr>
            <a:r>
              <a:rPr lang="en-US" altLang="ja-JP" sz="2400" dirty="0"/>
              <a:t>Moved By: Soo-young Chang</a:t>
            </a:r>
          </a:p>
          <a:p>
            <a:pPr marL="0" indent="0">
              <a:buNone/>
            </a:pPr>
            <a:r>
              <a:rPr lang="en-US" altLang="ja-JP" sz="2400" dirty="0"/>
              <a:t>Seconded By: Hideki</a:t>
            </a:r>
          </a:p>
          <a:p>
            <a:pPr marL="0" indent="0">
              <a:buNone/>
            </a:pPr>
            <a:r>
              <a:rPr lang="en-US" altLang="ja-JP" sz="2400" dirty="0"/>
              <a:t>Y/A/N =  7  /   0 /0</a:t>
            </a:r>
          </a:p>
          <a:p>
            <a:pPr marL="457200" indent="-457200">
              <a:spcBef>
                <a:spcPts val="600"/>
              </a:spcBef>
              <a:buFont typeface="Arial" panose="020B0604020202020204" pitchFamily="34" charset="0"/>
              <a:buChar char="•"/>
            </a:pPr>
            <a:endParaRPr lang="en-US" altLang="ja-JP" sz="2400"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9" name="TextBox 8"/>
          <p:cNvSpPr txBox="1"/>
          <p:nvPr/>
        </p:nvSpPr>
        <p:spPr>
          <a:xfrm>
            <a:off x="6248400" y="332114"/>
            <a:ext cx="2209800" cy="307777"/>
          </a:xfrm>
          <a:prstGeom prst="rect">
            <a:avLst/>
          </a:prstGeom>
          <a:noFill/>
        </p:spPr>
        <p:txBody>
          <a:bodyPr wrap="square" rtlCol="0">
            <a:spAutoFit/>
          </a:bodyPr>
          <a:lstStyle/>
          <a:p>
            <a:pPr algn="r"/>
            <a:r>
              <a:rPr lang="en-US" altLang="ko-KR" sz="1400" dirty="0"/>
              <a:t>IEEE </a:t>
            </a:r>
            <a:r>
              <a:rPr lang="en-US" altLang="ko-KR" sz="1400" b="1" dirty="0"/>
              <a:t>15-17-0634-00-007a</a:t>
            </a:r>
            <a:endParaRPr lang="en-US" altLang="ko-KR" sz="1400" dirty="0"/>
          </a:p>
        </p:txBody>
      </p:sp>
    </p:spTree>
    <p:extLst>
      <p:ext uri="{BB962C8B-B14F-4D97-AF65-F5344CB8AC3E}">
        <p14:creationId xmlns:p14="http://schemas.microsoft.com/office/powerpoint/2010/main" val="1707913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6</a:t>
            </a:fld>
            <a:endParaRPr lang="en-US" altLang="en-US"/>
          </a:p>
        </p:txBody>
      </p:sp>
      <p:sp>
        <p:nvSpPr>
          <p:cNvPr id="2" name="TextBox 1"/>
          <p:cNvSpPr txBox="1"/>
          <p:nvPr/>
        </p:nvSpPr>
        <p:spPr>
          <a:xfrm>
            <a:off x="2506097" y="611007"/>
            <a:ext cx="2980303" cy="646331"/>
          </a:xfrm>
          <a:prstGeom prst="rect">
            <a:avLst/>
          </a:prstGeom>
          <a:noFill/>
        </p:spPr>
        <p:txBody>
          <a:bodyPr wrap="none" rtlCol="0">
            <a:spAutoFit/>
          </a:bodyPr>
          <a:lstStyle/>
          <a:p>
            <a:r>
              <a:rPr lang="en-US" sz="3600" dirty="0"/>
              <a:t>TG Motion #2:</a:t>
            </a:r>
          </a:p>
        </p:txBody>
      </p:sp>
      <p:sp>
        <p:nvSpPr>
          <p:cNvPr id="3" name="TextBox 2"/>
          <p:cNvSpPr txBox="1"/>
          <p:nvPr/>
        </p:nvSpPr>
        <p:spPr>
          <a:xfrm>
            <a:off x="760413" y="1217147"/>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WG balloting of the </a:t>
            </a:r>
            <a:r>
              <a:rPr lang="en-US" altLang="ja-JP" sz="2400" i="1" dirty="0">
                <a:solidFill>
                  <a:srgbClr val="FF0000"/>
                </a:solidFill>
              </a:rPr>
              <a:t>P802.15.7m-D01</a:t>
            </a:r>
            <a:r>
              <a:rPr lang="en-US" altLang="ja-JP" sz="2400" i="1" dirty="0"/>
              <a:t> with the following membership: Yeong Min Jang</a:t>
            </a:r>
            <a:r>
              <a:rPr lang="en-US" altLang="en-US" sz="2400" i="1" dirty="0"/>
              <a:t>, Rick Roberts, Hideki Aoyama, Soo-Young Chang, </a:t>
            </a:r>
            <a:r>
              <a:rPr lang="en-US" altLang="en-US" sz="2400" i="1" dirty="0" err="1"/>
              <a:t>Jaesang</a:t>
            </a:r>
            <a:r>
              <a:rPr lang="en-US" altLang="en-US" sz="2400" i="1" dirty="0"/>
              <a:t> Cha, and Van Trang Nguyen</a:t>
            </a:r>
            <a:r>
              <a:rPr lang="en-US" altLang="ja-JP" sz="2400" i="1" dirty="0"/>
              <a:t>. The 802.15 TG7m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4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Moved by:  Hideki</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Seconded by: Soo-Young Chang</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Y/N/A:    7 /  0  /0</a:t>
            </a:r>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9" name="TextBox 8"/>
          <p:cNvSpPr txBox="1"/>
          <p:nvPr/>
        </p:nvSpPr>
        <p:spPr>
          <a:xfrm>
            <a:off x="6248400" y="332114"/>
            <a:ext cx="2209800" cy="307777"/>
          </a:xfrm>
          <a:prstGeom prst="rect">
            <a:avLst/>
          </a:prstGeom>
          <a:noFill/>
        </p:spPr>
        <p:txBody>
          <a:bodyPr wrap="square" rtlCol="0">
            <a:spAutoFit/>
          </a:bodyPr>
          <a:lstStyle/>
          <a:p>
            <a:pPr algn="r"/>
            <a:r>
              <a:rPr lang="en-US" altLang="ko-KR" sz="1400" dirty="0"/>
              <a:t>IEEE </a:t>
            </a:r>
            <a:r>
              <a:rPr lang="en-US" altLang="ko-KR" sz="1400" b="1" dirty="0"/>
              <a:t>15-17-0634-00-007a</a:t>
            </a:r>
            <a:endParaRPr lang="en-US" altLang="ko-KR" sz="1400" dirty="0"/>
          </a:p>
        </p:txBody>
      </p:sp>
    </p:spTree>
    <p:extLst>
      <p:ext uri="{BB962C8B-B14F-4D97-AF65-F5344CB8AC3E}">
        <p14:creationId xmlns:p14="http://schemas.microsoft.com/office/powerpoint/2010/main" val="1492403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7</a:t>
            </a:fld>
            <a:endParaRPr lang="en-US" altLang="en-US"/>
          </a:p>
        </p:txBody>
      </p:sp>
      <p:sp>
        <p:nvSpPr>
          <p:cNvPr id="2" name="TextBox 1"/>
          <p:cNvSpPr txBox="1"/>
          <p:nvPr/>
        </p:nvSpPr>
        <p:spPr>
          <a:xfrm>
            <a:off x="2133600" y="725269"/>
            <a:ext cx="3082895" cy="646331"/>
          </a:xfrm>
          <a:prstGeom prst="rect">
            <a:avLst/>
          </a:prstGeom>
          <a:noFill/>
        </p:spPr>
        <p:txBody>
          <a:bodyPr wrap="none" rtlCol="0">
            <a:spAutoFit/>
          </a:bodyPr>
          <a:lstStyle/>
          <a:p>
            <a:r>
              <a:rPr lang="en-US" sz="3600" dirty="0"/>
              <a:t>WG motion #1:</a:t>
            </a:r>
          </a:p>
        </p:txBody>
      </p:sp>
      <p:sp>
        <p:nvSpPr>
          <p:cNvPr id="3" name="TextBox 2"/>
          <p:cNvSpPr txBox="1"/>
          <p:nvPr/>
        </p:nvSpPr>
        <p:spPr>
          <a:xfrm>
            <a:off x="762000" y="1730276"/>
            <a:ext cx="8229600" cy="3785652"/>
          </a:xfrm>
          <a:prstGeom prst="rect">
            <a:avLst/>
          </a:prstGeom>
          <a:noFill/>
        </p:spPr>
        <p:txBody>
          <a:bodyPr wrap="square" rtlCol="0">
            <a:spAutoFit/>
          </a:bodyPr>
          <a:lstStyle/>
          <a:p>
            <a:pPr marL="0" indent="0">
              <a:buClr>
                <a:srgbClr val="00B050"/>
              </a:buClr>
              <a:buSzPct val="100000"/>
              <a:buNone/>
            </a:pPr>
            <a:r>
              <a:rPr lang="en-GB" altLang="ja-JP" sz="2400" b="1" dirty="0"/>
              <a:t>Motion for WG Approval to Start Letter Ballot.</a:t>
            </a:r>
          </a:p>
          <a:p>
            <a:pPr marL="0" indent="0">
              <a:buClr>
                <a:srgbClr val="00B050"/>
              </a:buClr>
              <a:buSzPct val="100000"/>
              <a:buNone/>
            </a:pPr>
            <a:endParaRPr lang="en-GB" altLang="ja-JP" sz="2400" b="1" dirty="0"/>
          </a:p>
          <a:p>
            <a:pPr marL="0" indent="0">
              <a:buNone/>
            </a:pPr>
            <a:r>
              <a:rPr lang="en-US" altLang="ja-JP" sz="2400" i="1" dirty="0"/>
              <a:t>Move that 802.15 WG start a WG Letter Ballot requesting approval to forward document </a:t>
            </a:r>
            <a:r>
              <a:rPr lang="en-US" altLang="ja-JP" sz="2400" i="1" dirty="0">
                <a:solidFill>
                  <a:srgbClr val="FF0000"/>
                </a:solidFill>
              </a:rPr>
              <a:t>P802-15-7m-D06</a:t>
            </a:r>
            <a:r>
              <a:rPr lang="en-US" altLang="ja-JP" sz="2400" i="1" dirty="0"/>
              <a:t>, and CA document 15-17-</a:t>
            </a:r>
            <a:r>
              <a:rPr lang="en-US" altLang="ja-JP" sz="2400" i="1" dirty="0">
                <a:solidFill>
                  <a:srgbClr val="FF0000"/>
                </a:solidFill>
              </a:rPr>
              <a:t>627r0</a:t>
            </a:r>
            <a:r>
              <a:rPr lang="en-US" altLang="ja-JP" sz="2400" i="1" dirty="0"/>
              <a:t> to Sponsor Ballot</a:t>
            </a:r>
          </a:p>
          <a:p>
            <a:pPr marL="0" indent="0">
              <a:buNone/>
            </a:pPr>
            <a:endParaRPr lang="en-US" altLang="en-US" sz="2400" i="1" dirty="0"/>
          </a:p>
          <a:p>
            <a:r>
              <a:rPr lang="en-US" altLang="en-US" sz="2400" i="1" dirty="0"/>
              <a:t>Moved By: </a:t>
            </a:r>
          </a:p>
          <a:p>
            <a:r>
              <a:rPr lang="en-US" altLang="en-US" sz="2400" i="1" dirty="0"/>
              <a:t>Seconded By: </a:t>
            </a:r>
            <a:endParaRPr lang="en-US" altLang="ja-JP" sz="2400" dirty="0"/>
          </a:p>
          <a:p>
            <a:pPr>
              <a:buNone/>
            </a:pPr>
            <a:endParaRPr lang="en-US" altLang="en-US" sz="2400" i="1" dirty="0"/>
          </a:p>
          <a:p>
            <a:pPr>
              <a:buNone/>
            </a:pPr>
            <a:endParaRPr lang="en-US" altLang="en-US" sz="2400" i="1"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9" name="TextBox 8"/>
          <p:cNvSpPr txBox="1"/>
          <p:nvPr/>
        </p:nvSpPr>
        <p:spPr>
          <a:xfrm>
            <a:off x="6248400" y="332114"/>
            <a:ext cx="2209800" cy="307777"/>
          </a:xfrm>
          <a:prstGeom prst="rect">
            <a:avLst/>
          </a:prstGeom>
          <a:noFill/>
        </p:spPr>
        <p:txBody>
          <a:bodyPr wrap="square" rtlCol="0">
            <a:spAutoFit/>
          </a:bodyPr>
          <a:lstStyle/>
          <a:p>
            <a:pPr algn="r"/>
            <a:r>
              <a:rPr lang="en-US" altLang="ko-KR" sz="1400" dirty="0"/>
              <a:t>IEEE </a:t>
            </a:r>
            <a:r>
              <a:rPr lang="en-US" altLang="ko-KR" sz="1400" b="1" dirty="0"/>
              <a:t>15-17-0634-00-007a</a:t>
            </a:r>
            <a:endParaRPr lang="en-US" altLang="ko-KR" sz="1400" dirty="0"/>
          </a:p>
        </p:txBody>
      </p:sp>
    </p:spTree>
    <p:extLst>
      <p:ext uri="{BB962C8B-B14F-4D97-AF65-F5344CB8AC3E}">
        <p14:creationId xmlns:p14="http://schemas.microsoft.com/office/powerpoint/2010/main" val="4098427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8</a:t>
            </a:fld>
            <a:endParaRPr lang="en-US" altLang="en-US"/>
          </a:p>
        </p:txBody>
      </p:sp>
      <p:sp>
        <p:nvSpPr>
          <p:cNvPr id="2" name="TextBox 1"/>
          <p:cNvSpPr txBox="1"/>
          <p:nvPr/>
        </p:nvSpPr>
        <p:spPr>
          <a:xfrm>
            <a:off x="2362200" y="594240"/>
            <a:ext cx="3082895" cy="646331"/>
          </a:xfrm>
          <a:prstGeom prst="rect">
            <a:avLst/>
          </a:prstGeom>
          <a:noFill/>
        </p:spPr>
        <p:txBody>
          <a:bodyPr wrap="none" rtlCol="0">
            <a:spAutoFit/>
          </a:bodyPr>
          <a:lstStyle/>
          <a:p>
            <a:r>
              <a:rPr lang="en-US" sz="3600" dirty="0"/>
              <a:t>WG motion #2:</a:t>
            </a:r>
          </a:p>
        </p:txBody>
      </p:sp>
      <p:sp>
        <p:nvSpPr>
          <p:cNvPr id="3" name="TextBox 2"/>
          <p:cNvSpPr txBox="1"/>
          <p:nvPr/>
        </p:nvSpPr>
        <p:spPr>
          <a:xfrm>
            <a:off x="609600" y="1066800"/>
            <a:ext cx="8229600" cy="5078313"/>
          </a:xfrm>
          <a:prstGeom prst="rect">
            <a:avLst/>
          </a:prstGeom>
          <a:noFill/>
        </p:spPr>
        <p:txBody>
          <a:bodyPr wrap="square" rtlCol="0">
            <a:spAutoFit/>
          </a:bodyPr>
          <a:lstStyle/>
          <a:p>
            <a:pPr marL="0" indent="0">
              <a:buNone/>
            </a:pPr>
            <a:r>
              <a:rPr lang="en-GB" altLang="ja-JP" sz="2400" b="1" dirty="0"/>
              <a:t>Motion for WG Approval to Form a TG4s BRC.</a:t>
            </a:r>
            <a:endParaRPr lang="en-US" altLang="en-US" sz="2400" dirty="0"/>
          </a:p>
          <a:p>
            <a:pPr marL="0" indent="0">
              <a:buNone/>
            </a:pPr>
            <a:r>
              <a:rPr lang="en-US" altLang="en-US" sz="2400" i="1" dirty="0"/>
              <a:t>Move that 802.15 WG approve the formation of a Ballot Resolution Committee (BRC) for the WG balloting of the </a:t>
            </a:r>
            <a:r>
              <a:rPr lang="en-US" altLang="en-US" sz="2400" i="1" dirty="0">
                <a:solidFill>
                  <a:srgbClr val="FF0000"/>
                </a:solidFill>
              </a:rPr>
              <a:t>P802.15.7m-D06</a:t>
            </a:r>
            <a:r>
              <a:rPr lang="en-US" altLang="en-US" sz="2400" i="1" dirty="0"/>
              <a:t> with the following membership: </a:t>
            </a:r>
            <a:r>
              <a:rPr lang="en-US" altLang="ja-JP" sz="2400" i="1" dirty="0"/>
              <a:t>Yeong Min Jang</a:t>
            </a:r>
            <a:r>
              <a:rPr lang="en-US" altLang="en-US" sz="2400" i="1" dirty="0"/>
              <a:t>, Rick Roberts, Hideki Aoyama, Soo-Young Chang, </a:t>
            </a:r>
            <a:r>
              <a:rPr lang="en-US" altLang="en-US" sz="2400" i="1" dirty="0" err="1"/>
              <a:t>Jaesang</a:t>
            </a:r>
            <a:r>
              <a:rPr lang="en-US" altLang="en-US" sz="2400" i="1" dirty="0"/>
              <a:t> Cha, and Van Trang Nguyen</a:t>
            </a:r>
            <a:r>
              <a:rPr lang="en-US" altLang="ja-JP" sz="2400" i="1" dirty="0"/>
              <a:t>. </a:t>
            </a:r>
            <a:r>
              <a:rPr lang="en-US" altLang="en-US" sz="2400" i="1" dirty="0"/>
              <a:t>The 802.15.7m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1800" i="1" dirty="0"/>
              <a:t>Moved By:</a:t>
            </a:r>
          </a:p>
          <a:p>
            <a:r>
              <a:rPr lang="en-US" altLang="en-US" sz="1800" i="1" dirty="0"/>
              <a:t>Seconded By:</a:t>
            </a:r>
            <a:r>
              <a:rPr lang="ja-JP" altLang="en-US" sz="1800" i="1" dirty="0"/>
              <a:t> </a:t>
            </a:r>
            <a:endParaRPr lang="en-US" altLang="ja-JP" sz="1800" i="1"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9" name="TextBox 8"/>
          <p:cNvSpPr txBox="1"/>
          <p:nvPr/>
        </p:nvSpPr>
        <p:spPr>
          <a:xfrm>
            <a:off x="6248400" y="332114"/>
            <a:ext cx="2209800" cy="307777"/>
          </a:xfrm>
          <a:prstGeom prst="rect">
            <a:avLst/>
          </a:prstGeom>
          <a:noFill/>
        </p:spPr>
        <p:txBody>
          <a:bodyPr wrap="square" rtlCol="0">
            <a:spAutoFit/>
          </a:bodyPr>
          <a:lstStyle/>
          <a:p>
            <a:pPr algn="r"/>
            <a:r>
              <a:rPr lang="en-US" altLang="ko-KR" sz="1400" dirty="0"/>
              <a:t>IEEE </a:t>
            </a:r>
            <a:r>
              <a:rPr lang="en-US" altLang="ko-KR" sz="1400" b="1" dirty="0"/>
              <a:t>15-17-0634-00-007a</a:t>
            </a:r>
            <a:endParaRPr lang="en-US" altLang="ko-KR" sz="1400" dirty="0"/>
          </a:p>
        </p:txBody>
      </p:sp>
    </p:spTree>
    <p:extLst>
      <p:ext uri="{BB962C8B-B14F-4D97-AF65-F5344CB8AC3E}">
        <p14:creationId xmlns:p14="http://schemas.microsoft.com/office/powerpoint/2010/main" val="1675580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149522092"/>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rgbClr val="FF0000"/>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D6</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D</a:t>
                      </a:r>
                      <a:r>
                        <a:rPr lang="en-US" altLang="ja-JP" sz="1600" strike="noStrike" dirty="0">
                          <a:solidFill>
                            <a:schemeClr val="accent1"/>
                          </a:solidFill>
                        </a:rPr>
                        <a:t>6</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9</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a:t>Nov. 2017</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2362200" y="833735"/>
            <a:ext cx="4876800" cy="461665"/>
          </a:xfrm>
          <a:prstGeom prst="rect">
            <a:avLst/>
          </a:prstGeom>
        </p:spPr>
        <p:txBody>
          <a:bodyPr wrap="square">
            <a:spAutoFit/>
          </a:bodyPr>
          <a:lstStyle/>
          <a:p>
            <a:r>
              <a:rPr lang="en-US" sz="2400" u="sng" dirty="0"/>
              <a:t>Updated Milestone and Schedule</a:t>
            </a:r>
          </a:p>
        </p:txBody>
      </p:sp>
      <p:sp>
        <p:nvSpPr>
          <p:cNvPr id="13" name="TextBox 12"/>
          <p:cNvSpPr txBox="1"/>
          <p:nvPr/>
        </p:nvSpPr>
        <p:spPr>
          <a:xfrm>
            <a:off x="6248400" y="332114"/>
            <a:ext cx="2209800" cy="307777"/>
          </a:xfrm>
          <a:prstGeom prst="rect">
            <a:avLst/>
          </a:prstGeom>
          <a:noFill/>
        </p:spPr>
        <p:txBody>
          <a:bodyPr wrap="square" rtlCol="0">
            <a:spAutoFit/>
          </a:bodyPr>
          <a:lstStyle/>
          <a:p>
            <a:pPr algn="r"/>
            <a:r>
              <a:rPr lang="en-US" altLang="ko-KR" sz="1400" dirty="0"/>
              <a:t>IEEE </a:t>
            </a:r>
            <a:r>
              <a:rPr lang="en-US" altLang="ko-KR" sz="1400" b="1" dirty="0"/>
              <a:t>15-17-0634-00-007a</a:t>
            </a:r>
            <a:endParaRPr lang="en-US" altLang="ko-KR" sz="1400" dirty="0"/>
          </a:p>
        </p:txBody>
      </p:sp>
    </p:spTree>
    <p:extLst>
      <p:ext uri="{BB962C8B-B14F-4D97-AF65-F5344CB8AC3E}">
        <p14:creationId xmlns:p14="http://schemas.microsoft.com/office/powerpoint/2010/main" val="3690526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566</TotalTime>
  <Words>1037</Words>
  <Application>Microsoft Office PowerPoint</Application>
  <PresentationFormat>화면 슬라이드 쇼(4:3)</PresentationFormat>
  <Paragraphs>193</Paragraphs>
  <Slides>10</Slides>
  <Notes>6</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10</vt:i4>
      </vt:variant>
    </vt:vector>
  </HeadingPairs>
  <TitlesOfParts>
    <vt:vector size="13" baseType="lpstr">
      <vt:lpstr>Arial</vt:lpstr>
      <vt:lpstr>Times New Roman</vt: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장영민</cp:lastModifiedBy>
  <cp:revision>74</cp:revision>
  <cp:lastPrinted>1998-02-10T13:28:06Z</cp:lastPrinted>
  <dcterms:created xsi:type="dcterms:W3CDTF">2017-03-15T20:51:50Z</dcterms:created>
  <dcterms:modified xsi:type="dcterms:W3CDTF">2017-11-08T05:07:58Z</dcterms:modified>
</cp:coreProperties>
</file>