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0" r:id="rId1"/>
  </p:sldMasterIdLst>
  <p:notesMasterIdLst>
    <p:notesMasterId r:id="rId5"/>
  </p:notesMasterIdLst>
  <p:handoutMasterIdLst>
    <p:handoutMasterId r:id="rId6"/>
  </p:handoutMasterIdLst>
  <p:sldIdLst>
    <p:sldId id="259" r:id="rId2"/>
    <p:sldId id="276" r:id="rId3"/>
    <p:sldId id="277" r:id="rId4"/>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CDCD"/>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25" autoAdjust="0"/>
    <p:restoredTop sz="94660"/>
  </p:normalViewPr>
  <p:slideViewPr>
    <p:cSldViewPr>
      <p:cViewPr>
        <p:scale>
          <a:sx n="55" d="100"/>
          <a:sy n="55" d="100"/>
        </p:scale>
        <p:origin x="-1752" y="-408"/>
      </p:cViewPr>
      <p:guideLst>
        <p:guide orient="horz" pos="2160"/>
        <p:guide pos="2880"/>
      </p:guideLst>
    </p:cSldViewPr>
  </p:slideViewPr>
  <p:notesTextViewPr>
    <p:cViewPr>
      <p:scale>
        <a:sx n="1" d="1"/>
        <a:sy n="1" d="1"/>
      </p:scale>
      <p:origin x="0" y="0"/>
    </p:cViewPr>
  </p:notesTextViewPr>
  <p:notesViewPr>
    <p:cSldViewPr>
      <p:cViewPr varScale="1">
        <p:scale>
          <a:sx n="52" d="100"/>
          <a:sy n="52" d="100"/>
        </p:scale>
        <p:origin x="-2868"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3843" y="175750"/>
            <a:ext cx="27235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702966" y="175750"/>
            <a:ext cx="23351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206561" y="8997439"/>
            <a:ext cx="2181120"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726802" y="8997439"/>
            <a:ext cx="1401117"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8677">
              <a:defRPr sz="1000"/>
            </a:lvl1pPr>
          </a:lstStyle>
          <a:p>
            <a:r>
              <a:rPr lang="en-US" altLang="en-US"/>
              <a:t>Page </a:t>
            </a:r>
            <a:fld id="{97310A61-983B-4502-A285-03424D4CB2B1}" type="slidenum">
              <a:rPr lang="en-US" altLang="en-US"/>
              <a:pPr/>
              <a:t>‹#›</a:t>
            </a:fld>
            <a:endParaRPr lang="en-US" altLang="en-US"/>
          </a:p>
        </p:txBody>
      </p:sp>
      <p:sp>
        <p:nvSpPr>
          <p:cNvPr id="3078"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3079" name="Rectangle 7"/>
          <p:cNvSpPr>
            <a:spLocks noChangeArrowheads="1"/>
          </p:cNvSpPr>
          <p:nvPr/>
        </p:nvSpPr>
        <p:spPr bwMode="auto">
          <a:xfrm>
            <a:off x="701362" y="8997440"/>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2472550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96239"/>
            <a:ext cx="284556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2051" name="Rectangle 3"/>
          <p:cNvSpPr>
            <a:spLocks noGrp="1" noChangeArrowheads="1"/>
          </p:cNvSpPr>
          <p:nvPr>
            <p:ph type="dt" idx="1"/>
          </p:nvPr>
        </p:nvSpPr>
        <p:spPr bwMode="auto">
          <a:xfrm>
            <a:off x="661238" y="96239"/>
            <a:ext cx="276692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4078" y="4416029"/>
            <a:ext cx="5142244" cy="4183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187" tIns="46296" rIns="94187" bIns="46296"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813349" y="9000621"/>
            <a:ext cx="253741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9760" lvl="4" algn="r" defTabSz="938677">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65938" y="9000621"/>
            <a:ext cx="8104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a:lvl1pPr>
          </a:lstStyle>
          <a:p>
            <a:r>
              <a:rPr lang="en-US" altLang="en-US"/>
              <a:t>Page </a:t>
            </a:r>
            <a:fld id="{FEE786A2-147A-4A22-9D8E-A54774A8D73C}" type="slidenum">
              <a:rPr lang="en-US" altLang="en-US"/>
              <a:pPr/>
              <a:t>‹#›</a:t>
            </a:fld>
            <a:endParaRPr lang="en-US" altLang="en-US"/>
          </a:p>
        </p:txBody>
      </p:sp>
      <p:sp>
        <p:nvSpPr>
          <p:cNvPr id="2056" name="Rectangle 8"/>
          <p:cNvSpPr>
            <a:spLocks noChangeArrowheads="1"/>
          </p:cNvSpPr>
          <p:nvPr/>
        </p:nvSpPr>
        <p:spPr bwMode="auto">
          <a:xfrm>
            <a:off x="731855" y="9000621"/>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2058"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1218086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FEE786A2-147A-4A22-9D8E-A54774A8D73C}" type="slidenum">
              <a:rPr lang="en-US" altLang="en-US" smtClean="0"/>
              <a:pPr/>
              <a:t>1</a:t>
            </a:fld>
            <a:endParaRPr lang="en-US" altLang="en-US"/>
          </a:p>
        </p:txBody>
      </p:sp>
    </p:spTree>
    <p:extLst>
      <p:ext uri="{BB962C8B-B14F-4D97-AF65-F5344CB8AC3E}">
        <p14:creationId xmlns:p14="http://schemas.microsoft.com/office/powerpoint/2010/main" val="4131403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6000"/>
            </a:lvl1pPr>
          </a:lstStyle>
          <a:p>
            <a:r>
              <a:rPr lang="ko-KR" altLang="en-US" smtClean="0"/>
              <a:t>마스터 제목 스타일 편집</a:t>
            </a:r>
            <a:endParaRPr lang="ko-KR" altLang="en-US"/>
          </a:p>
        </p:txBody>
      </p:sp>
      <p:sp>
        <p:nvSpPr>
          <p:cNvPr id="3" name="부제목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r>
              <a:rPr lang="en-US" altLang="ko-KR" smtClean="0"/>
              <a:t>January 2017</a:t>
            </a:r>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37314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r>
              <a:rPr lang="en-US" altLang="ko-KR" smtClean="0"/>
              <a:t>January 2017</a:t>
            </a:r>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37842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28650" y="365125"/>
            <a:ext cx="5762625" cy="581183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r>
              <a:rPr lang="en-US" altLang="ko-KR" smtClean="0"/>
              <a:t>January 2017</a:t>
            </a:r>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558428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732878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2930846A-50D8-49A8-9CF5-525B02F2D980}" type="slidenum">
              <a:rPr lang="en-US" altLang="en-US"/>
              <a:pPr/>
              <a:t>‹#›</a:t>
            </a:fld>
            <a:endParaRPr lang="en-US" altLang="en-US"/>
          </a:p>
        </p:txBody>
      </p:sp>
      <p:sp>
        <p:nvSpPr>
          <p:cNvPr id="8" name="Rectangle 4"/>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pPr algn="ctr"/>
            <a:r>
              <a:rPr lang="en-US" altLang="en-US" smtClean="0"/>
              <a:t>January 2017</a:t>
            </a:r>
            <a:endParaRPr lang="en-US" altLang="en-US" dirty="0"/>
          </a:p>
        </p:txBody>
      </p:sp>
    </p:spTree>
    <p:extLst>
      <p:ext uri="{BB962C8B-B14F-4D97-AF65-F5344CB8AC3E}">
        <p14:creationId xmlns:p14="http://schemas.microsoft.com/office/powerpoint/2010/main" val="14542897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F3D187A4-C1C1-4BAD-9E4B-AFE580DD5800}" type="slidenum">
              <a:rPr lang="en-US" altLang="en-US"/>
              <a:pPr/>
              <a:t>‹#›</a:t>
            </a:fld>
            <a:endParaRPr lang="en-US" altLang="en-US"/>
          </a:p>
        </p:txBody>
      </p:sp>
      <p:sp>
        <p:nvSpPr>
          <p:cNvPr id="8" name="Rectangle 4"/>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pPr algn="ctr"/>
            <a:r>
              <a:rPr lang="en-US" altLang="en-US" smtClean="0"/>
              <a:t>January 2017</a:t>
            </a:r>
            <a:endParaRPr lang="en-US" altLang="en-US" dirty="0"/>
          </a:p>
        </p:txBody>
      </p:sp>
    </p:spTree>
    <p:extLst>
      <p:ext uri="{BB962C8B-B14F-4D97-AF65-F5344CB8AC3E}">
        <p14:creationId xmlns:p14="http://schemas.microsoft.com/office/powerpoint/2010/main" val="246726648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r>
              <a:rPr lang="en-US" altLang="ko-KR" smtClean="0"/>
              <a:t>January 2017</a:t>
            </a:r>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701800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8"/>
            <a:ext cx="7886700" cy="2852737"/>
          </a:xfrm>
        </p:spPr>
        <p:txBody>
          <a:bodyPr anchor="b"/>
          <a:lstStyle>
            <a:lvl1pPr>
              <a:defRPr sz="6000"/>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r>
              <a:rPr lang="en-US" altLang="ko-KR" smtClean="0"/>
              <a:t>January 2017</a:t>
            </a:r>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731072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2865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r>
              <a:rPr lang="en-US" altLang="ko-KR" smtClean="0"/>
              <a:t>January 2017</a:t>
            </a:r>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292250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30238" y="365125"/>
            <a:ext cx="7886700" cy="1325563"/>
          </a:xfrm>
        </p:spPr>
        <p:txBody>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630238" y="2505075"/>
            <a:ext cx="3868737"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29150" y="2505075"/>
            <a:ext cx="3887788"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r>
              <a:rPr lang="en-US" altLang="ko-KR" smtClean="0"/>
              <a:t>January 2017</a:t>
            </a:r>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17994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r>
              <a:rPr lang="en-US" altLang="ko-KR" smtClean="0"/>
              <a:t>January 2017</a:t>
            </a:r>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4023750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January 2017</a:t>
            </a:r>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62607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r>
              <a:rPr lang="en-US" altLang="ko-KR" smtClean="0"/>
              <a:t>January 2017</a:t>
            </a:r>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56061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r>
              <a:rPr lang="en-US" altLang="ko-KR" smtClean="0"/>
              <a:t>January 2017</a:t>
            </a:r>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920883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January 2017</a:t>
            </a:r>
            <a:endParaRPr lang="ko-KR" altLang="en-US"/>
          </a:p>
        </p:txBody>
      </p:sp>
      <p:sp>
        <p:nvSpPr>
          <p:cNvPr id="5" name="바닥글 개체 틀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4963963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56" r:id="rId13"/>
    <p:sldLayoutId id="2147483657" r:id="rId14"/>
  </p:sldLayoutIdLst>
  <p:hf hdr="0" ftr="0"/>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 name="Date Placeholder 1"/>
          <p:cNvSpPr>
            <a:spLocks noGrp="1"/>
          </p:cNvSpPr>
          <p:nvPr>
            <p:ph type="dt" sz="half" idx="4294967295"/>
          </p:nvPr>
        </p:nvSpPr>
        <p:spPr>
          <a:xfrm>
            <a:off x="0" y="377825"/>
            <a:ext cx="1600200" cy="215900"/>
          </a:xfrm>
        </p:spPr>
        <p:txBody>
          <a:bodyPr/>
          <a:lstStyle/>
          <a:p>
            <a:pPr algn="ctr"/>
            <a:r>
              <a:rPr lang="en-US" altLang="en-US" dirty="0" smtClean="0">
                <a:solidFill>
                  <a:schemeClr val="tx1"/>
                </a:solidFill>
              </a:rPr>
              <a:t>November</a:t>
            </a:r>
            <a:r>
              <a:rPr lang="en-US" altLang="en-US" dirty="0" smtClean="0">
                <a:solidFill>
                  <a:schemeClr val="tx1"/>
                </a:solidFill>
              </a:rPr>
              <a:t> </a:t>
            </a:r>
            <a:r>
              <a:rPr lang="en-US" altLang="en-US" dirty="0" smtClean="0">
                <a:solidFill>
                  <a:schemeClr val="tx1"/>
                </a:solidFill>
              </a:rPr>
              <a:t>2017</a:t>
            </a:r>
            <a:endParaRPr lang="en-US" altLang="en-US" dirty="0">
              <a:solidFill>
                <a:schemeClr val="tx1"/>
              </a:solidFill>
            </a:endParaRPr>
          </a:p>
        </p:txBody>
      </p:sp>
      <p:sp>
        <p:nvSpPr>
          <p:cNvPr id="6" name="Slide Number Placeholder 3"/>
          <p:cNvSpPr>
            <a:spLocks noGrp="1"/>
          </p:cNvSpPr>
          <p:nvPr>
            <p:ph type="sldNum" sz="quarter" idx="4294967295"/>
          </p:nvPr>
        </p:nvSpPr>
        <p:spPr>
          <a:xfrm>
            <a:off x="7848601" y="6476999"/>
            <a:ext cx="1295400" cy="180975"/>
          </a:xfrm>
        </p:spPr>
        <p:txBody>
          <a:bodyPr/>
          <a:lstStyle/>
          <a:p>
            <a:r>
              <a:rPr lang="en-US" altLang="en-US" dirty="0">
                <a:solidFill>
                  <a:schemeClr val="tx1"/>
                </a:solidFill>
              </a:rPr>
              <a:t>Slide </a:t>
            </a:r>
            <a:fld id="{3CA57235-9295-4494-BA5D-3D862F91E8D2}" type="slidenum">
              <a:rPr lang="en-US" altLang="en-US">
                <a:solidFill>
                  <a:schemeClr val="tx1"/>
                </a:solidFill>
              </a:rPr>
              <a:pPr/>
              <a:t>1</a:t>
            </a:fld>
            <a:endParaRPr lang="en-US" altLang="en-US" dirty="0">
              <a:solidFill>
                <a:schemeClr val="tx1"/>
              </a:solidFill>
            </a:endParaRPr>
          </a:p>
        </p:txBody>
      </p:sp>
      <p:sp>
        <p:nvSpPr>
          <p:cNvPr id="27651" name="Rectangle 3"/>
          <p:cNvSpPr>
            <a:spLocks noChangeArrowheads="1"/>
          </p:cNvSpPr>
          <p:nvPr/>
        </p:nvSpPr>
        <p:spPr bwMode="auto">
          <a:xfrm>
            <a:off x="76200" y="609600"/>
            <a:ext cx="8991600" cy="529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effectLst>
                  <a:outerShdw blurRad="38100" dist="38100" dir="2700000" algn="tl">
                    <a:srgbClr val="C0C0C0"/>
                  </a:outerShdw>
                </a:effectLst>
              </a:rPr>
              <a:t>Project: IEEE P802.15 Working Group for Wireless Personal Area Networks (WPANs)</a:t>
            </a:r>
            <a:endParaRPr lang="en-US" altLang="en-US" sz="1600" b="1" dirty="0"/>
          </a:p>
          <a:p>
            <a:endParaRPr lang="en-US" altLang="en-US" sz="1600" dirty="0" smtClean="0"/>
          </a:p>
          <a:p>
            <a:r>
              <a:rPr lang="en-US" altLang="en-US" sz="1600" b="1" dirty="0" smtClean="0"/>
              <a:t>Submission Title:</a:t>
            </a:r>
            <a:r>
              <a:rPr lang="en-US" altLang="en-US" sz="1600" dirty="0" smtClean="0"/>
              <a:t> </a:t>
            </a:r>
            <a:r>
              <a:rPr lang="en-US" altLang="en-US" sz="1800" b="1" dirty="0" smtClean="0"/>
              <a:t>Consideration Issues for </a:t>
            </a:r>
            <a:r>
              <a:rPr lang="en-US" altLang="en-US" sz="1800" b="1" dirty="0" smtClean="0"/>
              <a:t>VAT IG PAR</a:t>
            </a:r>
            <a:endParaRPr lang="en-US" altLang="ko-KR" sz="1600" b="1" dirty="0" smtClean="0"/>
          </a:p>
          <a:p>
            <a:r>
              <a:rPr lang="en-US" altLang="ko-KR" sz="1600" dirty="0" smtClean="0"/>
              <a:t>                      	     </a:t>
            </a:r>
          </a:p>
          <a:p>
            <a:pPr algn="just"/>
            <a:r>
              <a:rPr lang="en-US" altLang="en-US" sz="1600" b="1" dirty="0" smtClean="0"/>
              <a:t>Date </a:t>
            </a:r>
            <a:r>
              <a:rPr lang="en-US" altLang="en-US" sz="1600" b="1" dirty="0"/>
              <a:t>Submitted: </a:t>
            </a:r>
            <a:r>
              <a:rPr lang="en-US" altLang="en-US" sz="1600" dirty="0" smtClean="0"/>
              <a:t>November</a:t>
            </a:r>
            <a:r>
              <a:rPr lang="en-US" altLang="en-US" sz="1600" dirty="0" smtClean="0"/>
              <a:t> </a:t>
            </a:r>
            <a:r>
              <a:rPr lang="en-US" altLang="en-US" sz="1600" dirty="0" smtClean="0"/>
              <a:t>2017</a:t>
            </a:r>
            <a:r>
              <a:rPr lang="en-US" altLang="en-US" sz="1600" dirty="0"/>
              <a:t>	</a:t>
            </a:r>
            <a:endParaRPr lang="en-US" altLang="en-US" sz="1600" dirty="0" smtClean="0"/>
          </a:p>
          <a:p>
            <a:pPr algn="just"/>
            <a:r>
              <a:rPr lang="en-US" altLang="en-US" sz="1600" b="1" dirty="0" smtClean="0"/>
              <a:t>Source:</a:t>
            </a:r>
            <a:r>
              <a:rPr lang="en-US" altLang="en-US" sz="1600" dirty="0"/>
              <a:t> </a:t>
            </a:r>
            <a:r>
              <a:rPr lang="en-US" altLang="en-US" sz="1600" dirty="0" err="1" smtClean="0"/>
              <a:t>Yeong</a:t>
            </a:r>
            <a:r>
              <a:rPr lang="en-US" altLang="en-US" sz="1600" dirty="0" smtClean="0"/>
              <a:t> </a:t>
            </a:r>
            <a:r>
              <a:rPr lang="en-US" altLang="en-US" sz="1600" dirty="0"/>
              <a:t>Min Jang [</a:t>
            </a:r>
            <a:r>
              <a:rPr lang="en-US" altLang="en-US" sz="1600" dirty="0" err="1"/>
              <a:t>Kookmin</a:t>
            </a:r>
            <a:r>
              <a:rPr lang="en-US" altLang="en-US" sz="1600" dirty="0"/>
              <a:t> University].</a:t>
            </a:r>
            <a:endParaRPr lang="en-US" altLang="en-US" sz="1600" dirty="0" smtClean="0"/>
          </a:p>
          <a:p>
            <a:pPr algn="just"/>
            <a:endParaRPr lang="en-US" altLang="en-US" sz="1600" dirty="0" smtClean="0"/>
          </a:p>
          <a:p>
            <a:pPr algn="just"/>
            <a:r>
              <a:rPr lang="en-US" altLang="en-US" sz="1600" dirty="0" smtClean="0"/>
              <a:t>Contact: +82-2-910-5068	E-Mail: yjang@kookmin.ac.kr</a:t>
            </a:r>
            <a:r>
              <a:rPr lang="en-US" altLang="en-US" sz="1600" dirty="0"/>
              <a:t>	</a:t>
            </a:r>
          </a:p>
          <a:p>
            <a:pPr algn="just">
              <a:spcBef>
                <a:spcPts val="600"/>
              </a:spcBef>
              <a:spcAft>
                <a:spcPts val="600"/>
              </a:spcAft>
            </a:pPr>
            <a:r>
              <a:rPr lang="en-US" altLang="en-US" sz="1600" b="1" dirty="0"/>
              <a:t>Re</a:t>
            </a:r>
            <a:r>
              <a:rPr lang="en-US" altLang="en-US" sz="1600" b="1" dirty="0" smtClean="0"/>
              <a:t>:</a:t>
            </a:r>
            <a:endParaRPr lang="en-US" altLang="en-US" sz="1600" dirty="0"/>
          </a:p>
          <a:p>
            <a:pPr algn="just">
              <a:spcBef>
                <a:spcPts val="600"/>
              </a:spcBef>
              <a:spcAft>
                <a:spcPts val="600"/>
              </a:spcAft>
            </a:pPr>
            <a:r>
              <a:rPr lang="en-US" altLang="en-US" sz="1600" b="1" dirty="0" smtClean="0"/>
              <a:t>Abstract</a:t>
            </a:r>
            <a:r>
              <a:rPr lang="en-US" altLang="en-US" sz="1600" b="1" dirty="0"/>
              <a:t>:</a:t>
            </a:r>
            <a:r>
              <a:rPr lang="en-US" altLang="en-US" sz="1600" dirty="0"/>
              <a:t>	This document contains the output of the Vehicular Assistant Technology (VAT) Interest Group, intended to describe the use cases, requirements, and technical feasibility of Optical Wireless Communications in 802.15. </a:t>
            </a:r>
            <a:endParaRPr lang="en-US" altLang="en-US" sz="1600" dirty="0" smtClean="0"/>
          </a:p>
          <a:p>
            <a:pPr algn="just">
              <a:spcBef>
                <a:spcPts val="600"/>
              </a:spcBef>
              <a:spcAft>
                <a:spcPts val="600"/>
              </a:spcAft>
            </a:pPr>
            <a:r>
              <a:rPr lang="en-US" altLang="en-US" sz="1600" b="1" dirty="0" smtClean="0"/>
              <a:t>Purpose: </a:t>
            </a:r>
            <a:r>
              <a:rPr lang="en-US" sz="1600" dirty="0"/>
              <a:t>Press release announcing confirmation </a:t>
            </a:r>
            <a:r>
              <a:rPr lang="en-US" sz="1600" dirty="0" smtClean="0"/>
              <a:t>of VAT IG</a:t>
            </a:r>
            <a:r>
              <a:rPr lang="en-US" altLang="en-US" sz="1600" dirty="0"/>
              <a:t>	</a:t>
            </a:r>
          </a:p>
          <a:p>
            <a:pPr algn="just"/>
            <a:r>
              <a:rPr lang="en-US" altLang="en-US" sz="1600" b="1" dirty="0" smtClean="0"/>
              <a:t>Notice:</a:t>
            </a:r>
            <a:r>
              <a:rPr lang="en-US" altLang="en-US" sz="1600" dirty="0" smtClean="0"/>
              <a:t>	This </a:t>
            </a:r>
            <a:r>
              <a:rPr lang="en-US" altLang="en-US" sz="1600" dirty="0"/>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r>
              <a:rPr lang="en-US" altLang="en-US" sz="1600" b="1" dirty="0"/>
              <a:t>Release:</a:t>
            </a:r>
            <a:r>
              <a:rPr lang="en-US" altLang="en-US" sz="1600" dirty="0"/>
              <a:t>	The contributor acknowledges and accepts that this contribution becomes the property of IEEE and may be made publicly available by </a:t>
            </a:r>
            <a:r>
              <a:rPr lang="en-US" altLang="en-US" sz="1600" dirty="0" smtClean="0"/>
              <a:t>P802.15</a:t>
            </a:r>
            <a:r>
              <a:rPr lang="en-US" altLang="en-US" sz="1600" dirty="0"/>
              <a:t>.	</a:t>
            </a:r>
          </a:p>
        </p:txBody>
      </p:sp>
      <p:sp>
        <p:nvSpPr>
          <p:cNvPr id="8" name="Date Placeholder 1"/>
          <p:cNvSpPr txBox="1">
            <a:spLocks/>
          </p:cNvSpPr>
          <p:nvPr/>
        </p:nvSpPr>
        <p:spPr bwMode="auto">
          <a:xfrm>
            <a:off x="6019800" y="18366"/>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a:t>
            </a:r>
            <a:r>
              <a:rPr kumimoji="0" lang="en-US" altLang="en-US" sz="1400" b="1" i="0" u="none" strike="noStrike" kern="1200" cap="none" spc="0" normalizeH="0" noProof="0" dirty="0" smtClean="0">
                <a:ln>
                  <a:noFill/>
                </a:ln>
                <a:effectLst/>
                <a:uLnTx/>
                <a:uFillTx/>
                <a:latin typeface="Times New Roman" panose="02020603050405020304" pitchFamily="18" charset="0"/>
                <a:ea typeface="+mn-ea"/>
                <a:cs typeface="+mn-cs"/>
              </a:rPr>
              <a:t> </a:t>
            </a:r>
            <a:r>
              <a:rPr lang="en-US" sz="1400" b="1" dirty="0"/>
              <a:t>15-17-0630-00-0vat</a:t>
            </a:r>
            <a:endParaRPr kumimoji="0" lang="en-US" altLang="en-US" sz="1400" b="1" i="0" u="none" strike="noStrike" kern="1200" cap="none" spc="0" normalizeH="0" baseline="0" noProof="0" dirty="0">
              <a:ln>
                <a:noFill/>
              </a:ln>
              <a:effectLst/>
              <a:uLnTx/>
              <a:uFillTx/>
            </a:endParaRP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228600"/>
            <a:ext cx="8210550" cy="990600"/>
          </a:xfrm>
        </p:spPr>
        <p:txBody>
          <a:bodyPr>
            <a:normAutofit/>
          </a:bodyPr>
          <a:lstStyle/>
          <a:p>
            <a:r>
              <a:rPr lang="en-US" dirty="0"/>
              <a:t>IEEE P802.15 VAT </a:t>
            </a:r>
            <a:r>
              <a:rPr lang="en-US" dirty="0" smtClean="0"/>
              <a:t>IG </a:t>
            </a:r>
            <a:r>
              <a:rPr lang="en-US" dirty="0" smtClean="0"/>
              <a:t>Group</a:t>
            </a:r>
            <a:endParaRPr lang="en-US" dirty="0"/>
          </a:p>
        </p:txBody>
      </p:sp>
      <p:cxnSp>
        <p:nvCxnSpPr>
          <p:cNvPr id="6" name="Straight Connector 5"/>
          <p:cNvCxnSpPr/>
          <p:nvPr/>
        </p:nvCxnSpPr>
        <p:spPr bwMode="auto">
          <a:xfrm>
            <a:off x="215900" y="3810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b="43058"/>
          <a:stretch/>
        </p:blipFill>
        <p:spPr bwMode="auto">
          <a:xfrm>
            <a:off x="-10886" y="1549400"/>
            <a:ext cx="9144000" cy="142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2076" y="4343400"/>
            <a:ext cx="7458075" cy="2486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10886" y="1066800"/>
            <a:ext cx="156845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tx1"/>
                </a:solidFill>
                <a:latin typeface="Times New Roman" pitchFamily="18" charset="0"/>
                <a:cs typeface="Times New Roman" pitchFamily="18" charset="0"/>
              </a:rPr>
              <a:t>802.15.13</a:t>
            </a:r>
            <a:endParaRPr lang="en-US" sz="2400" dirty="0">
              <a:solidFill>
                <a:schemeClr val="tx1"/>
              </a:solidFill>
              <a:latin typeface="Times New Roman" pitchFamily="18" charset="0"/>
              <a:cs typeface="Times New Roman" pitchFamily="18" charset="0"/>
            </a:endParaRPr>
          </a:p>
        </p:txBody>
      </p:sp>
      <p:sp>
        <p:nvSpPr>
          <p:cNvPr id="10" name="Rectangle 9"/>
          <p:cNvSpPr/>
          <p:nvPr/>
        </p:nvSpPr>
        <p:spPr>
          <a:xfrm>
            <a:off x="-10886" y="3886200"/>
            <a:ext cx="156845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tx1"/>
                </a:solidFill>
                <a:latin typeface="Times New Roman" pitchFamily="18" charset="0"/>
                <a:cs typeface="Times New Roman" pitchFamily="18" charset="0"/>
              </a:rPr>
              <a:t>802.15.7m</a:t>
            </a:r>
            <a:endParaRPr lang="en-US" sz="2400" dirty="0">
              <a:solidFill>
                <a:schemeClr val="tx1"/>
              </a:solidFill>
              <a:latin typeface="Times New Roman" pitchFamily="18" charset="0"/>
              <a:cs typeface="Times New Roman" pitchFamily="18" charset="0"/>
            </a:endParaRPr>
          </a:p>
        </p:txBody>
      </p:sp>
      <p:sp>
        <p:nvSpPr>
          <p:cNvPr id="8" name="TextBox 7"/>
          <p:cNvSpPr txBox="1"/>
          <p:nvPr/>
        </p:nvSpPr>
        <p:spPr>
          <a:xfrm>
            <a:off x="2510970" y="2937294"/>
            <a:ext cx="5642430" cy="2246769"/>
          </a:xfrm>
          <a:prstGeom prst="rect">
            <a:avLst/>
          </a:prstGeom>
          <a:noFill/>
        </p:spPr>
        <p:txBody>
          <a:bodyPr wrap="square" rtlCol="0">
            <a:spAutoFit/>
          </a:bodyPr>
          <a:lstStyle/>
          <a:p>
            <a:pPr marL="342900" indent="-342900">
              <a:buFont typeface="Arial" pitchFamily="34" charset="0"/>
              <a:buChar char="•"/>
            </a:pPr>
            <a:r>
              <a:rPr lang="en-US" sz="2000" dirty="0" smtClean="0">
                <a:solidFill>
                  <a:srgbClr val="FF0000"/>
                </a:solidFill>
              </a:rPr>
              <a:t>Camera and image sensor based</a:t>
            </a:r>
          </a:p>
          <a:p>
            <a:pPr marL="342900" indent="-342900">
              <a:buFont typeface="Arial" pitchFamily="34" charset="0"/>
              <a:buChar char="•"/>
            </a:pPr>
            <a:r>
              <a:rPr lang="en-US" sz="2000" dirty="0" smtClean="0">
                <a:solidFill>
                  <a:srgbClr val="FF0000"/>
                </a:solidFill>
              </a:rPr>
              <a:t>Visual Light, Near IR with Laser technology</a:t>
            </a:r>
          </a:p>
          <a:p>
            <a:pPr marL="342900" indent="-342900">
              <a:buFont typeface="Arial" pitchFamily="34" charset="0"/>
              <a:buChar char="•"/>
            </a:pPr>
            <a:r>
              <a:rPr lang="en-US" sz="2000" dirty="0" smtClean="0">
                <a:solidFill>
                  <a:srgbClr val="FF0000"/>
                </a:solidFill>
              </a:rPr>
              <a:t>Data rate at 100 Mbps</a:t>
            </a:r>
          </a:p>
          <a:p>
            <a:pPr marL="342900" indent="-342900">
              <a:buFont typeface="Arial" pitchFamily="34" charset="0"/>
              <a:buChar char="•"/>
            </a:pPr>
            <a:r>
              <a:rPr lang="en-US" sz="2000" dirty="0" smtClean="0">
                <a:solidFill>
                  <a:srgbClr val="FF0000"/>
                </a:solidFill>
              </a:rPr>
              <a:t>Distance at 100m</a:t>
            </a:r>
          </a:p>
          <a:p>
            <a:pPr marL="342900" indent="-342900">
              <a:buFont typeface="Arial" pitchFamily="34" charset="0"/>
              <a:buChar char="•"/>
            </a:pPr>
            <a:endParaRPr lang="en-US" sz="2000" dirty="0" smtClean="0">
              <a:solidFill>
                <a:srgbClr val="FF0000"/>
              </a:solidFill>
            </a:endParaRPr>
          </a:p>
          <a:p>
            <a:pPr marL="342900" indent="-342900">
              <a:buFont typeface="Arial" pitchFamily="34" charset="0"/>
              <a:buChar char="•"/>
            </a:pPr>
            <a:endParaRPr lang="en-US" sz="2000" dirty="0" smtClean="0">
              <a:solidFill>
                <a:srgbClr val="FF0000"/>
              </a:solidFill>
            </a:endParaRPr>
          </a:p>
          <a:p>
            <a:pPr marL="342900" indent="-342900">
              <a:buFont typeface="Arial" pitchFamily="34" charset="0"/>
              <a:buChar char="•"/>
            </a:pPr>
            <a:endParaRPr lang="en-US" sz="2000" dirty="0">
              <a:solidFill>
                <a:srgbClr val="FF0000"/>
              </a:solidFill>
            </a:endParaRPr>
          </a:p>
        </p:txBody>
      </p:sp>
      <p:sp>
        <p:nvSpPr>
          <p:cNvPr id="12" name="Date Placeholder 1"/>
          <p:cNvSpPr txBox="1">
            <a:spLocks/>
          </p:cNvSpPr>
          <p:nvPr/>
        </p:nvSpPr>
        <p:spPr bwMode="auto">
          <a:xfrm>
            <a:off x="6019800" y="18366"/>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a:t>
            </a:r>
            <a:r>
              <a:rPr kumimoji="0" lang="en-US" altLang="en-US" sz="1400" b="1" i="0" u="none" strike="noStrike" kern="1200" cap="none" spc="0" normalizeH="0" noProof="0" dirty="0" smtClean="0">
                <a:ln>
                  <a:noFill/>
                </a:ln>
                <a:effectLst/>
                <a:uLnTx/>
                <a:uFillTx/>
                <a:latin typeface="Times New Roman" panose="02020603050405020304" pitchFamily="18" charset="0"/>
                <a:ea typeface="+mn-ea"/>
                <a:cs typeface="+mn-cs"/>
              </a:rPr>
              <a:t> </a:t>
            </a:r>
            <a:r>
              <a:rPr lang="en-US" sz="1400" b="1" dirty="0"/>
              <a:t>15-17-0630-00-0vat</a:t>
            </a:r>
            <a:endParaRPr kumimoji="0" lang="en-US" altLang="en-US" sz="1400" b="1" i="0" u="none" strike="noStrike" kern="1200" cap="none" spc="0" normalizeH="0" baseline="0" noProof="0" dirty="0">
              <a:ln>
                <a:noFill/>
              </a:ln>
              <a:effectLst/>
              <a:uLnTx/>
              <a:uFillTx/>
            </a:endParaRPr>
          </a:p>
        </p:txBody>
      </p:sp>
    </p:spTree>
    <p:extLst>
      <p:ext uri="{BB962C8B-B14F-4D97-AF65-F5344CB8AC3E}">
        <p14:creationId xmlns:p14="http://schemas.microsoft.com/office/powerpoint/2010/main" val="30451059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152400"/>
            <a:ext cx="8210550" cy="1325563"/>
          </a:xfrm>
        </p:spPr>
        <p:txBody>
          <a:bodyPr>
            <a:normAutofit/>
          </a:bodyPr>
          <a:lstStyle/>
          <a:p>
            <a:r>
              <a:rPr lang="en-US" dirty="0"/>
              <a:t>IEEE P802.15 VAT </a:t>
            </a:r>
            <a:r>
              <a:rPr lang="en-US" dirty="0" smtClean="0"/>
              <a:t>IG </a:t>
            </a:r>
            <a:r>
              <a:rPr lang="en-US" dirty="0" smtClean="0"/>
              <a:t>Group</a:t>
            </a:r>
            <a:endParaRPr lang="en-US" dirty="0"/>
          </a:p>
        </p:txBody>
      </p:sp>
      <p:cxnSp>
        <p:nvCxnSpPr>
          <p:cNvPr id="6" name="Straight Connector 5"/>
          <p:cNvCxnSpPr/>
          <p:nvPr/>
        </p:nvCxnSpPr>
        <p:spPr bwMode="auto">
          <a:xfrm>
            <a:off x="215900" y="3810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p:cNvSpPr/>
          <p:nvPr/>
        </p:nvSpPr>
        <p:spPr>
          <a:xfrm>
            <a:off x="-10886" y="1346200"/>
            <a:ext cx="156845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tx1"/>
                </a:solidFill>
                <a:latin typeface="Times New Roman" pitchFamily="18" charset="0"/>
                <a:cs typeface="Times New Roman" pitchFamily="18" charset="0"/>
              </a:rPr>
              <a:t>802.15.13</a:t>
            </a:r>
            <a:endParaRPr lang="en-US" sz="2400" dirty="0">
              <a:solidFill>
                <a:schemeClr val="tx1"/>
              </a:solidFill>
              <a:latin typeface="Times New Roman" pitchFamily="18" charset="0"/>
              <a:cs typeface="Times New Roman" pitchFamily="18" charset="0"/>
            </a:endParaRPr>
          </a:p>
        </p:txBody>
      </p:sp>
      <p:sp>
        <p:nvSpPr>
          <p:cNvPr id="10" name="Rectangle 9"/>
          <p:cNvSpPr/>
          <p:nvPr/>
        </p:nvSpPr>
        <p:spPr>
          <a:xfrm>
            <a:off x="-14515" y="4296227"/>
            <a:ext cx="156845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tx1"/>
                </a:solidFill>
                <a:latin typeface="Times New Roman" pitchFamily="18" charset="0"/>
                <a:cs typeface="Times New Roman" pitchFamily="18" charset="0"/>
              </a:rPr>
              <a:t>802.15.7m</a:t>
            </a:r>
            <a:endParaRPr lang="en-US" sz="2400" dirty="0">
              <a:solidFill>
                <a:schemeClr val="tx1"/>
              </a:solidFill>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801" y="4909456"/>
            <a:ext cx="8791106" cy="1948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r="3059"/>
          <a:stretch/>
        </p:blipFill>
        <p:spPr bwMode="auto">
          <a:xfrm>
            <a:off x="150801" y="1897742"/>
            <a:ext cx="8967799" cy="10740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extBox 10"/>
          <p:cNvSpPr txBox="1"/>
          <p:nvPr/>
        </p:nvSpPr>
        <p:spPr>
          <a:xfrm>
            <a:off x="2285999" y="2858631"/>
            <a:ext cx="6655907" cy="2554545"/>
          </a:xfrm>
          <a:prstGeom prst="rect">
            <a:avLst/>
          </a:prstGeom>
          <a:noFill/>
        </p:spPr>
        <p:txBody>
          <a:bodyPr wrap="square" rtlCol="0">
            <a:spAutoFit/>
          </a:bodyPr>
          <a:lstStyle/>
          <a:p>
            <a:pPr marL="342900" indent="-342900">
              <a:buFont typeface="Arial" pitchFamily="34" charset="0"/>
              <a:buChar char="•"/>
            </a:pPr>
            <a:r>
              <a:rPr lang="en-US" sz="2000" dirty="0" smtClean="0">
                <a:solidFill>
                  <a:srgbClr val="FF0000"/>
                </a:solidFill>
              </a:rPr>
              <a:t>Safety issues for VAT.</a:t>
            </a:r>
          </a:p>
          <a:p>
            <a:pPr marL="342900" indent="-342900">
              <a:buFont typeface="Arial" pitchFamily="34" charset="0"/>
              <a:buChar char="•"/>
            </a:pPr>
            <a:r>
              <a:rPr lang="en-US" sz="2000" dirty="0" smtClean="0">
                <a:solidFill>
                  <a:srgbClr val="FF0000"/>
                </a:solidFill>
              </a:rPr>
              <a:t>Vehicle to Vehicle and Vehicle to Infrastructure ITS system based  Camera communication technique.</a:t>
            </a:r>
          </a:p>
          <a:p>
            <a:pPr marL="342900" indent="-342900">
              <a:buFont typeface="Arial" pitchFamily="34" charset="0"/>
              <a:buChar char="•"/>
            </a:pPr>
            <a:r>
              <a:rPr lang="en-US" sz="2000" dirty="0" smtClean="0">
                <a:solidFill>
                  <a:srgbClr val="FF0000"/>
                </a:solidFill>
              </a:rPr>
              <a:t>Data rate and communication range is restricted with ITS requirement.</a:t>
            </a:r>
          </a:p>
          <a:p>
            <a:pPr marL="342900" indent="-342900">
              <a:buFont typeface="Arial" pitchFamily="34" charset="0"/>
              <a:buChar char="•"/>
            </a:pPr>
            <a:endParaRPr lang="en-US" sz="2000" dirty="0" smtClean="0">
              <a:solidFill>
                <a:srgbClr val="FF0000"/>
              </a:solidFill>
            </a:endParaRPr>
          </a:p>
          <a:p>
            <a:pPr marL="342900" indent="-342900">
              <a:buFont typeface="Arial" pitchFamily="34" charset="0"/>
              <a:buChar char="•"/>
            </a:pPr>
            <a:endParaRPr lang="en-US" sz="2000" dirty="0" smtClean="0">
              <a:solidFill>
                <a:srgbClr val="FF0000"/>
              </a:solidFill>
            </a:endParaRPr>
          </a:p>
          <a:p>
            <a:pPr marL="342900" indent="-342900">
              <a:buFont typeface="Arial" pitchFamily="34" charset="0"/>
              <a:buChar char="•"/>
            </a:pPr>
            <a:endParaRPr lang="en-US" sz="2000" dirty="0">
              <a:solidFill>
                <a:srgbClr val="FF0000"/>
              </a:solidFill>
            </a:endParaRPr>
          </a:p>
        </p:txBody>
      </p:sp>
      <p:sp>
        <p:nvSpPr>
          <p:cNvPr id="12" name="Date Placeholder 1"/>
          <p:cNvSpPr txBox="1">
            <a:spLocks/>
          </p:cNvSpPr>
          <p:nvPr/>
        </p:nvSpPr>
        <p:spPr bwMode="auto">
          <a:xfrm>
            <a:off x="6019800" y="18366"/>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a:t>
            </a:r>
            <a:r>
              <a:rPr kumimoji="0" lang="en-US" altLang="en-US" sz="1400" b="1" i="0" u="none" strike="noStrike" kern="1200" cap="none" spc="0" normalizeH="0" noProof="0" dirty="0" smtClean="0">
                <a:ln>
                  <a:noFill/>
                </a:ln>
                <a:effectLst/>
                <a:uLnTx/>
                <a:uFillTx/>
                <a:latin typeface="Times New Roman" panose="02020603050405020304" pitchFamily="18" charset="0"/>
                <a:ea typeface="+mn-ea"/>
                <a:cs typeface="+mn-cs"/>
              </a:rPr>
              <a:t> </a:t>
            </a:r>
            <a:r>
              <a:rPr lang="en-US" sz="1400" b="1" dirty="0"/>
              <a:t>15-17-0630-00-0vat</a:t>
            </a:r>
            <a:endParaRPr kumimoji="0" lang="en-US" altLang="en-US" sz="1400" b="1" i="0" u="none" strike="noStrike" kern="1200" cap="none" spc="0" normalizeH="0" baseline="0" noProof="0" dirty="0">
              <a:ln>
                <a:noFill/>
              </a:ln>
              <a:effectLst/>
              <a:uLnTx/>
              <a:uFillTx/>
            </a:endParaRPr>
          </a:p>
        </p:txBody>
      </p:sp>
    </p:spTree>
    <p:extLst>
      <p:ext uri="{BB962C8B-B14F-4D97-AF65-F5344CB8AC3E}">
        <p14:creationId xmlns:p14="http://schemas.microsoft.com/office/powerpoint/2010/main" val="2738261902"/>
      </p:ext>
    </p:extLst>
  </p:cSld>
  <p:clrMapOvr>
    <a:masterClrMapping/>
  </p:clrMapOvr>
  <p:timing>
    <p:tnLst>
      <p:par>
        <p:cTn id="1" dur="indefinite" restart="never" nodeType="tmRoot"/>
      </p:par>
    </p:tnLst>
  </p:timing>
</p:sld>
</file>

<file path=ppt/theme/theme1.xml><?xml version="1.0" encoding="utf-8"?>
<a:theme xmlns:a="http://schemas.openxmlformats.org/drawingml/2006/main" name="디자인 사용자 지정">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13577</TotalTime>
  <Words>125</Words>
  <Application>Microsoft Office PowerPoint</Application>
  <PresentationFormat>On-screen Show (4:3)</PresentationFormat>
  <Paragraphs>38</Paragraphs>
  <Slides>3</Slides>
  <Notes>1</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디자인 사용자 지정</vt:lpstr>
      <vt:lpstr>PowerPoint Presentation</vt:lpstr>
      <vt:lpstr>IEEE P802.15 VAT IG Group</vt:lpstr>
      <vt:lpstr>IEEE P802.15 VAT IG Group</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TH</cp:lastModifiedBy>
  <cp:revision>726</cp:revision>
  <cp:lastPrinted>2015-12-29T06:55:16Z</cp:lastPrinted>
  <dcterms:created xsi:type="dcterms:W3CDTF">2015-01-04T22:39:23Z</dcterms:created>
  <dcterms:modified xsi:type="dcterms:W3CDTF">2017-11-07T21:12:53Z</dcterms:modified>
</cp:coreProperties>
</file>