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58" r:id="rId3"/>
    <p:sldId id="281" r:id="rId4"/>
    <p:sldId id="286" r:id="rId5"/>
    <p:sldId id="285" r:id="rId6"/>
    <p:sldId id="287" r:id="rId7"/>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9594" autoAdjust="0"/>
  </p:normalViewPr>
  <p:slideViewPr>
    <p:cSldViewPr showGuides="1">
      <p:cViewPr varScale="1">
        <p:scale>
          <a:sx n="46" d="100"/>
          <a:sy n="46" d="100"/>
        </p:scale>
        <p:origin x="284" y="3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67" d="100"/>
          <a:sy n="67" d="100"/>
        </p:scale>
        <p:origin x="-1830" y="-12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Shoichi Kitazawa (ATR)</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Shoichi Kitazawa (ATR)</a:t>
            </a:r>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ー 1"/>
          <p:cNvSpPr>
            <a:spLocks noGrp="1" noRot="1" noChangeAspect="1" noTextEdit="1"/>
          </p:cNvSpPr>
          <p:nvPr>
            <p:ph type="sldImg"/>
          </p:nvPr>
        </p:nvSpPr>
        <p:spPr>
          <a:xfrm>
            <a:off x="914400" y="746125"/>
            <a:ext cx="4903788" cy="3678238"/>
          </a:xfrm>
          <a:ln/>
        </p:spPr>
      </p:sp>
      <p:sp>
        <p:nvSpPr>
          <p:cNvPr id="16387"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6388"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a:ea typeface="Arial Unicode MS" pitchFamily="50" charset="-128"/>
                <a:cs typeface="Arial Unicode MS" pitchFamily="50" charset="-128"/>
              </a:rPr>
              <a:t>07/12/10</a:t>
            </a:r>
          </a:p>
        </p:txBody>
      </p:sp>
      <p:sp>
        <p:nvSpPr>
          <p:cNvPr id="16389"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a:t>Page </a:t>
            </a:r>
            <a:fld id="{2F4B805F-D810-43AA-BCB8-F98361645603}" type="slidenum">
              <a:rPr lang="en-US" altLang="ja-JP" sz="2400" smtClean="0"/>
              <a:pPr eaLnBrk="1" hangingPunct="1">
                <a:spcBef>
                  <a:spcPct val="0"/>
                </a:spcBef>
              </a:pPr>
              <a:t>4</a:t>
            </a:fld>
            <a:endParaRPr lang="en-US" altLang="ja-JP" sz="24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a:t>Page </a:t>
            </a:r>
            <a:fld id="{28B1BE53-0473-474E-A0A8-8E2CBAF09E75}" type="slidenum">
              <a:rPr lang="en-US" altLang="ja-JP" sz="2400" smtClean="0"/>
              <a:pPr eaLnBrk="1" hangingPunct="1">
                <a:spcBef>
                  <a:spcPct val="0"/>
                </a:spcBef>
              </a:pPr>
              <a:t>6</a:t>
            </a:fld>
            <a:endParaRPr lang="en-US" altLang="ja-JP" sz="24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9"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428553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9"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1637226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8"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9"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3556052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9"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10" name="Rectangle 4"/>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1077041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7"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2181049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2501620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802.15-17-0629-00-0dep</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ja-JP" altLang="en-US" dirty="0"/>
              <a:t>１</a:t>
            </a: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12"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4" r:id="rId5"/>
    <p:sldLayoutId id="2147483655" r:id="rId6"/>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1219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[IG DEP  November Closing Report 2017]	</a:t>
            </a:r>
          </a:p>
          <a:p>
            <a:r>
              <a:rPr lang="en-US" altLang="ja-JP" sz="1600" b="1" dirty="0">
                <a:ea typeface="ＭＳ Ｐゴシック" charset="-128"/>
              </a:rPr>
              <a:t>Date Submitted: </a:t>
            </a:r>
            <a:r>
              <a:rPr lang="en-US" altLang="ja-JP" sz="1600" dirty="0">
                <a:ea typeface="ＭＳ Ｐゴシック" charset="-128"/>
              </a:rPr>
              <a:t>[8 November  2017]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Kohno1,2,3, Jussi Haapola2]</a:t>
            </a:r>
            <a:r>
              <a:rPr lang="en-US" altLang="ko-KR" sz="1600" dirty="0">
                <a:solidFill>
                  <a:srgbClr val="000000"/>
                </a:solidFill>
                <a:ea typeface="굴림" pitchFamily="50" charset="-127"/>
              </a:rPr>
              <a:t> [1;Yokohama National University, 2;Centre for Wireless Communications(CWC), University of Oulu, 3;University of Oulu Research Institute Japan CWC-Nippon]                                  </a:t>
            </a:r>
            <a:endParaRPr lang="en-US" altLang="ja-JP" sz="1600" dirty="0">
              <a:solidFill>
                <a:srgbClr val="000000"/>
              </a:solidFill>
            </a:endParaRPr>
          </a:p>
          <a:p>
            <a:pPr marL="739775" indent="-739775">
              <a:lnSpc>
                <a:spcPts val="1700"/>
              </a:lnSpc>
            </a:pPr>
            <a:r>
              <a:rPr lang="en-US" altLang="ja-JP" sz="1600" b="1" dirty="0">
                <a:solidFill>
                  <a:srgbClr val="000000"/>
                </a:solidFill>
              </a:rPr>
              <a:t>Address </a:t>
            </a:r>
            <a:r>
              <a:rPr lang="en-US" altLang="ja-JP" sz="1600" dirty="0">
                <a:solidFill>
                  <a:srgbClr val="000000"/>
                </a:solidFill>
              </a:rPr>
              <a:t>[1; 79-5 Tokiwadai, Hodogaya-ku, Yokohama, Japan 240-8501</a:t>
            </a:r>
          </a:p>
          <a:p>
            <a:pPr marL="739775" indent="-739775">
              <a:lnSpc>
                <a:spcPts val="1700"/>
              </a:lnSpc>
            </a:pPr>
            <a:r>
              <a:rPr lang="en-US" altLang="ja-JP" sz="1600" dirty="0">
                <a:solidFill>
                  <a:srgbClr val="000000"/>
                </a:solidFill>
              </a:rPr>
              <a:t>                2; </a:t>
            </a:r>
            <a:r>
              <a:rPr lang="fr-FR" altLang="ja-JP" sz="1600" dirty="0">
                <a:solidFill>
                  <a:srgbClr val="000000"/>
                </a:solidFill>
              </a:rPr>
              <a:t>Linnanmaa, P.O. Box 4500, FIN-90570 Oulu, Finland FI-90014</a:t>
            </a:r>
          </a:p>
          <a:p>
            <a:pPr marL="739775" indent="-739775">
              <a:lnSpc>
                <a:spcPts val="1700"/>
              </a:lnSpc>
            </a:pPr>
            <a:r>
              <a:rPr lang="fr-FR" altLang="ja-JP" sz="1600" dirty="0">
                <a:solidFill>
                  <a:srgbClr val="000000"/>
                </a:solidFill>
              </a:rPr>
              <a:t>                3; Yokohama Mitsui Bldg. 15F, 1-1-2 Takashima, Nishi-ku,Yokohama, Japan 220-0011</a:t>
            </a:r>
            <a:r>
              <a:rPr lang="en-US" altLang="ja-JP" sz="1600" dirty="0">
                <a:solidFill>
                  <a:srgbClr val="000000"/>
                </a:solidFill>
              </a:rPr>
              <a:t>]</a:t>
            </a:r>
          </a:p>
          <a:p>
            <a:pPr marL="739775" indent="-739775">
              <a:lnSpc>
                <a:spcPts val="1700"/>
              </a:lnSpc>
            </a:pPr>
            <a:r>
              <a:rPr lang="en-US" altLang="ja-JP" sz="1600" dirty="0">
                <a:solidFill>
                  <a:srgbClr val="000000"/>
                </a:solidFill>
              </a:rPr>
              <a:t>Voice:[1; +81-45-339-4115, 2:+358-8-553-2849], FAX: [+81-45-338-1157], </a:t>
            </a:r>
          </a:p>
          <a:p>
            <a:pPr marL="739775" indent="-739775">
              <a:lnSpc>
                <a:spcPts val="1700"/>
              </a:lnSpc>
            </a:pPr>
            <a:r>
              <a:rPr lang="en-US" altLang="ja-JP" sz="1600" dirty="0">
                <a:solidFill>
                  <a:srgbClr val="000000"/>
                </a:solidFill>
              </a:rPr>
              <a:t>Email:[kohno@ynu.ac.jp, ryuji.kohno@oulu.fi, jhaapola@ee.oulu.fi] </a:t>
            </a:r>
            <a:r>
              <a:rPr lang="en-US" altLang="ja-JP" sz="1600" b="1" dirty="0">
                <a:solidFill>
                  <a:srgbClr val="000000"/>
                </a:solidFill>
              </a:rPr>
              <a:t>Re:</a:t>
            </a:r>
            <a:r>
              <a:rPr lang="en-US" altLang="ja-JP" sz="1600" dirty="0">
                <a:solidFill>
                  <a:srgbClr val="000000"/>
                </a:solidFill>
              </a:rPr>
              <a:t> []</a:t>
            </a: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IG Dependability November Meeting in 2017.]</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1052736"/>
            <a:ext cx="7558608" cy="4824536"/>
          </a:xfrm>
        </p:spPr>
        <p:txBody>
          <a:bodyPr/>
          <a:lstStyle/>
          <a:p>
            <a:r>
              <a:rPr lang="en-US" altLang="ja-JP" b="1" dirty="0">
                <a:ea typeface="ＭＳ Ｐゴシック" pitchFamily="50" charset="-128"/>
              </a:rPr>
              <a:t>IEEE 802.15 IG DEP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Orlando, Florida, USA</a:t>
            </a:r>
            <a:br>
              <a:rPr lang="en-US" altLang="ja-JP" dirty="0">
                <a:ea typeface="ＭＳ Ｐゴシック" pitchFamily="50" charset="-128"/>
              </a:rPr>
            </a:br>
            <a:r>
              <a:rPr lang="en-US" altLang="ja-JP" dirty="0">
                <a:ea typeface="ＭＳ Ｐゴシック" pitchFamily="50" charset="-128"/>
              </a:rPr>
              <a:t>November 8</a:t>
            </a:r>
            <a:r>
              <a:rPr lang="en-US" altLang="ja-JP" baseline="30000" dirty="0">
                <a:ea typeface="ＭＳ Ｐゴシック" pitchFamily="50" charset="-128"/>
              </a:rPr>
              <a:t>th</a:t>
            </a:r>
            <a:r>
              <a:rPr lang="en-US" altLang="ja-JP" dirty="0">
                <a:ea typeface="ＭＳ Ｐゴシック" pitchFamily="50" charset="-128"/>
              </a:rPr>
              <a:t>, 2017</a:t>
            </a:r>
            <a:br>
              <a:rPr lang="en-US" altLang="ja-JP" dirty="0">
                <a:ea typeface="ＭＳ Ｐゴシック" pitchFamily="50" charset="-128"/>
              </a:rPr>
            </a:br>
            <a:br>
              <a:rPr lang="en-US" altLang="ja-JP" dirty="0">
                <a:ea typeface="ＭＳ Ｐゴシック" pitchFamily="50" charset="-128"/>
              </a:rPr>
            </a:br>
            <a:r>
              <a:rPr lang="en-US" altLang="ja-JP" sz="3200" dirty="0">
                <a:ea typeface="ＭＳ Ｐゴシック" pitchFamily="50" charset="-128"/>
              </a:rPr>
              <a:t>Ryuji Kohno(YNU/CWC-Nippon)</a:t>
            </a:r>
            <a:endParaRPr lang="ja-JP" altLang="ja-JP" dirty="0"/>
          </a:p>
        </p:txBody>
      </p:sp>
      <p:sp>
        <p:nvSpPr>
          <p:cNvPr id="8"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23528" y="1196752"/>
            <a:ext cx="8568951" cy="5132541"/>
          </a:xfrm>
        </p:spPr>
        <p:txBody>
          <a:bodyPr/>
          <a:lstStyle/>
          <a:p>
            <a:pPr algn="just">
              <a:lnSpc>
                <a:spcPts val="2400"/>
              </a:lnSpc>
            </a:pPr>
            <a:r>
              <a:rPr lang="en-US" altLang="ja-JP" sz="2400" dirty="0"/>
              <a:t>IG-DEP overviews activities for four years including large demand of this standard from car industry such as two invited speeches of car manufactures and components in Berlin meeting and ongoing projects such as FFPJ.</a:t>
            </a:r>
          </a:p>
          <a:p>
            <a:pPr algn="just">
              <a:lnSpc>
                <a:spcPts val="2400"/>
              </a:lnSpc>
            </a:pPr>
            <a:r>
              <a:rPr lang="en-US" altLang="ja-JP" sz="2400" dirty="0"/>
              <a:t>IG-DEP discusses to make sure uniqueness for new standard and relationship with other groups who are dealing common applications and different approach to similar targets to IG-DEP such as 802.1 FFPJ, 802.24, 802.15.4s, and IETF 6TiSCH with managing by 802.12 etc.</a:t>
            </a:r>
          </a:p>
          <a:p>
            <a:pPr algn="just">
              <a:lnSpc>
                <a:spcPts val="2400"/>
              </a:lnSpc>
            </a:pPr>
            <a:r>
              <a:rPr lang="en-US" altLang="ja-JP" sz="2400" dirty="0"/>
              <a:t>One new use case of remote sensing and controlling UAVs(drones) has been taken into account.</a:t>
            </a:r>
          </a:p>
          <a:p>
            <a:pPr algn="just">
              <a:lnSpc>
                <a:spcPts val="2400"/>
              </a:lnSpc>
            </a:pPr>
            <a:r>
              <a:rPr lang="en-US" altLang="ja-JP" sz="2400" dirty="0"/>
              <a:t>Updating a draft of focused potential applications and technical requirements.</a:t>
            </a:r>
          </a:p>
          <a:p>
            <a:pPr algn="just">
              <a:lnSpc>
                <a:spcPts val="2400"/>
              </a:lnSpc>
            </a:pPr>
            <a:r>
              <a:rPr lang="en-US" altLang="ja-JP" sz="2400" dirty="0"/>
              <a:t>Discussion on further activities to promote a new standard including some amendment of existing standards while collaborating with other groups.</a:t>
            </a:r>
          </a:p>
        </p:txBody>
      </p:sp>
      <p:sp>
        <p:nvSpPr>
          <p:cNvPr id="3" name="タイトル 2"/>
          <p:cNvSpPr>
            <a:spLocks noGrp="1"/>
          </p:cNvSpPr>
          <p:nvPr>
            <p:ph type="title"/>
          </p:nvPr>
        </p:nvSpPr>
        <p:spPr>
          <a:xfrm>
            <a:off x="685800" y="548680"/>
            <a:ext cx="7772400" cy="776907"/>
          </a:xfrm>
        </p:spPr>
        <p:txBody>
          <a:bodyPr/>
          <a:lstStyle/>
          <a:p>
            <a:r>
              <a:rPr lang="en-US" altLang="ja-JP" sz="4000" b="1" dirty="0"/>
              <a:t>Meeting Objectives</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8"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1393245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578768"/>
            <a:ext cx="7772400" cy="762000"/>
          </a:xfrm>
        </p:spPr>
        <p:txBody>
          <a:bodyPr/>
          <a:lstStyle/>
          <a:p>
            <a:r>
              <a:rPr lang="en-US" altLang="ja-JP" sz="3600" b="1" dirty="0">
                <a:ea typeface="ＭＳ Ｐゴシック" charset="-128"/>
              </a:rPr>
              <a:t>Meeting Accomplishments</a:t>
            </a:r>
            <a:endParaRPr lang="en-US" altLang="ja-JP" sz="3600" dirty="0">
              <a:ea typeface="ＭＳ Ｐゴシック" charset="-128"/>
            </a:endParaRPr>
          </a:p>
        </p:txBody>
      </p:sp>
      <p:sp>
        <p:nvSpPr>
          <p:cNvPr id="7171" name="TextBox 8"/>
          <p:cNvSpPr txBox="1">
            <a:spLocks noChangeArrowheads="1"/>
          </p:cNvSpPr>
          <p:nvPr/>
        </p:nvSpPr>
        <p:spPr bwMode="auto">
          <a:xfrm>
            <a:off x="251520" y="1412776"/>
            <a:ext cx="8784976" cy="4896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ts val="800"/>
              </a:spcBef>
              <a:defRPr sz="3200">
                <a:solidFill>
                  <a:srgbClr val="000000"/>
                </a:solidFill>
                <a:latin typeface="Arial" pitchFamily="34" charset="0"/>
                <a:ea typeface="ＭＳ Ｐゴシック" pitchFamily="50" charset="-128"/>
              </a:defRPr>
            </a:lvl1pPr>
            <a:lvl2pPr eaLnBrk="0" hangingPunct="0">
              <a:spcBef>
                <a:spcPts val="700"/>
              </a:spcBef>
              <a:defRPr sz="2800">
                <a:solidFill>
                  <a:srgbClr val="000000"/>
                </a:solidFill>
                <a:latin typeface="Arial" pitchFamily="34" charset="0"/>
                <a:ea typeface="ＭＳ Ｐゴシック" pitchFamily="50" charset="-128"/>
              </a:defRPr>
            </a:lvl2pPr>
            <a:lvl3pPr eaLnBrk="0" hangingPunct="0">
              <a:spcBef>
                <a:spcPts val="600"/>
              </a:spcBef>
              <a:defRPr sz="2400">
                <a:solidFill>
                  <a:srgbClr val="000000"/>
                </a:solidFill>
                <a:latin typeface="Arial" pitchFamily="34" charset="0"/>
                <a:ea typeface="ＭＳ Ｐゴシック" pitchFamily="50" charset="-128"/>
              </a:defRPr>
            </a:lvl3pPr>
            <a:lvl4pPr eaLnBrk="0" hangingPunct="0">
              <a:spcBef>
                <a:spcPts val="500"/>
              </a:spcBef>
              <a:defRPr sz="2000">
                <a:solidFill>
                  <a:srgbClr val="000000"/>
                </a:solidFill>
                <a:latin typeface="Arial" pitchFamily="34" charset="0"/>
                <a:ea typeface="ＭＳ Ｐゴシック" pitchFamily="50" charset="-128"/>
              </a:defRPr>
            </a:lvl4pPr>
            <a:lvl5pPr eaLnBrk="0" hangingPunct="0">
              <a:spcBef>
                <a:spcPts val="500"/>
              </a:spcBef>
              <a:defRPr sz="2000">
                <a:solidFill>
                  <a:srgbClr val="000000"/>
                </a:solidFill>
                <a:latin typeface="Arial" pitchFamily="34"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9pPr>
          </a:lstStyle>
          <a:p>
            <a:pPr eaLnBrk="1" hangingPunct="1">
              <a:lnSpc>
                <a:spcPts val="1200"/>
              </a:lnSpc>
              <a:spcBef>
                <a:spcPts val="600"/>
              </a:spcBef>
              <a:spcAft>
                <a:spcPts val="600"/>
              </a:spcAft>
              <a:buFont typeface="Wingdings" pitchFamily="2" charset="2"/>
              <a:buChar char="ü"/>
              <a:defRPr/>
            </a:pPr>
            <a:r>
              <a:rPr lang="en-US" altLang="ja-JP" sz="2000" dirty="0">
                <a:solidFill>
                  <a:schemeClr val="tx1"/>
                </a:solidFill>
                <a:latin typeface="Times New Roman" pitchFamily="18" charset="0"/>
                <a:cs typeface="Times New Roman" pitchFamily="18" charset="0"/>
              </a:rPr>
              <a:t>Review Discussion in Previous Meetings </a:t>
            </a:r>
          </a:p>
          <a:p>
            <a:pPr eaLnBrk="1" hangingPunct="1">
              <a:lnSpc>
                <a:spcPts val="1200"/>
              </a:lnSpc>
              <a:spcBef>
                <a:spcPts val="600"/>
              </a:spcBef>
              <a:spcAft>
                <a:spcPts val="600"/>
              </a:spcAft>
              <a:buFont typeface="Wingdings" pitchFamily="2" charset="2"/>
              <a:buChar char="ü"/>
              <a:defRPr/>
            </a:pPr>
            <a:r>
              <a:rPr lang="en-US" altLang="ja-JP" sz="2000" dirty="0">
                <a:solidFill>
                  <a:schemeClr val="tx1"/>
                </a:solidFill>
                <a:latin typeface="Times New Roman" pitchFamily="18" charset="0"/>
                <a:cs typeface="Times New Roman" pitchFamily="18" charset="0"/>
              </a:rPr>
              <a:t>Call for Agenda in this week </a:t>
            </a:r>
          </a:p>
          <a:p>
            <a:pPr eaLnBrk="1" hangingPunct="1">
              <a:lnSpc>
                <a:spcPts val="1200"/>
              </a:lnSpc>
              <a:spcBef>
                <a:spcPts val="600"/>
              </a:spcBef>
              <a:spcAft>
                <a:spcPts val="600"/>
              </a:spcAft>
              <a:buFont typeface="Wingdings" pitchFamily="2" charset="2"/>
              <a:buChar char="ü"/>
              <a:defRPr/>
            </a:pPr>
            <a:r>
              <a:rPr lang="en-US" altLang="ja-JP" sz="2000" dirty="0">
                <a:solidFill>
                  <a:schemeClr val="tx1"/>
                </a:solidFill>
                <a:latin typeface="Times New Roman" pitchFamily="18" charset="0"/>
                <a:cs typeface="Times New Roman" pitchFamily="18" charset="0"/>
              </a:rPr>
              <a:t>Review of IG-DEP activities for these years since 2012</a:t>
            </a:r>
          </a:p>
          <a:p>
            <a:pPr lvl="1" eaLnBrk="1" hangingPunct="1">
              <a:lnSpc>
                <a:spcPts val="1200"/>
              </a:lnSpc>
              <a:spcBef>
                <a:spcPts val="600"/>
              </a:spcBef>
              <a:spcAft>
                <a:spcPts val="600"/>
              </a:spcAft>
              <a:defRPr/>
            </a:pPr>
            <a:r>
              <a:rPr lang="en-US" altLang="ja-JP" sz="1800" dirty="0">
                <a:solidFill>
                  <a:schemeClr val="tx1"/>
                </a:solidFill>
                <a:latin typeface="Times New Roman" pitchFamily="18" charset="0"/>
                <a:cs typeface="Times New Roman" pitchFamily="18" charset="0"/>
              </a:rPr>
              <a:t>1.   Overview of ID-DEP activities including responses for CFI and seeking sponsors and supporting parties                                                               doc.#15-17-0176-01-0dep</a:t>
            </a:r>
          </a:p>
          <a:p>
            <a:pPr marL="800100" lvl="1" indent="-342900" eaLnBrk="1" hangingPunct="1">
              <a:lnSpc>
                <a:spcPts val="1200"/>
              </a:lnSpc>
              <a:spcBef>
                <a:spcPts val="600"/>
              </a:spcBef>
              <a:spcAft>
                <a:spcPts val="600"/>
              </a:spcAft>
              <a:buAutoNum type="arabicPeriod" startAt="2"/>
              <a:defRPr/>
            </a:pPr>
            <a:r>
              <a:rPr lang="en-US" altLang="ja-JP" sz="1800" dirty="0">
                <a:solidFill>
                  <a:schemeClr val="tx1"/>
                </a:solidFill>
                <a:latin typeface="Times New Roman" pitchFamily="18" charset="0"/>
                <a:cs typeface="Times New Roman" pitchFamily="18" charset="0"/>
              </a:rPr>
              <a:t>Reviewing FFPJ presentation at IEEE802.11&amp;15 joint tutorial session of March meeting in Vancouver                                                          doc.#15-17-0394-00-0dep</a:t>
            </a:r>
          </a:p>
          <a:p>
            <a:pPr marL="800100" lvl="1" indent="-342900" eaLnBrk="1" hangingPunct="1">
              <a:lnSpc>
                <a:spcPts val="1200"/>
              </a:lnSpc>
              <a:spcBef>
                <a:spcPts val="600"/>
              </a:spcBef>
              <a:spcAft>
                <a:spcPts val="600"/>
              </a:spcAft>
              <a:buAutoNum type="arabicPeriod" startAt="2"/>
              <a:defRPr/>
            </a:pPr>
            <a:r>
              <a:rPr lang="en-US" altLang="ja-JP" sz="1800" dirty="0">
                <a:solidFill>
                  <a:schemeClr val="tx1"/>
                </a:solidFill>
                <a:latin typeface="Times New Roman" pitchFamily="18" charset="0"/>
                <a:cs typeface="Times New Roman" pitchFamily="18" charset="0"/>
              </a:rPr>
              <a:t>Reviewing two invited speeches from car manufacturer and car component companies in Berlin meeting July                                       doc.#15-17-0398-00-0dep</a:t>
            </a:r>
          </a:p>
          <a:p>
            <a:pPr lvl="1" eaLnBrk="1" hangingPunct="1">
              <a:lnSpc>
                <a:spcPts val="1200"/>
              </a:lnSpc>
              <a:spcBef>
                <a:spcPts val="600"/>
              </a:spcBef>
              <a:spcAft>
                <a:spcPts val="600"/>
              </a:spcAft>
              <a:defRPr/>
            </a:pPr>
            <a:r>
              <a:rPr lang="en-US" altLang="ja-JP" sz="1800" dirty="0">
                <a:solidFill>
                  <a:schemeClr val="tx1"/>
                </a:solidFill>
                <a:latin typeface="Times New Roman" pitchFamily="18" charset="0"/>
                <a:cs typeface="Times New Roman" pitchFamily="18" charset="0"/>
              </a:rPr>
              <a:t>                                                                                                   doc.#15-17-0399-01-0dep</a:t>
            </a:r>
          </a:p>
          <a:p>
            <a:pPr marL="0" lvl="0" indent="0" eaLnBrk="1" hangingPunct="1">
              <a:lnSpc>
                <a:spcPts val="1200"/>
              </a:lnSpc>
              <a:spcBef>
                <a:spcPts val="600"/>
              </a:spcBef>
              <a:spcAft>
                <a:spcPts val="600"/>
              </a:spcAft>
              <a:buFont typeface="Wingdings" pitchFamily="2" charset="2"/>
              <a:buChar char="ü"/>
              <a:defRPr/>
            </a:pPr>
            <a:r>
              <a:rPr lang="en-US" altLang="ja-JP" sz="2000" dirty="0">
                <a:latin typeface="Times New Roman" pitchFamily="18" charset="0"/>
                <a:ea typeface="+mn-ea"/>
                <a:cs typeface="Times New Roman" pitchFamily="18" charset="0"/>
              </a:rPr>
              <a:t>   Discussion for future IG-DEP activities</a:t>
            </a:r>
            <a:endParaRPr lang="en-US" altLang="ja-JP" sz="1800" dirty="0">
              <a:solidFill>
                <a:schemeClr val="tx1"/>
              </a:solidFill>
              <a:latin typeface="Times New Roman" pitchFamily="18" charset="0"/>
              <a:cs typeface="Times New Roman" pitchFamily="18" charset="0"/>
            </a:endParaRPr>
          </a:p>
          <a:p>
            <a:pPr marL="800100" lvl="1" indent="-342900" eaLnBrk="1" hangingPunct="1">
              <a:lnSpc>
                <a:spcPts val="1200"/>
              </a:lnSpc>
              <a:spcBef>
                <a:spcPts val="600"/>
              </a:spcBef>
              <a:spcAft>
                <a:spcPts val="600"/>
              </a:spcAft>
              <a:buAutoNum type="arabicPeriod" startAt="4"/>
              <a:defRPr/>
            </a:pPr>
            <a:r>
              <a:rPr lang="en-US" altLang="ja-JP" sz="1800" dirty="0">
                <a:solidFill>
                  <a:schemeClr val="tx1"/>
                </a:solidFill>
                <a:latin typeface="Times New Roman" pitchFamily="18" charset="0"/>
                <a:cs typeface="Times New Roman" pitchFamily="18" charset="0"/>
              </a:rPr>
              <a:t>Presentation of New Use Cases; Remote Sensing and Controlling Drones</a:t>
            </a:r>
          </a:p>
          <a:p>
            <a:pPr lvl="1" eaLnBrk="1" hangingPunct="1">
              <a:lnSpc>
                <a:spcPts val="1200"/>
              </a:lnSpc>
              <a:spcBef>
                <a:spcPts val="600"/>
              </a:spcBef>
              <a:spcAft>
                <a:spcPts val="600"/>
              </a:spcAft>
              <a:defRPr/>
            </a:pPr>
            <a:r>
              <a:rPr lang="en-US" altLang="ja-JP" sz="1800" dirty="0">
                <a:solidFill>
                  <a:schemeClr val="tx1"/>
                </a:solidFill>
                <a:latin typeface="Times New Roman" pitchFamily="18" charset="0"/>
                <a:cs typeface="Times New Roman" pitchFamily="18" charset="0"/>
              </a:rPr>
              <a:t>                                                                                                   doc.#15-17-0614-01-0dep</a:t>
            </a:r>
          </a:p>
          <a:p>
            <a:pPr lvl="1" eaLnBrk="1" hangingPunct="1">
              <a:lnSpc>
                <a:spcPts val="1200"/>
              </a:lnSpc>
              <a:spcBef>
                <a:spcPts val="600"/>
              </a:spcBef>
              <a:spcAft>
                <a:spcPts val="600"/>
              </a:spcAft>
              <a:defRPr/>
            </a:pPr>
            <a:r>
              <a:rPr lang="en-US" altLang="ja-JP" sz="1800" dirty="0">
                <a:solidFill>
                  <a:schemeClr val="tx1"/>
                </a:solidFill>
                <a:latin typeface="Times New Roman" pitchFamily="18" charset="0"/>
                <a:cs typeface="Times New Roman" pitchFamily="18" charset="0"/>
              </a:rPr>
              <a:t>5.   Discussion on Necessity of a New Standard for Enhanced Dependability in Wireless Networks for focused application                                             doc.#15-17-0420-01-0dep</a:t>
            </a:r>
          </a:p>
          <a:p>
            <a:pPr marL="800100" lvl="1" indent="-342900" eaLnBrk="1" hangingPunct="1">
              <a:lnSpc>
                <a:spcPts val="1200"/>
              </a:lnSpc>
              <a:spcBef>
                <a:spcPts val="600"/>
              </a:spcBef>
              <a:spcAft>
                <a:spcPts val="600"/>
              </a:spcAft>
              <a:buAutoNum type="arabicPeriod" startAt="6"/>
              <a:defRPr/>
            </a:pPr>
            <a:r>
              <a:rPr lang="en-US" altLang="ja-JP" sz="1800" dirty="0">
                <a:solidFill>
                  <a:schemeClr val="tx1"/>
                </a:solidFill>
                <a:latin typeface="Times New Roman" pitchFamily="18" charset="0"/>
                <a:cs typeface="Times New Roman" pitchFamily="18" charset="0"/>
              </a:rPr>
              <a:t>Review and Update of draft of technical requirement</a:t>
            </a:r>
          </a:p>
          <a:p>
            <a:pPr marL="800100" lvl="1" indent="-342900" eaLnBrk="1" hangingPunct="1">
              <a:lnSpc>
                <a:spcPts val="1200"/>
              </a:lnSpc>
              <a:spcBef>
                <a:spcPts val="600"/>
              </a:spcBef>
              <a:spcAft>
                <a:spcPts val="600"/>
              </a:spcAft>
              <a:buAutoNum type="arabicPeriod" startAt="6"/>
              <a:defRPr/>
            </a:pPr>
            <a:r>
              <a:rPr lang="en-US" altLang="ja-JP" sz="1800" dirty="0">
                <a:solidFill>
                  <a:schemeClr val="tx1"/>
                </a:solidFill>
                <a:latin typeface="Times New Roman" pitchFamily="18" charset="0"/>
                <a:cs typeface="Times New Roman" pitchFamily="18" charset="0"/>
              </a:rPr>
              <a:t>Discussion on Necessity of a New Standard for Enhanced Dependability in Wireless Networks for  focused applications                                     doc.#15-17-0420-00-0dep</a:t>
            </a:r>
          </a:p>
          <a:p>
            <a:pPr eaLnBrk="1" hangingPunct="1">
              <a:lnSpc>
                <a:spcPts val="1200"/>
              </a:lnSpc>
              <a:spcBef>
                <a:spcPts val="600"/>
              </a:spcBef>
              <a:spcAft>
                <a:spcPts val="600"/>
              </a:spcAft>
              <a:buFont typeface="Wingdings" pitchFamily="2" charset="2"/>
              <a:buChar char="ü"/>
              <a:defRPr/>
            </a:pPr>
            <a:r>
              <a:rPr lang="en-US" altLang="ja-JP" sz="2000" dirty="0">
                <a:solidFill>
                  <a:schemeClr val="tx1"/>
                </a:solidFill>
                <a:latin typeface="Times New Roman" pitchFamily="18" charset="0"/>
                <a:cs typeface="Times New Roman" pitchFamily="18" charset="0"/>
              </a:rPr>
              <a:t>Necessary Process and Possible Timeline to SG and next steps</a:t>
            </a:r>
          </a:p>
        </p:txBody>
      </p:sp>
      <p:sp>
        <p:nvSpPr>
          <p:cNvPr id="8196" name="Slide Number Placeholder 8"/>
          <p:cNvSpPr>
            <a:spLocks noGrp="1"/>
          </p:cNvSpPr>
          <p:nvPr>
            <p:ph type="sldNum" sz="quarter" idx="4294967295"/>
          </p:nvPr>
        </p:nvSpPr>
        <p:spPr>
          <a:xfrm>
            <a:off x="4344988" y="6475413"/>
            <a:ext cx="530225" cy="1825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a:latin typeface="Times New Roman" pitchFamily="18" charset="0"/>
              </a:rPr>
              <a:t>Slide </a:t>
            </a:r>
            <a:fld id="{C5D92B85-B573-4882-990B-EA829E6914E8}" type="slidenum">
              <a:rPr lang="en-US" altLang="ja-JP" sz="1200" smtClean="0">
                <a:latin typeface="Times New Roman" pitchFamily="18" charset="0"/>
              </a:rPr>
              <a:pPr eaLnBrk="1" hangingPunct="1">
                <a:spcBef>
                  <a:spcPct val="0"/>
                </a:spcBef>
              </a:pPr>
              <a:t>4</a:t>
            </a:fld>
            <a:endParaRPr lang="en-US" altLang="ja-JP" sz="1200">
              <a:latin typeface="Times New Roman" pitchFamily="18" charset="0"/>
            </a:endParaRPr>
          </a:p>
        </p:txBody>
      </p:sp>
      <p:sp>
        <p:nvSpPr>
          <p:cNvPr id="6"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1950965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23528" y="1268761"/>
            <a:ext cx="8676456" cy="5256583"/>
          </a:xfrm>
        </p:spPr>
        <p:txBody>
          <a:bodyPr/>
          <a:lstStyle/>
          <a:p>
            <a:pPr marL="0" indent="0">
              <a:lnSpc>
                <a:spcPts val="2000"/>
              </a:lnSpc>
              <a:buNone/>
            </a:pPr>
            <a:r>
              <a:rPr lang="is-IS" altLang="ja-JP" sz="2000" dirty="0"/>
              <a:t>15-17-0410-00-0dep-ig-dependability-july-2017-meeting-minitues</a:t>
            </a:r>
          </a:p>
          <a:p>
            <a:pPr marL="0" indent="0">
              <a:lnSpc>
                <a:spcPts val="2000"/>
              </a:lnSpc>
              <a:buNone/>
            </a:pPr>
            <a:r>
              <a:rPr lang="is-IS" altLang="ja-JP" sz="2000"/>
              <a:t>15-17-0592-02-0dep-ig-dependability-november-2017-meeting-agenda</a:t>
            </a:r>
            <a:endParaRPr lang="is-IS" altLang="ja-JP" sz="2000" dirty="0"/>
          </a:p>
          <a:p>
            <a:pPr marL="0" indent="0">
              <a:lnSpc>
                <a:spcPts val="2000"/>
              </a:lnSpc>
              <a:buNone/>
            </a:pPr>
            <a:r>
              <a:rPr lang="is-IS" altLang="ja-JP" sz="2000" dirty="0"/>
              <a:t>15-17-0591-01-0dep-ig-dep-opening-information-for-november-2017</a:t>
            </a:r>
          </a:p>
          <a:p>
            <a:pPr marL="0" indent="0">
              <a:lnSpc>
                <a:spcPts val="2000"/>
              </a:lnSpc>
              <a:buNone/>
            </a:pPr>
            <a:r>
              <a:rPr lang="en-US" altLang="ja-JP" sz="2000" dirty="0"/>
              <a:t>15-17-0176-02-0dep-ig-dep-overview-of-IG-DEP-activities-for- enhanced-dependability-in-wireless-networks for automotive-and other-use-cases</a:t>
            </a:r>
          </a:p>
          <a:p>
            <a:pPr marL="0" indent="0">
              <a:lnSpc>
                <a:spcPts val="2000"/>
              </a:lnSpc>
              <a:buNone/>
            </a:pPr>
            <a:r>
              <a:rPr lang="en-US" altLang="ja-JP" sz="2000" dirty="0"/>
              <a:t>15-17-0394-00-0dep-ig-dep-summary-of-FFPJ-presentations-in-march-2017-and-relationship-with-IG-DEP</a:t>
            </a:r>
          </a:p>
          <a:p>
            <a:pPr marL="0" indent="0">
              <a:lnSpc>
                <a:spcPts val="2000"/>
              </a:lnSpc>
              <a:buNone/>
            </a:pPr>
            <a:r>
              <a:rPr lang="en-US" altLang="ja-JP" sz="2000" dirty="0"/>
              <a:t>15-17-0398-00-0dep-ig-dep-demand-of-highly-reliable-wireless-network-and-future-vision-for-car-manufacturing-line-in-factory</a:t>
            </a:r>
          </a:p>
          <a:p>
            <a:pPr marL="0" indent="0">
              <a:lnSpc>
                <a:spcPts val="2000"/>
              </a:lnSpc>
              <a:buNone/>
            </a:pPr>
            <a:r>
              <a:rPr lang="en-US" altLang="ja-JP" sz="2000" dirty="0"/>
              <a:t>15-17-0399-01-0dep-ig-dep-on-the-way-to-industry4.0</a:t>
            </a:r>
          </a:p>
          <a:p>
            <a:pPr marL="0" indent="0">
              <a:lnSpc>
                <a:spcPts val="2000"/>
              </a:lnSpc>
              <a:buNone/>
            </a:pPr>
            <a:r>
              <a:rPr lang="en-US" altLang="ja-JP" sz="2000" dirty="0"/>
              <a:t>15-17-0614-01-0dep-ig-dep-Wireless Dependable IoT/M2M for Reliable Machine Centric Sensing &amp; Controlling of Medical Devices, Cars &amp; Others </a:t>
            </a:r>
          </a:p>
          <a:p>
            <a:pPr marL="0" indent="0">
              <a:lnSpc>
                <a:spcPts val="2000"/>
              </a:lnSpc>
              <a:buNone/>
            </a:pPr>
            <a:r>
              <a:rPr lang="en-US" altLang="ja-JP" sz="2000" dirty="0"/>
              <a:t>15-16-0577-05-0dep-ig-dep-technical-requirement</a:t>
            </a:r>
          </a:p>
          <a:p>
            <a:pPr marL="0" indent="0">
              <a:lnSpc>
                <a:spcPts val="2000"/>
              </a:lnSpc>
              <a:buNone/>
            </a:pPr>
            <a:r>
              <a:rPr lang="en-US" altLang="ja-JP" sz="2000" dirty="0"/>
              <a:t>15-17-0420-00-0dep-ig-dep-discussion on necessity of a new standard for enhanced dependability in Wireless Networks for  focused applications</a:t>
            </a:r>
          </a:p>
          <a:p>
            <a:pPr marL="0" indent="0">
              <a:lnSpc>
                <a:spcPts val="2000"/>
              </a:lnSpc>
              <a:buNone/>
            </a:pPr>
            <a:r>
              <a:rPr lang="fi-FI" altLang="ja-JP" sz="2000" dirty="0"/>
              <a:t>15-17-0632-00-0dep-ig-dep-november-2017-meeting-minutes</a:t>
            </a:r>
          </a:p>
          <a:p>
            <a:pPr marL="0" indent="0">
              <a:lnSpc>
                <a:spcPts val="2000"/>
              </a:lnSpc>
              <a:buNone/>
            </a:pPr>
            <a:r>
              <a:rPr lang="fi-FI" altLang="ja-JP" sz="2000" dirty="0"/>
              <a:t>15-17-0629-00-0dep-ig-dep-november-2017-closing-report</a:t>
            </a:r>
          </a:p>
          <a:p>
            <a:pPr marL="0" indent="0">
              <a:lnSpc>
                <a:spcPts val="2000"/>
              </a:lnSpc>
              <a:buNone/>
            </a:pPr>
            <a:r>
              <a:rPr lang="fi-FI" altLang="ja-JP" sz="1800" dirty="0"/>
              <a:t>			           </a:t>
            </a:r>
            <a:endParaRPr kumimoji="1" lang="ja-JP" altLang="en-US" sz="1800" dirty="0"/>
          </a:p>
        </p:txBody>
      </p:sp>
      <p:sp>
        <p:nvSpPr>
          <p:cNvPr id="3" name="タイトル 2"/>
          <p:cNvSpPr>
            <a:spLocks noGrp="1"/>
          </p:cNvSpPr>
          <p:nvPr>
            <p:ph type="title"/>
          </p:nvPr>
        </p:nvSpPr>
        <p:spPr>
          <a:xfrm>
            <a:off x="611560" y="476672"/>
            <a:ext cx="7772400" cy="798984"/>
          </a:xfrm>
        </p:spPr>
        <p:txBody>
          <a:bodyPr/>
          <a:lstStyle/>
          <a:p>
            <a:r>
              <a:rPr lang="en-US" altLang="ja-JP" sz="4000" b="1" dirty="0"/>
              <a:t>Contributions</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5</a:t>
            </a:fld>
            <a:endParaRPr lang="en-US" altLang="ja-JP" dirty="0"/>
          </a:p>
        </p:txBody>
      </p:sp>
      <p:sp>
        <p:nvSpPr>
          <p:cNvPr id="8"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722579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a:solidFill>
                  <a:schemeClr val="tx2"/>
                </a:solidFill>
                <a:latin typeface="Times New Roman" pitchFamily="18" charset="0"/>
                <a:ea typeface="ＭＳ Ｐゴシック" charset="-128"/>
              </a:rPr>
              <a:t>Thank You !</a:t>
            </a:r>
          </a:p>
          <a:p>
            <a:pPr algn="ctr"/>
            <a:endParaRPr lang="en-US" altLang="ja-JP" b="1">
              <a:solidFill>
                <a:schemeClr val="tx2"/>
              </a:solidFill>
              <a:latin typeface="Times New Roman" pitchFamily="18" charset="0"/>
              <a:ea typeface="ＭＳ Ｐゴシック" charset="-128"/>
            </a:endParaRPr>
          </a:p>
          <a:p>
            <a:pPr algn="ctr"/>
            <a:r>
              <a:rPr lang="en-US" altLang="ja-JP" b="1">
                <a:solidFill>
                  <a:schemeClr val="tx2"/>
                </a:solidFill>
                <a:latin typeface="Times New Roman" pitchFamily="18" charset="0"/>
                <a:ea typeface="ＭＳ Ｐゴシック" charset="-128"/>
              </a:rPr>
              <a:t>Any Questions ?</a:t>
            </a:r>
          </a:p>
          <a:p>
            <a:endParaRPr lang="en-US" altLang="ja-JP">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6</a:t>
            </a:fld>
            <a:endParaRPr lang="en-US" altLang="ja-JP" sz="1200">
              <a:latin typeface="Times New Roman" pitchFamily="18" charset="0"/>
            </a:endParaRPr>
          </a:p>
        </p:txBody>
      </p:sp>
      <p:sp>
        <p:nvSpPr>
          <p:cNvPr id="6"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November  2017</a:t>
            </a:r>
          </a:p>
        </p:txBody>
      </p:sp>
    </p:spTree>
    <p:extLst>
      <p:ext uri="{BB962C8B-B14F-4D97-AF65-F5344CB8AC3E}">
        <p14:creationId xmlns:p14="http://schemas.microsoft.com/office/powerpoint/2010/main" val="2427862527"/>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6611</TotalTime>
  <Words>530</Words>
  <Application>Microsoft Office PowerPoint</Application>
  <PresentationFormat>画面に合わせる (4:3)</PresentationFormat>
  <Paragraphs>88</Paragraphs>
  <Slides>6</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Arial Unicode MS</vt:lpstr>
      <vt:lpstr>굴림</vt:lpstr>
      <vt:lpstr>ＭＳ Ｐゴシック</vt:lpstr>
      <vt:lpstr>Arial</vt:lpstr>
      <vt:lpstr>Times New Roman</vt:lpstr>
      <vt:lpstr>Wingdings</vt:lpstr>
      <vt:lpstr>IEEE-P802_15</vt:lpstr>
      <vt:lpstr>PowerPoint プレゼンテーション</vt:lpstr>
      <vt:lpstr>IEEE 802.15 IG DEP   Closing Report  Orlando, Florida, USA November 8th, 2017  Ryuji Kohno(YNU/CWC-Nippon)</vt:lpstr>
      <vt:lpstr>Meeting Objectives</vt:lpstr>
      <vt:lpstr>Meeting Accomplishments</vt:lpstr>
      <vt:lpstr>Contributions</vt:lpstr>
      <vt:lpstr>PowerPoint プレゼンテーション</vt:lpstr>
    </vt:vector>
  </TitlesOfParts>
  <Company>ATR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Ryuji Kohno</cp:lastModifiedBy>
  <cp:revision>117</cp:revision>
  <cp:lastPrinted>2013-04-17T07:57:49Z</cp:lastPrinted>
  <dcterms:created xsi:type="dcterms:W3CDTF">2013-04-16T01:38:08Z</dcterms:created>
  <dcterms:modified xsi:type="dcterms:W3CDTF">2017-11-07T22:13:15Z</dcterms:modified>
</cp:coreProperties>
</file>