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9" r:id="rId2"/>
    <p:sldId id="258" r:id="rId3"/>
    <p:sldId id="297" r:id="rId4"/>
    <p:sldId id="298" r:id="rId5"/>
    <p:sldId id="299" r:id="rId6"/>
    <p:sldId id="300" r:id="rId7"/>
    <p:sldId id="301" r:id="rId8"/>
    <p:sldId id="302" r:id="rId9"/>
    <p:sldId id="303" r:id="rId10"/>
    <p:sldId id="304" r:id="rId11"/>
    <p:sldId id="305" r:id="rId12"/>
    <p:sldId id="309" r:id="rId13"/>
    <p:sldId id="306" r:id="rId14"/>
    <p:sldId id="310" r:id="rId15"/>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11" autoAdjust="0"/>
    <p:restoredTop sz="94660"/>
  </p:normalViewPr>
  <p:slideViewPr>
    <p:cSldViewPr showGuides="1">
      <p:cViewPr varScale="1">
        <p:scale>
          <a:sx n="66" d="100"/>
          <a:sy n="66" d="100"/>
        </p:scale>
        <p:origin x="-540"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43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&lt;#&gt;</a:t>
            </a:fld>
            <a:endParaRPr lang="en-US" altLang="ja-JP" dirty="0"/>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 xmlns:p14="http://schemas.microsoft.com/office/powerpoint/2010/main" val="255094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&lt;#&gt;</a:t>
            </a:fld>
            <a:endParaRPr lang="en-US" altLang="ja-JP" dirty="0"/>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 xmlns:p14="http://schemas.microsoft.com/office/powerpoint/2010/main" val="3763511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4</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November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 タイトルの書式設定</a:t>
            </a:r>
          </a:p>
        </p:txBody>
      </p:sp>
      <p:sp>
        <p:nvSpPr>
          <p:cNvPr id="3" name="コンテンツ プレースホルダー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November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&lt;#&gt;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November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November 2017</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&lt;#&gt;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November 2017</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&lt;#&gt;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November 2017</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&lt;#&gt;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ja-JP" smtClean="0"/>
              <a:t>November 2017</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&lt;#&gt;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fi-FI" altLang="ja-JP" smtClean="0"/>
              <a:t>Shoichi Kitazawa (Muroran IT)</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smtClean="0"/>
              <a:t>November 2017</a:t>
            </a:r>
            <a:endParaRPr lang="en-US" altLang="ja-JP" dirty="0"/>
          </a:p>
        </p:txBody>
      </p:sp>
    </p:spTree>
    <p:extLst>
      <p:ext uri="{BB962C8B-B14F-4D97-AF65-F5344CB8AC3E}">
        <p14:creationId xmlns="" xmlns:p14="http://schemas.microsoft.com/office/powerpoint/2010/main" val="380239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November 2017</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fi-FI" altLang="ja-JP" smtClean="0"/>
              <a:t>Shoichi Kitazawa (Muroran IT)</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15-17-0625-02-004s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November 2017</a:t>
            </a:r>
            <a:endParaRPr lang="en-US" altLang="ja-JP" dirty="0"/>
          </a:p>
        </p:txBody>
      </p:sp>
      <p:sp>
        <p:nvSpPr>
          <p:cNvPr id="2051" name="フッター プレースホルダー 2"/>
          <p:cNvSpPr>
            <a:spLocks noGrp="1"/>
          </p:cNvSpPr>
          <p:nvPr>
            <p:ph type="ftr" sz="quarter" idx="11"/>
          </p:nvPr>
        </p:nvSpPr>
        <p:spPr>
          <a:xfrm>
            <a:off x="5486400" y="6475413"/>
            <a:ext cx="3124200" cy="184666"/>
          </a:xfrm>
          <a:noFill/>
          <a:ln>
            <a:miter lim="800000"/>
            <a:headEnd/>
            <a:tailEnd/>
          </a:ln>
        </p:spPr>
        <p:txBody>
          <a:bodyPr/>
          <a:lstStyle/>
          <a:p>
            <a:r>
              <a:rPr lang="fi-FI" altLang="ja-JP" smtClean="0"/>
              <a:t>Shoichi Kitazawa (Muroran IT)</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35496" y="609600"/>
            <a:ext cx="8991600" cy="498085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b="1">
                <a:solidFill>
                  <a:schemeClr val="tx2"/>
                </a:solidFill>
                <a:ea typeface="ＭＳ Ｐゴシック" charset="-128"/>
              </a:rPr>
              <a:t>:</a:t>
            </a:r>
            <a:r>
              <a:rPr lang="en-US" altLang="ja-JP" sz="1600">
                <a:solidFill>
                  <a:schemeClr val="tx2"/>
                </a:solidFill>
                <a:ea typeface="ＭＳ Ｐゴシック" charset="-128"/>
              </a:rPr>
              <a:t> </a:t>
            </a:r>
            <a:r>
              <a:rPr lang="en-US" altLang="ja-JP" sz="160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[7 November </a:t>
            </a:r>
            <a:r>
              <a:rPr lang="en-US" altLang="ja-JP" sz="1600" dirty="0">
                <a:solidFill>
                  <a:schemeClr val="tx2"/>
                </a:solidFill>
                <a:ea typeface="ＭＳ Ｐゴシック" charset="-128"/>
              </a:rPr>
              <a:t>2017]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[Shoichi </a:t>
            </a:r>
            <a:r>
              <a:rPr lang="en-US" altLang="ja-JP" sz="1600" dirty="0">
                <a:solidFill>
                  <a:schemeClr val="tx2"/>
                </a:solidFill>
                <a:ea typeface="ＭＳ Ｐゴシック" charset="-128"/>
              </a:rPr>
              <a:t>Kitazawa] Company </a:t>
            </a:r>
            <a:r>
              <a:rPr lang="en-US" altLang="ja-JP" sz="1600" dirty="0" smtClean="0">
                <a:solidFill>
                  <a:schemeClr val="tx2"/>
                </a:solidFill>
                <a:ea typeface="ＭＳ Ｐゴシック" charset="-128"/>
              </a:rPr>
              <a:t>[Muroran </a:t>
            </a:r>
            <a:r>
              <a:rPr lang="en-US" altLang="ja-JP" sz="1600" dirty="0">
                <a:solidFill>
                  <a:schemeClr val="tx2"/>
                </a:solidFill>
                <a:ea typeface="ＭＳ Ｐゴシック" charset="-128"/>
              </a:rPr>
              <a:t>IT]</a:t>
            </a:r>
          </a:p>
          <a:p>
            <a:pPr>
              <a:defRPr/>
            </a:pPr>
            <a:r>
              <a:rPr lang="en-US" altLang="ja-JP" sz="1600" dirty="0">
                <a:solidFill>
                  <a:schemeClr val="tx2"/>
                </a:solidFill>
                <a:ea typeface="ＭＳ Ｐゴシック" charset="-128"/>
              </a:rPr>
              <a:t>Address </a:t>
            </a:r>
            <a:r>
              <a:rPr lang="en-US" altLang="ja-JP" sz="1600" dirty="0" smtClean="0">
                <a:solidFill>
                  <a:schemeClr val="tx2"/>
                </a:solidFill>
                <a:ea typeface="ＭＳ Ｐゴシック" charset="-128"/>
              </a:rPr>
              <a:t>[Hokkaido </a:t>
            </a:r>
            <a:r>
              <a:rPr lang="en-US" altLang="ja-JP" sz="1600" dirty="0">
                <a:solidFill>
                  <a:schemeClr val="tx2"/>
                </a:solidFill>
                <a:ea typeface="ＭＳ Ｐゴシック" charset="-128"/>
              </a:rPr>
              <a:t>Japan]</a:t>
            </a:r>
          </a:p>
          <a:p>
            <a:pPr>
              <a:defRPr/>
            </a:pPr>
            <a:r>
              <a:rPr lang="en-US" altLang="ja-JP" sz="1600" dirty="0">
                <a:solidFill>
                  <a:schemeClr val="tx2"/>
                </a:solidFill>
                <a:ea typeface="ＭＳ Ｐゴシック" charset="-128"/>
              </a:rPr>
              <a:t>Voice[], FAX: [],</a:t>
            </a:r>
            <a:br>
              <a:rPr lang="en-US" altLang="ja-JP" sz="1600" dirty="0">
                <a:solidFill>
                  <a:schemeClr val="tx2"/>
                </a:solidFill>
                <a:ea typeface="ＭＳ Ｐゴシック" charset="-128"/>
              </a:rPr>
            </a:br>
            <a:r>
              <a:rPr lang="en-US" altLang="ja-JP" sz="1600" dirty="0">
                <a:solidFill>
                  <a:schemeClr val="tx2"/>
                </a:solidFill>
                <a:ea typeface="ＭＳ Ｐゴシック" charset="-128"/>
              </a:rPr>
              <a:t>E-Mail</a:t>
            </a:r>
            <a:r>
              <a:rPr lang="en-US" altLang="ja-JP" sz="1600" dirty="0" smtClean="0">
                <a:solidFill>
                  <a:schemeClr val="tx2"/>
                </a:solidFill>
                <a:ea typeface="ＭＳ Ｐゴシック" charset="-128"/>
              </a:rPr>
              <a:t>:[kitazawa@ieee.org</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[Closing report for the TG4s </a:t>
            </a:r>
            <a:r>
              <a:rPr lang="en-US" altLang="ja-JP" sz="1600" dirty="0" smtClean="0">
                <a:latin typeface="+mj-ea"/>
              </a:rPr>
              <a:t>November </a:t>
            </a:r>
            <a:r>
              <a:rPr lang="en-US" altLang="ja-JP" sz="1600" dirty="0">
                <a:latin typeface="+mj-ea"/>
              </a:rPr>
              <a:t>2017</a:t>
            </a:r>
            <a:r>
              <a:rPr lang="en-US" altLang="ja-JP" sz="1600" dirty="0">
                <a:ea typeface="ＭＳ Ｐゴシック" charset="-128"/>
              </a:rPr>
              <a:t>.]</a:t>
            </a: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[Closing report.]</a:t>
            </a: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sz="2800" dirty="0" err="1" smtClean="0"/>
              <a:t>RevCom</a:t>
            </a:r>
            <a:endParaRPr lang="en-US" altLang="ja-JP" sz="2800" dirty="0" smtClean="0"/>
          </a:p>
          <a:p>
            <a:r>
              <a:rPr lang="en-US" altLang="ja-JP" sz="2800" dirty="0" smtClean="0"/>
              <a:t>January </a:t>
            </a:r>
            <a:r>
              <a:rPr lang="en-US" altLang="ja-JP" sz="2800" dirty="0"/>
              <a:t>meeting</a:t>
            </a:r>
          </a:p>
          <a:p>
            <a:pPr lvl="1"/>
            <a:r>
              <a:rPr lang="en-US" altLang="ja-JP" sz="2400" dirty="0" smtClean="0"/>
              <a:t>1 </a:t>
            </a:r>
            <a:r>
              <a:rPr lang="en-US" altLang="ja-JP" sz="2400" dirty="0"/>
              <a:t>meeting </a:t>
            </a:r>
            <a:r>
              <a:rPr lang="en-US" altLang="ja-JP" sz="2400" dirty="0" smtClean="0"/>
              <a:t>slot</a:t>
            </a:r>
            <a:endParaRPr lang="en-US" altLang="ja-JP" sz="2400" dirty="0"/>
          </a:p>
        </p:txBody>
      </p:sp>
      <p:sp>
        <p:nvSpPr>
          <p:cNvPr id="3" name="タイトル 2"/>
          <p:cNvSpPr>
            <a:spLocks noGrp="1"/>
          </p:cNvSpPr>
          <p:nvPr>
            <p:ph type="title"/>
          </p:nvPr>
        </p:nvSpPr>
        <p:spPr/>
        <p:txBody>
          <a:bodyPr/>
          <a:lstStyle/>
          <a:p>
            <a:r>
              <a:rPr kumimoji="1" lang="en-US" altLang="ja-JP" dirty="0"/>
              <a:t>Next step</a:t>
            </a:r>
            <a:endParaRPr kumimoji="1" lang="ja-JP" altLang="en-US" dirty="0"/>
          </a:p>
        </p:txBody>
      </p:sp>
      <p:sp>
        <p:nvSpPr>
          <p:cNvPr id="4" name="フッター プレースホルダ 3"/>
          <p:cNvSpPr>
            <a:spLocks noGrp="1"/>
          </p:cNvSpPr>
          <p:nvPr>
            <p:ph type="ftr" sz="quarter" idx="11"/>
          </p:nvPr>
        </p:nvSpPr>
        <p:spPr/>
        <p:txBody>
          <a:bodyPr/>
          <a:lstStyle/>
          <a:p>
            <a:r>
              <a:rPr lang="fi-FI" altLang="ja-JP" smtClean="0"/>
              <a:t>Shoichi Kitazawa (Muroran 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10</a:t>
            </a:fld>
            <a:endParaRPr lang="en-US" altLang="ja-JP" dirty="0"/>
          </a:p>
        </p:txBody>
      </p:sp>
      <p:sp>
        <p:nvSpPr>
          <p:cNvPr id="6" name="日付プレースホルダ 5"/>
          <p:cNvSpPr>
            <a:spLocks noGrp="1"/>
          </p:cNvSpPr>
          <p:nvPr>
            <p:ph type="dt" sz="half" idx="10"/>
          </p:nvPr>
        </p:nvSpPr>
        <p:spPr/>
        <p:txBody>
          <a:bodyPr/>
          <a:lstStyle/>
          <a:p>
            <a:r>
              <a:rPr lang="en-US" altLang="ja-JP" smtClean="0"/>
              <a:t>November 2017</a:t>
            </a:r>
            <a:endParaRPr lang="en-US" altLang="ja-JP"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685800" y="1700808"/>
            <a:ext cx="8206680" cy="4680520"/>
          </a:xfrm>
        </p:spPr>
        <p:txBody>
          <a:bodyPr/>
          <a:lstStyle/>
          <a:p>
            <a:pPr marL="0" indent="0">
              <a:buNone/>
            </a:pPr>
            <a:r>
              <a:rPr lang="en-GB" altLang="ja-JP" sz="2000" b="1" dirty="0"/>
              <a:t>Motion for TG Approval to Form a TG4s BRC.</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ja-JP" sz="2000" i="1" dirty="0"/>
              <a:t>TG4s requests that 802.15 WG approve the formation of a Ballot Resolution Committee (BRC) for the </a:t>
            </a:r>
            <a:r>
              <a:rPr lang="en-US" altLang="ja-JP" sz="2000" i="1" dirty="0" smtClean="0"/>
              <a:t>SB </a:t>
            </a:r>
            <a:r>
              <a:rPr lang="en-US" altLang="ja-JP" sz="2000" i="1" dirty="0"/>
              <a:t>balloting of the </a:t>
            </a:r>
            <a:r>
              <a:rPr lang="en-US" altLang="ja-JP" sz="2000" i="1" dirty="0" smtClean="0"/>
              <a:t>P802.15.4s-D07 </a:t>
            </a:r>
            <a:r>
              <a:rPr lang="en-US" altLang="ja-JP" sz="2000" i="1" dirty="0"/>
              <a:t>with the following membership: </a:t>
            </a:r>
            <a:r>
              <a:rPr lang="en-US" altLang="en-US" sz="2000" i="1" dirty="0"/>
              <a:t>Shoichi Kitazawa, Hidetoshi Yokota and Chris Calvert, Benjamin A. Rolfe and James Glib</a:t>
            </a:r>
            <a:r>
              <a:rPr lang="en-US" altLang="ja-JP" sz="2000" i="1" dirty="0"/>
              <a:t>. The 802.15 TG4s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altLang="ja-JP" sz="2000" dirty="0"/>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en-US" sz="2000" dirty="0">
                <a:latin typeface="+mn-ea"/>
              </a:rPr>
              <a:t>Moved by: </a:t>
            </a:r>
            <a:r>
              <a:rPr lang="en-US" altLang="en-US" sz="2000" dirty="0" smtClean="0">
                <a:latin typeface="+mn-ea"/>
              </a:rPr>
              <a:t>Hidetoshi Yokota</a:t>
            </a:r>
            <a:r>
              <a:rPr lang="en-US" altLang="ja-JP" sz="2000" dirty="0">
                <a:latin typeface="+mn-ea"/>
              </a:rPr>
              <a:t>		</a:t>
            </a:r>
            <a:r>
              <a:rPr lang="en-US" altLang="en-US" sz="2000" dirty="0">
                <a:latin typeface="+mn-ea"/>
              </a:rPr>
              <a:t>Seconded </a:t>
            </a:r>
            <a:r>
              <a:rPr lang="en-US" altLang="en-US" sz="2000" dirty="0" smtClean="0">
                <a:latin typeface="+mn-ea"/>
              </a:rPr>
              <a:t>by: Noriyuki Sato </a:t>
            </a:r>
            <a:endParaRPr lang="en-US" altLang="ja-JP" sz="2000" dirty="0">
              <a:latin typeface="+mn-ea"/>
            </a:endParaRPr>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a:latin typeface="+mn-ea"/>
              </a:rPr>
              <a:t>Discussion: </a:t>
            </a:r>
            <a:r>
              <a:rPr lang="en-GB" altLang="ja-JP" sz="2000" dirty="0" smtClean="0">
                <a:latin typeface="+mn-ea"/>
              </a:rPr>
              <a:t> No</a:t>
            </a:r>
            <a:endParaRPr lang="en-US" altLang="ja-JP" sz="2000" dirty="0">
              <a:latin typeface="+mn-ea"/>
            </a:endParaRPr>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a:latin typeface="+mn-ea"/>
              </a:rPr>
              <a:t>Objections: </a:t>
            </a:r>
            <a:r>
              <a:rPr lang="en-GB" altLang="ja-JP" sz="2000" dirty="0" smtClean="0">
                <a:latin typeface="+mn-ea"/>
              </a:rPr>
              <a:t> No</a:t>
            </a:r>
            <a:endParaRPr lang="en-US" altLang="en-US" sz="1800" dirty="0">
              <a:latin typeface="Times New Roman" panose="02020603050405020304" pitchFamily="18" charset="0"/>
            </a:endParaRPr>
          </a:p>
          <a:p>
            <a:endParaRPr kumimoji="1" lang="ja-JP" altLang="en-US" sz="2000" dirty="0"/>
          </a:p>
        </p:txBody>
      </p:sp>
      <p:sp>
        <p:nvSpPr>
          <p:cNvPr id="3" name="タイトル 2"/>
          <p:cNvSpPr>
            <a:spLocks noGrp="1"/>
          </p:cNvSpPr>
          <p:nvPr>
            <p:ph type="title"/>
          </p:nvPr>
        </p:nvSpPr>
        <p:spPr/>
        <p:txBody>
          <a:bodyPr/>
          <a:lstStyle/>
          <a:p>
            <a:r>
              <a:rPr lang="en-US" altLang="ja-JP" dirty="0" smtClean="0"/>
              <a:t>TG Motion #1</a:t>
            </a:r>
            <a:endParaRPr kumimoji="1" lang="ja-JP" altLang="en-US" dirty="0"/>
          </a:p>
        </p:txBody>
      </p:sp>
      <p:sp>
        <p:nvSpPr>
          <p:cNvPr id="4" name="フッター プレースホルダ 3"/>
          <p:cNvSpPr>
            <a:spLocks noGrp="1"/>
          </p:cNvSpPr>
          <p:nvPr>
            <p:ph type="ftr" sz="quarter" idx="11"/>
          </p:nvPr>
        </p:nvSpPr>
        <p:spPr/>
        <p:txBody>
          <a:bodyPr/>
          <a:lstStyle/>
          <a:p>
            <a:r>
              <a:rPr lang="fi-FI" altLang="ja-JP" smtClean="0"/>
              <a:t>Shoichi Kitazawa (Muroran 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11</a:t>
            </a:fld>
            <a:endParaRPr lang="en-US" altLang="ja-JP" dirty="0"/>
          </a:p>
        </p:txBody>
      </p:sp>
      <p:sp>
        <p:nvSpPr>
          <p:cNvPr id="6" name="日付プレースホルダ 5"/>
          <p:cNvSpPr>
            <a:spLocks noGrp="1"/>
          </p:cNvSpPr>
          <p:nvPr>
            <p:ph type="dt" sz="half" idx="10"/>
          </p:nvPr>
        </p:nvSpPr>
        <p:spPr/>
        <p:txBody>
          <a:bodyPr/>
          <a:lstStyle/>
          <a:p>
            <a:r>
              <a:rPr lang="en-US" altLang="ja-JP" smtClean="0"/>
              <a:t>November 2017</a:t>
            </a:r>
            <a:endParaRPr lang="en-US" altLang="ja-JP"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685800" y="1700808"/>
            <a:ext cx="8206680" cy="4680520"/>
          </a:xfrm>
        </p:spPr>
        <p:txBody>
          <a:bodyPr/>
          <a:lstStyle/>
          <a:p>
            <a:pPr marL="0" indent="0">
              <a:buNone/>
            </a:pPr>
            <a:r>
              <a:rPr lang="en-GB" altLang="ja-JP" sz="2000" b="1" dirty="0"/>
              <a:t>Motion for WG Approval to Form a TG4s BRC.</a:t>
            </a:r>
            <a:endParaRPr lang="en-US" altLang="en-US" sz="2000" dirty="0"/>
          </a:p>
          <a:p>
            <a:pPr marL="0" indent="0">
              <a:buNone/>
            </a:pPr>
            <a:r>
              <a:rPr lang="en-US" altLang="en-US" sz="2000" i="1" dirty="0"/>
              <a:t>Move that 802.15 WG approve the formation of a Ballot Resolution Committee (BRC) for the </a:t>
            </a:r>
            <a:r>
              <a:rPr lang="en-US" altLang="en-US" sz="2000" i="1" dirty="0" smtClean="0"/>
              <a:t>SB </a:t>
            </a:r>
            <a:r>
              <a:rPr lang="en-US" altLang="en-US" sz="2000" i="1" dirty="0"/>
              <a:t>balloting of the </a:t>
            </a:r>
            <a:r>
              <a:rPr lang="en-US" altLang="en-US" sz="2000" i="1" dirty="0" smtClean="0"/>
              <a:t>P802.15.4s-D07 </a:t>
            </a:r>
            <a:r>
              <a:rPr lang="en-US" altLang="en-US" sz="2000" i="1" dirty="0"/>
              <a:t>with the following membership: Shoichi Kitazawa, Hidetoshi Yokota, Ben Rolfe and James Glib. The 802.15.4s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a:t>
            </a:r>
            <a:r>
              <a:rPr lang="en-US" altLang="en-US" sz="2000" i="1" dirty="0" smtClean="0"/>
              <a:t>P&amp;P</a:t>
            </a:r>
          </a:p>
          <a:p>
            <a:pPr>
              <a:buNone/>
            </a:pPr>
            <a:r>
              <a:rPr lang="en-US" altLang="en-US" sz="2000" dirty="0" smtClean="0"/>
              <a:t>Moved </a:t>
            </a:r>
            <a:r>
              <a:rPr lang="en-US" altLang="en-US" sz="2000" dirty="0" err="1" smtClean="0"/>
              <a:t>By:</a:t>
            </a:r>
            <a:r>
              <a:rPr lang="en-US" altLang="ja-JP" sz="2000" dirty="0" err="1" smtClean="0"/>
              <a:t>Shoihci</a:t>
            </a:r>
            <a:r>
              <a:rPr lang="en-US" altLang="en-US" sz="2000" dirty="0" smtClean="0"/>
              <a:t>  Kitazawa</a:t>
            </a:r>
            <a:r>
              <a:rPr lang="en-US" altLang="en-US" sz="2000" dirty="0" smtClean="0"/>
              <a:t>	</a:t>
            </a:r>
            <a:r>
              <a:rPr lang="en-US" altLang="en-US" sz="2000" dirty="0" smtClean="0"/>
              <a:t>Seconded </a:t>
            </a:r>
            <a:r>
              <a:rPr lang="en-US" altLang="en-US" sz="2000" dirty="0" err="1" smtClean="0"/>
              <a:t>By:</a:t>
            </a:r>
            <a:r>
              <a:rPr lang="en-US" altLang="ja-JP" sz="2000" dirty="0" err="1" smtClean="0"/>
              <a:t>James</a:t>
            </a:r>
            <a:r>
              <a:rPr lang="en-US" altLang="ja-JP" sz="2000" dirty="0" smtClean="0"/>
              <a:t> </a:t>
            </a:r>
            <a:r>
              <a:rPr lang="en-US" altLang="ja-JP" sz="2000" dirty="0" err="1" smtClean="0"/>
              <a:t>Gilb</a:t>
            </a:r>
            <a:endParaRPr lang="en-US" altLang="en-US" sz="2000" dirty="0" smtClean="0"/>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smtClean="0">
                <a:latin typeface="+mn-ea"/>
              </a:rPr>
              <a:t>Discussion:  </a:t>
            </a:r>
            <a:r>
              <a:rPr lang="en-GB" altLang="ja-JP" sz="2000" dirty="0" smtClean="0">
                <a:latin typeface="+mn-ea"/>
              </a:rPr>
              <a:t>no</a:t>
            </a:r>
            <a:endParaRPr lang="en-US" altLang="ja-JP" sz="2000" dirty="0" smtClean="0">
              <a:latin typeface="+mn-ea"/>
            </a:endParaRPr>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smtClean="0">
                <a:latin typeface="+mn-ea"/>
              </a:rPr>
              <a:t>Objections:  </a:t>
            </a:r>
            <a:r>
              <a:rPr lang="en-GB" altLang="ja-JP" sz="2000" dirty="0" smtClean="0">
                <a:latin typeface="+mn-ea"/>
              </a:rPr>
              <a:t>no</a:t>
            </a:r>
            <a:endParaRPr lang="en-US" altLang="ja-JP" sz="1800" dirty="0" smtClean="0"/>
          </a:p>
          <a:p>
            <a:pPr>
              <a:buNone/>
            </a:pPr>
            <a:r>
              <a:rPr lang="en-US" altLang="ja-JP" sz="2000" i="1" dirty="0" smtClean="0"/>
              <a:t>Motion p</a:t>
            </a:r>
            <a:r>
              <a:rPr lang="en-US" altLang="en-US" sz="2000" i="1" dirty="0" smtClean="0"/>
              <a:t>assed by unanimous </a:t>
            </a:r>
            <a:r>
              <a:rPr lang="en-US" altLang="en-US" sz="2000" i="1" dirty="0" smtClean="0"/>
              <a:t>consent</a:t>
            </a:r>
            <a:endParaRPr lang="en-US" altLang="en-US" sz="2000" i="1" dirty="0" smtClean="0"/>
          </a:p>
        </p:txBody>
      </p:sp>
      <p:sp>
        <p:nvSpPr>
          <p:cNvPr id="3" name="タイトル 2"/>
          <p:cNvSpPr>
            <a:spLocks noGrp="1"/>
          </p:cNvSpPr>
          <p:nvPr>
            <p:ph type="title"/>
          </p:nvPr>
        </p:nvSpPr>
        <p:spPr/>
        <p:txBody>
          <a:bodyPr/>
          <a:lstStyle/>
          <a:p>
            <a:r>
              <a:rPr lang="en-US" altLang="ja-JP" dirty="0"/>
              <a:t>WG Motion </a:t>
            </a:r>
            <a:r>
              <a:rPr lang="en-US" altLang="ja-JP" dirty="0" smtClean="0"/>
              <a:t>#1</a:t>
            </a:r>
            <a:endParaRPr kumimoji="1" lang="ja-JP" altLang="en-US" dirty="0"/>
          </a:p>
        </p:txBody>
      </p:sp>
      <p:sp>
        <p:nvSpPr>
          <p:cNvPr id="4" name="フッター プレースホルダ 3"/>
          <p:cNvSpPr>
            <a:spLocks noGrp="1"/>
          </p:cNvSpPr>
          <p:nvPr>
            <p:ph type="ftr" sz="quarter" idx="11"/>
          </p:nvPr>
        </p:nvSpPr>
        <p:spPr/>
        <p:txBody>
          <a:bodyPr/>
          <a:lstStyle/>
          <a:p>
            <a:r>
              <a:rPr lang="fi-FI" altLang="ja-JP" smtClean="0"/>
              <a:t>Shoichi Kitazawa (Muroran 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12</a:t>
            </a:fld>
            <a:endParaRPr lang="en-US" altLang="ja-JP" dirty="0"/>
          </a:p>
        </p:txBody>
      </p:sp>
      <p:sp>
        <p:nvSpPr>
          <p:cNvPr id="6" name="日付プレースホルダ 5"/>
          <p:cNvSpPr>
            <a:spLocks noGrp="1"/>
          </p:cNvSpPr>
          <p:nvPr>
            <p:ph type="dt" sz="half" idx="10"/>
          </p:nvPr>
        </p:nvSpPr>
        <p:spPr/>
        <p:txBody>
          <a:bodyPr/>
          <a:lstStyle/>
          <a:p>
            <a:r>
              <a:rPr lang="en-US" altLang="ja-JP" smtClean="0"/>
              <a:t>September 2017</a:t>
            </a:r>
            <a:endParaRPr lang="en-US" altLang="ja-JP" dirty="0"/>
          </a:p>
        </p:txBody>
      </p:sp>
    </p:spTree>
    <p:extLst>
      <p:ext uri="{BB962C8B-B14F-4D97-AF65-F5344CB8AC3E}">
        <p14:creationId xmlns:p14="http://schemas.microsoft.com/office/powerpoint/2010/main" xmlns="" val="22818729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981200"/>
            <a:ext cx="8640960" cy="4328120"/>
          </a:xfrm>
        </p:spPr>
        <p:txBody>
          <a:bodyPr/>
          <a:lstStyle/>
          <a:p>
            <a:pPr marL="0" indent="0">
              <a:buClr>
                <a:srgbClr val="00B050"/>
              </a:buClr>
              <a:buSzPct val="10000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400" b="1" dirty="0" smtClean="0"/>
              <a:t>Motion for WG to Seek Unconditional Approval from EC to move to </a:t>
            </a:r>
            <a:r>
              <a:rPr lang="en-GB" altLang="ja-JP" sz="2400" b="1" dirty="0" err="1" smtClean="0"/>
              <a:t>RevCom</a:t>
            </a:r>
            <a:r>
              <a:rPr lang="en-GB" altLang="ja-JP" sz="2400" b="1" dirty="0" smtClean="0"/>
              <a:t>.</a:t>
            </a:r>
          </a:p>
          <a:p>
            <a:pPr marL="0" indent="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ja-JP" sz="2400" i="1" dirty="0" smtClean="0"/>
              <a:t>Motion: TG4s requests that 802.15 WG review and approve the CSD [15-14-0175-05-0sru] and requests unconditional approval from the EC to submit P802.15.4s/D07 to </a:t>
            </a:r>
            <a:r>
              <a:rPr lang="en-US" altLang="ja-JP" sz="2400" i="1" dirty="0" err="1" smtClean="0"/>
              <a:t>RevCom</a:t>
            </a:r>
            <a:r>
              <a:rPr lang="en-US" altLang="ja-JP" sz="2400" i="1" dirty="0" smtClean="0"/>
              <a:t>.</a:t>
            </a:r>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endParaRPr lang="en-US" altLang="ja-JP" sz="2400" i="1" dirty="0" smtClean="0"/>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en-US" sz="2400" dirty="0" smtClean="0">
                <a:latin typeface="+mn-ea"/>
              </a:rPr>
              <a:t>Moved by: Hidetoshi Yokota</a:t>
            </a:r>
            <a:r>
              <a:rPr lang="en-US" altLang="ja-JP" sz="2400" dirty="0" smtClean="0">
                <a:latin typeface="+mn-ea"/>
              </a:rPr>
              <a:t>		</a:t>
            </a:r>
            <a:r>
              <a:rPr lang="en-US" altLang="en-US" sz="2400" dirty="0" smtClean="0">
                <a:latin typeface="+mn-ea"/>
              </a:rPr>
              <a:t>Seconded by: Noriyuki Sato </a:t>
            </a:r>
            <a:endParaRPr lang="en-US" altLang="ja-JP" sz="2400" dirty="0" smtClean="0">
              <a:latin typeface="+mn-ea"/>
            </a:endParaRPr>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400" dirty="0" smtClean="0">
                <a:latin typeface="+mn-ea"/>
              </a:rPr>
              <a:t>Discussion:  No</a:t>
            </a:r>
            <a:endParaRPr lang="en-US" altLang="ja-JP" sz="2400" dirty="0" smtClean="0">
              <a:latin typeface="+mn-ea"/>
            </a:endParaRPr>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400" dirty="0" smtClean="0">
                <a:latin typeface="+mn-ea"/>
              </a:rPr>
              <a:t>Objections:  No</a:t>
            </a:r>
            <a:endParaRPr lang="en-US" altLang="ja-JP" sz="2000" dirty="0"/>
          </a:p>
          <a:p>
            <a:pPr>
              <a:buNone/>
            </a:pPr>
            <a:endParaRPr lang="en-US" altLang="ja-JP" sz="2000" i="1" dirty="0"/>
          </a:p>
        </p:txBody>
      </p:sp>
      <p:sp>
        <p:nvSpPr>
          <p:cNvPr id="3" name="タイトル 2"/>
          <p:cNvSpPr>
            <a:spLocks noGrp="1"/>
          </p:cNvSpPr>
          <p:nvPr>
            <p:ph type="title"/>
          </p:nvPr>
        </p:nvSpPr>
        <p:spPr/>
        <p:txBody>
          <a:bodyPr/>
          <a:lstStyle/>
          <a:p>
            <a:r>
              <a:rPr kumimoji="1" lang="en-US" altLang="ja-JP" dirty="0"/>
              <a:t>TG Motion </a:t>
            </a:r>
            <a:r>
              <a:rPr kumimoji="1" lang="en-US" altLang="ja-JP" dirty="0" smtClean="0"/>
              <a:t>#2</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 (Muroran 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13</a:t>
            </a:fld>
            <a:endParaRPr lang="en-US" altLang="ja-JP" dirty="0"/>
          </a:p>
        </p:txBody>
      </p:sp>
      <p:sp>
        <p:nvSpPr>
          <p:cNvPr id="6" name="日付プレースホルダ 5"/>
          <p:cNvSpPr>
            <a:spLocks noGrp="1"/>
          </p:cNvSpPr>
          <p:nvPr>
            <p:ph type="dt" sz="half" idx="10"/>
          </p:nvPr>
        </p:nvSpPr>
        <p:spPr/>
        <p:txBody>
          <a:bodyPr/>
          <a:lstStyle/>
          <a:p>
            <a:r>
              <a:rPr lang="en-US" altLang="ja-JP" smtClean="0"/>
              <a:t>November 2017</a:t>
            </a:r>
            <a:endParaRPr lang="en-US" altLang="ja-JP" dirty="0"/>
          </a:p>
        </p:txBody>
      </p:sp>
    </p:spTree>
    <p:extLst>
      <p:ext uri="{BB962C8B-B14F-4D97-AF65-F5344CB8AC3E}">
        <p14:creationId xmlns:p14="http://schemas.microsoft.com/office/powerpoint/2010/main" xmlns="" val="12611688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981200"/>
            <a:ext cx="8640960" cy="4328120"/>
          </a:xfrm>
        </p:spPr>
        <p:txBody>
          <a:bodyPr/>
          <a:lstStyle/>
          <a:p>
            <a:pPr marL="0" indent="0">
              <a:buClr>
                <a:srgbClr val="00B050"/>
              </a:buClr>
              <a:buSzPct val="10000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400" b="1" dirty="0" smtClean="0"/>
              <a:t>Motion for WG to Seek Unconditional Approval from EC to move to </a:t>
            </a:r>
            <a:r>
              <a:rPr lang="en-GB" altLang="ja-JP" sz="2400" b="1" dirty="0" err="1" smtClean="0"/>
              <a:t>RevCom</a:t>
            </a:r>
            <a:r>
              <a:rPr lang="en-GB" altLang="ja-JP" sz="2400" b="1" dirty="0" smtClean="0"/>
              <a:t>.</a:t>
            </a:r>
          </a:p>
          <a:p>
            <a:pPr marL="0" indent="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ja-JP" sz="2400" i="1" dirty="0" smtClean="0"/>
              <a:t>Motion: </a:t>
            </a:r>
            <a:r>
              <a:rPr kumimoji="0" lang="en-US" altLang="en-US" sz="2400" i="1" dirty="0" smtClean="0">
                <a:latin typeface="Arial" panose="020B0604020202020204" pitchFamily="34" charset="0"/>
              </a:rPr>
              <a:t>802.15 WG has reviewed and approves the</a:t>
            </a:r>
            <a:r>
              <a:rPr kumimoji="0" lang="ja-JP" altLang="en-US" sz="2400" i="1" dirty="0" smtClean="0">
                <a:latin typeface="Arial" panose="020B0604020202020204" pitchFamily="34" charset="0"/>
              </a:rPr>
              <a:t> </a:t>
            </a:r>
            <a:r>
              <a:rPr kumimoji="0" lang="en-US" altLang="en-US" sz="2400" i="1" dirty="0" smtClean="0">
                <a:latin typeface="Arial" panose="020B0604020202020204" pitchFamily="34" charset="0"/>
              </a:rPr>
              <a:t>CSD</a:t>
            </a:r>
            <a:r>
              <a:rPr lang="en-US" altLang="ja-JP" sz="2400" i="1" dirty="0" smtClean="0"/>
              <a:t> [15-14-0175-05-0sru] and requests unconditional approval from the EC to submit P802.15.4s-D07 to </a:t>
            </a:r>
            <a:r>
              <a:rPr lang="en-US" altLang="ja-JP" sz="2400" i="1" dirty="0" err="1" smtClean="0"/>
              <a:t>RevCom</a:t>
            </a:r>
            <a:r>
              <a:rPr lang="en-US" altLang="ja-JP" sz="2400" i="1" dirty="0" smtClean="0"/>
              <a:t>.</a:t>
            </a:r>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endParaRPr lang="en-US" altLang="ja-JP" sz="2400" i="1" dirty="0" smtClean="0"/>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en-US" sz="2400" dirty="0" smtClean="0">
                <a:latin typeface="+mn-ea"/>
              </a:rPr>
              <a:t>Moved by: </a:t>
            </a:r>
            <a:r>
              <a:rPr lang="en-US" altLang="ja-JP" sz="2400" dirty="0" smtClean="0">
                <a:latin typeface="+mn-ea"/>
              </a:rPr>
              <a:t>Shoichi Kitazawa</a:t>
            </a:r>
            <a:r>
              <a:rPr lang="en-US" altLang="ja-JP" sz="2400" dirty="0" smtClean="0">
                <a:latin typeface="+mn-ea"/>
              </a:rPr>
              <a:t>	</a:t>
            </a:r>
            <a:r>
              <a:rPr lang="en-US" altLang="en-US" sz="2400" dirty="0" smtClean="0">
                <a:latin typeface="+mn-ea"/>
              </a:rPr>
              <a:t>Seconded </a:t>
            </a:r>
            <a:r>
              <a:rPr lang="en-US" altLang="en-US" sz="2400" dirty="0" smtClean="0">
                <a:latin typeface="+mn-ea"/>
              </a:rPr>
              <a:t>by:  </a:t>
            </a:r>
            <a:r>
              <a:rPr lang="en-US" altLang="ja-JP" sz="2400" dirty="0" smtClean="0">
                <a:latin typeface="+mn-ea"/>
              </a:rPr>
              <a:t>James </a:t>
            </a:r>
            <a:r>
              <a:rPr lang="en-US" altLang="ja-JP" sz="2400" dirty="0" err="1" smtClean="0">
                <a:latin typeface="+mn-ea"/>
              </a:rPr>
              <a:t>Gilb</a:t>
            </a:r>
            <a:endParaRPr lang="en-US" altLang="ja-JP" sz="2400" dirty="0" smtClean="0">
              <a:latin typeface="+mn-ea"/>
            </a:endParaRPr>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400" dirty="0" smtClean="0">
                <a:latin typeface="+mn-ea"/>
              </a:rPr>
              <a:t>Discussion:  </a:t>
            </a:r>
            <a:r>
              <a:rPr lang="en-GB" altLang="ja-JP" sz="2400" dirty="0" smtClean="0">
                <a:latin typeface="+mn-ea"/>
              </a:rPr>
              <a:t>no</a:t>
            </a:r>
            <a:endParaRPr lang="en-US" altLang="ja-JP" sz="2400" dirty="0" smtClean="0">
              <a:latin typeface="+mn-ea"/>
            </a:endParaRPr>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400" dirty="0" smtClean="0">
                <a:latin typeface="+mn-ea"/>
              </a:rPr>
              <a:t>Objections: </a:t>
            </a:r>
            <a:r>
              <a:rPr lang="en-GB" altLang="ja-JP" sz="2400" dirty="0" smtClean="0">
                <a:latin typeface="+mn-ea"/>
              </a:rPr>
              <a:t>no </a:t>
            </a:r>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ja-JP" sz="2400" dirty="0" smtClean="0">
                <a:latin typeface="+mn-ea"/>
              </a:rPr>
              <a:t>Y:N:A</a:t>
            </a:r>
            <a:r>
              <a:rPr lang="ja-JP" altLang="en-US" sz="2400" dirty="0" smtClean="0">
                <a:latin typeface="+mn-ea"/>
              </a:rPr>
              <a:t>　</a:t>
            </a:r>
            <a:r>
              <a:rPr lang="en-US" altLang="ja-JP" sz="2400" dirty="0" smtClean="0">
                <a:latin typeface="+mn-ea"/>
              </a:rPr>
              <a:t>22/0/0</a:t>
            </a:r>
            <a:endParaRPr lang="en-US" altLang="ja-JP" sz="2000" dirty="0"/>
          </a:p>
          <a:p>
            <a:pPr>
              <a:buNone/>
            </a:pPr>
            <a:endParaRPr lang="en-US" altLang="ja-JP" sz="2000" i="1" dirty="0"/>
          </a:p>
        </p:txBody>
      </p:sp>
      <p:sp>
        <p:nvSpPr>
          <p:cNvPr id="3" name="タイトル 2"/>
          <p:cNvSpPr>
            <a:spLocks noGrp="1"/>
          </p:cNvSpPr>
          <p:nvPr>
            <p:ph type="title"/>
          </p:nvPr>
        </p:nvSpPr>
        <p:spPr/>
        <p:txBody>
          <a:bodyPr/>
          <a:lstStyle/>
          <a:p>
            <a:r>
              <a:rPr kumimoji="1" lang="en-US" altLang="ja-JP" dirty="0" smtClean="0"/>
              <a:t>WG </a:t>
            </a:r>
            <a:r>
              <a:rPr kumimoji="1" lang="en-US" altLang="ja-JP" dirty="0"/>
              <a:t>Motion </a:t>
            </a:r>
            <a:r>
              <a:rPr kumimoji="1" lang="en-US" altLang="ja-JP" dirty="0" smtClean="0"/>
              <a:t>#2</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 (Muroran 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14</a:t>
            </a:fld>
            <a:endParaRPr lang="en-US" altLang="ja-JP" dirty="0"/>
          </a:p>
        </p:txBody>
      </p:sp>
      <p:sp>
        <p:nvSpPr>
          <p:cNvPr id="6" name="日付プレースホルダ 5"/>
          <p:cNvSpPr>
            <a:spLocks noGrp="1"/>
          </p:cNvSpPr>
          <p:nvPr>
            <p:ph type="dt" sz="half" idx="10"/>
          </p:nvPr>
        </p:nvSpPr>
        <p:spPr/>
        <p:txBody>
          <a:bodyPr/>
          <a:lstStyle/>
          <a:p>
            <a:r>
              <a:rPr lang="en-US" altLang="ja-JP" smtClean="0"/>
              <a:t>November 2017</a:t>
            </a:r>
            <a:endParaRPr lang="en-US" altLang="ja-JP" dirty="0"/>
          </a:p>
        </p:txBody>
      </p:sp>
    </p:spTree>
    <p:extLst>
      <p:ext uri="{BB962C8B-B14F-4D97-AF65-F5344CB8AC3E}">
        <p14:creationId xmlns:p14="http://schemas.microsoft.com/office/powerpoint/2010/main" xmlns="" val="12611688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smtClean="0"/>
              <a:t>November 2017</a:t>
            </a:r>
            <a:endParaRPr lang="en-US" altLang="ja-JP" dirty="0"/>
          </a:p>
        </p:txBody>
      </p:sp>
      <p:sp>
        <p:nvSpPr>
          <p:cNvPr id="3075" name="フッター プレースホルダー 4"/>
          <p:cNvSpPr>
            <a:spLocks noGrp="1"/>
          </p:cNvSpPr>
          <p:nvPr>
            <p:ph type="ftr" sz="quarter" idx="11"/>
          </p:nvPr>
        </p:nvSpPr>
        <p:spPr>
          <a:xfrm>
            <a:off x="5486400" y="6475413"/>
            <a:ext cx="3124200" cy="184666"/>
          </a:xfrm>
          <a:noFill/>
          <a:ln>
            <a:miter lim="800000"/>
            <a:headEnd/>
            <a:tailEnd/>
          </a:ln>
        </p:spPr>
        <p:txBody>
          <a:bodyPr/>
          <a:lstStyle/>
          <a:p>
            <a:r>
              <a:rPr lang="fi-FI" altLang="ja-JP" smtClean="0"/>
              <a:t>Shoichi Kitazawa (Muroran IT)</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B5E08AEC-46ED-40F2-81AC-69CFA93FED46}" type="slidenum">
              <a:rPr lang="en-US" altLang="ja-JP"/>
              <a:pPr/>
              <a:t>2</a:t>
            </a:fld>
            <a:endParaRPr lang="en-US" altLang="ja-JP" dirty="0"/>
          </a:p>
        </p:txBody>
      </p:sp>
      <p:sp>
        <p:nvSpPr>
          <p:cNvPr id="3077" name="Rectangle 2"/>
          <p:cNvSpPr>
            <a:spLocks noGrp="1" noChangeArrowheads="1"/>
          </p:cNvSpPr>
          <p:nvPr>
            <p:ph type="ctrTitle"/>
          </p:nvPr>
        </p:nvSpPr>
        <p:spPr>
          <a:xfrm>
            <a:off x="251520" y="2286000"/>
            <a:ext cx="8640960" cy="1143000"/>
          </a:xfrm>
        </p:spPr>
        <p:txBody>
          <a:bodyPr/>
          <a:lstStyle/>
          <a:p>
            <a:r>
              <a:rPr lang="en-US" altLang="ja-JP" dirty="0">
                <a:ea typeface="ＭＳ Ｐゴシック" charset="-128"/>
              </a:rPr>
              <a:t>TG4s Closing Report for </a:t>
            </a:r>
            <a:r>
              <a:rPr lang="en-US" altLang="ja-JP" dirty="0" smtClean="0">
                <a:ea typeface="ＭＳ Ｐゴシック" charset="-128"/>
              </a:rPr>
              <a:t>November </a:t>
            </a:r>
            <a:r>
              <a:rPr lang="en-US" altLang="ja-JP" dirty="0">
                <a:ea typeface="ＭＳ Ｐゴシック" charset="-128"/>
              </a:rPr>
              <a:t>2017</a:t>
            </a:r>
            <a:endParaRPr lang="ja-JP" altLang="ja-JP" dirty="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smtClean="0">
                <a:ea typeface="ＭＳ Ｐゴシック" charset="-128"/>
              </a:rPr>
              <a:t>Shoichi </a:t>
            </a:r>
            <a:r>
              <a:rPr lang="en-US" altLang="ja-JP" dirty="0">
                <a:ea typeface="ＭＳ Ｐゴシック" charset="-128"/>
              </a:rPr>
              <a:t>Kitazawa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xmlns="" val="920933361"/>
              </p:ext>
            </p:extLst>
          </p:nvPr>
        </p:nvGraphicFramePr>
        <p:xfrm>
          <a:off x="323528" y="2060848"/>
          <a:ext cx="8468878" cy="2962840"/>
        </p:xfrm>
        <a:graphic>
          <a:graphicData uri="http://schemas.openxmlformats.org/drawingml/2006/table">
            <a:tbl>
              <a:tblPr firstRow="1" bandRow="1">
                <a:tableStyleId>{93296810-A885-4BE3-A3E7-6D5BEEA58F35}</a:tableStyleId>
              </a:tblPr>
              <a:tblGrid>
                <a:gridCol w="1268878">
                  <a:extLst>
                    <a:ext uri="{9D8B030D-6E8A-4147-A177-3AD203B41FA5}">
                      <a16:colId xmlns:a16="http://schemas.microsoft.com/office/drawing/2014/main" xmlns="" val="20000"/>
                    </a:ext>
                  </a:extLst>
                </a:gridCol>
                <a:gridCol w="1800000">
                  <a:extLst>
                    <a:ext uri="{9D8B030D-6E8A-4147-A177-3AD203B41FA5}">
                      <a16:colId xmlns:a16="http://schemas.microsoft.com/office/drawing/2014/main" xmlns="" val="20001"/>
                    </a:ext>
                  </a:extLst>
                </a:gridCol>
                <a:gridCol w="1800000">
                  <a:extLst>
                    <a:ext uri="{9D8B030D-6E8A-4147-A177-3AD203B41FA5}">
                      <a16:colId xmlns:a16="http://schemas.microsoft.com/office/drawing/2014/main" xmlns="" val="20002"/>
                    </a:ext>
                  </a:extLst>
                </a:gridCol>
                <a:gridCol w="1800000">
                  <a:extLst>
                    <a:ext uri="{9D8B030D-6E8A-4147-A177-3AD203B41FA5}">
                      <a16:colId xmlns:a16="http://schemas.microsoft.com/office/drawing/2014/main" xmlns="" val="20003"/>
                    </a:ext>
                  </a:extLst>
                </a:gridCol>
                <a:gridCol w="1800000">
                  <a:extLst>
                    <a:ext uri="{9D8B030D-6E8A-4147-A177-3AD203B41FA5}">
                      <a16:colId xmlns:a16="http://schemas.microsoft.com/office/drawing/2014/main" xmlns="" val="20004"/>
                    </a:ext>
                  </a:extLst>
                </a:gridCol>
              </a:tblGrid>
              <a:tr h="37084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marL="36000" marR="36000" marT="36000" marB="36000" anchor="ctr"/>
                </a:tc>
                <a:tc>
                  <a:txBody>
                    <a:bodyPr/>
                    <a:lstStyle/>
                    <a:p>
                      <a:pPr algn="ctr"/>
                      <a:r>
                        <a:rPr kumimoji="1" lang="en-US" altLang="ja-JP" dirty="0"/>
                        <a:t>Thursday</a:t>
                      </a:r>
                      <a:endParaRPr kumimoji="1" lang="ja-JP" altLang="en-US" dirty="0"/>
                    </a:p>
                  </a:txBody>
                  <a:tcPr marL="36000" marR="36000" marT="36000" marB="36000" anchor="ctr"/>
                </a:tc>
                <a:extLst>
                  <a:ext uri="{0D108BD9-81ED-4DB2-BD59-A6C34878D82A}">
                    <a16:rowId xmlns:a16="http://schemas.microsoft.com/office/drawing/2014/main" xmlns="" val="10000"/>
                  </a:ext>
                </a:extLst>
              </a:tr>
              <a:tr h="648000">
                <a:tc>
                  <a:txBody>
                    <a:bodyPr/>
                    <a:lstStyle/>
                    <a:p>
                      <a:pPr algn="ctr"/>
                      <a:r>
                        <a:rPr kumimoji="1" lang="en-US" altLang="ja-JP" dirty="0"/>
                        <a:t>AM1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Canceled</a:t>
                      </a:r>
                      <a:endParaRPr kumimoji="1" lang="en-US" altLang="ja-JP" baseline="0" dirty="0" smtClean="0"/>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
                      </a:r>
                      <a:br>
                        <a:rPr kumimoji="1" lang="en-US" altLang="ja-JP" baseline="0" dirty="0"/>
                      </a:br>
                      <a:endParaRPr kumimoji="1" lang="en-US" altLang="ja-JP" baseline="0" dirty="0"/>
                    </a:p>
                  </a:txBody>
                  <a:tcPr marL="36000" marR="36000" marT="36000" marB="36000" anchor="ctr"/>
                </a:tc>
                <a:extLst>
                  <a:ext uri="{0D108BD9-81ED-4DB2-BD59-A6C34878D82A}">
                    <a16:rowId xmlns:a16="http://schemas.microsoft.com/office/drawing/2014/main" xmlns="" val="10001"/>
                  </a:ext>
                </a:extLst>
              </a:tr>
              <a:tr h="648000">
                <a:tc>
                  <a:txBody>
                    <a:bodyPr/>
                    <a:lstStyle/>
                    <a:p>
                      <a:pPr algn="ctr"/>
                      <a:r>
                        <a:rPr kumimoji="1" lang="en-US" altLang="ja-JP" dirty="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marL="36000" marR="36000" marT="36000" marB="36000" anchor="ctr"/>
                </a:tc>
                <a:extLst>
                  <a:ext uri="{0D108BD9-81ED-4DB2-BD59-A6C34878D82A}">
                    <a16:rowId xmlns:a16="http://schemas.microsoft.com/office/drawing/2014/main" xmlns="" val="10002"/>
                  </a:ext>
                </a:extLst>
              </a:tr>
              <a:tr h="648000">
                <a:tc>
                  <a:txBody>
                    <a:bodyPr/>
                    <a:lstStyle/>
                    <a:p>
                      <a:pPr algn="ctr"/>
                      <a:r>
                        <a:rPr kumimoji="1" lang="en-US" altLang="ja-JP" dirty="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a16="http://schemas.microsoft.com/office/drawing/2014/main" xmlns="" val="10003"/>
                  </a:ext>
                </a:extLst>
              </a:tr>
              <a:tr h="648000">
                <a:tc>
                  <a:txBody>
                    <a:bodyPr/>
                    <a:lstStyle/>
                    <a:p>
                      <a:pPr algn="ctr"/>
                      <a:r>
                        <a:rPr kumimoji="1" lang="en-US" altLang="ja-JP" dirty="0"/>
                        <a:t>PM2</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a:t>
                      </a:r>
                      <a:r>
                        <a:rPr kumimoji="1" lang="en-US" altLang="ja-JP" baseline="0" dirty="0" smtClean="0"/>
                        <a: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Boca I</a:t>
                      </a:r>
                      <a:endParaRPr kumimoji="1" lang="en-US" altLang="ja-JP" baseline="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Canceled</a:t>
                      </a:r>
                      <a:endParaRPr kumimoji="1" lang="en-US" altLang="ja-JP" baseline="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marL="36000" marR="36000" marT="36000" marB="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Canceled</a:t>
                      </a:r>
                      <a:endParaRPr kumimoji="1" lang="en-US" altLang="ja-JP" baseline="0" dirty="0" smtClean="0"/>
                    </a:p>
                  </a:txBody>
                  <a:tcPr marL="36000" marR="36000" marT="36000" marB="36000" anchor="ctr"/>
                </a:tc>
                <a:extLst>
                  <a:ext uri="{0D108BD9-81ED-4DB2-BD59-A6C34878D82A}">
                    <a16:rowId xmlns:a16="http://schemas.microsoft.com/office/drawing/2014/main" xmlns="" val="10004"/>
                  </a:ext>
                </a:extLst>
              </a:tr>
            </a:tbl>
          </a:graphicData>
        </a:graphic>
      </p:graphicFrame>
      <p:sp>
        <p:nvSpPr>
          <p:cNvPr id="3" name="タイトル 2"/>
          <p:cNvSpPr>
            <a:spLocks noGrp="1"/>
          </p:cNvSpPr>
          <p:nvPr>
            <p:ph type="title"/>
          </p:nvPr>
        </p:nvSpPr>
        <p:spPr/>
        <p:txBody>
          <a:bodyPr/>
          <a:lstStyle/>
          <a:p>
            <a:r>
              <a:rPr kumimoji="1" lang="en-US" altLang="ja-JP" dirty="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fi-FI" altLang="ja-JP" smtClean="0"/>
              <a:t>Shoichi Kitazawa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smtClean="0"/>
              <a:t>November 2017</a:t>
            </a:r>
            <a:endParaRPr lang="en-US" altLang="ja-JP" dirty="0"/>
          </a:p>
        </p:txBody>
      </p:sp>
    </p:spTree>
    <p:extLst>
      <p:ext uri="{BB962C8B-B14F-4D97-AF65-F5344CB8AC3E}">
        <p14:creationId xmlns:p14="http://schemas.microsoft.com/office/powerpoint/2010/main" xmlns="" val="14242909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November 2017</a:t>
            </a:r>
            <a:endParaRPr lang="en-US"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fi-FI" altLang="ja-JP" smtClean="0"/>
              <a:t>Shoichi Kitazawa (Muroran IT)</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4</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a:t>Agenda</a:t>
            </a:r>
            <a:endParaRPr lang="ja-JP" altLang="ja-JP" sz="3200" dirty="0"/>
          </a:p>
        </p:txBody>
      </p:sp>
      <p:sp>
        <p:nvSpPr>
          <p:cNvPr id="4099" name="Rectangle 3"/>
          <p:cNvSpPr>
            <a:spLocks noGrp="1" noChangeArrowheads="1"/>
          </p:cNvSpPr>
          <p:nvPr>
            <p:ph type="body" idx="1"/>
          </p:nvPr>
        </p:nvSpPr>
        <p:spPr>
          <a:xfrm>
            <a:off x="251520" y="1981200"/>
            <a:ext cx="8640960" cy="4328120"/>
          </a:xfrm>
          <a:ln/>
        </p:spPr>
        <p:txBody>
          <a:bodyPr>
            <a:normAutofit/>
          </a:bodyPr>
          <a:lstStyle/>
          <a:p>
            <a:r>
              <a:rPr lang="en-US" altLang="ja-JP" sz="2400" dirty="0"/>
              <a:t>TG4s meeting call to order</a:t>
            </a:r>
          </a:p>
          <a:p>
            <a:r>
              <a:rPr lang="en-US" altLang="ja-JP" sz="2400" dirty="0"/>
              <a:t>Call for essential patents and policies &amp; procedures reminder </a:t>
            </a:r>
          </a:p>
          <a:p>
            <a:r>
              <a:rPr lang="en-US" altLang="ja-JP" sz="2400" dirty="0"/>
              <a:t>Agenda Setting</a:t>
            </a:r>
          </a:p>
          <a:p>
            <a:r>
              <a:rPr lang="en-US" altLang="ja-JP" sz="2400" dirty="0"/>
              <a:t>Approve </a:t>
            </a:r>
            <a:r>
              <a:rPr lang="en-US" altLang="ja-JP" sz="2400" dirty="0" smtClean="0"/>
              <a:t>KOA </a:t>
            </a:r>
            <a:r>
              <a:rPr lang="en-US" altLang="ja-JP" sz="2400" dirty="0"/>
              <a:t>meeting minutes</a:t>
            </a:r>
          </a:p>
          <a:p>
            <a:pPr>
              <a:lnSpc>
                <a:spcPct val="80000"/>
              </a:lnSpc>
            </a:pPr>
            <a:r>
              <a:rPr lang="en-US" altLang="ja-JP" sz="2400" dirty="0" smtClean="0"/>
              <a:t>Comment resolution of </a:t>
            </a:r>
            <a:r>
              <a:rPr lang="en-US" altLang="ja-JP" sz="2400" dirty="0" err="1" smtClean="0"/>
              <a:t>Recirc</a:t>
            </a:r>
            <a:r>
              <a:rPr lang="en-US" altLang="ja-JP" sz="2400" dirty="0" smtClean="0"/>
              <a:t>. SB</a:t>
            </a:r>
          </a:p>
          <a:p>
            <a:pPr>
              <a:lnSpc>
                <a:spcPct val="80000"/>
              </a:lnSpc>
            </a:pPr>
            <a:r>
              <a:rPr lang="en-US" altLang="ja-JP" sz="2400" dirty="0" smtClean="0"/>
              <a:t>Formation </a:t>
            </a:r>
            <a:r>
              <a:rPr lang="en-US" altLang="ja-JP" sz="2400" dirty="0"/>
              <a:t>of </a:t>
            </a:r>
            <a:r>
              <a:rPr lang="en-US" altLang="ja-JP" sz="2400" dirty="0" smtClean="0"/>
              <a:t>BRC and approval to submit to </a:t>
            </a:r>
            <a:r>
              <a:rPr lang="en-US" altLang="ja-JP" sz="2400" dirty="0" err="1" smtClean="0"/>
              <a:t>RevCom</a:t>
            </a:r>
            <a:endParaRPr lang="en-US" altLang="ja-JP" sz="2400" dirty="0"/>
          </a:p>
          <a:p>
            <a:pPr>
              <a:lnSpc>
                <a:spcPct val="80000"/>
              </a:lnSpc>
            </a:pPr>
            <a:r>
              <a:rPr lang="en-US" altLang="ja-JP" sz="2400" dirty="0"/>
              <a:t>Plan for next meeting</a:t>
            </a:r>
          </a:p>
          <a:p>
            <a:pPr>
              <a:lnSpc>
                <a:spcPct val="80000"/>
              </a:lnSpc>
            </a:pPr>
            <a:r>
              <a:rPr lang="en-US" altLang="ja-JP" sz="2400" dirty="0">
                <a:ea typeface="ＭＳ Ｐゴシック" pitchFamily="50" charset="-128"/>
              </a:rPr>
              <a:t>Report on progress to WG</a:t>
            </a:r>
          </a:p>
        </p:txBody>
      </p:sp>
    </p:spTree>
    <p:extLst>
      <p:ext uri="{BB962C8B-B14F-4D97-AF65-F5344CB8AC3E}">
        <p14:creationId xmlns:p14="http://schemas.microsoft.com/office/powerpoint/2010/main" xmlns="" val="19474677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000" dirty="0" smtClean="0"/>
              <a:t>TG4s November 2017 Agenda (15-17-549r1)</a:t>
            </a:r>
          </a:p>
          <a:p>
            <a:r>
              <a:rPr lang="en-US" altLang="ja-JP" sz="2000" dirty="0" smtClean="0"/>
              <a:t>TG4s September </a:t>
            </a:r>
            <a:r>
              <a:rPr lang="en-US" altLang="ja-JP" sz="2000" dirty="0"/>
              <a:t>2017 Meeting Minutes (</a:t>
            </a:r>
            <a:r>
              <a:rPr lang="en-US" altLang="ja-JP" sz="2000" dirty="0" smtClean="0"/>
              <a:t>15-17-619r0)</a:t>
            </a:r>
          </a:p>
          <a:p>
            <a:r>
              <a:rPr lang="en-US" altLang="ja-JP" sz="2000" dirty="0" smtClean="0"/>
              <a:t>TG4s Opening information for November 2017 (15-17-617r0)</a:t>
            </a:r>
            <a:endParaRPr lang="en-US" altLang="ja-JP" sz="2000" dirty="0"/>
          </a:p>
          <a:p>
            <a:r>
              <a:rPr lang="en-US" altLang="ja-JP" sz="2000" dirty="0" smtClean="0"/>
              <a:t>TG4s BRC Teleconference Minutes for November 2017 </a:t>
            </a:r>
            <a:r>
              <a:rPr lang="en-US" altLang="ja-JP" sz="2000" dirty="0"/>
              <a:t>(</a:t>
            </a:r>
            <a:r>
              <a:rPr lang="en-US" altLang="ja-JP" sz="2000" dirty="0" smtClean="0"/>
              <a:t>15-17-572r2)</a:t>
            </a:r>
          </a:p>
          <a:p>
            <a:r>
              <a:rPr lang="en-US" altLang="ja-JP" sz="2000" dirty="0" smtClean="0"/>
              <a:t>802.15 TG4s Consolidated Sponsor Ballot Comments (15-17-569r2)</a:t>
            </a:r>
            <a:endParaRPr lang="en-US" altLang="ja-JP" sz="2000" dirty="0"/>
          </a:p>
          <a:p>
            <a:r>
              <a:rPr lang="en-US" altLang="ja-JP" sz="2000" dirty="0" smtClean="0"/>
              <a:t>802.15 TG4s Consolidated 1st recirculation Sponsor Ballot Comments (15-17-593r0)</a:t>
            </a:r>
          </a:p>
          <a:p>
            <a:r>
              <a:rPr lang="en-US" altLang="ja-JP" sz="2000" dirty="0" smtClean="0"/>
              <a:t>TG4s Closing report for November 2017 (15-17-625r0)</a:t>
            </a:r>
            <a:endParaRPr lang="en-US" altLang="ja-JP" sz="2000" dirty="0"/>
          </a:p>
        </p:txBody>
      </p:sp>
      <p:sp>
        <p:nvSpPr>
          <p:cNvPr id="3" name="タイトル 2"/>
          <p:cNvSpPr>
            <a:spLocks noGrp="1"/>
          </p:cNvSpPr>
          <p:nvPr>
            <p:ph type="title"/>
          </p:nvPr>
        </p:nvSpPr>
        <p:spPr/>
        <p:txBody>
          <a:bodyPr/>
          <a:lstStyle/>
          <a:p>
            <a:r>
              <a:rPr kumimoji="1" lang="en-US" altLang="ja-JP" dirty="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fi-FI" altLang="ja-JP" smtClean="0"/>
              <a:t>Shoichi Kitazawa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a:t>Slide </a:t>
            </a:r>
            <a:fld id="{17C47D4F-CAA3-4307-B0EF-8C4B3E0CF21D}" type="slidenum">
              <a:rPr lang="en-US" altLang="ja-JP" smtClean="0"/>
              <a:pPr/>
              <a:t>5</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smtClean="0"/>
              <a:t>November 2017</a:t>
            </a:r>
            <a:endParaRPr lang="en-US" altLang="ja-JP" dirty="0"/>
          </a:p>
        </p:txBody>
      </p:sp>
    </p:spTree>
    <p:extLst>
      <p:ext uri="{BB962C8B-B14F-4D97-AF65-F5344CB8AC3E}">
        <p14:creationId xmlns:p14="http://schemas.microsoft.com/office/powerpoint/2010/main" xmlns="" val="24736509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lang="en-US" altLang="ja-JP" sz="2400" dirty="0"/>
              <a:t>TG Kickoff			November 2014</a:t>
            </a:r>
            <a:r>
              <a:rPr lang="en-US" altLang="ja-JP" sz="2000" dirty="0"/>
              <a:t>		</a:t>
            </a:r>
          </a:p>
          <a:p>
            <a:r>
              <a:rPr lang="en-US" altLang="ja-JP" sz="2400" dirty="0"/>
              <a:t>Editing1</a:t>
            </a:r>
            <a:r>
              <a:rPr lang="en-US" altLang="ja-JP" sz="2400" baseline="30000" dirty="0"/>
              <a:t>st</a:t>
            </a:r>
            <a:r>
              <a:rPr lang="en-US" altLang="ja-JP" sz="2400" dirty="0"/>
              <a:t> Draft		May 2015</a:t>
            </a:r>
          </a:p>
          <a:p>
            <a:r>
              <a:rPr lang="en-US" altLang="ja-JP" sz="2400" dirty="0"/>
              <a:t>Motion for Letter Ballot	July 2016</a:t>
            </a:r>
          </a:p>
          <a:p>
            <a:r>
              <a:rPr lang="en-US" altLang="ja-JP" sz="2400" dirty="0"/>
              <a:t>Initial Sponsor Ballot	July 2017</a:t>
            </a:r>
          </a:p>
          <a:p>
            <a:r>
              <a:rPr lang="de-DE" altLang="ja-JP" sz="2400" dirty="0"/>
              <a:t>Submission to RevCom	</a:t>
            </a:r>
            <a:r>
              <a:rPr lang="en-US" altLang="ja-JP" sz="2400" dirty="0"/>
              <a:t>December</a:t>
            </a:r>
            <a:r>
              <a:rPr lang="ja-JP" altLang="en-US" sz="2400" dirty="0"/>
              <a:t> </a:t>
            </a:r>
            <a:r>
              <a:rPr lang="de-DE" altLang="ja-JP" sz="2400" dirty="0"/>
              <a:t>2017</a:t>
            </a:r>
          </a:p>
        </p:txBody>
      </p:sp>
      <p:sp>
        <p:nvSpPr>
          <p:cNvPr id="3" name="日付プレースホルダー 2"/>
          <p:cNvSpPr>
            <a:spLocks noGrp="1"/>
          </p:cNvSpPr>
          <p:nvPr>
            <p:ph type="dt" sz="half" idx="10"/>
          </p:nvPr>
        </p:nvSpPr>
        <p:spPr/>
        <p:txBody>
          <a:bodyPr/>
          <a:lstStyle/>
          <a:p>
            <a:r>
              <a:rPr lang="en-US" altLang="ja-JP" smtClean="0"/>
              <a:t>November 2017</a:t>
            </a:r>
            <a:endParaRPr lang="en-US" altLang="ja-JP" dirty="0"/>
          </a:p>
        </p:txBody>
      </p:sp>
      <p:sp>
        <p:nvSpPr>
          <p:cNvPr id="4" name="フッター プレースホルダー 3"/>
          <p:cNvSpPr>
            <a:spLocks noGrp="1"/>
          </p:cNvSpPr>
          <p:nvPr>
            <p:ph type="ftr" sz="quarter" idx="11"/>
          </p:nvPr>
        </p:nvSpPr>
        <p:spPr>
          <a:xfrm>
            <a:off x="5486400" y="6475413"/>
            <a:ext cx="3124200" cy="184666"/>
          </a:xfrm>
        </p:spPr>
        <p:txBody>
          <a:bodyPr/>
          <a:lstStyle/>
          <a:p>
            <a:r>
              <a:rPr lang="fi-FI" altLang="ja-JP" smtClean="0"/>
              <a:t>Shoichi Kitazawa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DDC4BAE5-0EA1-41D5-B725-885149B36CCC}" type="slidenum">
              <a:rPr lang="en-US" altLang="ja-JP" smtClean="0"/>
              <a:pPr/>
              <a:t>6</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a:ea typeface="ＭＳ Ｐゴシック" charset="-128"/>
              </a:rPr>
              <a:t>Timeline of TG4s (15-14-0559-r2)</a:t>
            </a:r>
            <a:endParaRPr kumimoji="1" lang="ja-JP" altLang="en-US" sz="1400" dirty="0"/>
          </a:p>
        </p:txBody>
      </p:sp>
    </p:spTree>
    <p:extLst>
      <p:ext uri="{BB962C8B-B14F-4D97-AF65-F5344CB8AC3E}">
        <p14:creationId xmlns:p14="http://schemas.microsoft.com/office/powerpoint/2010/main" xmlns="" val="11412111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ja-JP" smtClean="0"/>
              <a:t>November 2017</a:t>
            </a:r>
            <a:endParaRPr lang="en-US" altLang="ja-JP" dirty="0"/>
          </a:p>
        </p:txBody>
      </p:sp>
      <p:sp>
        <p:nvSpPr>
          <p:cNvPr id="5" name="フッター プレースホルダ 4"/>
          <p:cNvSpPr>
            <a:spLocks noGrp="1"/>
          </p:cNvSpPr>
          <p:nvPr>
            <p:ph type="ftr" sz="quarter" idx="11"/>
          </p:nvPr>
        </p:nvSpPr>
        <p:spPr/>
        <p:txBody>
          <a:bodyPr/>
          <a:lstStyle/>
          <a:p>
            <a:pPr>
              <a:defRPr/>
            </a:pPr>
            <a:r>
              <a:rPr lang="fi-FI" altLang="ja-JP" smtClean="0"/>
              <a:t>Shoichi Kitazawa (Muroran IT)</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a:t>Slide </a:t>
            </a:r>
            <a:fld id="{5B276CEC-641A-426A-A4CF-567A72D18702}" type="slidenum">
              <a:rPr lang="en-US" altLang="ja-JP" smtClean="0"/>
              <a:pPr>
                <a:defRPr/>
              </a:pPr>
              <a:t>7</a:t>
            </a:fld>
            <a:endParaRPr lang="en-US" altLang="ja-JP" dirty="0"/>
          </a:p>
        </p:txBody>
      </p:sp>
      <p:graphicFrame>
        <p:nvGraphicFramePr>
          <p:cNvPr id="7" name="Table 5"/>
          <p:cNvGraphicFramePr>
            <a:graphicFrameLocks noGrp="1" noChangeAspect="1"/>
          </p:cNvGraphicFramePr>
          <p:nvPr>
            <p:extLst>
              <p:ext uri="{D42A27DB-BD31-4B8C-83A1-F6EECF244321}">
                <p14:modId xmlns:p14="http://schemas.microsoft.com/office/powerpoint/2010/main" xmlns="" val="2274331448"/>
              </p:ext>
            </p:extLst>
          </p:nvPr>
        </p:nvGraphicFramePr>
        <p:xfrm>
          <a:off x="395536" y="1916832"/>
          <a:ext cx="8276289" cy="3864538"/>
        </p:xfrm>
        <a:graphic>
          <a:graphicData uri="http://schemas.openxmlformats.org/drawingml/2006/table">
            <a:tbl>
              <a:tblPr/>
              <a:tblGrid>
                <a:gridCol w="289434">
                  <a:extLst>
                    <a:ext uri="{9D8B030D-6E8A-4147-A177-3AD203B41FA5}">
                      <a16:colId xmlns:a16="http://schemas.microsoft.com/office/drawing/2014/main" xmlns="" val="20000"/>
                    </a:ext>
                  </a:extLst>
                </a:gridCol>
                <a:gridCol w="1356937">
                  <a:extLst>
                    <a:ext uri="{9D8B030D-6E8A-4147-A177-3AD203B41FA5}">
                      <a16:colId xmlns:a16="http://schemas.microsoft.com/office/drawing/2014/main" xmlns="" val="20001"/>
                    </a:ext>
                  </a:extLst>
                </a:gridCol>
                <a:gridCol w="289434">
                  <a:extLst>
                    <a:ext uri="{9D8B030D-6E8A-4147-A177-3AD203B41FA5}">
                      <a16:colId xmlns:a16="http://schemas.microsoft.com/office/drawing/2014/main" xmlns="" val="20002"/>
                    </a:ext>
                  </a:extLst>
                </a:gridCol>
                <a:gridCol w="289434">
                  <a:extLst>
                    <a:ext uri="{9D8B030D-6E8A-4147-A177-3AD203B41FA5}">
                      <a16:colId xmlns:a16="http://schemas.microsoft.com/office/drawing/2014/main" xmlns="" val="20003"/>
                    </a:ext>
                  </a:extLst>
                </a:gridCol>
                <a:gridCol w="289434">
                  <a:extLst>
                    <a:ext uri="{9D8B030D-6E8A-4147-A177-3AD203B41FA5}">
                      <a16:colId xmlns:a16="http://schemas.microsoft.com/office/drawing/2014/main" xmlns="" val="20004"/>
                    </a:ext>
                  </a:extLst>
                </a:gridCol>
                <a:gridCol w="289434">
                  <a:extLst>
                    <a:ext uri="{9D8B030D-6E8A-4147-A177-3AD203B41FA5}">
                      <a16:colId xmlns:a16="http://schemas.microsoft.com/office/drawing/2014/main" xmlns="" val="20005"/>
                    </a:ext>
                  </a:extLst>
                </a:gridCol>
                <a:gridCol w="289434">
                  <a:extLst>
                    <a:ext uri="{9D8B030D-6E8A-4147-A177-3AD203B41FA5}">
                      <a16:colId xmlns:a16="http://schemas.microsoft.com/office/drawing/2014/main" xmlns="" val="20006"/>
                    </a:ext>
                  </a:extLst>
                </a:gridCol>
                <a:gridCol w="289434">
                  <a:extLst>
                    <a:ext uri="{9D8B030D-6E8A-4147-A177-3AD203B41FA5}">
                      <a16:colId xmlns:a16="http://schemas.microsoft.com/office/drawing/2014/main" xmlns="" val="20007"/>
                    </a:ext>
                  </a:extLst>
                </a:gridCol>
                <a:gridCol w="289434">
                  <a:extLst>
                    <a:ext uri="{9D8B030D-6E8A-4147-A177-3AD203B41FA5}">
                      <a16:colId xmlns:a16="http://schemas.microsoft.com/office/drawing/2014/main" xmlns="" val="20008"/>
                    </a:ext>
                  </a:extLst>
                </a:gridCol>
                <a:gridCol w="289434">
                  <a:extLst>
                    <a:ext uri="{9D8B030D-6E8A-4147-A177-3AD203B41FA5}">
                      <a16:colId xmlns:a16="http://schemas.microsoft.com/office/drawing/2014/main" xmlns="" val="20009"/>
                    </a:ext>
                  </a:extLst>
                </a:gridCol>
                <a:gridCol w="289434">
                  <a:extLst>
                    <a:ext uri="{9D8B030D-6E8A-4147-A177-3AD203B41FA5}">
                      <a16:colId xmlns:a16="http://schemas.microsoft.com/office/drawing/2014/main" xmlns="" val="20010"/>
                    </a:ext>
                  </a:extLst>
                </a:gridCol>
                <a:gridCol w="289434">
                  <a:extLst>
                    <a:ext uri="{9D8B030D-6E8A-4147-A177-3AD203B41FA5}">
                      <a16:colId xmlns:a16="http://schemas.microsoft.com/office/drawing/2014/main" xmlns="" val="20011"/>
                    </a:ext>
                  </a:extLst>
                </a:gridCol>
                <a:gridCol w="289434">
                  <a:extLst>
                    <a:ext uri="{9D8B030D-6E8A-4147-A177-3AD203B41FA5}">
                      <a16:colId xmlns:a16="http://schemas.microsoft.com/office/drawing/2014/main" xmlns="" val="20012"/>
                    </a:ext>
                  </a:extLst>
                </a:gridCol>
                <a:gridCol w="289434">
                  <a:extLst>
                    <a:ext uri="{9D8B030D-6E8A-4147-A177-3AD203B41FA5}">
                      <a16:colId xmlns:a16="http://schemas.microsoft.com/office/drawing/2014/main" xmlns="" val="20013"/>
                    </a:ext>
                  </a:extLst>
                </a:gridCol>
                <a:gridCol w="289434">
                  <a:extLst>
                    <a:ext uri="{9D8B030D-6E8A-4147-A177-3AD203B41FA5}">
                      <a16:colId xmlns:a16="http://schemas.microsoft.com/office/drawing/2014/main" xmlns="" val="20014"/>
                    </a:ext>
                  </a:extLst>
                </a:gridCol>
                <a:gridCol w="289434">
                  <a:extLst>
                    <a:ext uri="{9D8B030D-6E8A-4147-A177-3AD203B41FA5}">
                      <a16:colId xmlns:a16="http://schemas.microsoft.com/office/drawing/2014/main" xmlns="" val="20015"/>
                    </a:ext>
                  </a:extLst>
                </a:gridCol>
                <a:gridCol w="289434">
                  <a:extLst>
                    <a:ext uri="{9D8B030D-6E8A-4147-A177-3AD203B41FA5}">
                      <a16:colId xmlns:a16="http://schemas.microsoft.com/office/drawing/2014/main" xmlns="" val="20016"/>
                    </a:ext>
                  </a:extLst>
                </a:gridCol>
                <a:gridCol w="289434">
                  <a:extLst>
                    <a:ext uri="{9D8B030D-6E8A-4147-A177-3AD203B41FA5}">
                      <a16:colId xmlns:a16="http://schemas.microsoft.com/office/drawing/2014/main" xmlns="" val="20017"/>
                    </a:ext>
                  </a:extLst>
                </a:gridCol>
                <a:gridCol w="289434">
                  <a:extLst>
                    <a:ext uri="{9D8B030D-6E8A-4147-A177-3AD203B41FA5}">
                      <a16:colId xmlns:a16="http://schemas.microsoft.com/office/drawing/2014/main" xmlns="" val="20018"/>
                    </a:ext>
                  </a:extLst>
                </a:gridCol>
                <a:gridCol w="289434">
                  <a:extLst>
                    <a:ext uri="{9D8B030D-6E8A-4147-A177-3AD203B41FA5}">
                      <a16:colId xmlns:a16="http://schemas.microsoft.com/office/drawing/2014/main" xmlns="" val="20019"/>
                    </a:ext>
                  </a:extLst>
                </a:gridCol>
                <a:gridCol w="289434">
                  <a:extLst>
                    <a:ext uri="{9D8B030D-6E8A-4147-A177-3AD203B41FA5}">
                      <a16:colId xmlns:a16="http://schemas.microsoft.com/office/drawing/2014/main" xmlns="" val="20020"/>
                    </a:ext>
                  </a:extLst>
                </a:gridCol>
                <a:gridCol w="282668">
                  <a:extLst>
                    <a:ext uri="{9D8B030D-6E8A-4147-A177-3AD203B41FA5}">
                      <a16:colId xmlns:a16="http://schemas.microsoft.com/office/drawing/2014/main" xmlns="" val="20021"/>
                    </a:ext>
                  </a:extLst>
                </a:gridCol>
                <a:gridCol w="282668">
                  <a:extLst>
                    <a:ext uri="{9D8B030D-6E8A-4147-A177-3AD203B41FA5}">
                      <a16:colId xmlns:a16="http://schemas.microsoft.com/office/drawing/2014/main" xmlns="" val="20022"/>
                    </a:ext>
                  </a:extLst>
                </a:gridCol>
                <a:gridCol w="282668">
                  <a:extLst>
                    <a:ext uri="{9D8B030D-6E8A-4147-A177-3AD203B41FA5}">
                      <a16:colId xmlns:a16="http://schemas.microsoft.com/office/drawing/2014/main" xmlns="" val="20023"/>
                    </a:ext>
                  </a:extLst>
                </a:gridCol>
                <a:gridCol w="282668">
                  <a:extLst>
                    <a:ext uri="{9D8B030D-6E8A-4147-A177-3AD203B41FA5}">
                      <a16:colId xmlns:a16="http://schemas.microsoft.com/office/drawing/2014/main" xmlns="" val="20024"/>
                    </a:ext>
                  </a:extLst>
                </a:gridCol>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2018</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0"/>
                  </a:ext>
                </a:extLst>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12</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1"/>
                  </a:ext>
                </a:extLst>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xmlns="" val="10002"/>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xmlns="" val="10003"/>
                  </a:ext>
                </a:extLst>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xmlns="" val="10004"/>
                  </a:ext>
                </a:extLst>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xmlns="" val="10005"/>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xmlns="" val="10006"/>
                  </a:ext>
                </a:extLst>
              </a:tr>
              <a:tr h="249536">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xmlns="" val="10007"/>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xmlns="" val="10008"/>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Submission to </a:t>
                      </a:r>
                      <a:r>
                        <a:rPr kumimoji="1" lang="en-US" altLang="ja-JP" sz="1200" b="0" i="0" u="none" strike="noStrike" cap="none" normalizeH="0" baseline="0" dirty="0" err="1">
                          <a:ln>
                            <a:noFill/>
                          </a:ln>
                          <a:solidFill>
                            <a:srgbClr val="000000"/>
                          </a:solidFill>
                          <a:effectLst/>
                          <a:latin typeface="Calibri" pitchFamily="34" charset="0"/>
                          <a:ea typeface="ＭＳ Ｐゴシック" pitchFamily="50" charset="-128"/>
                        </a:rPr>
                        <a:t>RevCom</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xmlns="" val="10009"/>
                  </a:ext>
                </a:extLst>
              </a:tr>
            </a:tbl>
          </a:graphicData>
        </a:graphic>
      </p:graphicFrame>
      <p:cxnSp>
        <p:nvCxnSpPr>
          <p:cNvPr id="9" name="直線コネクタ 8"/>
          <p:cNvCxnSpPr/>
          <p:nvPr/>
        </p:nvCxnSpPr>
        <p:spPr bwMode="auto">
          <a:xfrm>
            <a:off x="7668344" y="2564904"/>
            <a:ext cx="0" cy="3312368"/>
          </a:xfrm>
          <a:prstGeom prst="line">
            <a:avLst/>
          </a:prstGeom>
          <a:solidFill>
            <a:schemeClr val="accent1"/>
          </a:solidFill>
          <a:ln w="2857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xmlns="" id="{70925B9D-9AC2-4476-B7B5-A5013F8D9226}"/>
              </a:ext>
            </a:extLst>
          </p:cNvPr>
          <p:cNvSpPr>
            <a:spLocks noGrp="1"/>
          </p:cNvSpPr>
          <p:nvPr>
            <p:ph type="title"/>
          </p:nvPr>
        </p:nvSpPr>
        <p:spPr/>
        <p:txBody>
          <a:bodyPr/>
          <a:lstStyle/>
          <a:p>
            <a:r>
              <a:rPr lang="en-US" dirty="0"/>
              <a:t>Result of </a:t>
            </a:r>
            <a:r>
              <a:rPr lang="en-US" dirty="0" smtClean="0"/>
              <a:t>Initial SB</a:t>
            </a:r>
            <a:endParaRPr lang="en-US" dirty="0"/>
          </a:p>
        </p:txBody>
      </p:sp>
      <p:sp>
        <p:nvSpPr>
          <p:cNvPr id="2" name="Date Placeholder 1">
            <a:extLst>
              <a:ext uri="{FF2B5EF4-FFF2-40B4-BE49-F238E27FC236}">
                <a16:creationId xmlns:a16="http://schemas.microsoft.com/office/drawing/2014/main" xmlns="" id="{0C29FBC2-D15F-472A-BF2B-7462A06F9DF1}"/>
              </a:ext>
            </a:extLst>
          </p:cNvPr>
          <p:cNvSpPr>
            <a:spLocks noGrp="1"/>
          </p:cNvSpPr>
          <p:nvPr>
            <p:ph type="dt" sz="half" idx="10"/>
          </p:nvPr>
        </p:nvSpPr>
        <p:spPr/>
        <p:txBody>
          <a:bodyPr/>
          <a:lstStyle/>
          <a:p>
            <a:pPr>
              <a:defRPr/>
            </a:pPr>
            <a:r>
              <a:rPr lang="en-US" altLang="ja-JP" smtClean="0"/>
              <a:t>November 2017</a:t>
            </a:r>
            <a:endParaRPr lang="en-US" altLang="ja-JP" dirty="0"/>
          </a:p>
        </p:txBody>
      </p:sp>
      <p:sp>
        <p:nvSpPr>
          <p:cNvPr id="3" name="Footer Placeholder 2">
            <a:extLst>
              <a:ext uri="{FF2B5EF4-FFF2-40B4-BE49-F238E27FC236}">
                <a16:creationId xmlns:a16="http://schemas.microsoft.com/office/drawing/2014/main" xmlns="" id="{584AFC4C-534A-4BB3-A465-D4DA0BFCCCDB}"/>
              </a:ext>
            </a:extLst>
          </p:cNvPr>
          <p:cNvSpPr>
            <a:spLocks noGrp="1"/>
          </p:cNvSpPr>
          <p:nvPr>
            <p:ph type="ftr" sz="quarter" idx="11"/>
          </p:nvPr>
        </p:nvSpPr>
        <p:spPr/>
        <p:txBody>
          <a:bodyPr/>
          <a:lstStyle/>
          <a:p>
            <a:pPr>
              <a:defRPr/>
            </a:pPr>
            <a:r>
              <a:rPr lang="fi-FI" altLang="ja-JP" smtClean="0"/>
              <a:t>Shoichi Kitazawa (Muroran IT)</a:t>
            </a:r>
            <a:endParaRPr lang="en-US" altLang="ja-JP" dirty="0"/>
          </a:p>
        </p:txBody>
      </p:sp>
      <p:sp>
        <p:nvSpPr>
          <p:cNvPr id="4" name="Slide Number Placeholder 3">
            <a:extLst>
              <a:ext uri="{FF2B5EF4-FFF2-40B4-BE49-F238E27FC236}">
                <a16:creationId xmlns:a16="http://schemas.microsoft.com/office/drawing/2014/main" xmlns="" id="{0D7380B1-E0D3-4AEF-AC49-1CB80193504B}"/>
              </a:ext>
            </a:extLst>
          </p:cNvPr>
          <p:cNvSpPr>
            <a:spLocks noGrp="1"/>
          </p:cNvSpPr>
          <p:nvPr>
            <p:ph type="sldNum" sz="quarter" idx="12"/>
          </p:nvPr>
        </p:nvSpPr>
        <p:spPr/>
        <p:txBody>
          <a:bodyPr/>
          <a:lstStyle/>
          <a:p>
            <a:pPr>
              <a:defRPr/>
            </a:pPr>
            <a:r>
              <a:rPr lang="en-US" altLang="ja-JP"/>
              <a:t>Slide </a:t>
            </a:r>
            <a:fld id="{0EE4C87E-7721-4C7F-93D8-C27C7B733789}" type="slidenum">
              <a:rPr lang="en-US" altLang="ja-JP" smtClean="0"/>
              <a:pPr>
                <a:defRPr/>
              </a:pPr>
              <a:t>8</a:t>
            </a:fld>
            <a:endParaRPr lang="en-US" altLang="ja-JP" dirty="0"/>
          </a:p>
        </p:txBody>
      </p:sp>
      <p:sp>
        <p:nvSpPr>
          <p:cNvPr id="5" name="Rectangle 4">
            <a:extLst>
              <a:ext uri="{FF2B5EF4-FFF2-40B4-BE49-F238E27FC236}">
                <a16:creationId xmlns:a16="http://schemas.microsoft.com/office/drawing/2014/main" xmlns="" id="{6A57DD13-6FC8-44EE-893A-E3D0A6C9108F}"/>
              </a:ext>
            </a:extLst>
          </p:cNvPr>
          <p:cNvSpPr/>
          <p:nvPr/>
        </p:nvSpPr>
        <p:spPr>
          <a:xfrm>
            <a:off x="251520" y="1556792"/>
            <a:ext cx="4320480" cy="4801314"/>
          </a:xfrm>
          <a:prstGeom prst="rect">
            <a:avLst/>
          </a:prstGeom>
        </p:spPr>
        <p:txBody>
          <a:bodyPr wrap="square">
            <a:spAutoFit/>
          </a:bodyPr>
          <a:lstStyle/>
          <a:p>
            <a:r>
              <a:rPr lang="en-US" altLang="ja-JP" sz="1800" b="1" dirty="0" smtClean="0">
                <a:solidFill>
                  <a:srgbClr val="0000FF"/>
                </a:solidFill>
              </a:rPr>
              <a:t>Initial Ballot</a:t>
            </a:r>
          </a:p>
          <a:p>
            <a:r>
              <a:rPr lang="en-US" altLang="ja-JP" sz="1800" dirty="0" smtClean="0"/>
              <a:t>Ballot Open Date: 04-Sep-2017</a:t>
            </a:r>
          </a:p>
          <a:p>
            <a:r>
              <a:rPr lang="en-US" altLang="ja-JP" sz="1800" dirty="0" smtClean="0"/>
              <a:t>Ballot Close Date: 04-Oct-2017</a:t>
            </a:r>
          </a:p>
          <a:p>
            <a:r>
              <a:rPr lang="en-US" altLang="ja-JP" sz="1800" dirty="0" smtClean="0"/>
              <a:t>Comments: 28 </a:t>
            </a:r>
          </a:p>
          <a:p>
            <a:r>
              <a:rPr lang="en-US" altLang="ja-JP" sz="1800" dirty="0" smtClean="0"/>
              <a:t>Must Be Satisfied Comments: 4 </a:t>
            </a:r>
          </a:p>
          <a:p>
            <a:r>
              <a:rPr lang="en-US" altLang="ja-JP" sz="1800" b="1" dirty="0" smtClean="0">
                <a:solidFill>
                  <a:srgbClr val="0000FF"/>
                </a:solidFill>
              </a:rPr>
              <a:t>RESPONSE RATE</a:t>
            </a:r>
          </a:p>
          <a:p>
            <a:r>
              <a:rPr lang="en-US" altLang="ja-JP" sz="1800" dirty="0" smtClean="0"/>
              <a:t>This ballot has met the 75% returned ballot requirement. </a:t>
            </a:r>
          </a:p>
          <a:p>
            <a:r>
              <a:rPr lang="en-US" altLang="ja-JP" sz="1800" dirty="0" smtClean="0"/>
              <a:t>  98 eligible people in this ballot group. </a:t>
            </a:r>
          </a:p>
          <a:p>
            <a:r>
              <a:rPr lang="en-US" altLang="ja-JP" sz="1800" dirty="0" smtClean="0"/>
              <a:t>  76 affirmative votes </a:t>
            </a:r>
          </a:p>
          <a:p>
            <a:r>
              <a:rPr lang="en-US" altLang="ja-JP" sz="1800" dirty="0" smtClean="0"/>
              <a:t>1 total negative votes with comments </a:t>
            </a:r>
          </a:p>
          <a:p>
            <a:r>
              <a:rPr lang="en-US" altLang="ja-JP" sz="1800" dirty="0" smtClean="0"/>
              <a:t>1 negative votes with new comments </a:t>
            </a:r>
          </a:p>
          <a:p>
            <a:r>
              <a:rPr lang="en-US" altLang="ja-JP" sz="1800" dirty="0" smtClean="0"/>
              <a:t>1 negative votes without comments </a:t>
            </a:r>
          </a:p>
          <a:p>
            <a:r>
              <a:rPr lang="en-US" altLang="ja-JP" sz="1800" dirty="0" smtClean="0"/>
              <a:t>3 abstention votes: (Conflict of Interest: 1, Lack of time: 2) </a:t>
            </a:r>
          </a:p>
          <a:p>
            <a:r>
              <a:rPr lang="en-US" altLang="ja-JP" sz="1800" dirty="0" smtClean="0"/>
              <a:t>81 votes received = 82% returned </a:t>
            </a:r>
          </a:p>
          <a:p>
            <a:r>
              <a:rPr lang="en-US" altLang="ja-JP" sz="1800" dirty="0" smtClean="0"/>
              <a:t>                                 3% abstention</a:t>
            </a:r>
          </a:p>
        </p:txBody>
      </p:sp>
      <p:sp>
        <p:nvSpPr>
          <p:cNvPr id="7" name="正方形/長方形 6"/>
          <p:cNvSpPr/>
          <p:nvPr/>
        </p:nvSpPr>
        <p:spPr>
          <a:xfrm>
            <a:off x="4499992" y="1519624"/>
            <a:ext cx="4572000" cy="1477328"/>
          </a:xfrm>
          <a:prstGeom prst="rect">
            <a:avLst/>
          </a:prstGeom>
        </p:spPr>
        <p:txBody>
          <a:bodyPr>
            <a:spAutoFit/>
          </a:bodyPr>
          <a:lstStyle/>
          <a:p>
            <a:r>
              <a:rPr lang="en-US" altLang="ja-JP" sz="1800" b="1" dirty="0" smtClean="0">
                <a:solidFill>
                  <a:srgbClr val="0000FF"/>
                </a:solidFill>
              </a:rPr>
              <a:t>APPROVAL RATE</a:t>
            </a:r>
          </a:p>
          <a:p>
            <a:r>
              <a:rPr lang="en-US" altLang="ja-JP" sz="1800" dirty="0" smtClean="0"/>
              <a:t>The 75% affirmation requirement is being met. </a:t>
            </a:r>
          </a:p>
          <a:p>
            <a:r>
              <a:rPr lang="en-US" altLang="ja-JP" sz="1800" dirty="0" smtClean="0"/>
              <a:t>76 affirmative votes </a:t>
            </a:r>
          </a:p>
          <a:p>
            <a:r>
              <a:rPr lang="en-US" altLang="ja-JP" sz="1800" dirty="0" smtClean="0"/>
              <a:t>1 negative votes with comments 77 votes = 98% affirmative</a:t>
            </a:r>
            <a:endParaRPr lang="en-US" altLang="ja-JP" sz="1800" dirty="0">
              <a:solidFill>
                <a:srgbClr val="000000"/>
              </a:solidFill>
              <a:latin typeface="Calibri" panose="020F0502020204030204" pitchFamily="34" charset="0"/>
              <a:ea typeface="MS Gothic" panose="020B0609070205080204" pitchFamily="49" charset="-128"/>
              <a:cs typeface="Calibri" panose="020F0502020204030204" pitchFamily="34" charset="0"/>
            </a:endParaRPr>
          </a:p>
        </p:txBody>
      </p:sp>
    </p:spTree>
    <p:extLst>
      <p:ext uri="{BB962C8B-B14F-4D97-AF65-F5344CB8AC3E}">
        <p14:creationId xmlns:p14="http://schemas.microsoft.com/office/powerpoint/2010/main" xmlns="" val="20153692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xmlns="" id="{70925B9D-9AC2-4476-B7B5-A5013F8D9226}"/>
              </a:ext>
            </a:extLst>
          </p:cNvPr>
          <p:cNvSpPr>
            <a:spLocks noGrp="1"/>
          </p:cNvSpPr>
          <p:nvPr>
            <p:ph type="title"/>
          </p:nvPr>
        </p:nvSpPr>
        <p:spPr/>
        <p:txBody>
          <a:bodyPr/>
          <a:lstStyle/>
          <a:p>
            <a:r>
              <a:rPr lang="en-US" dirty="0"/>
              <a:t>Result of </a:t>
            </a:r>
            <a:r>
              <a:rPr lang="en-US" dirty="0" err="1" smtClean="0"/>
              <a:t>Recirc</a:t>
            </a:r>
            <a:r>
              <a:rPr lang="en-US" dirty="0" smtClean="0"/>
              <a:t>. SB</a:t>
            </a:r>
            <a:endParaRPr lang="en-US" dirty="0"/>
          </a:p>
        </p:txBody>
      </p:sp>
      <p:sp>
        <p:nvSpPr>
          <p:cNvPr id="2" name="Date Placeholder 1">
            <a:extLst>
              <a:ext uri="{FF2B5EF4-FFF2-40B4-BE49-F238E27FC236}">
                <a16:creationId xmlns:a16="http://schemas.microsoft.com/office/drawing/2014/main" xmlns="" id="{0C29FBC2-D15F-472A-BF2B-7462A06F9DF1}"/>
              </a:ext>
            </a:extLst>
          </p:cNvPr>
          <p:cNvSpPr>
            <a:spLocks noGrp="1"/>
          </p:cNvSpPr>
          <p:nvPr>
            <p:ph type="dt" sz="half" idx="10"/>
          </p:nvPr>
        </p:nvSpPr>
        <p:spPr/>
        <p:txBody>
          <a:bodyPr/>
          <a:lstStyle/>
          <a:p>
            <a:pPr>
              <a:defRPr/>
            </a:pPr>
            <a:r>
              <a:rPr lang="en-US" altLang="ja-JP" smtClean="0"/>
              <a:t>November 2017</a:t>
            </a:r>
            <a:endParaRPr lang="en-US" altLang="ja-JP" dirty="0"/>
          </a:p>
        </p:txBody>
      </p:sp>
      <p:sp>
        <p:nvSpPr>
          <p:cNvPr id="3" name="Footer Placeholder 2">
            <a:extLst>
              <a:ext uri="{FF2B5EF4-FFF2-40B4-BE49-F238E27FC236}">
                <a16:creationId xmlns:a16="http://schemas.microsoft.com/office/drawing/2014/main" xmlns="" id="{584AFC4C-534A-4BB3-A465-D4DA0BFCCCDB}"/>
              </a:ext>
            </a:extLst>
          </p:cNvPr>
          <p:cNvSpPr>
            <a:spLocks noGrp="1"/>
          </p:cNvSpPr>
          <p:nvPr>
            <p:ph type="ftr" sz="quarter" idx="11"/>
          </p:nvPr>
        </p:nvSpPr>
        <p:spPr/>
        <p:txBody>
          <a:bodyPr/>
          <a:lstStyle/>
          <a:p>
            <a:pPr>
              <a:defRPr/>
            </a:pPr>
            <a:r>
              <a:rPr lang="fi-FI" altLang="ja-JP" smtClean="0"/>
              <a:t>Shoichi Kitazawa (Muroran IT)</a:t>
            </a:r>
            <a:endParaRPr lang="en-US" altLang="ja-JP" dirty="0"/>
          </a:p>
        </p:txBody>
      </p:sp>
      <p:sp>
        <p:nvSpPr>
          <p:cNvPr id="4" name="Slide Number Placeholder 3">
            <a:extLst>
              <a:ext uri="{FF2B5EF4-FFF2-40B4-BE49-F238E27FC236}">
                <a16:creationId xmlns:a16="http://schemas.microsoft.com/office/drawing/2014/main" xmlns="" id="{0D7380B1-E0D3-4AEF-AC49-1CB80193504B}"/>
              </a:ext>
            </a:extLst>
          </p:cNvPr>
          <p:cNvSpPr>
            <a:spLocks noGrp="1"/>
          </p:cNvSpPr>
          <p:nvPr>
            <p:ph type="sldNum" sz="quarter" idx="12"/>
          </p:nvPr>
        </p:nvSpPr>
        <p:spPr/>
        <p:txBody>
          <a:bodyPr/>
          <a:lstStyle/>
          <a:p>
            <a:pPr>
              <a:defRPr/>
            </a:pPr>
            <a:r>
              <a:rPr lang="en-US" altLang="ja-JP"/>
              <a:t>Slide </a:t>
            </a:r>
            <a:fld id="{0EE4C87E-7721-4C7F-93D8-C27C7B733789}" type="slidenum">
              <a:rPr lang="en-US" altLang="ja-JP" smtClean="0"/>
              <a:pPr>
                <a:defRPr/>
              </a:pPr>
              <a:t>9</a:t>
            </a:fld>
            <a:endParaRPr lang="en-US" altLang="ja-JP" dirty="0"/>
          </a:p>
        </p:txBody>
      </p:sp>
      <p:sp>
        <p:nvSpPr>
          <p:cNvPr id="5" name="Rectangle 4">
            <a:extLst>
              <a:ext uri="{FF2B5EF4-FFF2-40B4-BE49-F238E27FC236}">
                <a16:creationId xmlns:a16="http://schemas.microsoft.com/office/drawing/2014/main" xmlns="" id="{6A57DD13-6FC8-44EE-893A-E3D0A6C9108F}"/>
              </a:ext>
            </a:extLst>
          </p:cNvPr>
          <p:cNvSpPr/>
          <p:nvPr/>
        </p:nvSpPr>
        <p:spPr>
          <a:xfrm>
            <a:off x="323528" y="1556792"/>
            <a:ext cx="4248472" cy="5016758"/>
          </a:xfrm>
          <a:prstGeom prst="rect">
            <a:avLst/>
          </a:prstGeom>
        </p:spPr>
        <p:txBody>
          <a:bodyPr wrap="square">
            <a:spAutoFit/>
          </a:bodyPr>
          <a:lstStyle/>
          <a:p>
            <a:r>
              <a:rPr lang="en-US" altLang="ja-JP" sz="2000" b="1" dirty="0" smtClean="0">
                <a:solidFill>
                  <a:srgbClr val="0000FF"/>
                </a:solidFill>
              </a:rPr>
              <a:t>Recirculation #1 Initial Ballot</a:t>
            </a:r>
          </a:p>
          <a:p>
            <a:r>
              <a:rPr lang="en-US" altLang="ja-JP" sz="2000" dirty="0" smtClean="0"/>
              <a:t>Ballot Open Date: 24-Oct-2017</a:t>
            </a:r>
          </a:p>
          <a:p>
            <a:r>
              <a:rPr lang="en-US" altLang="ja-JP" sz="2000" dirty="0" smtClean="0"/>
              <a:t>Ballot Close Date: 03-Nov-2017</a:t>
            </a:r>
          </a:p>
          <a:p>
            <a:r>
              <a:rPr lang="en-US" altLang="ja-JP" sz="2000" dirty="0" smtClean="0"/>
              <a:t>Comments: 2</a:t>
            </a:r>
          </a:p>
          <a:p>
            <a:r>
              <a:rPr lang="en-US" altLang="ja-JP" sz="2000" b="1" dirty="0" smtClean="0">
                <a:solidFill>
                  <a:srgbClr val="0000FF"/>
                </a:solidFill>
              </a:rPr>
              <a:t>RESPONSE RATE</a:t>
            </a:r>
          </a:p>
          <a:p>
            <a:r>
              <a:rPr lang="en-US" altLang="ja-JP" sz="2000" dirty="0" smtClean="0"/>
              <a:t>This ballot has met the 75% returned ballot requirement.</a:t>
            </a:r>
          </a:p>
          <a:p>
            <a:r>
              <a:rPr lang="en-US" altLang="ja-JP" sz="2000" dirty="0" smtClean="0"/>
              <a:t>98 eligible people in this ballot group.</a:t>
            </a:r>
          </a:p>
          <a:p>
            <a:r>
              <a:rPr lang="en-US" altLang="ja-JP" sz="2000" dirty="0" smtClean="0"/>
              <a:t>77 affirmative votes</a:t>
            </a:r>
          </a:p>
          <a:p>
            <a:r>
              <a:rPr lang="en-US" altLang="ja-JP" sz="2000" dirty="0" smtClean="0"/>
              <a:t>1 total negative votes with comments</a:t>
            </a:r>
          </a:p>
          <a:p>
            <a:r>
              <a:rPr lang="en-US" altLang="ja-JP" sz="2000" dirty="0" smtClean="0"/>
              <a:t>0 negative votes with new comments</a:t>
            </a:r>
          </a:p>
          <a:p>
            <a:r>
              <a:rPr lang="en-US" altLang="ja-JP" sz="2000" dirty="0" smtClean="0"/>
              <a:t>0 negative votes without comments</a:t>
            </a:r>
          </a:p>
          <a:p>
            <a:r>
              <a:rPr lang="en-US" altLang="ja-JP" sz="2000" dirty="0" smtClean="0"/>
              <a:t>3 abstention votes: (Conflict of Interest: 1, Lack of time: 2)</a:t>
            </a:r>
          </a:p>
          <a:p>
            <a:r>
              <a:rPr lang="en-US" altLang="ja-JP" sz="2000" dirty="0" smtClean="0"/>
              <a:t>81 votes received = 82% returned</a:t>
            </a:r>
          </a:p>
          <a:p>
            <a:r>
              <a:rPr lang="en-US" altLang="ja-JP" sz="2000" dirty="0" smtClean="0"/>
              <a:t>                                  3% abstention</a:t>
            </a:r>
          </a:p>
        </p:txBody>
      </p:sp>
      <p:sp>
        <p:nvSpPr>
          <p:cNvPr id="7" name="正方形/長方形 6"/>
          <p:cNvSpPr/>
          <p:nvPr/>
        </p:nvSpPr>
        <p:spPr>
          <a:xfrm>
            <a:off x="4499992" y="1484784"/>
            <a:ext cx="4572000" cy="1938992"/>
          </a:xfrm>
          <a:prstGeom prst="rect">
            <a:avLst/>
          </a:prstGeom>
        </p:spPr>
        <p:txBody>
          <a:bodyPr>
            <a:spAutoFit/>
          </a:bodyPr>
          <a:lstStyle/>
          <a:p>
            <a:r>
              <a:rPr lang="en-US" altLang="ja-JP" sz="2000" b="1" dirty="0" smtClean="0">
                <a:solidFill>
                  <a:srgbClr val="0000FF"/>
                </a:solidFill>
              </a:rPr>
              <a:t>APPROVAL RATE</a:t>
            </a:r>
          </a:p>
          <a:p>
            <a:r>
              <a:rPr lang="en-US" altLang="ja-JP" sz="2000" dirty="0" smtClean="0"/>
              <a:t>The 75% affirmation requirement is being met.</a:t>
            </a:r>
          </a:p>
          <a:p>
            <a:r>
              <a:rPr lang="en-US" altLang="ja-JP" sz="2000" dirty="0" smtClean="0"/>
              <a:t>77 affirmative votes</a:t>
            </a:r>
          </a:p>
          <a:p>
            <a:r>
              <a:rPr lang="en-US" altLang="ja-JP" sz="2000" dirty="0" smtClean="0"/>
              <a:t>1 negative votes with comments</a:t>
            </a:r>
          </a:p>
          <a:p>
            <a:r>
              <a:rPr lang="en-US" altLang="ja-JP" sz="2000" dirty="0" smtClean="0"/>
              <a:t>78 votes = 98% affirmative</a:t>
            </a:r>
            <a:endParaRPr lang="en-US" altLang="ja-JP" sz="2000" dirty="0">
              <a:solidFill>
                <a:srgbClr val="000000"/>
              </a:solidFill>
              <a:latin typeface="Calibri" panose="020F0502020204030204" pitchFamily="34" charset="0"/>
              <a:ea typeface="MS Gothic" panose="020B0609070205080204" pitchFamily="49" charset="-128"/>
              <a:cs typeface="Calibri" panose="020F0502020204030204" pitchFamily="34" charset="0"/>
            </a:endParaRPr>
          </a:p>
        </p:txBody>
      </p:sp>
    </p:spTree>
    <p:extLst>
      <p:ext uri="{BB962C8B-B14F-4D97-AF65-F5344CB8AC3E}">
        <p14:creationId xmlns:p14="http://schemas.microsoft.com/office/powerpoint/2010/main" xmlns="" val="201536927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ユーザー定義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2814</TotalTime>
  <Words>895</Words>
  <Application>Microsoft Office PowerPoint</Application>
  <PresentationFormat>画面に合わせる (4:3)</PresentationFormat>
  <Paragraphs>213</Paragraphs>
  <Slides>14</Slides>
  <Notes>1</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IEEE-P802_15</vt:lpstr>
      <vt:lpstr>スライド 1</vt:lpstr>
      <vt:lpstr>TG4s Closing Report for November 2017</vt:lpstr>
      <vt:lpstr>TG4s schedule for the week</vt:lpstr>
      <vt:lpstr>Agenda</vt:lpstr>
      <vt:lpstr>Contributions</vt:lpstr>
      <vt:lpstr>Time planning</vt:lpstr>
      <vt:lpstr>スライド 7</vt:lpstr>
      <vt:lpstr>Result of Initial SB</vt:lpstr>
      <vt:lpstr>Result of Recirc. SB</vt:lpstr>
      <vt:lpstr>Next step</vt:lpstr>
      <vt:lpstr>TG Motion #1</vt:lpstr>
      <vt:lpstr>WG Motion #1</vt:lpstr>
      <vt:lpstr>TG Motion #2</vt:lpstr>
      <vt:lpstr>WG Motion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Closing Report for November 2017</dc:title>
  <dc:subject>IEEE 802.15 &lt;subject&gt;</dc:subject>
  <dc:creator>kitazawa</dc:creator>
  <dc:description>15-17-0625-01-004s</dc:description>
  <cp:lastModifiedBy>kitazawa</cp:lastModifiedBy>
  <cp:revision>3</cp:revision>
  <cp:lastPrinted>2015-06-24T08:51:36Z</cp:lastPrinted>
  <dcterms:created xsi:type="dcterms:W3CDTF">2015-02-02T05:19:06Z</dcterms:created>
  <dcterms:modified xsi:type="dcterms:W3CDTF">2017-11-08T15:44:00Z</dcterms:modified>
</cp:coreProperties>
</file>