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97" r:id="rId4"/>
    <p:sldId id="298" r:id="rId5"/>
    <p:sldId id="299" r:id="rId6"/>
    <p:sldId id="300" r:id="rId7"/>
    <p:sldId id="301" r:id="rId8"/>
    <p:sldId id="302" r:id="rId9"/>
    <p:sldId id="303" r:id="rId10"/>
    <p:sldId id="304" r:id="rId11"/>
    <p:sldId id="305" r:id="rId12"/>
    <p:sldId id="309" r:id="rId13"/>
    <p:sldId id="306" r:id="rId14"/>
    <p:sldId id="310"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6" d="100"/>
          <a:sy n="66" d="100"/>
        </p:scale>
        <p:origin x="-55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3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November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November 2017</a:t>
            </a:r>
            <a:endParaRPr lang="en-US" altLang="ja-JP" dirty="0"/>
          </a:p>
        </p:txBody>
      </p:sp>
    </p:spTree>
    <p:extLst>
      <p:ext uri="{BB962C8B-B14F-4D97-AF65-F5344CB8AC3E}">
        <p14:creationId xmlns:p14="http://schemas.microsoft.com/office/powerpoint/2010/main" xmlns=""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November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15-17-0625-01-004s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b="1">
                <a:solidFill>
                  <a:schemeClr val="tx2"/>
                </a:solidFill>
                <a:ea typeface="ＭＳ Ｐゴシック" charset="-128"/>
              </a:rPr>
              <a:t>:</a:t>
            </a:r>
            <a:r>
              <a:rPr lang="en-US" altLang="ja-JP" sz="1600">
                <a:solidFill>
                  <a:schemeClr val="tx2"/>
                </a:solidFill>
                <a:ea typeface="ＭＳ Ｐゴシック" charset="-128"/>
              </a:rPr>
              <a:t> </a:t>
            </a:r>
            <a:r>
              <a:rPr lang="en-US" altLang="ja-JP" sz="160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[7 November </a:t>
            </a:r>
            <a:r>
              <a:rPr lang="en-US" altLang="ja-JP" sz="1600" dirty="0">
                <a:solidFill>
                  <a:schemeClr val="tx2"/>
                </a:solidFill>
                <a:ea typeface="ＭＳ Ｐゴシック" charset="-128"/>
              </a:rPr>
              <a:t>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smtClean="0">
                <a:latin typeface="+mj-ea"/>
              </a:rPr>
              <a:t>November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err="1" smtClean="0"/>
              <a:t>RevCom</a:t>
            </a:r>
            <a:endParaRPr lang="en-US" altLang="ja-JP" sz="2800" dirty="0" smtClean="0"/>
          </a:p>
          <a:p>
            <a:r>
              <a:rPr lang="en-US" altLang="ja-JP" sz="2800" dirty="0" smtClean="0"/>
              <a:t>January </a:t>
            </a:r>
            <a:r>
              <a:rPr lang="en-US" altLang="ja-JP" sz="2800" dirty="0"/>
              <a:t>meeting</a:t>
            </a:r>
          </a:p>
          <a:p>
            <a:pPr lvl="1"/>
            <a:r>
              <a:rPr lang="en-US" altLang="ja-JP" sz="2400" dirty="0" smtClean="0"/>
              <a:t>1 </a:t>
            </a:r>
            <a:r>
              <a:rPr lang="en-US" altLang="ja-JP" sz="2400" dirty="0"/>
              <a:t>meeting </a:t>
            </a:r>
            <a:r>
              <a:rPr lang="en-US" altLang="ja-JP" sz="2400" dirty="0" smtClean="0"/>
              <a:t>slot</a:t>
            </a:r>
            <a:endParaRPr lang="en-US" altLang="ja-JP"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a:t>TG4s requests that 802.15 WG approve the formation of a Ballot Resolution Committee (BRC) for the </a:t>
            </a:r>
            <a:r>
              <a:rPr lang="en-US" altLang="ja-JP" sz="2000" i="1" dirty="0" smtClean="0"/>
              <a:t>SB </a:t>
            </a:r>
            <a:r>
              <a:rPr lang="en-US" altLang="ja-JP" sz="2000" i="1" dirty="0"/>
              <a:t>balloting of the </a:t>
            </a:r>
            <a:r>
              <a:rPr lang="en-US" altLang="ja-JP" sz="2000" i="1" dirty="0" smtClean="0"/>
              <a:t>P802.15.4s-D07 </a:t>
            </a:r>
            <a:r>
              <a:rPr lang="en-US" altLang="ja-JP" sz="2000" i="1" dirty="0"/>
              <a:t>with the following membership: </a:t>
            </a:r>
            <a:r>
              <a:rPr lang="en-US" altLang="en-US" sz="2000" i="1" dirty="0"/>
              <a:t>Shoichi Kitazawa, Hidetoshi Yokota and Chris Calvert, Benjamin A. Rolfe and James Glib</a:t>
            </a:r>
            <a:r>
              <a:rPr lang="en-US" altLang="ja-JP" sz="2000" i="1" dirty="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Moved by: </a:t>
            </a:r>
            <a:r>
              <a:rPr lang="en-US" altLang="en-US" sz="2000" dirty="0" smtClean="0">
                <a:latin typeface="+mn-ea"/>
              </a:rPr>
              <a:t>Hidetoshi Yokota</a:t>
            </a:r>
            <a:r>
              <a:rPr lang="en-US" altLang="ja-JP" sz="2000" dirty="0">
                <a:latin typeface="+mn-ea"/>
              </a:rPr>
              <a:t>		</a:t>
            </a:r>
            <a:r>
              <a:rPr lang="en-US" altLang="en-US" sz="2000" dirty="0">
                <a:latin typeface="+mn-ea"/>
              </a:rPr>
              <a:t>Seconded </a:t>
            </a:r>
            <a:r>
              <a:rPr lang="en-US" altLang="en-US" sz="2000" dirty="0" smtClean="0">
                <a:latin typeface="+mn-ea"/>
              </a:rPr>
              <a:t>by: Noriyuki Sato </a:t>
            </a:r>
            <a:endParaRPr lang="en-US" altLang="ja-JP" sz="2000" dirty="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Discussion: </a:t>
            </a:r>
            <a:r>
              <a:rPr lang="en-GB" altLang="ja-JP" sz="2000" dirty="0" smtClean="0">
                <a:latin typeface="+mn-ea"/>
              </a:rPr>
              <a:t> No</a:t>
            </a:r>
            <a:endParaRPr lang="en-US" altLang="ja-JP" sz="2000" dirty="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Objections: </a:t>
            </a:r>
            <a:r>
              <a:rPr lang="en-GB" altLang="ja-JP" sz="2000" dirty="0" smtClean="0">
                <a:latin typeface="+mn-ea"/>
              </a:rPr>
              <a:t> No</a:t>
            </a:r>
            <a:endParaRPr lang="en-US" altLang="en-US" sz="1800" dirty="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 Motion #1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WG Approval to Form a TG4s BRC.</a:t>
            </a:r>
            <a:endParaRPr lang="en-US" altLang="en-US" sz="2000" dirty="0"/>
          </a:p>
          <a:p>
            <a:pPr marL="0" indent="0">
              <a:buNone/>
            </a:pPr>
            <a:r>
              <a:rPr lang="en-US" altLang="en-US" sz="2000" i="1" dirty="0"/>
              <a:t>Move that 802.15 WG approve the formation of a Ballot Resolution Committee (BRC) for the </a:t>
            </a:r>
            <a:r>
              <a:rPr lang="en-US" altLang="en-US" sz="2000" i="1" dirty="0" smtClean="0"/>
              <a:t>SB </a:t>
            </a:r>
            <a:r>
              <a:rPr lang="en-US" altLang="en-US" sz="2000" i="1" dirty="0"/>
              <a:t>balloting of the </a:t>
            </a:r>
            <a:r>
              <a:rPr lang="en-US" altLang="en-US" sz="2000" i="1" dirty="0" smtClean="0"/>
              <a:t>P802.15.4s-D07 </a:t>
            </a:r>
            <a:r>
              <a:rPr lang="en-US" altLang="en-US" sz="2000" i="1" dirty="0"/>
              <a:t>with the following membership: Shoichi Kitazawa, Hidetoshi Yokota, Ben Rolfe and James Glib.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t>P&amp;P</a:t>
            </a:r>
          </a:p>
          <a:p>
            <a:pPr>
              <a:buNone/>
            </a:pPr>
            <a:r>
              <a:rPr lang="en-US" altLang="en-US" sz="2000" dirty="0" smtClean="0"/>
              <a:t>Moved </a:t>
            </a:r>
            <a:r>
              <a:rPr lang="en-US" altLang="en-US" sz="2000" dirty="0"/>
              <a:t>By: </a:t>
            </a:r>
            <a:r>
              <a:rPr lang="en-US" altLang="en-US" sz="2000" dirty="0" smtClean="0"/>
              <a:t>			Seconded By</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a:t>
            </a:r>
            <a:endParaRPr lang="en-US" altLang="ja-JP" sz="20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a:t>
            </a:r>
            <a:endParaRPr lang="en-US" altLang="ja-JP" sz="1800" dirty="0" smtClean="0"/>
          </a:p>
          <a:p>
            <a:pPr>
              <a:buNone/>
            </a:pPr>
            <a:endParaRPr lang="en-US" altLang="en-US" sz="2000" dirty="0"/>
          </a:p>
        </p:txBody>
      </p:sp>
      <p:sp>
        <p:nvSpPr>
          <p:cNvPr id="3" name="タイトル 2"/>
          <p:cNvSpPr>
            <a:spLocks noGrp="1"/>
          </p:cNvSpPr>
          <p:nvPr>
            <p:ph type="title"/>
          </p:nvPr>
        </p:nvSpPr>
        <p:spPr/>
        <p:txBody>
          <a:bodyPr/>
          <a:lstStyle/>
          <a:p>
            <a:r>
              <a:rPr lang="en-US" altLang="ja-JP" dirty="0"/>
              <a:t>WG Motion </a:t>
            </a:r>
            <a:r>
              <a:rPr lang="en-US" altLang="ja-JP" dirty="0" smtClean="0"/>
              <a:t>#1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2281872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328120"/>
          </a:xfrm>
        </p:spPr>
        <p:txBody>
          <a:bodyPr/>
          <a:lstStyle/>
          <a:p>
            <a:pPr marL="0" indent="0">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smtClean="0"/>
              <a:t>Motion for WG to Seek Unconditional Approval from EC to move to </a:t>
            </a:r>
            <a:r>
              <a:rPr lang="en-GB" altLang="ja-JP" sz="2400" b="1" dirty="0" err="1" smtClean="0"/>
              <a:t>RevCom</a:t>
            </a:r>
            <a:r>
              <a:rPr lang="en-GB" altLang="ja-JP" sz="2400" b="1" dirty="0" smtClean="0"/>
              <a: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i="1" dirty="0" smtClean="0"/>
              <a:t>Motion: TG4s requests that 802.15 WG review and approve the CSD [15-14-0175-05-0sru] and requests unconditional approval from the EC to submit P802.15.4s/D07 to </a:t>
            </a:r>
            <a:r>
              <a:rPr lang="en-US" altLang="ja-JP" sz="2400" i="1" dirty="0" err="1" smtClean="0"/>
              <a:t>RevCom</a:t>
            </a:r>
            <a:r>
              <a:rPr lang="en-US" altLang="ja-JP" sz="2400" i="1" dirty="0" smtClean="0"/>
              <a:t>.</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400" i="1" dirty="0" smtClean="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400" dirty="0" smtClean="0">
                <a:latin typeface="+mn-ea"/>
              </a:rPr>
              <a:t>Moved by: Hidetoshi Yokota</a:t>
            </a:r>
            <a:r>
              <a:rPr lang="en-US" altLang="ja-JP" sz="2400" dirty="0" smtClean="0">
                <a:latin typeface="+mn-ea"/>
              </a:rPr>
              <a:t>		</a:t>
            </a:r>
            <a:r>
              <a:rPr lang="en-US" altLang="en-US" sz="2400" dirty="0" smtClean="0">
                <a:latin typeface="+mn-ea"/>
              </a:rPr>
              <a:t>Seconded by: Noriyuki Sato </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Discussion:  No</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Objections:  No</a:t>
            </a: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kumimoji="1" lang="en-US" altLang="ja-JP" dirty="0"/>
              <a:t>TG Motion </a:t>
            </a:r>
            <a:r>
              <a:rPr kumimoji="1"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1261168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328120"/>
          </a:xfrm>
        </p:spPr>
        <p:txBody>
          <a:bodyPr/>
          <a:lstStyle/>
          <a:p>
            <a:pPr marL="0" indent="0">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smtClean="0"/>
              <a:t>Motion for WG to Seek Unconditional Approval from EC to move to </a:t>
            </a:r>
            <a:r>
              <a:rPr lang="en-GB" altLang="ja-JP" sz="2400" b="1" dirty="0" err="1" smtClean="0"/>
              <a:t>RevCom</a:t>
            </a:r>
            <a:r>
              <a:rPr lang="en-GB" altLang="ja-JP" sz="2400" b="1" dirty="0" smtClean="0"/>
              <a: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i="1" dirty="0" smtClean="0"/>
              <a:t>Motion: </a:t>
            </a:r>
            <a:r>
              <a:rPr kumimoji="0" lang="en-US" altLang="en-US" sz="2400" i="1" dirty="0" smtClean="0">
                <a:latin typeface="Arial" panose="020B0604020202020204" pitchFamily="34" charset="0"/>
              </a:rPr>
              <a:t>802.15 WG has reviewed and approves </a:t>
            </a:r>
            <a:r>
              <a:rPr kumimoji="0" lang="en-US" altLang="en-US" sz="2400" i="1" dirty="0" smtClean="0">
                <a:latin typeface="Arial" panose="020B0604020202020204" pitchFamily="34" charset="0"/>
              </a:rPr>
              <a:t>the</a:t>
            </a:r>
            <a:r>
              <a:rPr kumimoji="0" lang="ja-JP" altLang="en-US" sz="2400" i="1" dirty="0" smtClean="0">
                <a:latin typeface="Arial" panose="020B0604020202020204" pitchFamily="34" charset="0"/>
              </a:rPr>
              <a:t> </a:t>
            </a:r>
            <a:r>
              <a:rPr kumimoji="0" lang="en-US" altLang="en-US" sz="2400" i="1" dirty="0" smtClean="0">
                <a:latin typeface="Arial" panose="020B0604020202020204" pitchFamily="34" charset="0"/>
              </a:rPr>
              <a:t>CSD</a:t>
            </a:r>
            <a:r>
              <a:rPr lang="en-US" altLang="ja-JP" sz="2400" i="1" dirty="0" smtClean="0"/>
              <a:t> </a:t>
            </a:r>
            <a:r>
              <a:rPr lang="en-US" altLang="ja-JP" sz="2400" i="1" dirty="0" smtClean="0"/>
              <a:t>[15-14-0175-05-0sru] and requests unconditional approval from the EC to submit </a:t>
            </a:r>
            <a:r>
              <a:rPr lang="en-US" altLang="ja-JP" sz="2400" i="1" dirty="0" smtClean="0"/>
              <a:t>P802.15.4s-D07 </a:t>
            </a:r>
            <a:r>
              <a:rPr lang="en-US" altLang="ja-JP" sz="2400" i="1" dirty="0" smtClean="0"/>
              <a:t>to </a:t>
            </a:r>
            <a:r>
              <a:rPr lang="en-US" altLang="ja-JP" sz="2400" i="1" dirty="0" err="1" smtClean="0"/>
              <a:t>RevCom</a:t>
            </a:r>
            <a:r>
              <a:rPr lang="en-US" altLang="ja-JP" sz="2400" i="1" dirty="0" smtClean="0"/>
              <a:t>.</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400" i="1" dirty="0" smtClean="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400" dirty="0" smtClean="0">
                <a:latin typeface="+mn-ea"/>
              </a:rPr>
              <a:t>Moved by: </a:t>
            </a:r>
            <a:r>
              <a:rPr lang="en-US" altLang="ja-JP" sz="2400" dirty="0" smtClean="0">
                <a:latin typeface="+mn-ea"/>
              </a:rPr>
              <a:t>		</a:t>
            </a:r>
            <a:r>
              <a:rPr lang="en-US" altLang="en-US" sz="2400" dirty="0" smtClean="0">
                <a:latin typeface="+mn-ea"/>
              </a:rPr>
              <a:t>Seconded by:  </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Discussion:  </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Objections:  </a:t>
            </a: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kumimoji="1" lang="en-US" altLang="ja-JP" dirty="0" smtClean="0"/>
              <a:t>WG </a:t>
            </a:r>
            <a:r>
              <a:rPr kumimoji="1" lang="en-US" altLang="ja-JP" dirty="0"/>
              <a:t>Motion </a:t>
            </a:r>
            <a:r>
              <a:rPr kumimoji="1"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1261168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Closing Report for </a:t>
            </a:r>
            <a:r>
              <a:rPr lang="en-US" altLang="ja-JP" dirty="0" smtClean="0">
                <a:ea typeface="ＭＳ Ｐゴシック" charset="-128"/>
              </a:rPr>
              <a:t>November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Boca I</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marL="36000" marR="36000" marT="36000" marB="36000" anchor="ctr"/>
                </a:tc>
                <a:extLst>
                  <a:ext uri="{0D108BD9-81ED-4DB2-BD59-A6C34878D82A}">
                    <a16:rowId xmlns=""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KOA </a:t>
            </a:r>
            <a:r>
              <a:rPr lang="en-US" altLang="ja-JP" sz="2400" dirty="0"/>
              <a:t>meeting minutes</a:t>
            </a:r>
          </a:p>
          <a:p>
            <a:pPr>
              <a:lnSpc>
                <a:spcPct val="80000"/>
              </a:lnSpc>
            </a:pPr>
            <a:r>
              <a:rPr lang="en-US" altLang="ja-JP" sz="2400" dirty="0" smtClean="0"/>
              <a:t>Comment resolution of </a:t>
            </a:r>
            <a:r>
              <a:rPr lang="en-US" altLang="ja-JP" sz="2400" dirty="0" err="1" smtClean="0"/>
              <a:t>Recirc</a:t>
            </a:r>
            <a:r>
              <a:rPr lang="en-US" altLang="ja-JP" sz="2400" dirty="0" smtClean="0"/>
              <a:t>. SB</a:t>
            </a:r>
          </a:p>
          <a:p>
            <a:pPr>
              <a:lnSpc>
                <a:spcPct val="80000"/>
              </a:lnSpc>
            </a:pPr>
            <a:r>
              <a:rPr lang="en-US" altLang="ja-JP" sz="2400" dirty="0" smtClean="0"/>
              <a:t>Formation </a:t>
            </a:r>
            <a:r>
              <a:rPr lang="en-US" altLang="ja-JP" sz="2400" dirty="0"/>
              <a:t>of </a:t>
            </a:r>
            <a:r>
              <a:rPr lang="en-US" altLang="ja-JP" sz="2400" dirty="0" smtClean="0"/>
              <a:t>BRC and approval to submit to </a:t>
            </a:r>
            <a:r>
              <a:rPr lang="en-US" altLang="ja-JP" sz="2400" dirty="0" err="1" smtClean="0"/>
              <a:t>RevCom</a:t>
            </a:r>
            <a:endParaRPr lang="en-US" altLang="ja-JP" sz="2400" dirty="0"/>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000" dirty="0" smtClean="0"/>
              <a:t>TG4s November 2017 Agenda (15-17-549r1)</a:t>
            </a:r>
          </a:p>
          <a:p>
            <a:r>
              <a:rPr lang="en-US" altLang="ja-JP" sz="2000" dirty="0" smtClean="0"/>
              <a:t>TG4s September </a:t>
            </a:r>
            <a:r>
              <a:rPr lang="en-US" altLang="ja-JP" sz="2000" dirty="0"/>
              <a:t>2017 Meeting Minutes (</a:t>
            </a:r>
            <a:r>
              <a:rPr lang="en-US" altLang="ja-JP" sz="2000" dirty="0" smtClean="0"/>
              <a:t>15-17-619r0)</a:t>
            </a:r>
          </a:p>
          <a:p>
            <a:r>
              <a:rPr lang="en-US" altLang="ja-JP" sz="2000" dirty="0" smtClean="0"/>
              <a:t>TG4s Opening information for November 2017 (15-17-617r0)</a:t>
            </a:r>
            <a:endParaRPr lang="en-US" altLang="ja-JP" sz="2000" dirty="0"/>
          </a:p>
          <a:p>
            <a:r>
              <a:rPr lang="en-US" altLang="ja-JP" sz="2000" dirty="0" smtClean="0"/>
              <a:t>TG4s BRC Teleconference Minutes for November 2017 </a:t>
            </a:r>
            <a:r>
              <a:rPr lang="en-US" altLang="ja-JP" sz="2000" dirty="0"/>
              <a:t>(</a:t>
            </a:r>
            <a:r>
              <a:rPr lang="en-US" altLang="ja-JP" sz="2000" dirty="0" smtClean="0"/>
              <a:t>15-17-572r2)</a:t>
            </a:r>
          </a:p>
          <a:p>
            <a:r>
              <a:rPr lang="en-US" altLang="ja-JP" sz="2000" dirty="0" smtClean="0"/>
              <a:t>802.15 TG4s Consolidated Sponsor Ballot Comments (15-17-569r2)</a:t>
            </a:r>
            <a:endParaRPr lang="en-US" altLang="ja-JP" sz="2000" dirty="0"/>
          </a:p>
          <a:p>
            <a:r>
              <a:rPr lang="en-US" altLang="ja-JP" sz="2000" dirty="0" smtClean="0"/>
              <a:t>802.15 TG4s Consolidated 1st recirculation Sponsor Ballot Comments (15-17-593r0)</a:t>
            </a:r>
          </a:p>
          <a:p>
            <a:r>
              <a:rPr lang="en-US" altLang="ja-JP" sz="2000" dirty="0" smtClean="0"/>
              <a:t>TG4s Closing report for November 2017 (15-17-625r0)</a:t>
            </a:r>
            <a:endParaRPr lang="en-US" altLang="ja-JP" sz="20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November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November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7</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 xmlns:a16="http://schemas.microsoft.com/office/drawing/2014/main" val="20000"/>
                    </a:ext>
                  </a:extLst>
                </a:gridCol>
                <a:gridCol w="1356937">
                  <a:extLst>
                    <a:ext uri="{9D8B030D-6E8A-4147-A177-3AD203B41FA5}">
                      <a16:colId xmlns="" xmlns:a16="http://schemas.microsoft.com/office/drawing/2014/main" val="20001"/>
                    </a:ext>
                  </a:extLst>
                </a:gridCol>
                <a:gridCol w="289434">
                  <a:extLst>
                    <a:ext uri="{9D8B030D-6E8A-4147-A177-3AD203B41FA5}">
                      <a16:colId xmlns="" xmlns:a16="http://schemas.microsoft.com/office/drawing/2014/main" val="20002"/>
                    </a:ext>
                  </a:extLst>
                </a:gridCol>
                <a:gridCol w="289434">
                  <a:extLst>
                    <a:ext uri="{9D8B030D-6E8A-4147-A177-3AD203B41FA5}">
                      <a16:colId xmlns="" xmlns:a16="http://schemas.microsoft.com/office/drawing/2014/main" val="20003"/>
                    </a:ext>
                  </a:extLst>
                </a:gridCol>
                <a:gridCol w="289434">
                  <a:extLst>
                    <a:ext uri="{9D8B030D-6E8A-4147-A177-3AD203B41FA5}">
                      <a16:colId xmlns="" xmlns:a16="http://schemas.microsoft.com/office/drawing/2014/main" val="20004"/>
                    </a:ext>
                  </a:extLst>
                </a:gridCol>
                <a:gridCol w="289434">
                  <a:extLst>
                    <a:ext uri="{9D8B030D-6E8A-4147-A177-3AD203B41FA5}">
                      <a16:colId xmlns="" xmlns:a16="http://schemas.microsoft.com/office/drawing/2014/main" val="20005"/>
                    </a:ext>
                  </a:extLst>
                </a:gridCol>
                <a:gridCol w="289434">
                  <a:extLst>
                    <a:ext uri="{9D8B030D-6E8A-4147-A177-3AD203B41FA5}">
                      <a16:colId xmlns="" xmlns:a16="http://schemas.microsoft.com/office/drawing/2014/main" val="20006"/>
                    </a:ext>
                  </a:extLst>
                </a:gridCol>
                <a:gridCol w="289434">
                  <a:extLst>
                    <a:ext uri="{9D8B030D-6E8A-4147-A177-3AD203B41FA5}">
                      <a16:colId xmlns="" xmlns:a16="http://schemas.microsoft.com/office/drawing/2014/main" val="20007"/>
                    </a:ext>
                  </a:extLst>
                </a:gridCol>
                <a:gridCol w="289434">
                  <a:extLst>
                    <a:ext uri="{9D8B030D-6E8A-4147-A177-3AD203B41FA5}">
                      <a16:colId xmlns="" xmlns:a16="http://schemas.microsoft.com/office/drawing/2014/main" val="20008"/>
                    </a:ext>
                  </a:extLst>
                </a:gridCol>
                <a:gridCol w="289434">
                  <a:extLst>
                    <a:ext uri="{9D8B030D-6E8A-4147-A177-3AD203B41FA5}">
                      <a16:colId xmlns="" xmlns:a16="http://schemas.microsoft.com/office/drawing/2014/main" val="20009"/>
                    </a:ext>
                  </a:extLst>
                </a:gridCol>
                <a:gridCol w="289434">
                  <a:extLst>
                    <a:ext uri="{9D8B030D-6E8A-4147-A177-3AD203B41FA5}">
                      <a16:colId xmlns="" xmlns:a16="http://schemas.microsoft.com/office/drawing/2014/main" val="20010"/>
                    </a:ext>
                  </a:extLst>
                </a:gridCol>
                <a:gridCol w="289434">
                  <a:extLst>
                    <a:ext uri="{9D8B030D-6E8A-4147-A177-3AD203B41FA5}">
                      <a16:colId xmlns="" xmlns:a16="http://schemas.microsoft.com/office/drawing/2014/main" val="20011"/>
                    </a:ext>
                  </a:extLst>
                </a:gridCol>
                <a:gridCol w="289434">
                  <a:extLst>
                    <a:ext uri="{9D8B030D-6E8A-4147-A177-3AD203B41FA5}">
                      <a16:colId xmlns="" xmlns:a16="http://schemas.microsoft.com/office/drawing/2014/main" val="20012"/>
                    </a:ext>
                  </a:extLst>
                </a:gridCol>
                <a:gridCol w="289434">
                  <a:extLst>
                    <a:ext uri="{9D8B030D-6E8A-4147-A177-3AD203B41FA5}">
                      <a16:colId xmlns="" xmlns:a16="http://schemas.microsoft.com/office/drawing/2014/main" val="20013"/>
                    </a:ext>
                  </a:extLst>
                </a:gridCol>
                <a:gridCol w="289434">
                  <a:extLst>
                    <a:ext uri="{9D8B030D-6E8A-4147-A177-3AD203B41FA5}">
                      <a16:colId xmlns="" xmlns:a16="http://schemas.microsoft.com/office/drawing/2014/main" val="20014"/>
                    </a:ext>
                  </a:extLst>
                </a:gridCol>
                <a:gridCol w="289434">
                  <a:extLst>
                    <a:ext uri="{9D8B030D-6E8A-4147-A177-3AD203B41FA5}">
                      <a16:colId xmlns="" xmlns:a16="http://schemas.microsoft.com/office/drawing/2014/main" val="20015"/>
                    </a:ext>
                  </a:extLst>
                </a:gridCol>
                <a:gridCol w="289434">
                  <a:extLst>
                    <a:ext uri="{9D8B030D-6E8A-4147-A177-3AD203B41FA5}">
                      <a16:colId xmlns="" xmlns:a16="http://schemas.microsoft.com/office/drawing/2014/main" val="20016"/>
                    </a:ext>
                  </a:extLst>
                </a:gridCol>
                <a:gridCol w="289434">
                  <a:extLst>
                    <a:ext uri="{9D8B030D-6E8A-4147-A177-3AD203B41FA5}">
                      <a16:colId xmlns="" xmlns:a16="http://schemas.microsoft.com/office/drawing/2014/main" val="20017"/>
                    </a:ext>
                  </a:extLst>
                </a:gridCol>
                <a:gridCol w="289434">
                  <a:extLst>
                    <a:ext uri="{9D8B030D-6E8A-4147-A177-3AD203B41FA5}">
                      <a16:colId xmlns="" xmlns:a16="http://schemas.microsoft.com/office/drawing/2014/main" val="20018"/>
                    </a:ext>
                  </a:extLst>
                </a:gridCol>
                <a:gridCol w="289434">
                  <a:extLst>
                    <a:ext uri="{9D8B030D-6E8A-4147-A177-3AD203B41FA5}">
                      <a16:colId xmlns="" xmlns:a16="http://schemas.microsoft.com/office/drawing/2014/main" val="20019"/>
                    </a:ext>
                  </a:extLst>
                </a:gridCol>
                <a:gridCol w="289434">
                  <a:extLst>
                    <a:ext uri="{9D8B030D-6E8A-4147-A177-3AD203B41FA5}">
                      <a16:colId xmlns="" xmlns:a16="http://schemas.microsoft.com/office/drawing/2014/main" val="20020"/>
                    </a:ext>
                  </a:extLst>
                </a:gridCol>
                <a:gridCol w="282668">
                  <a:extLst>
                    <a:ext uri="{9D8B030D-6E8A-4147-A177-3AD203B41FA5}">
                      <a16:colId xmlns="" xmlns:a16="http://schemas.microsoft.com/office/drawing/2014/main" val="20021"/>
                    </a:ext>
                  </a:extLst>
                </a:gridCol>
                <a:gridCol w="282668">
                  <a:extLst>
                    <a:ext uri="{9D8B030D-6E8A-4147-A177-3AD203B41FA5}">
                      <a16:colId xmlns="" xmlns:a16="http://schemas.microsoft.com/office/drawing/2014/main" val="20022"/>
                    </a:ext>
                  </a:extLst>
                </a:gridCol>
                <a:gridCol w="282668">
                  <a:extLst>
                    <a:ext uri="{9D8B030D-6E8A-4147-A177-3AD203B41FA5}">
                      <a16:colId xmlns="" xmlns:a16="http://schemas.microsoft.com/office/drawing/2014/main" val="20023"/>
                    </a:ext>
                  </a:extLst>
                </a:gridCol>
                <a:gridCol w="282668">
                  <a:extLst>
                    <a:ext uri="{9D8B030D-6E8A-4147-A177-3AD203B41FA5}">
                      <a16:colId xmlns="" xmlns:a16="http://schemas.microsoft.com/office/drawing/2014/main"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9"/>
                  </a:ext>
                </a:extLst>
              </a:tr>
            </a:tbl>
          </a:graphicData>
        </a:graphic>
      </p:graphicFrame>
      <p:cxnSp>
        <p:nvCxnSpPr>
          <p:cNvPr id="9" name="直線コネクタ 8"/>
          <p:cNvCxnSpPr/>
          <p:nvPr/>
        </p:nvCxnSpPr>
        <p:spPr bwMode="auto">
          <a:xfrm>
            <a:off x="7668344"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70925B9D-9AC2-4476-B7B5-A5013F8D9226}"/>
              </a:ext>
            </a:extLst>
          </p:cNvPr>
          <p:cNvSpPr>
            <a:spLocks noGrp="1"/>
          </p:cNvSpPr>
          <p:nvPr>
            <p:ph type="title"/>
          </p:nvPr>
        </p:nvSpPr>
        <p:spPr/>
        <p:txBody>
          <a:bodyPr/>
          <a:lstStyle/>
          <a:p>
            <a:r>
              <a:rPr lang="en-US" dirty="0"/>
              <a:t>Result of </a:t>
            </a:r>
            <a:r>
              <a:rPr lang="en-US" dirty="0" smtClean="0"/>
              <a:t>Initial SB</a:t>
            </a:r>
            <a:endParaRPr lang="en-US" dirty="0"/>
          </a:p>
        </p:txBody>
      </p:sp>
      <p:sp>
        <p:nvSpPr>
          <p:cNvPr id="2" name="Date Placeholder 1">
            <a:extLst>
              <a:ext uri="{FF2B5EF4-FFF2-40B4-BE49-F238E27FC236}">
                <a16:creationId xmlns="" xmlns:a16="http://schemas.microsoft.com/office/drawing/2014/main"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 xmlns:a16="http://schemas.microsoft.com/office/drawing/2014/main"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8</a:t>
            </a:fld>
            <a:endParaRPr lang="en-US" altLang="ja-JP" dirty="0"/>
          </a:p>
        </p:txBody>
      </p:sp>
      <p:sp>
        <p:nvSpPr>
          <p:cNvPr id="5" name="Rectangle 4">
            <a:extLst>
              <a:ext uri="{FF2B5EF4-FFF2-40B4-BE49-F238E27FC236}">
                <a16:creationId xmlns="" xmlns:a16="http://schemas.microsoft.com/office/drawing/2014/main" id="{6A57DD13-6FC8-44EE-893A-E3D0A6C9108F}"/>
              </a:ext>
            </a:extLst>
          </p:cNvPr>
          <p:cNvSpPr/>
          <p:nvPr/>
        </p:nvSpPr>
        <p:spPr>
          <a:xfrm>
            <a:off x="251520" y="1556792"/>
            <a:ext cx="4320480" cy="4801314"/>
          </a:xfrm>
          <a:prstGeom prst="rect">
            <a:avLst/>
          </a:prstGeom>
        </p:spPr>
        <p:txBody>
          <a:bodyPr wrap="square">
            <a:spAutoFit/>
          </a:bodyPr>
          <a:lstStyle/>
          <a:p>
            <a:r>
              <a:rPr lang="en-US" altLang="ja-JP" sz="1800" b="1" dirty="0" smtClean="0">
                <a:solidFill>
                  <a:srgbClr val="0000FF"/>
                </a:solidFill>
              </a:rPr>
              <a:t>Initial Ballot</a:t>
            </a:r>
          </a:p>
          <a:p>
            <a:r>
              <a:rPr lang="en-US" altLang="ja-JP" sz="1800" dirty="0" smtClean="0"/>
              <a:t>Ballot Open Date: 04-Sep-2017</a:t>
            </a:r>
          </a:p>
          <a:p>
            <a:r>
              <a:rPr lang="en-US" altLang="ja-JP" sz="1800" dirty="0" smtClean="0"/>
              <a:t>Ballot </a:t>
            </a:r>
            <a:r>
              <a:rPr lang="en-US" altLang="ja-JP" sz="1800" dirty="0" smtClean="0"/>
              <a:t>Close Date: 04-Oct-2017</a:t>
            </a:r>
          </a:p>
          <a:p>
            <a:r>
              <a:rPr lang="en-US" altLang="ja-JP" sz="1800" dirty="0" smtClean="0"/>
              <a:t>Comments: 28 </a:t>
            </a:r>
          </a:p>
          <a:p>
            <a:r>
              <a:rPr lang="en-US" altLang="ja-JP" sz="1800" dirty="0" smtClean="0"/>
              <a:t>Must Be Satisfied Comments: 4 </a:t>
            </a:r>
          </a:p>
          <a:p>
            <a:r>
              <a:rPr lang="en-US" altLang="ja-JP" sz="1800" b="1" dirty="0" smtClean="0">
                <a:solidFill>
                  <a:srgbClr val="0000FF"/>
                </a:solidFill>
              </a:rPr>
              <a:t>RESPONSE RATE</a:t>
            </a:r>
          </a:p>
          <a:p>
            <a:r>
              <a:rPr lang="en-US" altLang="ja-JP" sz="1800" dirty="0" smtClean="0"/>
              <a:t>This ballot has met the 75% returned ballot requirement. </a:t>
            </a:r>
          </a:p>
          <a:p>
            <a:r>
              <a:rPr lang="en-US" altLang="ja-JP" sz="1800" dirty="0" smtClean="0"/>
              <a:t>  98 eligible people in this ballot group. </a:t>
            </a:r>
          </a:p>
          <a:p>
            <a:r>
              <a:rPr lang="en-US" altLang="ja-JP" sz="1800" dirty="0" smtClean="0"/>
              <a:t>  76 affirmative votes </a:t>
            </a:r>
            <a:endParaRPr lang="en-US" altLang="ja-JP" sz="1800" dirty="0" smtClean="0"/>
          </a:p>
          <a:p>
            <a:r>
              <a:rPr lang="en-US" altLang="ja-JP" sz="1800" dirty="0" smtClean="0"/>
              <a:t>1 </a:t>
            </a:r>
            <a:r>
              <a:rPr lang="en-US" altLang="ja-JP" sz="1800" dirty="0" smtClean="0"/>
              <a:t>total negative votes with comments </a:t>
            </a:r>
            <a:endParaRPr lang="en-US" altLang="ja-JP" sz="1800" dirty="0" smtClean="0"/>
          </a:p>
          <a:p>
            <a:r>
              <a:rPr lang="en-US" altLang="ja-JP" sz="1800" dirty="0" smtClean="0"/>
              <a:t>1 </a:t>
            </a:r>
            <a:r>
              <a:rPr lang="en-US" altLang="ja-JP" sz="1800" dirty="0" smtClean="0"/>
              <a:t>negative votes with new comments </a:t>
            </a:r>
            <a:endParaRPr lang="en-US" altLang="ja-JP" sz="1800" dirty="0" smtClean="0"/>
          </a:p>
          <a:p>
            <a:r>
              <a:rPr lang="en-US" altLang="ja-JP" sz="1800" dirty="0" smtClean="0"/>
              <a:t>1 </a:t>
            </a:r>
            <a:r>
              <a:rPr lang="en-US" altLang="ja-JP" sz="1800" dirty="0" smtClean="0"/>
              <a:t>negative votes without comments </a:t>
            </a:r>
            <a:endParaRPr lang="en-US" altLang="ja-JP" sz="1800" dirty="0" smtClean="0"/>
          </a:p>
          <a:p>
            <a:r>
              <a:rPr lang="en-US" altLang="ja-JP" sz="1800" dirty="0" smtClean="0"/>
              <a:t>3 </a:t>
            </a:r>
            <a:r>
              <a:rPr lang="en-US" altLang="ja-JP" sz="1800" dirty="0" smtClean="0"/>
              <a:t>abstention votes: (Conflict of Interest: 1, Lack of time: 2) </a:t>
            </a:r>
            <a:endParaRPr lang="en-US" altLang="ja-JP" sz="1800" dirty="0" smtClean="0"/>
          </a:p>
          <a:p>
            <a:r>
              <a:rPr lang="en-US" altLang="ja-JP" sz="1800" dirty="0" smtClean="0"/>
              <a:t>81 </a:t>
            </a:r>
            <a:r>
              <a:rPr lang="en-US" altLang="ja-JP" sz="1800" dirty="0" smtClean="0"/>
              <a:t>votes received = 82% returned </a:t>
            </a:r>
          </a:p>
          <a:p>
            <a:r>
              <a:rPr lang="en-US" altLang="ja-JP" sz="1800" dirty="0" smtClean="0"/>
              <a:t>                     </a:t>
            </a:r>
            <a:r>
              <a:rPr lang="en-US" altLang="ja-JP" sz="1800" dirty="0" smtClean="0"/>
              <a:t>            </a:t>
            </a:r>
            <a:r>
              <a:rPr lang="en-US" altLang="ja-JP" sz="1800" dirty="0" smtClean="0"/>
              <a:t>3% abstention</a:t>
            </a:r>
          </a:p>
        </p:txBody>
      </p:sp>
      <p:sp>
        <p:nvSpPr>
          <p:cNvPr id="7" name="正方形/長方形 6"/>
          <p:cNvSpPr/>
          <p:nvPr/>
        </p:nvSpPr>
        <p:spPr>
          <a:xfrm>
            <a:off x="4499992" y="1519624"/>
            <a:ext cx="4572000" cy="1477328"/>
          </a:xfrm>
          <a:prstGeom prst="rect">
            <a:avLst/>
          </a:prstGeom>
        </p:spPr>
        <p:txBody>
          <a:bodyPr>
            <a:spAutoFit/>
          </a:bodyPr>
          <a:lstStyle/>
          <a:p>
            <a:r>
              <a:rPr lang="en-US" altLang="ja-JP" sz="1800" b="1" dirty="0" smtClean="0">
                <a:solidFill>
                  <a:srgbClr val="0000FF"/>
                </a:solidFill>
              </a:rPr>
              <a:t>APPROVAL RATE</a:t>
            </a:r>
          </a:p>
          <a:p>
            <a:r>
              <a:rPr lang="en-US" altLang="ja-JP" sz="1800" dirty="0" smtClean="0"/>
              <a:t>The 75% affirmation requirement is being met. </a:t>
            </a:r>
          </a:p>
          <a:p>
            <a:r>
              <a:rPr lang="en-US" altLang="ja-JP" sz="1800" dirty="0" smtClean="0"/>
              <a:t>76 affirmative votes </a:t>
            </a:r>
          </a:p>
          <a:p>
            <a:r>
              <a:rPr lang="en-US" altLang="ja-JP" sz="1800" dirty="0" smtClean="0"/>
              <a:t>1 negative votes with comments 77 votes = 98% affirmative</a:t>
            </a:r>
            <a:endParaRPr lang="en-US" altLang="ja-JP" sz="18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 xmlns:p14="http://schemas.microsoft.com/office/powerpoint/2010/main" val="2015369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70925B9D-9AC2-4476-B7B5-A5013F8D9226}"/>
              </a:ext>
            </a:extLst>
          </p:cNvPr>
          <p:cNvSpPr>
            <a:spLocks noGrp="1"/>
          </p:cNvSpPr>
          <p:nvPr>
            <p:ph type="title"/>
          </p:nvPr>
        </p:nvSpPr>
        <p:spPr/>
        <p:txBody>
          <a:bodyPr/>
          <a:lstStyle/>
          <a:p>
            <a:r>
              <a:rPr lang="en-US" dirty="0"/>
              <a:t>Result of </a:t>
            </a:r>
            <a:r>
              <a:rPr lang="en-US" dirty="0" err="1" smtClean="0"/>
              <a:t>Recirc</a:t>
            </a:r>
            <a:r>
              <a:rPr lang="en-US" dirty="0" smtClean="0"/>
              <a:t>. SB</a:t>
            </a:r>
            <a:endParaRPr lang="en-US" dirty="0"/>
          </a:p>
        </p:txBody>
      </p:sp>
      <p:sp>
        <p:nvSpPr>
          <p:cNvPr id="2" name="Date Placeholder 1">
            <a:extLst>
              <a:ext uri="{FF2B5EF4-FFF2-40B4-BE49-F238E27FC236}">
                <a16:creationId xmlns="" xmlns:a16="http://schemas.microsoft.com/office/drawing/2014/main"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 xmlns:a16="http://schemas.microsoft.com/office/drawing/2014/main"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 xmlns:a16="http://schemas.microsoft.com/office/drawing/2014/main" id="{6A57DD13-6FC8-44EE-893A-E3D0A6C9108F}"/>
              </a:ext>
            </a:extLst>
          </p:cNvPr>
          <p:cNvSpPr/>
          <p:nvPr/>
        </p:nvSpPr>
        <p:spPr>
          <a:xfrm>
            <a:off x="323528" y="1556792"/>
            <a:ext cx="4248472" cy="5016758"/>
          </a:xfrm>
          <a:prstGeom prst="rect">
            <a:avLst/>
          </a:prstGeom>
        </p:spPr>
        <p:txBody>
          <a:bodyPr wrap="square">
            <a:spAutoFit/>
          </a:bodyPr>
          <a:lstStyle/>
          <a:p>
            <a:r>
              <a:rPr lang="en-US" altLang="ja-JP" sz="2000" b="1" dirty="0" smtClean="0">
                <a:solidFill>
                  <a:srgbClr val="0000FF"/>
                </a:solidFill>
              </a:rPr>
              <a:t>Recirculation #1 Initial Ballot</a:t>
            </a:r>
          </a:p>
          <a:p>
            <a:r>
              <a:rPr lang="en-US" altLang="ja-JP" sz="2000" dirty="0" smtClean="0"/>
              <a:t>Ballot Open Date: 24-Oct-2017</a:t>
            </a:r>
          </a:p>
          <a:p>
            <a:r>
              <a:rPr lang="en-US" altLang="ja-JP" sz="2000" dirty="0" smtClean="0"/>
              <a:t>Ballot Close Date: 03-Nov-2017</a:t>
            </a:r>
          </a:p>
          <a:p>
            <a:r>
              <a:rPr lang="en-US" altLang="ja-JP" sz="2000" dirty="0" smtClean="0"/>
              <a:t>Comments: 2</a:t>
            </a:r>
          </a:p>
          <a:p>
            <a:r>
              <a:rPr lang="en-US" altLang="ja-JP" sz="2000" b="1" dirty="0" smtClean="0">
                <a:solidFill>
                  <a:srgbClr val="0000FF"/>
                </a:solidFill>
              </a:rPr>
              <a:t>RESPONSE RATE</a:t>
            </a:r>
          </a:p>
          <a:p>
            <a:r>
              <a:rPr lang="en-US" altLang="ja-JP" sz="2000" dirty="0" smtClean="0"/>
              <a:t>This ballot has met the 75% returned ballot requirement.</a:t>
            </a:r>
          </a:p>
          <a:p>
            <a:r>
              <a:rPr lang="en-US" altLang="ja-JP" sz="2000" dirty="0" smtClean="0"/>
              <a:t>98 eligible people in this ballot group.</a:t>
            </a:r>
          </a:p>
          <a:p>
            <a:r>
              <a:rPr lang="en-US" altLang="ja-JP" sz="2000" dirty="0" smtClean="0"/>
              <a:t>77 affirmative votes</a:t>
            </a:r>
          </a:p>
          <a:p>
            <a:r>
              <a:rPr lang="en-US" altLang="ja-JP" sz="2000" dirty="0" smtClean="0"/>
              <a:t>1 total negative votes with comments</a:t>
            </a:r>
          </a:p>
          <a:p>
            <a:r>
              <a:rPr lang="en-US" altLang="ja-JP" sz="2000" dirty="0" smtClean="0"/>
              <a:t>0 negative votes with new comments</a:t>
            </a:r>
          </a:p>
          <a:p>
            <a:r>
              <a:rPr lang="en-US" altLang="ja-JP" sz="2000" dirty="0" smtClean="0"/>
              <a:t>0 negative votes without comments</a:t>
            </a:r>
          </a:p>
          <a:p>
            <a:r>
              <a:rPr lang="en-US" altLang="ja-JP" sz="2000" dirty="0" smtClean="0"/>
              <a:t>3 abstention votes: (Conflict of Interest: 1, Lack of time: 2)</a:t>
            </a:r>
          </a:p>
          <a:p>
            <a:r>
              <a:rPr lang="en-US" altLang="ja-JP" sz="2000" dirty="0" smtClean="0"/>
              <a:t>81 votes received = 82% returned</a:t>
            </a:r>
          </a:p>
          <a:p>
            <a:r>
              <a:rPr lang="en-US" altLang="ja-JP" sz="2000" dirty="0" smtClean="0"/>
              <a:t>                                  3% abstention</a:t>
            </a:r>
          </a:p>
        </p:txBody>
      </p:sp>
      <p:sp>
        <p:nvSpPr>
          <p:cNvPr id="7" name="正方形/長方形 6"/>
          <p:cNvSpPr/>
          <p:nvPr/>
        </p:nvSpPr>
        <p:spPr>
          <a:xfrm>
            <a:off x="4499992" y="1484784"/>
            <a:ext cx="4572000" cy="1938992"/>
          </a:xfrm>
          <a:prstGeom prst="rect">
            <a:avLst/>
          </a:prstGeom>
        </p:spPr>
        <p:txBody>
          <a:bodyPr>
            <a:spAutoFit/>
          </a:bodyPr>
          <a:lstStyle/>
          <a:p>
            <a:r>
              <a:rPr lang="en-US" altLang="ja-JP" sz="2000" b="1" dirty="0" smtClean="0">
                <a:solidFill>
                  <a:srgbClr val="0000FF"/>
                </a:solidFill>
              </a:rPr>
              <a:t>APPROVAL RATE</a:t>
            </a:r>
          </a:p>
          <a:p>
            <a:r>
              <a:rPr lang="en-US" altLang="ja-JP" sz="2000" dirty="0" smtClean="0"/>
              <a:t>The 75% affirmation requirement is being met.</a:t>
            </a:r>
          </a:p>
          <a:p>
            <a:r>
              <a:rPr lang="en-US" altLang="ja-JP" sz="2000" dirty="0" smtClean="0"/>
              <a:t>77 affirmative votes</a:t>
            </a:r>
          </a:p>
          <a:p>
            <a:r>
              <a:rPr lang="en-US" altLang="ja-JP" sz="2000" dirty="0" smtClean="0"/>
              <a:t>1 negative votes with comments</a:t>
            </a:r>
          </a:p>
          <a:p>
            <a:r>
              <a:rPr lang="en-US" altLang="ja-JP" sz="2000" dirty="0" smtClean="0"/>
              <a:t>78 votes = 98% affirmative</a:t>
            </a:r>
            <a:endParaRPr lang="en-US" altLang="ja-JP" sz="20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 xmlns:p14="http://schemas.microsoft.com/office/powerpoint/2010/main"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2800</TotalTime>
  <Words>893</Words>
  <Application>Microsoft Office PowerPoint</Application>
  <PresentationFormat>画面に合わせる (4:3)</PresentationFormat>
  <Paragraphs>211</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スライド 1</vt:lpstr>
      <vt:lpstr>TG4s Closing Report for November 2017</vt:lpstr>
      <vt:lpstr>TG4s schedule for the week</vt:lpstr>
      <vt:lpstr>Agenda</vt:lpstr>
      <vt:lpstr>Contributions</vt:lpstr>
      <vt:lpstr>Time planning</vt:lpstr>
      <vt:lpstr>スライド 7</vt:lpstr>
      <vt:lpstr>Result of Initial SB</vt:lpstr>
      <vt:lpstr>Result of Recirc. SB</vt:lpstr>
      <vt:lpstr>Next step</vt:lpstr>
      <vt:lpstr>TG Motion #1</vt:lpstr>
      <vt:lpstr>WG Motion #1</vt:lpstr>
      <vt:lpstr>TG Motion #2</vt:lpstr>
      <vt:lpstr>WG 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November 2017</dc:title>
  <dc:subject>IEEE 802.15 &lt;subject&gt;</dc:subject>
  <dc:creator>kitazawa</dc:creator>
  <dc:description>15-17-0625-01-004s</dc:description>
  <cp:lastModifiedBy>kitazawa</cp:lastModifiedBy>
  <cp:revision>1</cp:revision>
  <cp:lastPrinted>2015-06-24T08:51:36Z</cp:lastPrinted>
  <dcterms:created xsi:type="dcterms:W3CDTF">2015-02-02T05:19:06Z</dcterms:created>
  <dcterms:modified xsi:type="dcterms:W3CDTF">2017-11-08T14:15:36Z</dcterms:modified>
</cp:coreProperties>
</file>