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97" r:id="rId4"/>
    <p:sldId id="298" r:id="rId5"/>
    <p:sldId id="299" r:id="rId6"/>
    <p:sldId id="300" r:id="rId7"/>
    <p:sldId id="301" r:id="rId8"/>
    <p:sldId id="302" r:id="rId9"/>
    <p:sldId id="303" r:id="rId10"/>
    <p:sldId id="304" r:id="rId11"/>
    <p:sldId id="305" r:id="rId12"/>
    <p:sldId id="309" r:id="rId13"/>
    <p:sldId id="306" r:id="rId14"/>
    <p:sldId id="310"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November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15-17-0625-00-004s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November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[7 November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November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smtClean="0"/>
              <a:t>RevCom</a:t>
            </a:r>
            <a:endParaRPr lang="en-US" altLang="ja-JP" sz="2800" dirty="0" smtClean="0"/>
          </a:p>
          <a:p>
            <a:r>
              <a:rPr lang="en-US" altLang="ja-JP" sz="2800" dirty="0" smtClean="0"/>
              <a:t>January </a:t>
            </a:r>
            <a:r>
              <a:rPr lang="en-US" altLang="ja-JP" sz="2800" dirty="0"/>
              <a:t>meeting</a:t>
            </a:r>
          </a:p>
          <a:p>
            <a:pPr lvl="1"/>
            <a:r>
              <a:rPr lang="en-US" altLang="ja-JP" sz="2400" dirty="0" smtClean="0"/>
              <a:t>1 </a:t>
            </a:r>
            <a:r>
              <a:rPr lang="en-US" altLang="ja-JP" sz="2400" dirty="0"/>
              <a:t>meeting slots </a:t>
            </a:r>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a:t>
            </a:r>
            <a:r>
              <a:rPr lang="en-US" altLang="ja-JP" sz="2000" i="1" dirty="0" smtClean="0"/>
              <a:t>SB </a:t>
            </a:r>
            <a:r>
              <a:rPr lang="en-US" altLang="ja-JP" sz="2000" i="1" dirty="0"/>
              <a:t>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dirty="0" smtClean="0">
                <a:latin typeface="+mn-ea"/>
              </a:rPr>
              <a:t>Hidetoshi Yokota</a:t>
            </a:r>
            <a:r>
              <a:rPr lang="en-US" altLang="ja-JP" sz="2000" dirty="0">
                <a:latin typeface="+mn-ea"/>
              </a:rPr>
              <a:t>		</a:t>
            </a:r>
            <a:r>
              <a:rPr lang="en-US" altLang="en-US" sz="2000" dirty="0">
                <a:latin typeface="+mn-ea"/>
              </a:rPr>
              <a:t>Seconded </a:t>
            </a:r>
            <a:r>
              <a:rPr lang="en-US" altLang="en-US" sz="2000" dirty="0" smtClean="0">
                <a:latin typeface="+mn-ea"/>
              </a:rPr>
              <a:t>by: Noriyuki Sato </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r>
              <a:rPr lang="en-GB" altLang="ja-JP" sz="2000" dirty="0" smtClean="0">
                <a:latin typeface="+mn-ea"/>
              </a:rPr>
              <a:t> No</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r>
              <a:rPr lang="en-GB" altLang="ja-JP" sz="2000" dirty="0" smtClean="0">
                <a:latin typeface="+mn-ea"/>
              </a:rPr>
              <a:t> No</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 Motion #1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a:t>
            </a:r>
            <a:r>
              <a:rPr lang="en-US" altLang="en-US" sz="2000" i="1" dirty="0" smtClean="0"/>
              <a:t>SB </a:t>
            </a:r>
            <a:r>
              <a:rPr lang="en-US" altLang="en-US" sz="2000" i="1" dirty="0"/>
              <a:t>balloting of the </a:t>
            </a:r>
            <a:r>
              <a:rPr lang="en-US" altLang="en-US" sz="2000" i="1" dirty="0" smtClean="0"/>
              <a:t>P802.15.4s-D07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t>P&amp;P</a:t>
            </a:r>
          </a:p>
          <a:p>
            <a:pPr>
              <a:buNone/>
            </a:pPr>
            <a:r>
              <a:rPr lang="en-US" altLang="en-US" sz="2000" dirty="0" smtClean="0"/>
              <a:t>Moved </a:t>
            </a:r>
            <a:r>
              <a:rPr lang="en-US" altLang="en-US" sz="2000" dirty="0"/>
              <a:t>By: </a:t>
            </a:r>
            <a:r>
              <a:rPr lang="en-US" altLang="en-US" sz="2000" dirty="0" smtClean="0"/>
              <a:t>			Seconded By</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endParaRPr lang="en-US" altLang="ja-JP" sz="1800" dirty="0" smtClean="0"/>
          </a:p>
          <a:p>
            <a:pPr>
              <a:buNone/>
            </a:pPr>
            <a:endParaRPr lang="en-US" altLang="en-US" sz="2000" dirty="0"/>
          </a:p>
        </p:txBody>
      </p:sp>
      <p:sp>
        <p:nvSpPr>
          <p:cNvPr id="3" name="タイトル 2"/>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2281872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TG4s requests that 802.15 WG review and approve the CSD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Hidetoshi Yokota</a:t>
            </a:r>
            <a:r>
              <a:rPr lang="en-US" altLang="ja-JP" sz="2400" dirty="0" smtClean="0">
                <a:latin typeface="+mn-ea"/>
              </a:rPr>
              <a:t>		</a:t>
            </a:r>
            <a:r>
              <a:rPr lang="en-US" altLang="en-US" sz="2400" dirty="0" smtClean="0">
                <a:latin typeface="+mn-ea"/>
              </a:rPr>
              <a:t>Seconded by: Noriyuki Sato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No</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No</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a:t>
            </a:r>
            <a:r>
              <a:rPr kumimoji="0" lang="en-US" altLang="en-US" sz="2400" i="1" dirty="0" smtClean="0">
                <a:latin typeface="Arial" panose="020B0604020202020204" pitchFamily="34" charset="0"/>
              </a:rPr>
              <a:t>802.15 WG has reviewed and approves </a:t>
            </a:r>
            <a:r>
              <a:rPr kumimoji="0" lang="en-US" altLang="en-US" sz="2400" i="1" dirty="0" err="1" smtClean="0">
                <a:latin typeface="Arial" panose="020B0604020202020204" pitchFamily="34" charset="0"/>
              </a:rPr>
              <a:t>theCSD</a:t>
            </a:r>
            <a:r>
              <a:rPr lang="en-US" altLang="ja-JP" sz="2400" i="1" dirty="0" smtClean="0"/>
              <a:t>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a:t>
            </a:r>
            <a:r>
              <a:rPr lang="en-US" altLang="ja-JP" sz="2400" dirty="0" smtClean="0">
                <a:latin typeface="+mn-ea"/>
              </a:rPr>
              <a:t>		</a:t>
            </a:r>
            <a:r>
              <a:rPr lang="en-US" altLang="en-US" sz="2400" dirty="0" smtClean="0">
                <a:latin typeface="+mn-ea"/>
              </a:rPr>
              <a:t>Seconded by: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smtClean="0"/>
              <a:t>WG </a:t>
            </a:r>
            <a:r>
              <a:rPr kumimoji="1" lang="en-US" altLang="ja-JP" dirty="0"/>
              <a:t>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a:t>
            </a:r>
            <a:r>
              <a:rPr lang="en-US" altLang="ja-JP" dirty="0" smtClean="0">
                <a:ea typeface="ＭＳ Ｐゴシック" charset="-128"/>
              </a:rPr>
              <a:t>November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KOA </a:t>
            </a:r>
            <a:r>
              <a:rPr lang="en-US" altLang="ja-JP" sz="2400" dirty="0"/>
              <a:t>meeting minutes</a:t>
            </a:r>
          </a:p>
          <a:p>
            <a:pPr>
              <a:lnSpc>
                <a:spcPct val="80000"/>
              </a:lnSpc>
            </a:pPr>
            <a:r>
              <a:rPr lang="en-US" altLang="ja-JP" sz="2400" dirty="0" smtClean="0"/>
              <a:t>Comment resolution of </a:t>
            </a:r>
            <a:r>
              <a:rPr lang="en-US" altLang="ja-JP" sz="2400" dirty="0" err="1" smtClean="0"/>
              <a:t>Recirc</a:t>
            </a:r>
            <a:r>
              <a:rPr lang="en-US" altLang="ja-JP" sz="2400" dirty="0" smtClean="0"/>
              <a:t>. SB</a:t>
            </a:r>
          </a:p>
          <a:p>
            <a:pPr>
              <a:lnSpc>
                <a:spcPct val="80000"/>
              </a:lnSpc>
            </a:pPr>
            <a:r>
              <a:rPr lang="en-US" altLang="ja-JP" sz="2400" dirty="0" smtClean="0"/>
              <a:t>Formation </a:t>
            </a:r>
            <a:r>
              <a:rPr lang="en-US" altLang="ja-JP" sz="2400" dirty="0"/>
              <a:t>of </a:t>
            </a:r>
            <a:r>
              <a:rPr lang="en-US" altLang="ja-JP" sz="2400" dirty="0" smtClean="0"/>
              <a:t>BRC and approval to submit to </a:t>
            </a:r>
            <a:r>
              <a:rPr lang="en-US" altLang="ja-JP" sz="2400" dirty="0" err="1" smtClean="0"/>
              <a:t>RevCom</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000" dirty="0" smtClean="0"/>
              <a:t>TG4s November 2017 Agenda (15-17-549r1)</a:t>
            </a:r>
          </a:p>
          <a:p>
            <a:r>
              <a:rPr lang="en-US" altLang="ja-JP" sz="2000" dirty="0" smtClean="0"/>
              <a:t>TG4s September </a:t>
            </a:r>
            <a:r>
              <a:rPr lang="en-US" altLang="ja-JP" sz="2000" dirty="0"/>
              <a:t>2017 Meeting Minutes (</a:t>
            </a:r>
            <a:r>
              <a:rPr lang="en-US" altLang="ja-JP" sz="2000" dirty="0" smtClean="0"/>
              <a:t>15-17-619r0)</a:t>
            </a:r>
          </a:p>
          <a:p>
            <a:r>
              <a:rPr lang="en-US" altLang="ja-JP" sz="2000" dirty="0" smtClean="0"/>
              <a:t>TG4s Opening information for November 2017 (15-17-617r0)</a:t>
            </a:r>
            <a:endParaRPr lang="en-US" altLang="ja-JP" sz="2000" dirty="0"/>
          </a:p>
          <a:p>
            <a:r>
              <a:rPr lang="en-US" altLang="ja-JP" sz="2000" dirty="0" smtClean="0"/>
              <a:t>TG4s BRC Teleconference Minutes for November 2017 </a:t>
            </a:r>
            <a:r>
              <a:rPr lang="en-US" altLang="ja-JP" sz="2000" dirty="0"/>
              <a:t>(</a:t>
            </a:r>
            <a:r>
              <a:rPr lang="en-US" altLang="ja-JP" sz="2000" dirty="0" smtClean="0"/>
              <a:t>15-17-572r2)</a:t>
            </a:r>
          </a:p>
          <a:p>
            <a:r>
              <a:rPr lang="en-US" altLang="ja-JP" sz="2000" dirty="0" smtClean="0"/>
              <a:t>802.15 TG4s Consolidated Sponsor Ballot Comments (15-17-569r2)</a:t>
            </a:r>
            <a:endParaRPr lang="en-US" altLang="ja-JP" sz="2000" dirty="0"/>
          </a:p>
          <a:p>
            <a:r>
              <a:rPr lang="en-US" altLang="ja-JP" sz="2000" dirty="0" smtClean="0"/>
              <a:t>802.15 TG4s Consolidated 1st recirculation Sponsor Ballot Comments (15-17-593r0</a:t>
            </a:r>
            <a:r>
              <a:rPr lang="en-US" altLang="ja-JP" sz="2000" dirty="0" smtClean="0"/>
              <a:t>)</a:t>
            </a:r>
          </a:p>
          <a:p>
            <a:r>
              <a:rPr lang="en-US" altLang="ja-JP" sz="2000" dirty="0" smtClean="0"/>
              <a:t>TG4s Closing report for November 2017 (15-17-625r0)</a:t>
            </a:r>
            <a:endParaRPr lang="en-US" altLang="ja-JP" sz="20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November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7</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xmlns="" val="20000"/>
                    </a:ext>
                  </a:extLst>
                </a:gridCol>
                <a:gridCol w="1356937">
                  <a:extLst>
                    <a:ext uri="{9D8B030D-6E8A-4147-A177-3AD203B41FA5}">
                      <a16:colId xmlns:a16="http://schemas.microsoft.com/office/drawing/2014/main" xmlns="" val="20001"/>
                    </a:ext>
                  </a:extLst>
                </a:gridCol>
                <a:gridCol w="289434">
                  <a:extLst>
                    <a:ext uri="{9D8B030D-6E8A-4147-A177-3AD203B41FA5}">
                      <a16:colId xmlns:a16="http://schemas.microsoft.com/office/drawing/2014/main" xmlns="" val="20002"/>
                    </a:ext>
                  </a:extLst>
                </a:gridCol>
                <a:gridCol w="289434">
                  <a:extLst>
                    <a:ext uri="{9D8B030D-6E8A-4147-A177-3AD203B41FA5}">
                      <a16:colId xmlns:a16="http://schemas.microsoft.com/office/drawing/2014/main" xmlns="" val="20003"/>
                    </a:ext>
                  </a:extLst>
                </a:gridCol>
                <a:gridCol w="289434">
                  <a:extLst>
                    <a:ext uri="{9D8B030D-6E8A-4147-A177-3AD203B41FA5}">
                      <a16:colId xmlns:a16="http://schemas.microsoft.com/office/drawing/2014/main" xmlns="" val="20004"/>
                    </a:ext>
                  </a:extLst>
                </a:gridCol>
                <a:gridCol w="289434">
                  <a:extLst>
                    <a:ext uri="{9D8B030D-6E8A-4147-A177-3AD203B41FA5}">
                      <a16:colId xmlns:a16="http://schemas.microsoft.com/office/drawing/2014/main" xmlns="" val="20005"/>
                    </a:ext>
                  </a:extLst>
                </a:gridCol>
                <a:gridCol w="289434">
                  <a:extLst>
                    <a:ext uri="{9D8B030D-6E8A-4147-A177-3AD203B41FA5}">
                      <a16:colId xmlns:a16="http://schemas.microsoft.com/office/drawing/2014/main" xmlns="" val="20006"/>
                    </a:ext>
                  </a:extLst>
                </a:gridCol>
                <a:gridCol w="289434">
                  <a:extLst>
                    <a:ext uri="{9D8B030D-6E8A-4147-A177-3AD203B41FA5}">
                      <a16:colId xmlns:a16="http://schemas.microsoft.com/office/drawing/2014/main" xmlns="" val="20007"/>
                    </a:ext>
                  </a:extLst>
                </a:gridCol>
                <a:gridCol w="289434">
                  <a:extLst>
                    <a:ext uri="{9D8B030D-6E8A-4147-A177-3AD203B41FA5}">
                      <a16:colId xmlns:a16="http://schemas.microsoft.com/office/drawing/2014/main" xmlns="" val="20008"/>
                    </a:ext>
                  </a:extLst>
                </a:gridCol>
                <a:gridCol w="289434">
                  <a:extLst>
                    <a:ext uri="{9D8B030D-6E8A-4147-A177-3AD203B41FA5}">
                      <a16:colId xmlns:a16="http://schemas.microsoft.com/office/drawing/2014/main" xmlns="" val="20009"/>
                    </a:ext>
                  </a:extLst>
                </a:gridCol>
                <a:gridCol w="289434">
                  <a:extLst>
                    <a:ext uri="{9D8B030D-6E8A-4147-A177-3AD203B41FA5}">
                      <a16:colId xmlns:a16="http://schemas.microsoft.com/office/drawing/2014/main" xmlns="" val="20010"/>
                    </a:ext>
                  </a:extLst>
                </a:gridCol>
                <a:gridCol w="289434">
                  <a:extLst>
                    <a:ext uri="{9D8B030D-6E8A-4147-A177-3AD203B41FA5}">
                      <a16:colId xmlns:a16="http://schemas.microsoft.com/office/drawing/2014/main" xmlns="" val="20011"/>
                    </a:ext>
                  </a:extLst>
                </a:gridCol>
                <a:gridCol w="289434">
                  <a:extLst>
                    <a:ext uri="{9D8B030D-6E8A-4147-A177-3AD203B41FA5}">
                      <a16:colId xmlns:a16="http://schemas.microsoft.com/office/drawing/2014/main" xmlns="" val="20012"/>
                    </a:ext>
                  </a:extLst>
                </a:gridCol>
                <a:gridCol w="289434">
                  <a:extLst>
                    <a:ext uri="{9D8B030D-6E8A-4147-A177-3AD203B41FA5}">
                      <a16:colId xmlns:a16="http://schemas.microsoft.com/office/drawing/2014/main" xmlns="" val="20013"/>
                    </a:ext>
                  </a:extLst>
                </a:gridCol>
                <a:gridCol w="289434">
                  <a:extLst>
                    <a:ext uri="{9D8B030D-6E8A-4147-A177-3AD203B41FA5}">
                      <a16:colId xmlns:a16="http://schemas.microsoft.com/office/drawing/2014/main" xmlns="" val="20014"/>
                    </a:ext>
                  </a:extLst>
                </a:gridCol>
                <a:gridCol w="289434">
                  <a:extLst>
                    <a:ext uri="{9D8B030D-6E8A-4147-A177-3AD203B41FA5}">
                      <a16:colId xmlns:a16="http://schemas.microsoft.com/office/drawing/2014/main" xmlns="" val="20015"/>
                    </a:ext>
                  </a:extLst>
                </a:gridCol>
                <a:gridCol w="289434">
                  <a:extLst>
                    <a:ext uri="{9D8B030D-6E8A-4147-A177-3AD203B41FA5}">
                      <a16:colId xmlns:a16="http://schemas.microsoft.com/office/drawing/2014/main" xmlns="" val="20016"/>
                    </a:ext>
                  </a:extLst>
                </a:gridCol>
                <a:gridCol w="289434">
                  <a:extLst>
                    <a:ext uri="{9D8B030D-6E8A-4147-A177-3AD203B41FA5}">
                      <a16:colId xmlns:a16="http://schemas.microsoft.com/office/drawing/2014/main" xmlns="" val="20017"/>
                    </a:ext>
                  </a:extLst>
                </a:gridCol>
                <a:gridCol w="289434">
                  <a:extLst>
                    <a:ext uri="{9D8B030D-6E8A-4147-A177-3AD203B41FA5}">
                      <a16:colId xmlns:a16="http://schemas.microsoft.com/office/drawing/2014/main" xmlns="" val="20018"/>
                    </a:ext>
                  </a:extLst>
                </a:gridCol>
                <a:gridCol w="289434">
                  <a:extLst>
                    <a:ext uri="{9D8B030D-6E8A-4147-A177-3AD203B41FA5}">
                      <a16:colId xmlns:a16="http://schemas.microsoft.com/office/drawing/2014/main" xmlns="" val="20019"/>
                    </a:ext>
                  </a:extLst>
                </a:gridCol>
                <a:gridCol w="289434">
                  <a:extLst>
                    <a:ext uri="{9D8B030D-6E8A-4147-A177-3AD203B41FA5}">
                      <a16:colId xmlns:a16="http://schemas.microsoft.com/office/drawing/2014/main" xmlns="" val="20020"/>
                    </a:ext>
                  </a:extLst>
                </a:gridCol>
                <a:gridCol w="282668">
                  <a:extLst>
                    <a:ext uri="{9D8B030D-6E8A-4147-A177-3AD203B41FA5}">
                      <a16:colId xmlns:a16="http://schemas.microsoft.com/office/drawing/2014/main" xmlns="" val="20021"/>
                    </a:ext>
                  </a:extLst>
                </a:gridCol>
                <a:gridCol w="282668">
                  <a:extLst>
                    <a:ext uri="{9D8B030D-6E8A-4147-A177-3AD203B41FA5}">
                      <a16:colId xmlns:a16="http://schemas.microsoft.com/office/drawing/2014/main" xmlns="" val="20022"/>
                    </a:ext>
                  </a:extLst>
                </a:gridCol>
                <a:gridCol w="282668">
                  <a:extLst>
                    <a:ext uri="{9D8B030D-6E8A-4147-A177-3AD203B41FA5}">
                      <a16:colId xmlns:a16="http://schemas.microsoft.com/office/drawing/2014/main" xmlns="" val="20023"/>
                    </a:ext>
                  </a:extLst>
                </a:gridCol>
                <a:gridCol w="282668">
                  <a:extLst>
                    <a:ext uri="{9D8B030D-6E8A-4147-A177-3AD203B41FA5}">
                      <a16:colId xmlns:a16="http://schemas.microsoft.com/office/drawing/2014/main" xmlns=""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9"/>
                  </a:ext>
                </a:extLst>
              </a:tr>
            </a:tbl>
          </a:graphicData>
        </a:graphic>
      </p:graphicFrame>
      <p:cxnSp>
        <p:nvCxnSpPr>
          <p:cNvPr id="9" name="直線コネクタ 8"/>
          <p:cNvCxnSpPr/>
          <p:nvPr/>
        </p:nvCxnSpPr>
        <p:spPr bwMode="auto">
          <a:xfrm>
            <a:off x="7668344"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smtClean="0"/>
              <a:t>Initial SB</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8</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251520" y="1556792"/>
            <a:ext cx="4320480" cy="5016758"/>
          </a:xfrm>
          <a:prstGeom prst="rect">
            <a:avLst/>
          </a:prstGeom>
        </p:spPr>
        <p:txBody>
          <a:bodyPr wrap="square">
            <a:spAutoFit/>
          </a:bodyPr>
          <a:lstStyle/>
          <a:p>
            <a:r>
              <a:rPr lang="en-US" altLang="ja-JP" sz="2000" b="1" dirty="0" smtClean="0">
                <a:solidFill>
                  <a:srgbClr val="0000FF"/>
                </a:solidFill>
              </a:rPr>
              <a:t>Initial Ballot</a:t>
            </a:r>
          </a:p>
          <a:p>
            <a:r>
              <a:rPr lang="en-US" altLang="ja-JP" sz="2000" dirty="0" smtClean="0"/>
              <a:t>Ballot Open Date: 04-Sep-2017</a:t>
            </a:r>
          </a:p>
          <a:p>
            <a:r>
              <a:rPr lang="en-US" altLang="ja-JP" sz="2000" dirty="0" smtClean="0"/>
              <a:t> Ballot Close Date: 04-Oct-2017</a:t>
            </a:r>
          </a:p>
          <a:p>
            <a:r>
              <a:rPr lang="en-US" altLang="ja-JP" sz="2000" dirty="0" smtClean="0"/>
              <a:t>Comments: 28 </a:t>
            </a:r>
          </a:p>
          <a:p>
            <a:r>
              <a:rPr lang="en-US" altLang="ja-JP" sz="2000" dirty="0" smtClean="0"/>
              <a:t>Must Be Satisfied Comments: 4 </a:t>
            </a:r>
          </a:p>
          <a:p>
            <a:r>
              <a:rPr lang="en-US" altLang="ja-JP" sz="2000" b="1" dirty="0" smtClean="0">
                <a:solidFill>
                  <a:srgbClr val="0000FF"/>
                </a:solidFill>
              </a:rPr>
              <a:t>RESPONSE RATE</a:t>
            </a:r>
          </a:p>
          <a:p>
            <a:r>
              <a:rPr lang="en-US" altLang="ja-JP" sz="2000" dirty="0" smtClean="0"/>
              <a:t>This ballot has met the 75% returned ballot requirement. </a:t>
            </a:r>
          </a:p>
          <a:p>
            <a:r>
              <a:rPr lang="en-US" altLang="ja-JP" sz="2000" dirty="0" smtClean="0"/>
              <a:t>  98 eligible people in this ballot group. </a:t>
            </a:r>
          </a:p>
          <a:p>
            <a:r>
              <a:rPr lang="en-US" altLang="ja-JP" sz="2000" dirty="0" smtClean="0"/>
              <a:t>  76 affirmative votes 1 total negative votes with comments 1 negative votes with new comments 1 negative votes without comments 3 abstention votes: (Conflict of Interest: 1, Lack of time: 2) 81 votes received = </a:t>
            </a:r>
            <a:r>
              <a:rPr lang="en-US" altLang="ja-JP" sz="2000" dirty="0" smtClean="0"/>
              <a:t>82% returned </a:t>
            </a:r>
          </a:p>
          <a:p>
            <a:r>
              <a:rPr lang="en-US" altLang="ja-JP" sz="2000" dirty="0" smtClean="0"/>
              <a:t> </a:t>
            </a:r>
            <a:r>
              <a:rPr lang="en-US" altLang="ja-JP" sz="2000" dirty="0" smtClean="0"/>
              <a:t>                                 </a:t>
            </a:r>
            <a:r>
              <a:rPr lang="en-US" altLang="ja-JP" sz="2000" dirty="0" smtClean="0"/>
              <a:t>3</a:t>
            </a:r>
            <a:r>
              <a:rPr lang="en-US" altLang="ja-JP" sz="2000" dirty="0" smtClean="0"/>
              <a:t>% abstention</a:t>
            </a:r>
          </a:p>
        </p:txBody>
      </p:sp>
      <p:sp>
        <p:nvSpPr>
          <p:cNvPr id="7" name="正方形/長方形 6"/>
          <p:cNvSpPr/>
          <p:nvPr/>
        </p:nvSpPr>
        <p:spPr>
          <a:xfrm>
            <a:off x="4499992"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 </a:t>
            </a:r>
          </a:p>
          <a:p>
            <a:r>
              <a:rPr lang="en-US" altLang="ja-JP" sz="2000" dirty="0" smtClean="0"/>
              <a:t>76 affirmative votes </a:t>
            </a:r>
            <a:endParaRPr lang="en-US" altLang="ja-JP" sz="2000" dirty="0" smtClean="0"/>
          </a:p>
          <a:p>
            <a:r>
              <a:rPr lang="en-US" altLang="ja-JP" sz="2000" dirty="0" smtClean="0"/>
              <a:t>1 </a:t>
            </a:r>
            <a:r>
              <a:rPr lang="en-US" altLang="ja-JP" sz="2000" dirty="0" smtClean="0"/>
              <a:t>negative votes with comments 77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err="1" smtClean="0"/>
              <a:t>Recirc</a:t>
            </a:r>
            <a:r>
              <a:rPr lang="en-US" dirty="0" smtClean="0"/>
              <a:t>. SB</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Recirculation #1 Initial Ballot</a:t>
            </a:r>
          </a:p>
          <a:p>
            <a:r>
              <a:rPr lang="en-US" altLang="ja-JP" sz="2000" dirty="0" smtClean="0"/>
              <a:t>Ballot Open Date: 24-Oct-2017</a:t>
            </a:r>
          </a:p>
          <a:p>
            <a:r>
              <a:rPr lang="en-US" altLang="ja-JP" sz="2000" dirty="0" smtClean="0"/>
              <a:t>Ballot Close Date: 03-Nov-2017</a:t>
            </a:r>
          </a:p>
          <a:p>
            <a:r>
              <a:rPr lang="en-US" altLang="ja-JP" sz="2000" dirty="0" smtClean="0"/>
              <a:t>Comments: 2</a:t>
            </a:r>
          </a:p>
          <a:p>
            <a:r>
              <a:rPr lang="en-US" altLang="ja-JP" sz="2000" b="1" dirty="0" smtClean="0">
                <a:solidFill>
                  <a:srgbClr val="0000FF"/>
                </a:solidFill>
              </a:rPr>
              <a:t>RESPONSE RATE</a:t>
            </a:r>
          </a:p>
          <a:p>
            <a:r>
              <a:rPr lang="en-US" altLang="ja-JP" sz="2000" dirty="0" smtClean="0"/>
              <a:t>This ballot has met the 75% returned ballot requirement.</a:t>
            </a:r>
          </a:p>
          <a:p>
            <a:r>
              <a:rPr lang="en-US" altLang="ja-JP" sz="2000" dirty="0" smtClean="0"/>
              <a:t>98 eligible people in this ballot group.</a:t>
            </a:r>
          </a:p>
          <a:p>
            <a:r>
              <a:rPr lang="en-US" altLang="ja-JP" sz="2000" dirty="0" smtClean="0"/>
              <a:t>77 affirmative votes</a:t>
            </a:r>
          </a:p>
          <a:p>
            <a:r>
              <a:rPr lang="en-US" altLang="ja-JP" sz="2000" dirty="0" smtClean="0"/>
              <a:t>1 total negative votes with comments</a:t>
            </a:r>
          </a:p>
          <a:p>
            <a:r>
              <a:rPr lang="en-US" altLang="ja-JP" sz="2000" dirty="0" smtClean="0"/>
              <a:t>0 negative votes with new comments</a:t>
            </a:r>
          </a:p>
          <a:p>
            <a:r>
              <a:rPr lang="en-US" altLang="ja-JP" sz="2000" dirty="0" smtClean="0"/>
              <a:t>0 negative votes without comments</a:t>
            </a:r>
          </a:p>
          <a:p>
            <a:r>
              <a:rPr lang="en-US" altLang="ja-JP" sz="2000" dirty="0" smtClean="0"/>
              <a:t>3 abstention votes: (Conflict of Interest: 1, Lack of time: 2)</a:t>
            </a:r>
          </a:p>
          <a:p>
            <a:r>
              <a:rPr lang="en-US" altLang="ja-JP" sz="2000" dirty="0" smtClean="0"/>
              <a:t>81 votes received = 82% returned</a:t>
            </a:r>
          </a:p>
          <a:p>
            <a:r>
              <a:rPr lang="en-US" altLang="ja-JP" sz="2000" dirty="0" smtClean="0"/>
              <a:t>                                  3</a:t>
            </a:r>
            <a:r>
              <a:rPr lang="en-US" altLang="ja-JP" sz="2000" dirty="0" smtClean="0"/>
              <a:t>% abstention</a:t>
            </a:r>
          </a:p>
        </p:txBody>
      </p:sp>
      <p:sp>
        <p:nvSpPr>
          <p:cNvPr id="7" name="正方形/長方形 6"/>
          <p:cNvSpPr/>
          <p:nvPr/>
        </p:nvSpPr>
        <p:spPr>
          <a:xfrm>
            <a:off x="4499992"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a:t>
            </a:r>
          </a:p>
          <a:p>
            <a:r>
              <a:rPr lang="en-US" altLang="ja-JP" sz="2000" dirty="0" smtClean="0"/>
              <a:t>77 affirmative votes</a:t>
            </a:r>
          </a:p>
          <a:p>
            <a:r>
              <a:rPr lang="en-US" altLang="ja-JP" sz="2000" dirty="0" smtClean="0"/>
              <a:t>1 negative votes with comments</a:t>
            </a:r>
          </a:p>
          <a:p>
            <a:r>
              <a:rPr lang="en-US" altLang="ja-JP" sz="2000" dirty="0" smtClean="0"/>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2764</TotalTime>
  <Words>900</Words>
  <Application>Microsoft Office PowerPoint</Application>
  <PresentationFormat>画面に合わせる (4:3)</PresentationFormat>
  <Paragraphs>206</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TG4s Closing Report for November 2017</vt:lpstr>
      <vt:lpstr>TG4s schedule for the week</vt:lpstr>
      <vt:lpstr>Agenda</vt:lpstr>
      <vt:lpstr>Contributions</vt:lpstr>
      <vt:lpstr>Time planning</vt:lpstr>
      <vt:lpstr>スライド 7</vt:lpstr>
      <vt:lpstr>Result of Initial SB</vt:lpstr>
      <vt:lpstr>Result of Recirc. SB</vt:lpstr>
      <vt:lpstr>Next step</vt:lpstr>
      <vt:lpstr>TG Motion #1</vt:lpstr>
      <vt:lpstr>WG Motion #1</vt:lpstr>
      <vt:lpstr>TG Motion #2</vt:lpstr>
      <vt:lpstr>WG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September 2017</dc:title>
  <dc:subject>IEEE 802.15 &lt;subject&gt;</dc:subject>
  <dc:creator>kitazawa</dc:creator>
  <dc:description>15-17-0544-00-004s</dc:description>
  <cp:lastModifiedBy>kitazawa</cp:lastModifiedBy>
  <cp:revision>5</cp:revision>
  <cp:lastPrinted>2015-06-24T08:51:36Z</cp:lastPrinted>
  <dcterms:created xsi:type="dcterms:W3CDTF">2015-02-02T05:19:06Z</dcterms:created>
  <dcterms:modified xsi:type="dcterms:W3CDTF">2017-11-08T06:29:26Z</dcterms:modified>
</cp:coreProperties>
</file>