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9"/>
  </p:notesMasterIdLst>
  <p:handoutMasterIdLst>
    <p:handoutMasterId r:id="rId30"/>
  </p:handoutMasterIdLst>
  <p:sldIdLst>
    <p:sldId id="259" r:id="rId2"/>
    <p:sldId id="287" r:id="rId3"/>
    <p:sldId id="288" r:id="rId4"/>
    <p:sldId id="289" r:id="rId5"/>
    <p:sldId id="290" r:id="rId6"/>
    <p:sldId id="291" r:id="rId7"/>
    <p:sldId id="271" r:id="rId8"/>
    <p:sldId id="272" r:id="rId9"/>
    <p:sldId id="264" r:id="rId10"/>
    <p:sldId id="315" r:id="rId11"/>
    <p:sldId id="346" r:id="rId12"/>
    <p:sldId id="347" r:id="rId13"/>
    <p:sldId id="348" r:id="rId14"/>
    <p:sldId id="303" r:id="rId15"/>
    <p:sldId id="335" r:id="rId16"/>
    <p:sldId id="344" r:id="rId17"/>
    <p:sldId id="334" r:id="rId18"/>
    <p:sldId id="307" r:id="rId19"/>
    <p:sldId id="305" r:id="rId20"/>
    <p:sldId id="308" r:id="rId21"/>
    <p:sldId id="312" r:id="rId22"/>
    <p:sldId id="329" r:id="rId23"/>
    <p:sldId id="330" r:id="rId24"/>
    <p:sldId id="343" r:id="rId25"/>
    <p:sldId id="280" r:id="rId26"/>
    <p:sldId id="342" r:id="rId27"/>
    <p:sldId id="328" r:id="rId2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87"/>
            <p14:sldId id="288"/>
            <p14:sldId id="289"/>
            <p14:sldId id="290"/>
            <p14:sldId id="291"/>
            <p14:sldId id="271"/>
            <p14:sldId id="272"/>
            <p14:sldId id="264"/>
          </p14:sldIdLst>
        </p14:section>
        <p14:section name="Maintenance Slides" id="{D507A924-5AC0-334B-9748-422B382A8527}">
          <p14:sldIdLst>
            <p14:sldId id="315"/>
            <p14:sldId id="346"/>
            <p14:sldId id="347"/>
            <p14:sldId id="348"/>
          </p14:sldIdLst>
        </p14:section>
        <p14:section name="IETF Slides" id="{6F917E0C-88C3-844C-A2A8-1D0DD9F462AB}">
          <p14:sldIdLst>
            <p14:sldId id="303"/>
            <p14:sldId id="335"/>
            <p14:sldId id="344"/>
            <p14:sldId id="334"/>
            <p14:sldId id="307"/>
            <p14:sldId id="305"/>
            <p14:sldId id="308"/>
            <p14:sldId id="312"/>
            <p14:sldId id="329"/>
            <p14:sldId id="330"/>
            <p14:sldId id="343"/>
          </p14:sldIdLst>
        </p14:section>
        <p14:section name="Joint Meeting Slides" id="{4042D080-B958-EA4D-BDAC-4A8AEEE50AF8}">
          <p14:sldIdLst/>
        </p14:section>
        <p14:section name="WNG Slide" id="{606CC85E-C483-8140-831E-DEBCD83DA7FF}">
          <p14:sldIdLst>
            <p14:sldId id="280"/>
          </p14:sldIdLst>
        </p14:section>
        <p14:section name="Closing Slide" id="{17524BA6-C3AC-EE4D-BA9D-E46A8CDB0646}">
          <p14:sldIdLst>
            <p14:sldId id="342"/>
            <p14:sldId id="32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7972" autoAdjust="0"/>
  </p:normalViewPr>
  <p:slideViewPr>
    <p:cSldViewPr>
      <p:cViewPr>
        <p:scale>
          <a:sx n="121" d="100"/>
          <a:sy n="121" d="100"/>
        </p:scale>
        <p:origin x="-186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November 17</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&lt;Nov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b="1" dirty="0" smtClean="0"/>
              <a:t>15-17-0623-</a:t>
            </a:r>
            <a:r>
              <a:rPr lang="en-US" b="1" dirty="0" smtClean="0"/>
              <a:t>01-</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6tisch/document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ools.ietf.org/html/draft-ietf-core-echo-request-tag-00" TargetMode="External"/><Relationship Id="rId4" Type="http://schemas.openxmlformats.org/officeDocument/2006/relationships/hyperlink" Target="https://tools.ietf.org/html/draft-vanderstok-ace-coap-est-02" TargetMode="External"/><Relationship Id="rId5" Type="http://schemas.openxmlformats.org/officeDocument/2006/relationships/hyperlink" Target="https://tools.ietf.org/html/draft-ietf-core-dynlink-04" TargetMode="External"/><Relationship Id="rId6" Type="http://schemas.openxmlformats.org/officeDocument/2006/relationships/hyperlink" Target="https://tools.ietf.org/html/draft-wang-core-opcua-transmission-02" TargetMode="External"/><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ools.ietf.org/html/draft-ietf-6lo-rfc6775-update-10" TargetMode="External"/><Relationship Id="rId4" Type="http://schemas.openxmlformats.org/officeDocument/2006/relationships/hyperlink" Target="https://tools.ietf.org/html/draft-ietf-6lo-ap-nd-03" TargetMode="External"/><Relationship Id="rId5" Type="http://schemas.openxmlformats.org/officeDocument/2006/relationships/hyperlink" Target="https://tools.ietf.org/html/draft-ietf-6lo-backbone-router-04" TargetMode="External"/><Relationship Id="rId6" Type="http://schemas.openxmlformats.org/officeDocument/2006/relationships/hyperlink" Target="https://tools.ietf.org/html/draft-thubert-6lo-forwarding-fragments-07" TargetMode="External"/><Relationship Id="rId7" Type="http://schemas.openxmlformats.org/officeDocument/2006/relationships/hyperlink" Target="https://tools.ietf.org/html/draft-ietf-6lo-use-cases-03" TargetMode="External"/><Relationship Id="rId8" Type="http://schemas.openxmlformats.org/officeDocument/2006/relationships/hyperlink" Target="https://tools.ietf.org/html/draft-sajjad-6lo-wban-01" TargetMode="External"/><Relationship Id="rId1" Type="http://schemas.openxmlformats.org/officeDocument/2006/relationships/slideLayout" Target="../slideLayouts/slideLayout2.xml"/><Relationship Id="rId2" Type="http://schemas.openxmlformats.org/officeDocument/2006/relationships/hyperlink" Target="https://datatracker.ietf.org/wg/6lo/documents/"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roll/document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detnet/documents/"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lpwan/charter/"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rg/t2trg/documents/"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ace/documents/"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Orlando 2017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7 Nov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Nov 2017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Nov 2017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81000" y="2057400"/>
            <a:ext cx="83058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Agenda approval </a:t>
            </a:r>
          </a:p>
          <a:p>
            <a:pPr marL="457200" indent="-457200" eaLnBrk="0" fontAlgn="b" hangingPunct="0">
              <a:buClr>
                <a:srgbClr val="FF0000"/>
              </a:buClr>
              <a:buFont typeface="Wingdings" charset="0"/>
              <a:buChar char="q"/>
            </a:pPr>
            <a:r>
              <a:rPr lang="en-US" sz="2800" b="1" dirty="0" smtClean="0"/>
              <a:t>SB Results</a:t>
            </a:r>
          </a:p>
          <a:p>
            <a:pPr marL="457200" indent="-457200" eaLnBrk="0" fontAlgn="b" hangingPunct="0">
              <a:buClr>
                <a:srgbClr val="FF0000"/>
              </a:buClr>
              <a:buFont typeface="Wingdings" charset="0"/>
              <a:buChar char="q"/>
            </a:pPr>
            <a:r>
              <a:rPr lang="en-US" sz="2800" b="1" dirty="0" smtClean="0"/>
              <a:t>SB comment resolution </a:t>
            </a:r>
            <a:r>
              <a:rPr lang="en-US" sz="2000" dirty="0" smtClean="0"/>
              <a:t>(15-17-0602-00)</a:t>
            </a:r>
          </a:p>
          <a:p>
            <a:pPr marL="457200" indent="-457200" eaLnBrk="0" fontAlgn="b" hangingPunct="0">
              <a:buClr>
                <a:srgbClr val="FF0000"/>
              </a:buClr>
              <a:buFont typeface="Wingdings" charset="0"/>
              <a:buChar char="q"/>
            </a:pPr>
            <a:r>
              <a:rPr lang="en-US" sz="2800" b="1" dirty="0" smtClean="0"/>
              <a:t>Discussion on </a:t>
            </a:r>
            <a:r>
              <a:rPr lang="en-US" sz="2800" b="1" dirty="0"/>
              <a:t>any </a:t>
            </a:r>
            <a:r>
              <a:rPr lang="en-US" sz="2800" b="1" dirty="0" smtClean="0"/>
              <a:t>other issues </a:t>
            </a:r>
            <a:r>
              <a:rPr lang="en-US" sz="2800" b="1" dirty="0"/>
              <a:t>with published </a:t>
            </a:r>
            <a:r>
              <a:rPr lang="en-US" sz="2800" b="1" dirty="0" smtClean="0"/>
              <a:t>standards</a:t>
            </a:r>
          </a:p>
          <a:p>
            <a:pPr marL="914400" lvl="1" indent="-457200" eaLnBrk="0" fontAlgn="b" hangingPunct="0">
              <a:buClr>
                <a:srgbClr val="FF0000"/>
              </a:buClr>
              <a:buFont typeface="Wingdings" charset="0"/>
              <a:buChar char="q"/>
            </a:pPr>
            <a:r>
              <a:rPr lang="en-US" sz="2800" b="1" dirty="0"/>
              <a:t>?</a:t>
            </a:r>
            <a:endParaRPr lang="en-US" sz="2800" b="1" dirty="0" smtClean="0"/>
          </a:p>
          <a:p>
            <a:pPr marL="457200" indent="-457200" eaLnBrk="0" fontAlgn="b" hangingPunct="0">
              <a:buClr>
                <a:srgbClr val="FF0000"/>
              </a:buClr>
              <a:buFont typeface="Wingdings" charset="0"/>
              <a:buChar char="q"/>
            </a:pPr>
            <a:r>
              <a:rPr lang="en-US" sz="2800" b="1" dirty="0" smtClean="0"/>
              <a:t>Discussion on any </a:t>
            </a:r>
            <a:r>
              <a:rPr lang="en-US" sz="2800" b="1" dirty="0"/>
              <a:t>issues with the Operations </a:t>
            </a:r>
            <a:r>
              <a:rPr lang="en-US" sz="2800" b="1" dirty="0" smtClean="0"/>
              <a:t>Manual</a:t>
            </a:r>
          </a:p>
          <a:p>
            <a:pPr marL="914400" lvl="1" indent="-457200" eaLnBrk="0" fontAlgn="b" hangingPunct="0">
              <a:buClr>
                <a:srgbClr val="FF0000"/>
              </a:buClr>
              <a:buFont typeface="Wingdings" charset="0"/>
              <a:buChar char="q"/>
            </a:pPr>
            <a:r>
              <a:rPr lang="en-US" sz="2800" b="1" dirty="0" smtClean="0"/>
              <a:t>?</a:t>
            </a:r>
          </a:p>
        </p:txBody>
      </p:sp>
    </p:spTree>
    <p:extLst>
      <p:ext uri="{BB962C8B-B14F-4D97-AF65-F5344CB8AC3E}">
        <p14:creationId xmlns:p14="http://schemas.microsoft.com/office/powerpoint/2010/main" val="1098708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752600"/>
            <a:ext cx="8610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000" b="1" dirty="0" smtClean="0"/>
              <a:t>BALLOT </a:t>
            </a:r>
            <a:r>
              <a:rPr lang="en-US" sz="2000" b="1" dirty="0"/>
              <a:t>OPEN DATE:	</a:t>
            </a:r>
            <a:r>
              <a:rPr lang="en-US" sz="2000" b="1" dirty="0" smtClean="0"/>
              <a:t>	28</a:t>
            </a:r>
            <a:r>
              <a:rPr lang="en-US" sz="2000" b="1" dirty="0"/>
              <a:t>-Sep-2017</a:t>
            </a:r>
          </a:p>
          <a:p>
            <a:pPr marL="457200" indent="-457200" eaLnBrk="0" fontAlgn="b" hangingPunct="0">
              <a:buClr>
                <a:srgbClr val="FF0000"/>
              </a:buClr>
              <a:buFont typeface="Wingdings" charset="0"/>
              <a:buChar char="q"/>
            </a:pPr>
            <a:r>
              <a:rPr lang="en-US" sz="2000" b="1" dirty="0"/>
              <a:t>BALLOT CLOSE DATE:	</a:t>
            </a:r>
            <a:r>
              <a:rPr lang="en-US" sz="2000" b="1" dirty="0" smtClean="0"/>
              <a:t>	28</a:t>
            </a:r>
            <a:r>
              <a:rPr lang="en-US" sz="2000" b="1" dirty="0"/>
              <a:t>-Oct-2017</a:t>
            </a:r>
          </a:p>
          <a:p>
            <a:pPr marL="457200" indent="-457200" eaLnBrk="0" fontAlgn="b" hangingPunct="0">
              <a:buClr>
                <a:srgbClr val="FF0000"/>
              </a:buClr>
              <a:buFont typeface="Wingdings" charset="0"/>
              <a:buChar char="q"/>
            </a:pPr>
            <a:r>
              <a:rPr lang="en-US" sz="2000" b="1" dirty="0"/>
              <a:t>TYPE:	</a:t>
            </a:r>
            <a:r>
              <a:rPr lang="en-US" sz="2000" b="1" dirty="0" smtClean="0"/>
              <a:t>			New</a:t>
            </a:r>
            <a:endParaRPr lang="en-US" sz="2000" b="1" dirty="0"/>
          </a:p>
          <a:p>
            <a:pPr marL="457200" indent="-457200" eaLnBrk="0" fontAlgn="b" hangingPunct="0">
              <a:buClr>
                <a:srgbClr val="FF0000"/>
              </a:buClr>
              <a:buFont typeface="Wingdings" charset="0"/>
              <a:buChar char="q"/>
            </a:pPr>
            <a:r>
              <a:rPr lang="en-US" sz="2000" b="1" dirty="0"/>
              <a:t>DRAFT #:	</a:t>
            </a:r>
            <a:r>
              <a:rPr lang="en-US" sz="2000" b="1" dirty="0" smtClean="0"/>
              <a:t>			d2p802.15.4</a:t>
            </a:r>
            <a:r>
              <a:rPr lang="en-US" sz="2000" b="1" dirty="0"/>
              <a:t>-2015-Corri-1-2017</a:t>
            </a:r>
          </a:p>
          <a:p>
            <a:pPr marL="457200" indent="-457200" eaLnBrk="0" fontAlgn="b" hangingPunct="0">
              <a:buClr>
                <a:srgbClr val="FF0000"/>
              </a:buClr>
              <a:buFont typeface="Wingdings" charset="0"/>
              <a:buChar char="q"/>
            </a:pPr>
            <a:r>
              <a:rPr lang="en-US" sz="2000" b="1" dirty="0"/>
              <a:t>COMMENTS:	</a:t>
            </a:r>
            <a:r>
              <a:rPr lang="en-US" sz="2000" b="1" dirty="0" smtClean="0"/>
              <a:t>		30</a:t>
            </a:r>
            <a:endParaRPr lang="en-US" sz="2000" b="1" dirty="0"/>
          </a:p>
          <a:p>
            <a:pPr marL="457200" indent="-457200" eaLnBrk="0" fontAlgn="b" hangingPunct="0">
              <a:buClr>
                <a:srgbClr val="FF0000"/>
              </a:buClr>
              <a:buFont typeface="Wingdings" charset="0"/>
              <a:buChar char="q"/>
            </a:pPr>
            <a:r>
              <a:rPr lang="en-US" sz="2000" b="1" dirty="0"/>
              <a:t>MUST BE SATISFIED COMMENTS:	6</a:t>
            </a:r>
          </a:p>
          <a:p>
            <a:pPr eaLnBrk="0" fontAlgn="b" hangingPunct="0">
              <a:buClr>
                <a:srgbClr val="FF0000"/>
              </a:buClr>
            </a:pPr>
            <a:r>
              <a:rPr lang="en-US" sz="2000" b="1" dirty="0"/>
              <a:t> </a:t>
            </a:r>
          </a:p>
          <a:p>
            <a:pPr marL="457200" indent="-457200" eaLnBrk="0" fontAlgn="b" hangingPunct="0">
              <a:buClr>
                <a:srgbClr val="FF0000"/>
              </a:buClr>
              <a:buFont typeface="Wingdings" charset="0"/>
              <a:buChar char="q"/>
            </a:pPr>
            <a:r>
              <a:rPr lang="en-US" sz="2000" b="1" dirty="0"/>
              <a:t>RESPONSE RATE</a:t>
            </a:r>
          </a:p>
          <a:p>
            <a:pPr marL="457200" indent="-457200" eaLnBrk="0" fontAlgn="b" hangingPunct="0">
              <a:buClr>
                <a:srgbClr val="FF0000"/>
              </a:buClr>
              <a:buFont typeface="Wingdings" charset="0"/>
              <a:buChar char="q"/>
            </a:pPr>
            <a:r>
              <a:rPr lang="en-US" sz="2000" b="1" dirty="0"/>
              <a:t>This ballot has met the 75% returned ballot requirement.</a:t>
            </a:r>
          </a:p>
          <a:p>
            <a:pPr marL="457200" indent="-457200" eaLnBrk="0" fontAlgn="b" hangingPunct="0">
              <a:buClr>
                <a:srgbClr val="FF0000"/>
              </a:buClr>
              <a:buFont typeface="Wingdings" charset="0"/>
              <a:buChar char="q"/>
            </a:pPr>
            <a:endParaRPr lang="en-US" sz="2000" b="1" dirty="0"/>
          </a:p>
        </p:txBody>
      </p:sp>
    </p:spTree>
    <p:extLst>
      <p:ext uri="{BB962C8B-B14F-4D97-AF65-F5344CB8AC3E}">
        <p14:creationId xmlns:p14="http://schemas.microsoft.com/office/powerpoint/2010/main" val="20502674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 name="TextBox 1"/>
          <p:cNvSpPr txBox="1"/>
          <p:nvPr/>
        </p:nvSpPr>
        <p:spPr>
          <a:xfrm>
            <a:off x="533400" y="1371600"/>
            <a:ext cx="7696200" cy="4585871"/>
          </a:xfrm>
          <a:prstGeom prst="rect">
            <a:avLst/>
          </a:prstGeom>
          <a:noFill/>
        </p:spPr>
        <p:txBody>
          <a:bodyPr wrap="square" rtlCol="0">
            <a:spAutoFit/>
          </a:bodyPr>
          <a:lstStyle/>
          <a:p>
            <a:pPr eaLnBrk="0" fontAlgn="b" hangingPunct="0">
              <a:buClr>
                <a:srgbClr val="FF0000"/>
              </a:buClr>
            </a:pPr>
            <a:r>
              <a:rPr lang="en-US" sz="2000" b="1" dirty="0"/>
              <a:t>88 eligible people in this ballot group</a:t>
            </a:r>
            <a:r>
              <a:rPr lang="en-US" sz="2000" b="1" dirty="0" smtClean="0"/>
              <a:t>. </a:t>
            </a:r>
            <a:endParaRPr lang="en-US" sz="2000" b="1" dirty="0"/>
          </a:p>
          <a:p>
            <a:pPr marL="457200" indent="-457200" eaLnBrk="0" fontAlgn="b" hangingPunct="0">
              <a:buClr>
                <a:srgbClr val="FF0000"/>
              </a:buClr>
              <a:buFont typeface="Wingdings" charset="0"/>
              <a:buChar char="q"/>
            </a:pPr>
            <a:r>
              <a:rPr lang="en-US" sz="2000" b="1" dirty="0"/>
              <a:t>71	affirmative votes</a:t>
            </a:r>
          </a:p>
          <a:p>
            <a:pPr marL="457200" indent="-457200" eaLnBrk="0" fontAlgn="b" hangingPunct="0">
              <a:buClr>
                <a:srgbClr val="FF0000"/>
              </a:buClr>
              <a:buFont typeface="Wingdings" charset="0"/>
              <a:buChar char="q"/>
            </a:pPr>
            <a:r>
              <a:rPr lang="en-US" sz="2000" b="1" dirty="0"/>
              <a:t>3	total negative votes with comments</a:t>
            </a:r>
          </a:p>
          <a:p>
            <a:pPr marL="457200" indent="-457200" eaLnBrk="0" fontAlgn="b" hangingPunct="0">
              <a:buClr>
                <a:srgbClr val="FF0000"/>
              </a:buClr>
              <a:buFont typeface="Wingdings" charset="0"/>
              <a:buChar char="q"/>
            </a:pPr>
            <a:r>
              <a:rPr lang="en-US" sz="2000" b="1" dirty="0"/>
              <a:t>3	negative votes with new comments</a:t>
            </a:r>
          </a:p>
          <a:p>
            <a:pPr marL="457200" indent="-457200" eaLnBrk="0" fontAlgn="b" hangingPunct="0">
              <a:buClr>
                <a:srgbClr val="FF0000"/>
              </a:buClr>
              <a:buFont typeface="Wingdings" charset="0"/>
              <a:buChar char="q"/>
            </a:pPr>
            <a:r>
              <a:rPr lang="en-US" sz="2000" b="1" dirty="0"/>
              <a:t>0	negative votes without comments</a:t>
            </a:r>
          </a:p>
          <a:p>
            <a:pPr marL="457200" indent="-457200" eaLnBrk="0" fontAlgn="b" hangingPunct="0">
              <a:buClr>
                <a:srgbClr val="FF0000"/>
              </a:buClr>
              <a:buFont typeface="Wingdings" charset="0"/>
              <a:buChar char="q"/>
            </a:pPr>
            <a:r>
              <a:rPr lang="en-US" sz="2000" b="1" dirty="0"/>
              <a:t>1	abstention votes: (Lack of time: 1)</a:t>
            </a:r>
          </a:p>
          <a:p>
            <a:pPr marL="457200" indent="-457200" eaLnBrk="0" fontAlgn="b" hangingPunct="0">
              <a:buClr>
                <a:srgbClr val="FF0000"/>
              </a:buClr>
              <a:buFont typeface="Wingdings" charset="0"/>
              <a:buChar char="q"/>
            </a:pPr>
            <a:r>
              <a:rPr lang="en-US" sz="2000" b="1" dirty="0"/>
              <a:t>75	votes received = 85% </a:t>
            </a:r>
            <a:r>
              <a:rPr lang="en-US" sz="2000" b="1" dirty="0" smtClean="0"/>
              <a:t>returned, 1</a:t>
            </a:r>
            <a:r>
              <a:rPr lang="en-US" sz="2000" b="1" dirty="0"/>
              <a:t>% </a:t>
            </a:r>
            <a:r>
              <a:rPr lang="en-US" sz="2000" b="1" dirty="0" smtClean="0"/>
              <a:t>abstention </a:t>
            </a:r>
            <a:endParaRPr lang="en-US" sz="2000" b="1" dirty="0"/>
          </a:p>
          <a:p>
            <a:pPr eaLnBrk="0" fontAlgn="b" hangingPunct="0">
              <a:buClr>
                <a:srgbClr val="FF0000"/>
              </a:buClr>
            </a:pPr>
            <a:endParaRPr lang="en-US" sz="2000" b="1" dirty="0" smtClean="0"/>
          </a:p>
          <a:p>
            <a:pPr eaLnBrk="0" fontAlgn="b" hangingPunct="0">
              <a:buClr>
                <a:srgbClr val="FF0000"/>
              </a:buClr>
            </a:pPr>
            <a:endParaRPr lang="en-US" sz="2000" b="1" dirty="0"/>
          </a:p>
          <a:p>
            <a:pPr eaLnBrk="0" fontAlgn="b" hangingPunct="0">
              <a:buClr>
                <a:srgbClr val="FF0000"/>
              </a:buClr>
            </a:pPr>
            <a:r>
              <a:rPr lang="en-US" sz="2000" b="1" dirty="0" smtClean="0"/>
              <a:t>APPROVAL </a:t>
            </a:r>
            <a:r>
              <a:rPr lang="en-US" sz="2000" b="1" dirty="0"/>
              <a:t>RATE</a:t>
            </a:r>
          </a:p>
          <a:p>
            <a:pPr marL="457200" indent="-457200" eaLnBrk="0" fontAlgn="b" hangingPunct="0">
              <a:buClr>
                <a:srgbClr val="FF0000"/>
              </a:buClr>
              <a:buFont typeface="Wingdings" charset="0"/>
              <a:buChar char="q"/>
            </a:pPr>
            <a:r>
              <a:rPr lang="en-US" sz="2000" b="1" dirty="0"/>
              <a:t>The 75% affirmation requirement is being met.</a:t>
            </a:r>
          </a:p>
          <a:p>
            <a:pPr marL="457200" indent="-457200" eaLnBrk="0" fontAlgn="b" hangingPunct="0">
              <a:buClr>
                <a:srgbClr val="FF0000"/>
              </a:buClr>
              <a:buFont typeface="Wingdings" charset="0"/>
              <a:buChar char="q"/>
            </a:pPr>
            <a:r>
              <a:rPr lang="en-US" sz="2000" b="1" dirty="0"/>
              <a:t>71	affirmative votes</a:t>
            </a:r>
          </a:p>
          <a:p>
            <a:pPr marL="457200" indent="-457200" eaLnBrk="0" fontAlgn="b" hangingPunct="0">
              <a:buClr>
                <a:srgbClr val="FF0000"/>
              </a:buClr>
              <a:buFont typeface="Wingdings" charset="0"/>
              <a:buChar char="q"/>
            </a:pPr>
            <a:r>
              <a:rPr lang="en-US" sz="2000" b="1" dirty="0"/>
              <a:t>3	negative votes with comments</a:t>
            </a:r>
          </a:p>
          <a:p>
            <a:pPr marL="457200" indent="-457200" eaLnBrk="0" fontAlgn="b" hangingPunct="0">
              <a:buClr>
                <a:srgbClr val="FF0000"/>
              </a:buClr>
              <a:buFont typeface="Wingdings" charset="0"/>
              <a:buChar char="q"/>
            </a:pPr>
            <a:r>
              <a:rPr lang="en-US" sz="2000" b="1" dirty="0"/>
              <a:t>74	votes = 95% affirmative</a:t>
            </a:r>
          </a:p>
          <a:p>
            <a:endParaRPr lang="en-US" dirty="0"/>
          </a:p>
        </p:txBody>
      </p:sp>
    </p:spTree>
    <p:extLst>
      <p:ext uri="{BB962C8B-B14F-4D97-AF65-F5344CB8AC3E}">
        <p14:creationId xmlns:p14="http://schemas.microsoft.com/office/powerpoint/2010/main" val="35178956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 name="TextBox 1"/>
          <p:cNvSpPr txBox="1"/>
          <p:nvPr/>
        </p:nvSpPr>
        <p:spPr>
          <a:xfrm>
            <a:off x="457200" y="1447800"/>
            <a:ext cx="7696200" cy="584776"/>
          </a:xfrm>
          <a:prstGeom prst="rect">
            <a:avLst/>
          </a:prstGeom>
          <a:noFill/>
        </p:spPr>
        <p:txBody>
          <a:bodyPr wrap="square" rtlCol="0">
            <a:spAutoFit/>
          </a:bodyPr>
          <a:lstStyle/>
          <a:p>
            <a:r>
              <a:rPr lang="en-US" sz="2000" b="1" dirty="0"/>
              <a:t>SB comment resolution </a:t>
            </a:r>
            <a:r>
              <a:rPr lang="en-US" sz="2000" dirty="0"/>
              <a:t>(15-17-0602-00)</a:t>
            </a:r>
          </a:p>
          <a:p>
            <a:endParaRPr lang="en-US" dirty="0"/>
          </a:p>
        </p:txBody>
      </p:sp>
    </p:spTree>
    <p:extLst>
      <p:ext uri="{BB962C8B-B14F-4D97-AF65-F5344CB8AC3E}">
        <p14:creationId xmlns:p14="http://schemas.microsoft.com/office/powerpoint/2010/main" val="13421758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904"/>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685800"/>
            <a:ext cx="8763000" cy="5562600"/>
          </a:xfrm>
        </p:spPr>
        <p:txBody>
          <a:bodyPr/>
          <a:lstStyle/>
          <a:p>
            <a:pPr>
              <a:buClr>
                <a:srgbClr val="FF0000"/>
              </a:buClr>
              <a:buFont typeface="Wingdings" charset="2"/>
              <a:buChar char="q"/>
            </a:pPr>
            <a:r>
              <a:rPr lang="en-US" sz="2800" dirty="0" smtClean="0"/>
              <a:t>IETF 100 Agenda for constrained WGs</a:t>
            </a:r>
          </a:p>
          <a:p>
            <a:pPr>
              <a:buClr>
                <a:srgbClr val="FF0000"/>
              </a:buClr>
              <a:buFont typeface="Wingdings" charset="2"/>
              <a:buChar char="q"/>
            </a:pPr>
            <a:r>
              <a:rPr lang="en-US" sz="2800" dirty="0" smtClean="0"/>
              <a:t>Status Updates</a:t>
            </a:r>
          </a:p>
          <a:p>
            <a:pPr marL="742950"/>
            <a:r>
              <a:rPr lang="en-US" sz="2600" dirty="0" smtClean="0"/>
              <a:t>6tisch</a:t>
            </a:r>
          </a:p>
          <a:p>
            <a:pPr marL="742950"/>
            <a:r>
              <a:rPr lang="en-US" sz="2600" dirty="0" smtClean="0"/>
              <a:t>Core</a:t>
            </a:r>
          </a:p>
          <a:p>
            <a:pPr marL="742950"/>
            <a:r>
              <a:rPr lang="en-US" sz="2600" dirty="0" smtClean="0"/>
              <a:t>6lo</a:t>
            </a:r>
          </a:p>
          <a:p>
            <a:pPr marL="742950"/>
            <a:r>
              <a:rPr lang="en-US" sz="2600" dirty="0" smtClean="0"/>
              <a:t>Roll</a:t>
            </a:r>
          </a:p>
          <a:p>
            <a:pPr marL="742950"/>
            <a:r>
              <a:rPr lang="en-US" sz="2600" dirty="0" err="1" smtClean="0"/>
              <a:t>Detnet</a:t>
            </a:r>
            <a:endParaRPr lang="en-US" sz="2600" dirty="0" smtClean="0"/>
          </a:p>
          <a:p>
            <a:pPr marL="742950"/>
            <a:r>
              <a:rPr lang="en-US" sz="2600" dirty="0" smtClean="0"/>
              <a:t>lp-wan </a:t>
            </a:r>
          </a:p>
          <a:p>
            <a:pPr marL="742950"/>
            <a:r>
              <a:rPr lang="en-US" sz="2600" dirty="0" smtClean="0"/>
              <a:t>t2trg</a:t>
            </a:r>
          </a:p>
          <a:p>
            <a:pPr marL="742950"/>
            <a:r>
              <a:rPr lang="en-US" sz="2600" dirty="0" smtClean="0"/>
              <a:t>Ace</a:t>
            </a:r>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14</a:t>
            </a:fld>
            <a:endParaRPr lang="en-US"/>
          </a:p>
        </p:txBody>
      </p:sp>
    </p:spTree>
    <p:extLst>
      <p:ext uri="{BB962C8B-B14F-4D97-AF65-F5344CB8AC3E}">
        <p14:creationId xmlns:p14="http://schemas.microsoft.com/office/powerpoint/2010/main" val="11609427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838200"/>
            <a:ext cx="7924800" cy="3962400"/>
          </a:xfrm>
        </p:spPr>
        <p:txBody>
          <a:bodyPr/>
          <a:lstStyle/>
          <a:p>
            <a:pPr marL="0" indent="0">
              <a:buNone/>
            </a:pPr>
            <a:r>
              <a:rPr lang="en-US" sz="2800" dirty="0" smtClean="0">
                <a:hlinkClick r:id="rId2"/>
              </a:rPr>
              <a:t>6tisch</a:t>
            </a:r>
            <a:endParaRPr lang="en-US" sz="2000" dirty="0"/>
          </a:p>
          <a:p>
            <a:pPr marL="0" indent="0">
              <a:buNone/>
            </a:pPr>
            <a:r>
              <a:rPr lang="en-US" sz="1800" b="1" dirty="0" smtClean="0">
                <a:solidFill>
                  <a:prstClr val="black"/>
                </a:solidFill>
              </a:rPr>
              <a:t>Chartered </a:t>
            </a:r>
            <a:r>
              <a:rPr lang="en-US" sz="1800" b="1" dirty="0">
                <a:solidFill>
                  <a:prstClr val="black"/>
                </a:solidFill>
              </a:rPr>
              <a:t>items</a:t>
            </a:r>
          </a:p>
          <a:p>
            <a:r>
              <a:rPr lang="mr-IN" sz="1800" dirty="0">
                <a:solidFill>
                  <a:prstClr val="black"/>
                </a:solidFill>
                <a:latin typeface="Arial"/>
              </a:rPr>
              <a:t>draft-ietf-6tisch-6p-protocol</a:t>
            </a:r>
            <a:r>
              <a:rPr lang="en-US" sz="1800" dirty="0">
                <a:solidFill>
                  <a:prstClr val="black"/>
                </a:solidFill>
                <a:latin typeface="Arial"/>
              </a:rPr>
              <a:t>		</a:t>
            </a:r>
            <a:r>
              <a:rPr lang="en-US" sz="1800" dirty="0" err="1">
                <a:solidFill>
                  <a:prstClr val="black"/>
                </a:solidFill>
                <a:latin typeface="Arial"/>
              </a:rPr>
              <a:t>Xavi</a:t>
            </a:r>
            <a:r>
              <a:rPr lang="en-US" sz="1800" dirty="0">
                <a:solidFill>
                  <a:prstClr val="black"/>
                </a:solidFill>
                <a:latin typeface="Arial"/>
              </a:rPr>
              <a:t> </a:t>
            </a:r>
            <a:r>
              <a:rPr lang="en-US" sz="1800" dirty="0" err="1">
                <a:solidFill>
                  <a:prstClr val="black"/>
                </a:solidFill>
                <a:latin typeface="Arial"/>
              </a:rPr>
              <a:t>Vilajosana</a:t>
            </a:r>
            <a:r>
              <a:rPr lang="en-US" sz="1800" dirty="0">
                <a:solidFill>
                  <a:prstClr val="black"/>
                </a:solidFill>
                <a:latin typeface="Arial"/>
              </a:rPr>
              <a:t> </a:t>
            </a:r>
          </a:p>
          <a:p>
            <a:r>
              <a:rPr lang="mr-IN" sz="1800" dirty="0">
                <a:solidFill>
                  <a:prstClr val="black"/>
                </a:solidFill>
                <a:latin typeface="Arial"/>
              </a:rPr>
              <a:t>draft-ietf-6tisch-minimal-security</a:t>
            </a:r>
            <a:r>
              <a:rPr lang="en-US" sz="1800" dirty="0">
                <a:solidFill>
                  <a:prstClr val="black"/>
                </a:solidFill>
                <a:latin typeface="Arial"/>
              </a:rPr>
              <a:t>		</a:t>
            </a:r>
            <a:r>
              <a:rPr lang="en-US" sz="1800" dirty="0" err="1">
                <a:solidFill>
                  <a:prstClr val="black"/>
                </a:solidFill>
                <a:latin typeface="Arial"/>
              </a:rPr>
              <a:t>Malisa</a:t>
            </a:r>
            <a:r>
              <a:rPr lang="en-US" sz="1800" dirty="0">
                <a:solidFill>
                  <a:prstClr val="black"/>
                </a:solidFill>
                <a:latin typeface="Arial"/>
              </a:rPr>
              <a:t> </a:t>
            </a:r>
            <a:r>
              <a:rPr lang="en-US" sz="1800" dirty="0" err="1">
                <a:solidFill>
                  <a:prstClr val="black"/>
                </a:solidFill>
                <a:latin typeface="Arial"/>
              </a:rPr>
              <a:t>Vucinic</a:t>
            </a:r>
            <a:r>
              <a:rPr lang="mr-IN" sz="1800" dirty="0">
                <a:solidFill>
                  <a:prstClr val="black"/>
                </a:solidFill>
                <a:latin typeface="Arial"/>
              </a:rPr>
              <a:t>     </a:t>
            </a:r>
          </a:p>
          <a:p>
            <a:r>
              <a:rPr lang="en-US" sz="1800" dirty="0">
                <a:solidFill>
                  <a:prstClr val="black"/>
                </a:solidFill>
                <a:latin typeface="Arial"/>
              </a:rPr>
              <a:t>draft-ietf-6tisch-dtsecurity-zerotouch-</a:t>
            </a:r>
            <a:r>
              <a:rPr lang="en-US" sz="1800" dirty="0" smtClean="0">
                <a:solidFill>
                  <a:prstClr val="black"/>
                </a:solidFill>
                <a:latin typeface="Arial"/>
              </a:rPr>
              <a:t>join	Michael Richardson</a:t>
            </a:r>
            <a:r>
              <a:rPr lang="mr-IN" sz="1800" dirty="0" smtClean="0">
                <a:solidFill>
                  <a:prstClr val="black"/>
                </a:solidFill>
                <a:latin typeface="Arial"/>
              </a:rPr>
              <a:t>      </a:t>
            </a:r>
            <a:endParaRPr lang="mr-IN" sz="1800" dirty="0">
              <a:solidFill>
                <a:prstClr val="black"/>
              </a:solidFill>
              <a:latin typeface="Arial"/>
            </a:endParaRPr>
          </a:p>
          <a:p>
            <a:r>
              <a:rPr lang="mr-IN" sz="1800" dirty="0">
                <a:solidFill>
                  <a:prstClr val="black"/>
                </a:solidFill>
                <a:latin typeface="Arial"/>
              </a:rPr>
              <a:t>draft-ietf-6tisch-6top-sfx</a:t>
            </a:r>
            <a:r>
              <a:rPr lang="en-US" sz="1800" dirty="0" smtClean="0">
                <a:solidFill>
                  <a:prstClr val="black"/>
                </a:solidFill>
                <a:latin typeface="Arial"/>
              </a:rPr>
              <a:t>		Diego </a:t>
            </a:r>
            <a:r>
              <a:rPr lang="en-US" sz="1800" dirty="0" err="1" smtClean="0">
                <a:solidFill>
                  <a:prstClr val="black"/>
                </a:solidFill>
                <a:latin typeface="Arial"/>
              </a:rPr>
              <a:t>Dujovne</a:t>
            </a:r>
            <a:endParaRPr lang="en-US" sz="1800" dirty="0">
              <a:solidFill>
                <a:prstClr val="black"/>
              </a:solidFill>
              <a:latin typeface="Arial"/>
            </a:endParaRPr>
          </a:p>
          <a:p>
            <a:pPr marL="0" indent="0">
              <a:buNone/>
            </a:pPr>
            <a:r>
              <a:rPr lang="en-US" sz="1800" b="1" dirty="0">
                <a:solidFill>
                  <a:prstClr val="black"/>
                </a:solidFill>
              </a:rPr>
              <a:t>Unchartered items, time permitting </a:t>
            </a:r>
          </a:p>
          <a:p>
            <a:r>
              <a:rPr lang="mr-IN" sz="1800" dirty="0" smtClean="0">
                <a:solidFill>
                  <a:prstClr val="black"/>
                </a:solidFill>
              </a:rPr>
              <a:t>draft-chang-6tisch-msf</a:t>
            </a:r>
            <a:r>
              <a:rPr lang="en-US" sz="1800" dirty="0" smtClean="0">
                <a:solidFill>
                  <a:prstClr val="black"/>
                </a:solidFill>
              </a:rPr>
              <a:t>			</a:t>
            </a:r>
            <a:r>
              <a:rPr lang="en-US" sz="1800" dirty="0" err="1" smtClean="0">
                <a:solidFill>
                  <a:prstClr val="black"/>
                </a:solidFill>
              </a:rPr>
              <a:t>Tengfei</a:t>
            </a:r>
            <a:r>
              <a:rPr lang="en-US" sz="1800" dirty="0" smtClean="0">
                <a:solidFill>
                  <a:prstClr val="black"/>
                </a:solidFill>
              </a:rPr>
              <a:t> Chang </a:t>
            </a:r>
          </a:p>
          <a:p>
            <a:r>
              <a:rPr lang="mr-IN" sz="1800" dirty="0" smtClean="0">
                <a:solidFill>
                  <a:prstClr val="black"/>
                </a:solidFill>
              </a:rPr>
              <a:t>draft-satish-6tisch-6top-sf1</a:t>
            </a:r>
            <a:r>
              <a:rPr lang="en-US" sz="1800" dirty="0" smtClean="0">
                <a:solidFill>
                  <a:prstClr val="black"/>
                </a:solidFill>
              </a:rPr>
              <a:t>		</a:t>
            </a:r>
            <a:r>
              <a:rPr lang="mr-IN" sz="1800" dirty="0" smtClean="0">
                <a:solidFill>
                  <a:prstClr val="black"/>
                </a:solidFill>
              </a:rPr>
              <a:t>Bing Liu - Remy</a:t>
            </a:r>
          </a:p>
          <a:p>
            <a:r>
              <a:rPr lang="en-US" sz="1800" dirty="0" smtClean="0">
                <a:solidFill>
                  <a:prstClr val="black"/>
                </a:solidFill>
              </a:rPr>
              <a:t>draft-richardson-6tisch-roll-join-priority	Michael Richardson</a:t>
            </a:r>
          </a:p>
          <a:p>
            <a:pPr marL="0" indent="0">
              <a:buNone/>
              <a:tabLst>
                <a:tab pos="284163" algn="l"/>
              </a:tabLst>
            </a:pPr>
            <a:r>
              <a:rPr lang="en-US" sz="1800" b="1" dirty="0" smtClean="0">
                <a:solidFill>
                  <a:prstClr val="black"/>
                </a:solidFill>
              </a:rPr>
              <a:t>Any Other Business, IEEE status</a:t>
            </a:r>
            <a:endParaRPr lang="en-US" sz="1800" b="1" dirty="0">
              <a:cs typeface="ＭＳ Ｐゴシック" charset="0"/>
            </a:endParaRPr>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13328177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1066800"/>
          </a:xfrm>
        </p:spPr>
        <p:txBody>
          <a:bodyPr/>
          <a:lstStyle/>
          <a:p>
            <a:r>
              <a:rPr lang="en-US" b="1" dirty="0"/>
              <a:t>SC IETF</a:t>
            </a:r>
            <a:endParaRPr lang="en-US" dirty="0"/>
          </a:p>
        </p:txBody>
      </p:sp>
      <p:sp>
        <p:nvSpPr>
          <p:cNvPr id="3" name="Content Placeholder 2"/>
          <p:cNvSpPr>
            <a:spLocks noGrp="1"/>
          </p:cNvSpPr>
          <p:nvPr>
            <p:ph idx="1"/>
          </p:nvPr>
        </p:nvSpPr>
        <p:spPr>
          <a:xfrm>
            <a:off x="457200" y="1066800"/>
            <a:ext cx="8534400" cy="5334000"/>
          </a:xfrm>
        </p:spPr>
        <p:txBody>
          <a:bodyPr/>
          <a:lstStyle/>
          <a:p>
            <a:pPr marL="0" indent="0">
              <a:buNone/>
            </a:pPr>
            <a:r>
              <a:rPr lang="en-US" sz="2000" dirty="0">
                <a:hlinkClick r:id="rId2"/>
              </a:rPr>
              <a:t>Core</a:t>
            </a:r>
            <a:r>
              <a:rPr lang="en-US" sz="2000" dirty="0"/>
              <a:t> </a:t>
            </a:r>
            <a:r>
              <a:rPr lang="en-US" sz="1600" dirty="0"/>
              <a:t>(Constrained RESTful Environments)</a:t>
            </a:r>
          </a:p>
          <a:p>
            <a:pPr marL="0" indent="0">
              <a:buNone/>
            </a:pPr>
            <a:r>
              <a:rPr lang="en-US" sz="1600" b="1" dirty="0" smtClean="0"/>
              <a:t>Monday</a:t>
            </a:r>
          </a:p>
          <a:p>
            <a:r>
              <a:rPr lang="en-US" sz="1600" dirty="0" smtClean="0"/>
              <a:t>finishing </a:t>
            </a:r>
            <a:r>
              <a:rPr lang="en-US" sz="1600" dirty="0"/>
              <a:t>TCP </a:t>
            </a:r>
            <a:endParaRPr lang="en-US" sz="1600" dirty="0" smtClean="0"/>
          </a:p>
          <a:p>
            <a:pPr lvl="1"/>
            <a:r>
              <a:rPr lang="en-US" sz="1600" dirty="0" smtClean="0"/>
              <a:t>https</a:t>
            </a:r>
            <a:r>
              <a:rPr lang="en-US" sz="1600" dirty="0"/>
              <a:t>://</a:t>
            </a:r>
            <a:r>
              <a:rPr lang="en-US" sz="1600" dirty="0" err="1"/>
              <a:t>tools.ietf.org</a:t>
            </a:r>
            <a:r>
              <a:rPr lang="en-US" sz="1600" dirty="0"/>
              <a:t>/html/draft-ietf-core-coap-tcp-tls-</a:t>
            </a:r>
            <a:r>
              <a:rPr lang="en-US" sz="1600" dirty="0" smtClean="0"/>
              <a:t>10</a:t>
            </a:r>
            <a:endParaRPr lang="en-US" sz="1600" dirty="0"/>
          </a:p>
          <a:p>
            <a:r>
              <a:rPr lang="en-US" sz="1600" dirty="0"/>
              <a:t>finishing </a:t>
            </a:r>
            <a:r>
              <a:rPr lang="en-US" sz="1600" dirty="0" err="1"/>
              <a:t>CoCoA</a:t>
            </a:r>
            <a:r>
              <a:rPr lang="en-US" sz="1600" dirty="0"/>
              <a:t> </a:t>
            </a:r>
            <a:endParaRPr lang="en-US" sz="1600" dirty="0" smtClean="0"/>
          </a:p>
          <a:p>
            <a:pPr lvl="1"/>
            <a:r>
              <a:rPr lang="en-US" sz="1600" dirty="0" smtClean="0"/>
              <a:t>https</a:t>
            </a:r>
            <a:r>
              <a:rPr lang="en-US" sz="1600" dirty="0"/>
              <a:t>://</a:t>
            </a:r>
            <a:r>
              <a:rPr lang="en-US" sz="1600" dirty="0" err="1"/>
              <a:t>tools.ietf.org</a:t>
            </a:r>
            <a:r>
              <a:rPr lang="en-US" sz="1600" dirty="0"/>
              <a:t>/html/draft-ietf-core-cocoa-</a:t>
            </a:r>
            <a:r>
              <a:rPr lang="en-US" sz="1600" dirty="0" smtClean="0"/>
              <a:t>02</a:t>
            </a:r>
            <a:endParaRPr lang="en-US" sz="1600" dirty="0"/>
          </a:p>
          <a:p>
            <a:r>
              <a:rPr lang="en-US" sz="1600" dirty="0"/>
              <a:t>resource-directory + </a:t>
            </a:r>
            <a:r>
              <a:rPr lang="en-US" sz="1600" dirty="0" err="1"/>
              <a:t>dns-sd</a:t>
            </a:r>
            <a:r>
              <a:rPr lang="en-US" sz="1600" dirty="0"/>
              <a:t> </a:t>
            </a:r>
            <a:endParaRPr lang="en-US" sz="1600" dirty="0" smtClean="0"/>
          </a:p>
          <a:p>
            <a:pPr lvl="1"/>
            <a:r>
              <a:rPr lang="en-US" sz="1600" dirty="0" smtClean="0"/>
              <a:t>https</a:t>
            </a:r>
            <a:r>
              <a:rPr lang="en-US" sz="1600" dirty="0"/>
              <a:t>://</a:t>
            </a:r>
            <a:r>
              <a:rPr lang="en-US" sz="1600" dirty="0" err="1"/>
              <a:t>tools.ietf.org</a:t>
            </a:r>
            <a:r>
              <a:rPr lang="en-US" sz="1600" dirty="0"/>
              <a:t>/html/draft-ietf-core-resource-directory-</a:t>
            </a:r>
            <a:r>
              <a:rPr lang="en-US" sz="1600" dirty="0" smtClean="0"/>
              <a:t>12</a:t>
            </a:r>
          </a:p>
          <a:p>
            <a:pPr lvl="1"/>
            <a:r>
              <a:rPr lang="en-US" sz="1600" dirty="0" smtClean="0"/>
              <a:t>https</a:t>
            </a:r>
            <a:r>
              <a:rPr lang="en-US" sz="1600" dirty="0"/>
              <a:t>://</a:t>
            </a:r>
            <a:r>
              <a:rPr lang="en-US" sz="1600" dirty="0" err="1"/>
              <a:t>tools.ietf.org</a:t>
            </a:r>
            <a:r>
              <a:rPr lang="en-US" sz="1600" dirty="0"/>
              <a:t>/html/draft-ietf-core-rd-dns-sd-</a:t>
            </a:r>
            <a:r>
              <a:rPr lang="en-US" sz="1600" dirty="0" smtClean="0"/>
              <a:t>00</a:t>
            </a:r>
            <a:endParaRPr lang="en-US" sz="1600" dirty="0"/>
          </a:p>
          <a:p>
            <a:r>
              <a:rPr lang="en-US" sz="1600" dirty="0" err="1"/>
              <a:t>comi</a:t>
            </a:r>
            <a:r>
              <a:rPr lang="en-US" sz="1600" dirty="0"/>
              <a:t>: yang-</a:t>
            </a:r>
            <a:r>
              <a:rPr lang="en-US" sz="1600" dirty="0" err="1"/>
              <a:t>cbor</a:t>
            </a:r>
            <a:r>
              <a:rPr lang="en-US" sz="1600" dirty="0"/>
              <a:t>, </a:t>
            </a:r>
            <a:r>
              <a:rPr lang="en-US" sz="1600" dirty="0" err="1"/>
              <a:t>comi</a:t>
            </a:r>
            <a:r>
              <a:rPr lang="en-US" sz="1600" dirty="0"/>
              <a:t>, </a:t>
            </a:r>
            <a:r>
              <a:rPr lang="en-US" sz="1600" dirty="0" err="1"/>
              <a:t>sids</a:t>
            </a:r>
            <a:r>
              <a:rPr lang="en-US" sz="1600" dirty="0"/>
              <a:t> </a:t>
            </a:r>
            <a:endParaRPr lang="en-US" sz="1600" dirty="0" smtClean="0"/>
          </a:p>
          <a:p>
            <a:pPr lvl="1"/>
            <a:r>
              <a:rPr lang="en-US" sz="1600" dirty="0" smtClean="0"/>
              <a:t>https</a:t>
            </a:r>
            <a:r>
              <a:rPr lang="en-US" sz="1600" dirty="0"/>
              <a:t>://</a:t>
            </a:r>
            <a:r>
              <a:rPr lang="en-US" sz="1600" dirty="0" err="1"/>
              <a:t>tools.ietf.org</a:t>
            </a:r>
            <a:r>
              <a:rPr lang="en-US" sz="1600" dirty="0"/>
              <a:t>/html/draft-ietf-core-yang-cbor-</a:t>
            </a:r>
            <a:r>
              <a:rPr lang="en-US" sz="1600" dirty="0" smtClean="0"/>
              <a:t>05</a:t>
            </a:r>
          </a:p>
          <a:p>
            <a:pPr lvl="1"/>
            <a:r>
              <a:rPr lang="en-US" sz="1600" dirty="0" smtClean="0"/>
              <a:t>https</a:t>
            </a:r>
            <a:r>
              <a:rPr lang="en-US" sz="1600" dirty="0"/>
              <a:t>://</a:t>
            </a:r>
            <a:r>
              <a:rPr lang="en-US" sz="1600" dirty="0" err="1"/>
              <a:t>tools.ietf.org</a:t>
            </a:r>
            <a:r>
              <a:rPr lang="en-US" sz="1600" dirty="0"/>
              <a:t>/html/draft-ietf-core-comi-</a:t>
            </a:r>
            <a:r>
              <a:rPr lang="en-US" sz="1600" dirty="0" smtClean="0"/>
              <a:t>01</a:t>
            </a:r>
          </a:p>
          <a:p>
            <a:pPr lvl="1"/>
            <a:r>
              <a:rPr lang="en-US" sz="1600" dirty="0" smtClean="0"/>
              <a:t>https</a:t>
            </a:r>
            <a:r>
              <a:rPr lang="en-US" sz="1600" dirty="0"/>
              <a:t>://</a:t>
            </a:r>
            <a:r>
              <a:rPr lang="en-US" sz="1600" dirty="0" err="1"/>
              <a:t>tools.ietf.org</a:t>
            </a:r>
            <a:r>
              <a:rPr lang="en-US" sz="1600" dirty="0"/>
              <a:t>/html/draft-ietf-core-sid-</a:t>
            </a:r>
            <a:r>
              <a:rPr lang="en-US" sz="1600" dirty="0" smtClean="0"/>
              <a:t>02</a:t>
            </a:r>
            <a:endParaRPr lang="en-US" sz="1600" dirty="0"/>
          </a:p>
          <a:p>
            <a:r>
              <a:rPr lang="en-US" sz="1600" dirty="0" err="1"/>
              <a:t>pubsub</a:t>
            </a:r>
            <a:r>
              <a:rPr lang="en-US" sz="1600" dirty="0"/>
              <a:t> – status, vs. yang-push </a:t>
            </a:r>
            <a:endParaRPr lang="en-US" sz="1600" dirty="0" smtClean="0"/>
          </a:p>
          <a:p>
            <a:pPr lvl="1"/>
            <a:r>
              <a:rPr lang="en-US" sz="1600" dirty="0" smtClean="0"/>
              <a:t>https</a:t>
            </a:r>
            <a:r>
              <a:rPr lang="en-US" sz="1600" dirty="0"/>
              <a:t>://</a:t>
            </a:r>
            <a:r>
              <a:rPr lang="en-US" sz="1600" dirty="0" err="1"/>
              <a:t>tools.ietf.org</a:t>
            </a:r>
            <a:r>
              <a:rPr lang="en-US" sz="1600" dirty="0"/>
              <a:t>/html/draft-ietf-core-coap-pubsub-02 </a:t>
            </a:r>
            <a:endParaRPr lang="en-US" sz="1600" dirty="0" smtClean="0"/>
          </a:p>
          <a:p>
            <a:pPr lvl="1"/>
            <a:r>
              <a:rPr lang="en-US" sz="1600" dirty="0" smtClean="0"/>
              <a:t>https</a:t>
            </a:r>
            <a:r>
              <a:rPr lang="en-US" sz="1600" dirty="0"/>
              <a:t>://</a:t>
            </a:r>
            <a:r>
              <a:rPr lang="en-US" sz="1600" dirty="0" err="1"/>
              <a:t>tools.ietf.org</a:t>
            </a:r>
            <a:r>
              <a:rPr lang="en-US" sz="1600" dirty="0"/>
              <a:t>/html/draft-birkholz-yang-push-coap-problemstatement-00</a:t>
            </a:r>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16</a:t>
            </a:fld>
            <a:endParaRPr lang="en-US"/>
          </a:p>
        </p:txBody>
      </p:sp>
    </p:spTree>
    <p:extLst>
      <p:ext uri="{BB962C8B-B14F-4D97-AF65-F5344CB8AC3E}">
        <p14:creationId xmlns:p14="http://schemas.microsoft.com/office/powerpoint/2010/main" val="6878656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838200"/>
            <a:ext cx="8991600" cy="3886200"/>
          </a:xfrm>
        </p:spPr>
        <p:txBody>
          <a:bodyPr/>
          <a:lstStyle/>
          <a:p>
            <a:pPr marL="0" indent="0">
              <a:buNone/>
            </a:pPr>
            <a:r>
              <a:rPr lang="en-US" sz="2800" dirty="0" smtClean="0">
                <a:hlinkClick r:id="rId2"/>
              </a:rPr>
              <a:t>Core</a:t>
            </a:r>
            <a:r>
              <a:rPr lang="en-US" sz="2800" dirty="0"/>
              <a:t> </a:t>
            </a:r>
            <a:r>
              <a:rPr lang="en-US" sz="1400" b="1" dirty="0" smtClean="0"/>
              <a:t>Tuesday</a:t>
            </a:r>
          </a:p>
          <a:p>
            <a:pPr marL="0" indent="0">
              <a:buNone/>
            </a:pPr>
            <a:r>
              <a:rPr lang="en-US" sz="1400" dirty="0"/>
              <a:t>finishing </a:t>
            </a:r>
            <a:r>
              <a:rPr lang="en-US" sz="1400" dirty="0" err="1"/>
              <a:t>senml</a:t>
            </a:r>
            <a:r>
              <a:rPr lang="en-US" sz="1400" dirty="0"/>
              <a:t> </a:t>
            </a:r>
            <a:endParaRPr lang="en-US" sz="1400" dirty="0" smtClean="0"/>
          </a:p>
          <a:p>
            <a:pPr marL="685800" lvl="1">
              <a:buFont typeface="Lucida Grande"/>
              <a:buChar char="-"/>
            </a:pPr>
            <a:r>
              <a:rPr lang="en-US" sz="1400" dirty="0" smtClean="0"/>
              <a:t>https</a:t>
            </a:r>
            <a:r>
              <a:rPr lang="en-US" sz="1400" dirty="0"/>
              <a:t>://</a:t>
            </a:r>
            <a:r>
              <a:rPr lang="en-US" sz="1400" dirty="0" err="1"/>
              <a:t>tools.ietf.org</a:t>
            </a:r>
            <a:r>
              <a:rPr lang="en-US" sz="1400" dirty="0"/>
              <a:t>/html/draft-ietf-core-senml-</a:t>
            </a:r>
            <a:r>
              <a:rPr lang="en-US" sz="1400" dirty="0" smtClean="0"/>
              <a:t>11</a:t>
            </a:r>
            <a:endParaRPr lang="en-US" sz="1400" dirty="0"/>
          </a:p>
          <a:p>
            <a:pPr marL="0" indent="0">
              <a:buNone/>
            </a:pPr>
            <a:r>
              <a:rPr lang="en-US" sz="1400" dirty="0"/>
              <a:t>object security </a:t>
            </a:r>
            <a:endParaRPr lang="en-US" sz="1400" dirty="0" smtClean="0"/>
          </a:p>
          <a:p>
            <a:pPr marL="685800" lvl="1">
              <a:buFont typeface="Lucida Grande"/>
              <a:buChar char="-"/>
            </a:pPr>
            <a:r>
              <a:rPr lang="en-US" sz="1400" dirty="0" smtClean="0"/>
              <a:t>https</a:t>
            </a:r>
            <a:r>
              <a:rPr lang="en-US" sz="1400" dirty="0"/>
              <a:t>://</a:t>
            </a:r>
            <a:r>
              <a:rPr lang="en-US" sz="1400" dirty="0" err="1"/>
              <a:t>tools.ietf.org</a:t>
            </a:r>
            <a:r>
              <a:rPr lang="en-US" sz="1400" dirty="0"/>
              <a:t>/html/draft-ietf-core-object-security-</a:t>
            </a:r>
            <a:r>
              <a:rPr lang="en-US" sz="1400" dirty="0" smtClean="0"/>
              <a:t>06</a:t>
            </a:r>
            <a:endParaRPr lang="en-US" sz="1400" dirty="0"/>
          </a:p>
          <a:p>
            <a:pPr marL="0" indent="0">
              <a:buNone/>
            </a:pPr>
            <a:r>
              <a:rPr lang="en-US" sz="1400" dirty="0"/>
              <a:t>echo/request tag </a:t>
            </a:r>
            <a:endParaRPr lang="en-US" sz="1400" dirty="0" smtClean="0"/>
          </a:p>
          <a:p>
            <a:pPr marL="685800" lvl="1">
              <a:buFont typeface="Lucida Grande"/>
              <a:buChar char="-"/>
            </a:pPr>
            <a:r>
              <a:rPr lang="en-US" sz="1400" dirty="0" smtClean="0">
                <a:hlinkClick r:id="rId3"/>
              </a:rPr>
              <a:t>https</a:t>
            </a:r>
            <a:r>
              <a:rPr lang="en-US" sz="1400" dirty="0">
                <a:hlinkClick r:id="rId3"/>
              </a:rPr>
              <a:t>://tools.ietf.org/html/draft-ietf-core-echo-request-tag-00</a:t>
            </a:r>
            <a:r>
              <a:rPr lang="en-US" sz="1400" dirty="0" smtClean="0"/>
              <a:t>,</a:t>
            </a:r>
          </a:p>
          <a:p>
            <a:pPr marL="685800" lvl="1">
              <a:buFont typeface="Lucida Grande"/>
              <a:buChar char="-"/>
            </a:pPr>
            <a:r>
              <a:rPr lang="en-US" sz="1400" dirty="0" smtClean="0"/>
              <a:t>https</a:t>
            </a:r>
            <a:r>
              <a:rPr lang="en-US" sz="1400" dirty="0"/>
              <a:t>://</a:t>
            </a:r>
            <a:r>
              <a:rPr lang="en-US" sz="1400" dirty="0" err="1"/>
              <a:t>tools.ietf.org</a:t>
            </a:r>
            <a:r>
              <a:rPr lang="en-US" sz="1400" dirty="0"/>
              <a:t>/html/draft-liu-core-coap-delay-attacks-</a:t>
            </a:r>
            <a:r>
              <a:rPr lang="en-US" sz="1400" dirty="0" smtClean="0"/>
              <a:t>01</a:t>
            </a:r>
            <a:endParaRPr lang="en-US" sz="1400" dirty="0"/>
          </a:p>
          <a:p>
            <a:pPr marL="0" indent="0">
              <a:buNone/>
            </a:pPr>
            <a:r>
              <a:rPr lang="en-US" sz="1400" dirty="0"/>
              <a:t>pending (for EST over CoAP) </a:t>
            </a:r>
            <a:endParaRPr lang="en-US" sz="1400" dirty="0" smtClean="0"/>
          </a:p>
          <a:p>
            <a:pPr marL="685800" lvl="1">
              <a:buFont typeface="Lucida Grande"/>
              <a:buChar char="-"/>
            </a:pPr>
            <a:r>
              <a:rPr lang="en-US" sz="1400" dirty="0" smtClean="0">
                <a:hlinkClick r:id="rId4"/>
              </a:rPr>
              <a:t>https</a:t>
            </a:r>
            <a:r>
              <a:rPr lang="en-US" sz="1400" dirty="0">
                <a:hlinkClick r:id="rId4"/>
              </a:rPr>
              <a:t>://tools.ietf.org/html/draft-vanderstok-ace-coap-est-02</a:t>
            </a:r>
            <a:r>
              <a:rPr lang="en-US" sz="1400" dirty="0" smtClean="0"/>
              <a:t>,</a:t>
            </a:r>
          </a:p>
          <a:p>
            <a:pPr marL="685800" lvl="1">
              <a:buFont typeface="Lucida Grande"/>
              <a:buChar char="-"/>
            </a:pPr>
            <a:r>
              <a:rPr lang="en-US" sz="1400" dirty="0" smtClean="0"/>
              <a:t> </a:t>
            </a:r>
            <a:r>
              <a:rPr lang="en-US" sz="1400" dirty="0"/>
              <a:t>https://</a:t>
            </a:r>
            <a:r>
              <a:rPr lang="en-US" sz="1400" dirty="0" err="1"/>
              <a:t>tools.ietf.org</a:t>
            </a:r>
            <a:r>
              <a:rPr lang="en-US" sz="1400" dirty="0"/>
              <a:t>/html/draft-hartke-core-pending-</a:t>
            </a:r>
            <a:r>
              <a:rPr lang="en-US" sz="1400" dirty="0" smtClean="0"/>
              <a:t>01</a:t>
            </a:r>
            <a:endParaRPr lang="en-US" sz="1400" dirty="0"/>
          </a:p>
          <a:p>
            <a:pPr marL="0" indent="0">
              <a:buNone/>
            </a:pPr>
            <a:r>
              <a:rPr lang="en-US" sz="1400" dirty="0" err="1" smtClean="0"/>
              <a:t>Sms</a:t>
            </a:r>
            <a:r>
              <a:rPr lang="en-US" sz="1400" dirty="0" smtClean="0"/>
              <a:t> </a:t>
            </a:r>
          </a:p>
          <a:p>
            <a:pPr marL="685800" lvl="1">
              <a:buFont typeface="Lucida Grande"/>
              <a:buChar char="-"/>
            </a:pPr>
            <a:r>
              <a:rPr lang="en-US" sz="1400" dirty="0" smtClean="0"/>
              <a:t>https</a:t>
            </a:r>
            <a:r>
              <a:rPr lang="en-US" sz="1400" dirty="0"/>
              <a:t>://</a:t>
            </a:r>
            <a:r>
              <a:rPr lang="en-US" sz="1400" dirty="0" err="1"/>
              <a:t>tools.ietf.org</a:t>
            </a:r>
            <a:r>
              <a:rPr lang="en-US" sz="1400" dirty="0"/>
              <a:t>/html/draft-becker-core-coap-sms-gprs-</a:t>
            </a:r>
            <a:r>
              <a:rPr lang="en-US" sz="1400" dirty="0" smtClean="0"/>
              <a:t>06</a:t>
            </a:r>
            <a:endParaRPr lang="en-US" sz="1400" dirty="0"/>
          </a:p>
          <a:p>
            <a:pPr marL="0" indent="0">
              <a:buNone/>
            </a:pPr>
            <a:r>
              <a:rPr lang="en-US" sz="1400" dirty="0" err="1"/>
              <a:t>dynlink</a:t>
            </a:r>
            <a:r>
              <a:rPr lang="en-US" sz="1400" dirty="0"/>
              <a:t> + </a:t>
            </a:r>
            <a:r>
              <a:rPr lang="en-US" sz="1400" dirty="0" smtClean="0"/>
              <a:t>interfaces</a:t>
            </a:r>
          </a:p>
          <a:p>
            <a:pPr marL="685800" lvl="1">
              <a:buFont typeface="Lucida Grande"/>
              <a:buChar char="-"/>
            </a:pPr>
            <a:r>
              <a:rPr lang="en-US" sz="1400" dirty="0" smtClean="0">
                <a:hlinkClick r:id="rId5"/>
              </a:rPr>
              <a:t>https</a:t>
            </a:r>
            <a:r>
              <a:rPr lang="en-US" sz="1400" dirty="0">
                <a:hlinkClick r:id="rId5"/>
              </a:rPr>
              <a:t>://tools.ietf.org/html/draft-ietf-core-dynlink-04</a:t>
            </a:r>
            <a:r>
              <a:rPr lang="en-US" sz="1400" dirty="0" smtClean="0"/>
              <a:t>,</a:t>
            </a:r>
          </a:p>
          <a:p>
            <a:pPr marL="685800" lvl="1">
              <a:buFont typeface="Lucida Grande"/>
              <a:buChar char="-"/>
            </a:pPr>
            <a:r>
              <a:rPr lang="en-US" sz="1400" dirty="0" smtClean="0"/>
              <a:t>https</a:t>
            </a:r>
            <a:r>
              <a:rPr lang="en-US" sz="1400" dirty="0"/>
              <a:t>://</a:t>
            </a:r>
            <a:r>
              <a:rPr lang="en-US" sz="1400" dirty="0" err="1"/>
              <a:t>tools.ietf.org</a:t>
            </a:r>
            <a:r>
              <a:rPr lang="en-US" sz="1400" dirty="0"/>
              <a:t>/html/draft-ietf-core-interfaces-</a:t>
            </a:r>
            <a:r>
              <a:rPr lang="en-US" sz="1400" dirty="0" smtClean="0"/>
              <a:t>10</a:t>
            </a:r>
            <a:endParaRPr lang="en-US" sz="1400" dirty="0"/>
          </a:p>
          <a:p>
            <a:pPr marL="0" indent="0">
              <a:buNone/>
            </a:pPr>
            <a:r>
              <a:rPr lang="en-US" sz="1400" dirty="0" err="1"/>
              <a:t>dev</a:t>
            </a:r>
            <a:r>
              <a:rPr lang="en-US" sz="1400" dirty="0"/>
              <a:t>-urn </a:t>
            </a:r>
            <a:endParaRPr lang="en-US" sz="1400" dirty="0" smtClean="0"/>
          </a:p>
          <a:p>
            <a:pPr marL="685800" lvl="1">
              <a:buFont typeface="Lucida Grande"/>
              <a:buChar char="-"/>
            </a:pPr>
            <a:r>
              <a:rPr lang="en-US" sz="1400" dirty="0" smtClean="0"/>
              <a:t>https</a:t>
            </a:r>
            <a:r>
              <a:rPr lang="en-US" sz="1400" dirty="0"/>
              <a:t>://</a:t>
            </a:r>
            <a:r>
              <a:rPr lang="en-US" sz="1400" dirty="0" err="1"/>
              <a:t>tools.ietf.org</a:t>
            </a:r>
            <a:r>
              <a:rPr lang="en-US" sz="1400" dirty="0"/>
              <a:t>/html/draft-arkko-core-dev-urn-</a:t>
            </a:r>
            <a:r>
              <a:rPr lang="en-US" sz="1400" dirty="0" smtClean="0"/>
              <a:t>05</a:t>
            </a:r>
            <a:endParaRPr lang="en-US" sz="1400" dirty="0"/>
          </a:p>
          <a:p>
            <a:pPr marL="0" indent="0">
              <a:buNone/>
            </a:pPr>
            <a:r>
              <a:rPr lang="en-US" sz="1400" dirty="0" smtClean="0"/>
              <a:t>Flextime </a:t>
            </a:r>
          </a:p>
          <a:p>
            <a:pPr marL="685800" lvl="1">
              <a:buFont typeface="Lucida Grande"/>
              <a:buChar char="-"/>
            </a:pPr>
            <a:r>
              <a:rPr lang="en-US" sz="1400" dirty="0" smtClean="0">
                <a:hlinkClick r:id="rId6"/>
              </a:rPr>
              <a:t>https</a:t>
            </a:r>
            <a:r>
              <a:rPr lang="en-US" sz="1400" dirty="0">
                <a:hlinkClick r:id="rId6"/>
              </a:rPr>
              <a:t>://tools.ietf.org/html/draft-wang-core-opcua-transmission-</a:t>
            </a:r>
            <a:r>
              <a:rPr lang="en-US" sz="1400" dirty="0" smtClean="0">
                <a:hlinkClick r:id="rId6"/>
              </a:rPr>
              <a:t>02</a:t>
            </a:r>
            <a:endParaRPr lang="en-US" sz="1400" dirty="0" smtClean="0"/>
          </a:p>
          <a:p>
            <a:pPr marL="685800" lvl="1">
              <a:buFont typeface="Lucida Grande"/>
              <a:buChar char="-"/>
            </a:pPr>
            <a:r>
              <a:rPr lang="en-US" sz="1400" dirty="0" smtClean="0"/>
              <a:t>https</a:t>
            </a:r>
            <a:r>
              <a:rPr lang="en-US" sz="1400" dirty="0"/>
              <a:t>://</a:t>
            </a:r>
            <a:r>
              <a:rPr lang="en-US" sz="1400" dirty="0" err="1"/>
              <a:t>tools.ietf.org</a:t>
            </a:r>
            <a:r>
              <a:rPr lang="en-US" sz="1400" dirty="0"/>
              <a:t>/html/draft-toutain-core-time-scale-</a:t>
            </a:r>
            <a:r>
              <a:rPr lang="en-US" sz="1400" dirty="0" smtClean="0"/>
              <a:t>00</a:t>
            </a:r>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17</a:t>
            </a:fld>
            <a:endParaRPr lang="en-US" dirty="0"/>
          </a:p>
        </p:txBody>
      </p:sp>
    </p:spTree>
    <p:extLst>
      <p:ext uri="{BB962C8B-B14F-4D97-AF65-F5344CB8AC3E}">
        <p14:creationId xmlns:p14="http://schemas.microsoft.com/office/powerpoint/2010/main" val="25308475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533400" y="381000"/>
            <a:ext cx="8382000" cy="5486400"/>
          </a:xfrm>
        </p:spPr>
        <p:txBody>
          <a:bodyPr/>
          <a:lstStyle/>
          <a:p>
            <a:pPr marL="0" indent="0">
              <a:buNone/>
            </a:pPr>
            <a:r>
              <a:rPr lang="en-US" sz="2800" dirty="0" smtClean="0">
                <a:hlinkClick r:id="rId2"/>
              </a:rPr>
              <a:t>6lo</a:t>
            </a:r>
            <a:endParaRPr lang="en-US" sz="2800" dirty="0" smtClean="0"/>
          </a:p>
          <a:p>
            <a:pPr marL="0" indent="0">
              <a:buNone/>
            </a:pPr>
            <a:r>
              <a:rPr lang="en-US" sz="1800" dirty="0"/>
              <a:t>An Update to 6LoWPAN ND                              </a:t>
            </a:r>
            <a:r>
              <a:rPr lang="en-US" sz="1800" dirty="0" smtClean="0"/>
              <a:t>	Pascal </a:t>
            </a:r>
            <a:r>
              <a:rPr lang="en-US" sz="1800" dirty="0"/>
              <a:t>Thubert </a:t>
            </a:r>
            <a:r>
              <a:rPr lang="en-US" sz="1600" dirty="0" smtClean="0">
                <a:hlinkClick r:id="rId3"/>
              </a:rPr>
              <a:t>https</a:t>
            </a:r>
            <a:r>
              <a:rPr lang="en-US" sz="1600" dirty="0">
                <a:hlinkClick r:id="rId3"/>
              </a:rPr>
              <a:t>://tools.ietf.org/html/draft-ietf-6lo-rfc6775-update-10</a:t>
            </a:r>
            <a:endParaRPr lang="en-US" sz="1600" dirty="0"/>
          </a:p>
          <a:p>
            <a:pPr marL="231775" lvl="1" indent="0">
              <a:buNone/>
            </a:pPr>
            <a:r>
              <a:rPr lang="en-US" sz="1600" dirty="0" smtClean="0"/>
              <a:t>Discuss </a:t>
            </a:r>
            <a:r>
              <a:rPr lang="en-US" sz="1600" dirty="0"/>
              <a:t>updates from WGLC comments </a:t>
            </a:r>
          </a:p>
          <a:p>
            <a:pPr marL="741363" indent="-279400"/>
            <a:r>
              <a:rPr lang="en-US" sz="1600" dirty="0" smtClean="0">
                <a:hlinkClick r:id="rId4"/>
              </a:rPr>
              <a:t>https</a:t>
            </a:r>
            <a:r>
              <a:rPr lang="en-US" sz="1600" dirty="0">
                <a:hlinkClick r:id="rId4"/>
              </a:rPr>
              <a:t>://tools.ietf.org/html/draft-ietf-6lo-ap-nd-</a:t>
            </a:r>
            <a:r>
              <a:rPr lang="en-US" sz="1600" dirty="0" smtClean="0">
                <a:hlinkClick r:id="rId4"/>
              </a:rPr>
              <a:t>03</a:t>
            </a:r>
            <a:endParaRPr lang="en-US" sz="1600" dirty="0"/>
          </a:p>
          <a:p>
            <a:pPr marL="741363" indent="-279400"/>
            <a:r>
              <a:rPr lang="en-US" sz="1600" dirty="0" smtClean="0">
                <a:hlinkClick r:id="rId5"/>
              </a:rPr>
              <a:t>https</a:t>
            </a:r>
            <a:r>
              <a:rPr lang="en-US" sz="1600" dirty="0">
                <a:hlinkClick r:id="rId5"/>
              </a:rPr>
              <a:t>://tools.ietf.org/html/draft-ietf-6lo-backbone-router-</a:t>
            </a:r>
            <a:r>
              <a:rPr lang="en-US" sz="1600" dirty="0" smtClean="0">
                <a:hlinkClick r:id="rId5"/>
              </a:rPr>
              <a:t>04</a:t>
            </a:r>
            <a:endParaRPr lang="en-US" sz="1600" dirty="0" smtClean="0"/>
          </a:p>
          <a:p>
            <a:pPr marL="230188" lvl="1" indent="-63500">
              <a:buNone/>
            </a:pPr>
            <a:r>
              <a:rPr lang="en-US" sz="1600" dirty="0" smtClean="0"/>
              <a:t>Updates </a:t>
            </a:r>
            <a:r>
              <a:rPr lang="en-US" sz="1600" dirty="0"/>
              <a:t>and </a:t>
            </a:r>
            <a:r>
              <a:rPr lang="en-US" sz="1600" dirty="0" smtClean="0"/>
              <a:t>status</a:t>
            </a:r>
          </a:p>
          <a:p>
            <a:pPr lvl="1">
              <a:buFont typeface="Arial"/>
              <a:buChar char="•"/>
            </a:pPr>
            <a:r>
              <a:rPr lang="en-US" sz="1600" dirty="0" smtClean="0"/>
              <a:t>Fragmentation </a:t>
            </a:r>
            <a:r>
              <a:rPr lang="en-US" sz="1600" dirty="0"/>
              <a:t>flow control and </a:t>
            </a:r>
            <a:r>
              <a:rPr lang="en-US" sz="1600" dirty="0" smtClean="0"/>
              <a:t>recovery</a:t>
            </a:r>
          </a:p>
          <a:p>
            <a:pPr lvl="1">
              <a:buFont typeface="Arial"/>
              <a:buChar char="•"/>
            </a:pPr>
            <a:r>
              <a:rPr lang="en-US" sz="1600" dirty="0" smtClean="0">
                <a:hlinkClick r:id="rId6"/>
              </a:rPr>
              <a:t>https</a:t>
            </a:r>
            <a:r>
              <a:rPr lang="en-US" sz="1600" dirty="0">
                <a:hlinkClick r:id="rId6"/>
              </a:rPr>
              <a:t>://tools.ietf.org/html/draft-thubert-6lo-forwarding-fragments-</a:t>
            </a:r>
            <a:r>
              <a:rPr lang="en-US" sz="1600" dirty="0" smtClean="0">
                <a:hlinkClick r:id="rId6"/>
              </a:rPr>
              <a:t>07</a:t>
            </a:r>
            <a:endParaRPr lang="en-US" sz="1600" dirty="0" smtClean="0"/>
          </a:p>
          <a:p>
            <a:pPr marL="749300" lvl="2" indent="-287338">
              <a:buFont typeface="Arial"/>
              <a:buChar char="•"/>
            </a:pPr>
            <a:r>
              <a:rPr lang="en-US" sz="1600" dirty="0" smtClean="0"/>
              <a:t>Requesting </a:t>
            </a:r>
            <a:r>
              <a:rPr lang="en-US" sz="1600" dirty="0"/>
              <a:t>for </a:t>
            </a:r>
            <a:r>
              <a:rPr lang="en-US" sz="1600" dirty="0" smtClean="0"/>
              <a:t>adoption</a:t>
            </a:r>
            <a:endParaRPr lang="en-US" sz="1600" dirty="0"/>
          </a:p>
          <a:p>
            <a:pPr marL="0" indent="0">
              <a:buNone/>
            </a:pPr>
            <a:r>
              <a:rPr lang="en-US" sz="1800" dirty="0" smtClean="0"/>
              <a:t>6lo </a:t>
            </a:r>
            <a:r>
              <a:rPr lang="en-US" sz="1800" dirty="0"/>
              <a:t>Applicability and Use Cases                      </a:t>
            </a:r>
            <a:r>
              <a:rPr lang="en-US" sz="1800" dirty="0" smtClean="0"/>
              <a:t>	Yong</a:t>
            </a:r>
            <a:r>
              <a:rPr lang="en-US" sz="1800" dirty="0"/>
              <a:t>-</a:t>
            </a:r>
            <a:r>
              <a:rPr lang="en-US" sz="1800" dirty="0" err="1"/>
              <a:t>Geun</a:t>
            </a:r>
            <a:r>
              <a:rPr lang="en-US" sz="1800" dirty="0"/>
              <a:t> Hong </a:t>
            </a:r>
            <a:endParaRPr lang="en-US" sz="1800" dirty="0" smtClean="0"/>
          </a:p>
          <a:p>
            <a:pPr marL="796925" indent="-398463">
              <a:buNone/>
            </a:pPr>
            <a:r>
              <a:rPr lang="en-US" sz="1600" dirty="0" smtClean="0">
                <a:hlinkClick r:id="rId7"/>
              </a:rPr>
              <a:t>https</a:t>
            </a:r>
            <a:r>
              <a:rPr lang="en-US" sz="1600" dirty="0">
                <a:hlinkClick r:id="rId7"/>
              </a:rPr>
              <a:t>://tools.ietf.org/html/draft-ietf-6lo-use-cases-03</a:t>
            </a:r>
            <a:r>
              <a:rPr lang="en-US" sz="1600" dirty="0"/>
              <a:t> </a:t>
            </a:r>
            <a:endParaRPr lang="en-US" sz="1600" dirty="0" smtClean="0"/>
          </a:p>
          <a:p>
            <a:pPr marL="400050" lvl="1" indent="0">
              <a:buNone/>
            </a:pPr>
            <a:r>
              <a:rPr lang="en-US" sz="1600" dirty="0" smtClean="0"/>
              <a:t>New </a:t>
            </a:r>
            <a:r>
              <a:rPr lang="en-US" sz="1600" dirty="0"/>
              <a:t>revision and updates based on WG </a:t>
            </a:r>
            <a:r>
              <a:rPr lang="en-US" sz="1600" dirty="0" smtClean="0"/>
              <a:t>comments</a:t>
            </a:r>
            <a:endParaRPr lang="en-US" sz="1600" dirty="0"/>
          </a:p>
          <a:p>
            <a:pPr marL="0" indent="0">
              <a:buNone/>
            </a:pPr>
            <a:r>
              <a:rPr lang="en-US" sz="1800" dirty="0" smtClean="0"/>
              <a:t>Transmission </a:t>
            </a:r>
            <a:r>
              <a:rPr lang="en-US" sz="1800" dirty="0"/>
              <a:t>of IPv6 packets over IEEE 802.15.6 WBAN  </a:t>
            </a:r>
            <a:r>
              <a:rPr lang="en-US" sz="1800" dirty="0" err="1"/>
              <a:t>Sajjad</a:t>
            </a:r>
            <a:r>
              <a:rPr lang="en-US" sz="1800" dirty="0"/>
              <a:t> </a:t>
            </a:r>
            <a:r>
              <a:rPr lang="en-US" sz="1800" dirty="0" smtClean="0"/>
              <a:t>Akbar</a:t>
            </a:r>
          </a:p>
          <a:p>
            <a:pPr marL="398463" indent="0">
              <a:buNone/>
            </a:pPr>
            <a:r>
              <a:rPr lang="en-US" sz="1600" dirty="0" smtClean="0">
                <a:hlinkClick r:id="rId8"/>
              </a:rPr>
              <a:t>https</a:t>
            </a:r>
            <a:r>
              <a:rPr lang="en-US" sz="1600" dirty="0">
                <a:hlinkClick r:id="rId8"/>
              </a:rPr>
              <a:t>://tools.ietf.org/html/draft-sajjad-6lo-wban-01</a:t>
            </a:r>
            <a:r>
              <a:rPr lang="en-US" sz="1600" dirty="0"/>
              <a:t> </a:t>
            </a:r>
          </a:p>
          <a:p>
            <a:pPr marL="400050" lvl="1" indent="0">
              <a:buNone/>
            </a:pPr>
            <a:r>
              <a:rPr lang="en-US" sz="1600" dirty="0" smtClean="0"/>
              <a:t>2nd presentation based on IETF99 comments </a:t>
            </a:r>
          </a:p>
          <a:p>
            <a:pPr marL="0" indent="0">
              <a:buNone/>
            </a:pPr>
            <a:r>
              <a:rPr lang="en-US" sz="1800" dirty="0" smtClean="0"/>
              <a:t>Fragmentation </a:t>
            </a:r>
            <a:r>
              <a:rPr lang="en-US" sz="1800" dirty="0"/>
              <a:t>Design team formation Update</a:t>
            </a:r>
            <a:r>
              <a:rPr lang="en-US" sz="1800" dirty="0" smtClean="0"/>
              <a:t>:</a:t>
            </a:r>
            <a:r>
              <a:rPr lang="en-US" sz="1800" dirty="0"/>
              <a:t>	Gabriel </a:t>
            </a:r>
            <a:r>
              <a:rPr lang="en-US" sz="1800" dirty="0" smtClean="0"/>
              <a:t>Montenegro</a:t>
            </a:r>
            <a:endParaRPr lang="en-US" sz="1800" dirty="0"/>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7805883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685800"/>
            <a:ext cx="8534400" cy="5867400"/>
          </a:xfrm>
        </p:spPr>
        <p:txBody>
          <a:bodyPr/>
          <a:lstStyle/>
          <a:p>
            <a:pPr marL="0" indent="0">
              <a:buNone/>
            </a:pPr>
            <a:r>
              <a:rPr lang="en-US" sz="2800" dirty="0" smtClean="0">
                <a:hlinkClick r:id="rId2"/>
              </a:rPr>
              <a:t>Roll</a:t>
            </a:r>
            <a:endParaRPr lang="en-US" sz="2800" dirty="0" smtClean="0"/>
          </a:p>
          <a:p>
            <a:pPr marL="0" indent="0">
              <a:buNone/>
            </a:pPr>
            <a:r>
              <a:rPr lang="mr-IN" sz="1400" dirty="0"/>
              <a:t>ROLL Status meeting - (5 min.)                                          </a:t>
            </a:r>
          </a:p>
          <a:p>
            <a:pPr marL="0" indent="0">
              <a:buNone/>
            </a:pPr>
            <a:r>
              <a:rPr lang="mr-IN" sz="1400" dirty="0"/>
              <a:t>-----&gt;    Peter/</a:t>
            </a:r>
            <a:r>
              <a:rPr lang="mr-IN" sz="1400" dirty="0" smtClean="0"/>
              <a:t>Ines</a:t>
            </a:r>
            <a:endParaRPr lang="mr-IN" sz="1400" dirty="0"/>
          </a:p>
          <a:p>
            <a:pPr marL="0" indent="0">
              <a:buNone/>
            </a:pPr>
            <a:r>
              <a:rPr lang="mr-IN" sz="1400" dirty="0"/>
              <a:t>RPL-info (10 min.) - draft-ietf-roll-useofrplinfo                       </a:t>
            </a:r>
          </a:p>
          <a:p>
            <a:pPr marL="0" indent="0">
              <a:buNone/>
            </a:pPr>
            <a:r>
              <a:rPr lang="mr-IN" sz="1400" dirty="0"/>
              <a:t>-----&gt;    </a:t>
            </a:r>
            <a:r>
              <a:rPr lang="mr-IN" sz="1400" dirty="0" smtClean="0"/>
              <a:t>Ines</a:t>
            </a:r>
            <a:endParaRPr lang="mr-IN" sz="1400" dirty="0"/>
          </a:p>
          <a:p>
            <a:pPr marL="0" indent="0">
              <a:buNone/>
            </a:pPr>
            <a:r>
              <a:rPr lang="mr-IN" sz="1400" dirty="0"/>
              <a:t>No-Path DAO (10 min.) - draft-ietf-roll-efficient-npdao                 </a:t>
            </a:r>
          </a:p>
          <a:p>
            <a:pPr marL="0" indent="0">
              <a:buNone/>
            </a:pPr>
            <a:r>
              <a:rPr lang="mr-IN" sz="1400" dirty="0"/>
              <a:t>-----&gt;    </a:t>
            </a:r>
            <a:r>
              <a:rPr lang="mr-IN" sz="1400" dirty="0" smtClean="0"/>
              <a:t>Rahul</a:t>
            </a:r>
            <a:endParaRPr lang="mr-IN" sz="1400" dirty="0"/>
          </a:p>
          <a:p>
            <a:pPr marL="0" indent="0">
              <a:buNone/>
            </a:pPr>
            <a:r>
              <a:rPr lang="mr-IN" sz="1400" dirty="0"/>
              <a:t>DAO-projection (5 min.) - draft-ietf-roll-dao-projection                </a:t>
            </a:r>
          </a:p>
          <a:p>
            <a:pPr marL="0" indent="0">
              <a:buNone/>
            </a:pPr>
            <a:r>
              <a:rPr lang="mr-IN" sz="1400" dirty="0"/>
              <a:t>------&gt;   </a:t>
            </a:r>
            <a:r>
              <a:rPr lang="mr-IN" sz="1400" dirty="0" smtClean="0"/>
              <a:t>Pascal</a:t>
            </a:r>
            <a:endParaRPr lang="mr-IN" sz="1400" dirty="0"/>
          </a:p>
          <a:p>
            <a:pPr marL="0" indent="0">
              <a:buNone/>
            </a:pPr>
            <a:r>
              <a:rPr lang="mr-IN" sz="1400" dirty="0"/>
              <a:t>Discussion on new work and relations   (15 min)                          </a:t>
            </a:r>
          </a:p>
          <a:p>
            <a:pPr marL="0" indent="0">
              <a:buNone/>
            </a:pPr>
            <a:r>
              <a:rPr lang="mr-IN" sz="1400" dirty="0"/>
              <a:t>------&gt;  chairs + </a:t>
            </a:r>
            <a:r>
              <a:rPr lang="mr-IN" sz="1400" dirty="0" smtClean="0"/>
              <a:t>WG</a:t>
            </a:r>
            <a:endParaRPr lang="mr-IN" sz="1400" dirty="0"/>
          </a:p>
          <a:p>
            <a:pPr marL="0" indent="0">
              <a:buNone/>
            </a:pPr>
            <a:r>
              <a:rPr lang="mr-IN" sz="1400" dirty="0"/>
              <a:t>Load Balancing - (15 min.) - draft-qasem-roll-rpl-load-balancing         </a:t>
            </a:r>
          </a:p>
          <a:p>
            <a:pPr marL="0" indent="0">
              <a:buNone/>
            </a:pPr>
            <a:r>
              <a:rPr lang="mr-IN" sz="1400" dirty="0"/>
              <a:t>------&gt;  </a:t>
            </a:r>
            <a:r>
              <a:rPr lang="mr-IN" sz="1400" dirty="0" smtClean="0"/>
              <a:t>Mamoun</a:t>
            </a:r>
            <a:endParaRPr lang="mr-IN" sz="1400" dirty="0"/>
          </a:p>
          <a:p>
            <a:pPr marL="0" indent="0">
              <a:buNone/>
            </a:pPr>
            <a:r>
              <a:rPr lang="mr-IN" sz="1400" dirty="0"/>
              <a:t>RPL DAG Metric (10 min) draft-pkm-roll-nsa-extension                     </a:t>
            </a:r>
          </a:p>
          <a:p>
            <a:pPr marL="0" indent="0">
              <a:buNone/>
            </a:pPr>
            <a:r>
              <a:rPr lang="mr-IN" sz="1400" dirty="0"/>
              <a:t>------&gt;  </a:t>
            </a:r>
            <a:r>
              <a:rPr lang="mr-IN" sz="1400" dirty="0" smtClean="0"/>
              <a:t>Georgios</a:t>
            </a:r>
            <a:endParaRPr lang="mr-IN" sz="1400" dirty="0"/>
          </a:p>
          <a:p>
            <a:pPr marL="0" indent="0">
              <a:buNone/>
            </a:pPr>
            <a:r>
              <a:rPr lang="mr-IN" sz="1400" dirty="0"/>
              <a:t>Fast reroute (15 min) - draft TBD                                         </a:t>
            </a:r>
          </a:p>
          <a:p>
            <a:pPr marL="0" indent="0">
              <a:buNone/>
            </a:pPr>
            <a:r>
              <a:rPr lang="mr-IN" sz="1400" dirty="0"/>
              <a:t>-----&gt; Pascal</a:t>
            </a:r>
            <a:endParaRPr lang="en-US" sz="1400" dirty="0" smtClean="0"/>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589143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dirty="0">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&lt;Nov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1066800"/>
            <a:ext cx="8534400" cy="5486400"/>
          </a:xfrm>
        </p:spPr>
        <p:txBody>
          <a:bodyPr/>
          <a:lstStyle/>
          <a:p>
            <a:pPr marL="0" indent="0">
              <a:buNone/>
            </a:pPr>
            <a:r>
              <a:rPr lang="en-US" sz="2800" dirty="0" smtClean="0">
                <a:hlinkClick r:id="rId2"/>
              </a:rPr>
              <a:t>Detnet</a:t>
            </a:r>
            <a:r>
              <a:rPr lang="en-US" sz="2800" dirty="0" smtClean="0"/>
              <a:t> </a:t>
            </a:r>
          </a:p>
          <a:p>
            <a:pPr marL="0" indent="0">
              <a:buNone/>
            </a:pPr>
            <a:r>
              <a:rPr lang="en-US" sz="1600" dirty="0" smtClean="0"/>
              <a:t>Use Cases by Ethan Grossman</a:t>
            </a:r>
          </a:p>
          <a:p>
            <a:pPr marL="400050" lvl="1" indent="0">
              <a:buNone/>
            </a:pPr>
            <a:r>
              <a:rPr lang="en-US" sz="1600" dirty="0" smtClean="0"/>
              <a:t>https</a:t>
            </a:r>
            <a:r>
              <a:rPr lang="en-US" sz="1600" dirty="0"/>
              <a:t>://</a:t>
            </a:r>
            <a:r>
              <a:rPr lang="en-US" sz="1600" dirty="0" err="1"/>
              <a:t>tools.ietf.org</a:t>
            </a:r>
            <a:r>
              <a:rPr lang="en-US" sz="1600" dirty="0"/>
              <a:t>/html/draft-</a:t>
            </a:r>
            <a:r>
              <a:rPr lang="en-US" sz="1600" dirty="0" err="1"/>
              <a:t>ietf</a:t>
            </a:r>
            <a:r>
              <a:rPr lang="en-US" sz="1600" dirty="0"/>
              <a:t>-</a:t>
            </a:r>
            <a:r>
              <a:rPr lang="en-US" sz="1600" dirty="0" err="1"/>
              <a:t>detnet</a:t>
            </a:r>
            <a:r>
              <a:rPr lang="en-US" sz="1600" dirty="0"/>
              <a:t>-use-cases							</a:t>
            </a:r>
          </a:p>
          <a:p>
            <a:pPr marL="0" indent="0">
              <a:buNone/>
            </a:pPr>
            <a:r>
              <a:rPr lang="en-US" sz="1600" dirty="0" smtClean="0"/>
              <a:t>Security Considerations by Tal </a:t>
            </a:r>
            <a:r>
              <a:rPr lang="en-US" sz="1600" dirty="0" err="1" smtClean="0"/>
              <a:t>Mizahi</a:t>
            </a:r>
            <a:endParaRPr lang="en-US" sz="1600" dirty="0" smtClean="0"/>
          </a:p>
          <a:p>
            <a:pPr marL="400050" lvl="1" indent="0">
              <a:buNone/>
            </a:pPr>
            <a:r>
              <a:rPr lang="en-US" sz="1600" dirty="0" smtClean="0"/>
              <a:t>https</a:t>
            </a:r>
            <a:r>
              <a:rPr lang="en-US" sz="1600" dirty="0"/>
              <a:t>://</a:t>
            </a:r>
            <a:r>
              <a:rPr lang="en-US" sz="1600" dirty="0" err="1"/>
              <a:t>tools.ietf.org</a:t>
            </a:r>
            <a:r>
              <a:rPr lang="en-US" sz="1600" dirty="0"/>
              <a:t>/html/draft-</a:t>
            </a:r>
            <a:r>
              <a:rPr lang="en-US" sz="1600" dirty="0" err="1"/>
              <a:t>ietf</a:t>
            </a:r>
            <a:r>
              <a:rPr lang="en-US" sz="1600" dirty="0"/>
              <a:t>-</a:t>
            </a:r>
            <a:r>
              <a:rPr lang="en-US" sz="1600" dirty="0" err="1"/>
              <a:t>detnet</a:t>
            </a:r>
            <a:r>
              <a:rPr lang="en-US" sz="1600" dirty="0"/>
              <a:t>-security							</a:t>
            </a:r>
          </a:p>
          <a:p>
            <a:pPr marL="0" indent="0">
              <a:buNone/>
            </a:pPr>
            <a:r>
              <a:rPr lang="en-US" sz="1600" dirty="0" smtClean="0"/>
              <a:t>DetNet </a:t>
            </a:r>
            <a:r>
              <a:rPr lang="en-US" sz="1600" dirty="0"/>
              <a:t>Data Plane Encapsulation -- Resolving open </a:t>
            </a:r>
            <a:r>
              <a:rPr lang="en-US" sz="1600" dirty="0" smtClean="0"/>
              <a:t>issues by </a:t>
            </a:r>
            <a:r>
              <a:rPr lang="en-US" sz="1600" dirty="0" err="1" smtClean="0"/>
              <a:t>Jouni</a:t>
            </a:r>
            <a:r>
              <a:rPr lang="en-US" sz="1600" dirty="0" smtClean="0"/>
              <a:t> </a:t>
            </a:r>
            <a:r>
              <a:rPr lang="en-US" sz="1600" dirty="0" err="1"/>
              <a:t>Korhonen</a:t>
            </a:r>
            <a:r>
              <a:rPr lang="en-US" sz="1600" dirty="0"/>
              <a:t>/Norm </a:t>
            </a:r>
            <a:r>
              <a:rPr lang="en-US" sz="1600" dirty="0" smtClean="0"/>
              <a:t>Finn</a:t>
            </a:r>
          </a:p>
          <a:p>
            <a:pPr marL="400050" lvl="1" indent="0">
              <a:buNone/>
            </a:pPr>
            <a:r>
              <a:rPr lang="en-US" sz="1600" dirty="0" smtClean="0"/>
              <a:t>https</a:t>
            </a:r>
            <a:r>
              <a:rPr lang="en-US" sz="1600" dirty="0"/>
              <a:t>://</a:t>
            </a:r>
            <a:r>
              <a:rPr lang="en-US" sz="1600" dirty="0" err="1"/>
              <a:t>tools.ietf.org</a:t>
            </a:r>
            <a:r>
              <a:rPr lang="en-US" sz="1600" dirty="0"/>
              <a:t>/html/draft-ietf-detnet-dp-sol-00							</a:t>
            </a:r>
          </a:p>
          <a:p>
            <a:pPr marL="0" indent="0">
              <a:buNone/>
            </a:pPr>
            <a:r>
              <a:rPr lang="en-US" sz="1600" dirty="0" smtClean="0"/>
              <a:t>DetNet </a:t>
            </a:r>
            <a:r>
              <a:rPr lang="en-US" sz="1600" dirty="0"/>
              <a:t>Flow Information Model Based on </a:t>
            </a:r>
            <a:r>
              <a:rPr lang="en-US" sz="1600" dirty="0" smtClean="0"/>
              <a:t>TSN by </a:t>
            </a:r>
            <a:r>
              <a:rPr lang="en-US" sz="1600" dirty="0" err="1" smtClean="0"/>
              <a:t>Balázs</a:t>
            </a:r>
            <a:r>
              <a:rPr lang="en-US" sz="1600" dirty="0" smtClean="0"/>
              <a:t> </a:t>
            </a:r>
            <a:r>
              <a:rPr lang="en-US" sz="1600" dirty="0" err="1" smtClean="0"/>
              <a:t>Varga</a:t>
            </a:r>
            <a:endParaRPr lang="en-US" sz="1600" dirty="0" smtClean="0"/>
          </a:p>
          <a:p>
            <a:pPr marL="400050" lvl="1" indent="0">
              <a:buNone/>
            </a:pPr>
            <a:r>
              <a:rPr lang="en-US" sz="1600" dirty="0" smtClean="0"/>
              <a:t>https</a:t>
            </a:r>
            <a:r>
              <a:rPr lang="en-US" sz="1600" dirty="0"/>
              <a:t>://</a:t>
            </a:r>
            <a:r>
              <a:rPr lang="en-US" sz="1600" dirty="0" err="1"/>
              <a:t>tools.ietf.org</a:t>
            </a:r>
            <a:r>
              <a:rPr lang="en-US" sz="1600" dirty="0"/>
              <a:t>/html/draft-farkas-detnet-flow-information-model-02							</a:t>
            </a:r>
          </a:p>
          <a:p>
            <a:pPr marL="0" indent="0">
              <a:buNone/>
            </a:pPr>
            <a:r>
              <a:rPr lang="en-US" sz="1600" dirty="0" smtClean="0"/>
              <a:t>Transport </a:t>
            </a:r>
            <a:r>
              <a:rPr lang="en-US" sz="1600" dirty="0"/>
              <a:t>Layer for Deterministic </a:t>
            </a:r>
            <a:r>
              <a:rPr lang="en-US" sz="1600" dirty="0" smtClean="0"/>
              <a:t>Networks by Pascal </a:t>
            </a:r>
            <a:r>
              <a:rPr lang="en-US" sz="1600" dirty="0"/>
              <a:t>Thubert </a:t>
            </a:r>
            <a:endParaRPr lang="en-US" sz="1600" dirty="0" smtClean="0"/>
          </a:p>
          <a:p>
            <a:pPr marL="400050" lvl="1" indent="0">
              <a:buNone/>
            </a:pPr>
            <a:r>
              <a:rPr lang="en-US" sz="1600" dirty="0" smtClean="0"/>
              <a:t>https</a:t>
            </a:r>
            <a:r>
              <a:rPr lang="en-US" sz="1600" dirty="0"/>
              <a:t>://</a:t>
            </a:r>
            <a:r>
              <a:rPr lang="en-US" sz="1600" dirty="0" err="1"/>
              <a:t>tools.ietf.org</a:t>
            </a:r>
            <a:r>
              <a:rPr lang="en-US" sz="1600" dirty="0"/>
              <a:t>/html/draft-</a:t>
            </a:r>
            <a:r>
              <a:rPr lang="en-US" sz="1600" dirty="0" err="1"/>
              <a:t>thubert</a:t>
            </a:r>
            <a:r>
              <a:rPr lang="en-US" sz="1600" dirty="0"/>
              <a:t>-</a:t>
            </a:r>
            <a:r>
              <a:rPr lang="en-US" sz="1600" dirty="0" err="1"/>
              <a:t>tsvwg</a:t>
            </a:r>
            <a:r>
              <a:rPr lang="en-US" sz="1600" dirty="0"/>
              <a:t>-</a:t>
            </a:r>
            <a:r>
              <a:rPr lang="en-US" sz="1600" dirty="0" err="1"/>
              <a:t>detnet</a:t>
            </a:r>
            <a:r>
              <a:rPr lang="en-US" sz="1600" dirty="0"/>
              <a:t>-transport							</a:t>
            </a:r>
          </a:p>
          <a:p>
            <a:pPr marL="0" indent="0">
              <a:buNone/>
            </a:pPr>
            <a:r>
              <a:rPr lang="en-US" sz="1600" dirty="0" smtClean="0"/>
              <a:t>Information </a:t>
            </a:r>
            <a:r>
              <a:rPr lang="en-US" sz="1600" dirty="0"/>
              <a:t>and data model considerations: Applicability of Network Calculus to </a:t>
            </a:r>
            <a:r>
              <a:rPr lang="en-US" sz="1600" dirty="0" smtClean="0"/>
              <a:t>DetNet by Jean</a:t>
            </a:r>
            <a:r>
              <a:rPr lang="en-US" sz="1600" dirty="0"/>
              <a:t>-Yves Le </a:t>
            </a:r>
            <a:r>
              <a:rPr lang="en-US" sz="1600" dirty="0" err="1"/>
              <a:t>Boudec</a:t>
            </a:r>
            <a:r>
              <a:rPr lang="en-US" sz="1600" dirty="0"/>
              <a:t> </a:t>
            </a:r>
            <a:endParaRPr lang="en-US" sz="1600" dirty="0" smtClean="0"/>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20</a:t>
            </a:fld>
            <a:endParaRPr lang="en-US"/>
          </a:p>
        </p:txBody>
      </p:sp>
    </p:spTree>
    <p:extLst>
      <p:ext uri="{BB962C8B-B14F-4D97-AF65-F5344CB8AC3E}">
        <p14:creationId xmlns:p14="http://schemas.microsoft.com/office/powerpoint/2010/main" val="23977103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304800" y="838200"/>
            <a:ext cx="8534400" cy="5410200"/>
          </a:xfrm>
        </p:spPr>
        <p:txBody>
          <a:bodyPr/>
          <a:lstStyle/>
          <a:p>
            <a:pPr marL="0" indent="0">
              <a:buNone/>
            </a:pPr>
            <a:r>
              <a:rPr lang="en-US" dirty="0" smtClean="0">
                <a:hlinkClick r:id="rId2"/>
              </a:rPr>
              <a:t>lp-wan</a:t>
            </a:r>
            <a:r>
              <a:rPr lang="en-US" dirty="0" smtClean="0"/>
              <a:t> </a:t>
            </a:r>
          </a:p>
          <a:p>
            <a:r>
              <a:rPr lang="is-IS" sz="1600" dirty="0" smtClean="0">
                <a:solidFill>
                  <a:prstClr val="black"/>
                </a:solidFill>
              </a:rPr>
              <a:t>[</a:t>
            </a:r>
            <a:r>
              <a:rPr lang="is-IS" sz="1600" dirty="0">
                <a:solidFill>
                  <a:prstClr val="black"/>
                </a:solidFill>
              </a:rPr>
              <a:t>09:50] draft-ietf-lpwan-</a:t>
            </a:r>
            <a:r>
              <a:rPr lang="is-IS" sz="1600" dirty="0" smtClean="0">
                <a:solidFill>
                  <a:prstClr val="black"/>
                </a:solidFill>
              </a:rPr>
              <a:t>overview</a:t>
            </a:r>
          </a:p>
          <a:p>
            <a:pPr lvl="1"/>
            <a:r>
              <a:rPr lang="en-US" sz="1600" dirty="0" smtClean="0">
                <a:solidFill>
                  <a:prstClr val="black"/>
                </a:solidFill>
              </a:rPr>
              <a:t>LPWAN </a:t>
            </a:r>
            <a:r>
              <a:rPr lang="en-US" sz="1600" dirty="0">
                <a:solidFill>
                  <a:prstClr val="black"/>
                </a:solidFill>
              </a:rPr>
              <a:t>Overview - Doc status and updates</a:t>
            </a:r>
          </a:p>
          <a:p>
            <a:r>
              <a:rPr lang="en-US" sz="1600" dirty="0" smtClean="0">
                <a:solidFill>
                  <a:prstClr val="black"/>
                </a:solidFill>
              </a:rPr>
              <a:t>[</a:t>
            </a:r>
            <a:r>
              <a:rPr lang="en-US" sz="1600" dirty="0">
                <a:solidFill>
                  <a:prstClr val="black"/>
                </a:solidFill>
              </a:rPr>
              <a:t>10:00] draft-ietf-lpwan-ipv6-static-context-</a:t>
            </a:r>
            <a:r>
              <a:rPr lang="en-US" sz="1600" dirty="0" smtClean="0">
                <a:solidFill>
                  <a:prstClr val="black"/>
                </a:solidFill>
              </a:rPr>
              <a:t>hc</a:t>
            </a:r>
          </a:p>
          <a:p>
            <a:pPr lvl="1"/>
            <a:r>
              <a:rPr lang="is-IS" sz="1600" dirty="0" smtClean="0">
                <a:solidFill>
                  <a:prstClr val="black"/>
                </a:solidFill>
              </a:rPr>
              <a:t>Update </a:t>
            </a:r>
            <a:r>
              <a:rPr lang="is-IS" sz="1600" dirty="0">
                <a:solidFill>
                  <a:prstClr val="black"/>
                </a:solidFill>
              </a:rPr>
              <a:t>on IPv6 compression </a:t>
            </a:r>
            <a:endParaRPr lang="is-IS" sz="1600" dirty="0" smtClean="0">
              <a:solidFill>
                <a:prstClr val="black"/>
              </a:solidFill>
            </a:endParaRPr>
          </a:p>
          <a:p>
            <a:pPr lvl="1"/>
            <a:r>
              <a:rPr lang="is-IS" sz="1600" dirty="0" smtClean="0">
                <a:solidFill>
                  <a:prstClr val="black"/>
                </a:solidFill>
              </a:rPr>
              <a:t>Update </a:t>
            </a:r>
            <a:r>
              <a:rPr lang="is-IS" sz="1600" dirty="0">
                <a:solidFill>
                  <a:prstClr val="black"/>
                </a:solidFill>
              </a:rPr>
              <a:t>on SCHC </a:t>
            </a:r>
            <a:r>
              <a:rPr lang="is-IS" sz="1600" dirty="0" smtClean="0">
                <a:solidFill>
                  <a:prstClr val="black"/>
                </a:solidFill>
              </a:rPr>
              <a:t>fragmentation</a:t>
            </a:r>
            <a:endParaRPr lang="is-IS" sz="1600" dirty="0">
              <a:solidFill>
                <a:prstClr val="black"/>
              </a:solidFill>
            </a:endParaRPr>
          </a:p>
          <a:p>
            <a:r>
              <a:rPr lang="is-IS" sz="1600" dirty="0" smtClean="0">
                <a:solidFill>
                  <a:prstClr val="black"/>
                </a:solidFill>
              </a:rPr>
              <a:t>[</a:t>
            </a:r>
            <a:r>
              <a:rPr lang="is-IS" sz="1600" dirty="0">
                <a:solidFill>
                  <a:prstClr val="black"/>
                </a:solidFill>
              </a:rPr>
              <a:t>10:30] draft-ietf-lpwan-coap-static-context-</a:t>
            </a:r>
            <a:r>
              <a:rPr lang="is-IS" sz="1600" dirty="0" smtClean="0">
                <a:solidFill>
                  <a:prstClr val="black"/>
                </a:solidFill>
              </a:rPr>
              <a:t>hc</a:t>
            </a:r>
          </a:p>
          <a:p>
            <a:r>
              <a:rPr lang="is-IS" sz="1600" dirty="0" smtClean="0">
                <a:solidFill>
                  <a:prstClr val="black"/>
                </a:solidFill>
              </a:rPr>
              <a:t>[</a:t>
            </a:r>
            <a:r>
              <a:rPr lang="is-IS" sz="1600" dirty="0">
                <a:solidFill>
                  <a:prstClr val="black"/>
                </a:solidFill>
              </a:rPr>
              <a:t>10:40] draft-barthel-icmpv6-schc  </a:t>
            </a:r>
            <a:endParaRPr lang="is-IS" sz="1600" dirty="0" smtClean="0">
              <a:solidFill>
                <a:prstClr val="black"/>
              </a:solidFill>
            </a:endParaRPr>
          </a:p>
          <a:p>
            <a:r>
              <a:rPr lang="is-IS" sz="1600" dirty="0" smtClean="0">
                <a:solidFill>
                  <a:prstClr val="black"/>
                </a:solidFill>
              </a:rPr>
              <a:t>[</a:t>
            </a:r>
            <a:r>
              <a:rPr lang="is-IS" sz="1600" dirty="0">
                <a:solidFill>
                  <a:prstClr val="black"/>
                </a:solidFill>
              </a:rPr>
              <a:t>10:50] draft-petrov-lpwan-ipv6-schc-over-lorawan </a:t>
            </a:r>
          </a:p>
          <a:p>
            <a:r>
              <a:rPr lang="is-IS" sz="1600" dirty="0" smtClean="0">
                <a:solidFill>
                  <a:prstClr val="black"/>
                </a:solidFill>
              </a:rPr>
              <a:t>[</a:t>
            </a:r>
            <a:r>
              <a:rPr lang="is-IS" sz="1600" dirty="0">
                <a:solidFill>
                  <a:prstClr val="black"/>
                </a:solidFill>
              </a:rPr>
              <a:t>11:05] draft-zuniga-lpwan-schc-over-sigfox </a:t>
            </a:r>
          </a:p>
          <a:p>
            <a:r>
              <a:rPr lang="is-IS" sz="1600" dirty="0" smtClean="0">
                <a:solidFill>
                  <a:prstClr val="black"/>
                </a:solidFill>
              </a:rPr>
              <a:t>[</a:t>
            </a:r>
            <a:r>
              <a:rPr lang="is-IS" sz="1600" dirty="0">
                <a:solidFill>
                  <a:prstClr val="black"/>
                </a:solidFill>
              </a:rPr>
              <a:t>11:20] ETSI LTN and LPWAN-CSS </a:t>
            </a:r>
          </a:p>
          <a:p>
            <a:r>
              <a:rPr lang="is-IS" sz="1600" dirty="0" smtClean="0">
                <a:solidFill>
                  <a:prstClr val="black"/>
                </a:solidFill>
              </a:rPr>
              <a:t>[</a:t>
            </a:r>
            <a:r>
              <a:rPr lang="is-IS" sz="1600" dirty="0">
                <a:solidFill>
                  <a:prstClr val="black"/>
                </a:solidFill>
              </a:rPr>
              <a:t>11:50] </a:t>
            </a:r>
            <a:r>
              <a:rPr lang="is-IS" sz="1600" dirty="0" smtClean="0">
                <a:solidFill>
                  <a:prstClr val="black"/>
                </a:solidFill>
              </a:rPr>
              <a:t>AOB</a:t>
            </a:r>
            <a:endParaRPr lang="en-US" sz="1600" dirty="0"/>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21</a:t>
            </a:fld>
            <a:endParaRPr lang="en-US"/>
          </a:p>
        </p:txBody>
      </p:sp>
    </p:spTree>
    <p:extLst>
      <p:ext uri="{BB962C8B-B14F-4D97-AF65-F5344CB8AC3E}">
        <p14:creationId xmlns:p14="http://schemas.microsoft.com/office/powerpoint/2010/main" val="17978116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685800" y="838200"/>
            <a:ext cx="7717776" cy="5562600"/>
          </a:xfrm>
        </p:spPr>
        <p:txBody>
          <a:bodyPr/>
          <a:lstStyle/>
          <a:p>
            <a:pPr marL="0" indent="0">
              <a:buNone/>
            </a:pPr>
            <a:r>
              <a:rPr lang="en-US" dirty="0"/>
              <a:t>Thing-to-Thing (</a:t>
            </a:r>
            <a:r>
              <a:rPr lang="en-US" dirty="0">
                <a:hlinkClick r:id="rId2"/>
              </a:rPr>
              <a:t>t2trg</a:t>
            </a:r>
            <a:r>
              <a:rPr lang="en-US" dirty="0" smtClean="0"/>
              <a:t>) </a:t>
            </a:r>
            <a:endParaRPr lang="en-US" sz="1800" dirty="0"/>
          </a:p>
          <a:p>
            <a:pPr marL="0" indent="0">
              <a:buNone/>
            </a:pPr>
            <a:r>
              <a:rPr lang="en-US" sz="1600" dirty="0" smtClean="0"/>
              <a:t>Chairs:</a:t>
            </a:r>
            <a:r>
              <a:rPr lang="en-US" sz="1600" dirty="0"/>
              <a:t>	Intro, RG Status	draft-irtf-t2trg-iot-seccons draft-irtf-t2trg-rest-iot-00</a:t>
            </a:r>
          </a:p>
          <a:p>
            <a:pPr marL="0" indent="0">
              <a:buNone/>
            </a:pPr>
            <a:r>
              <a:rPr lang="en-US" sz="1600" dirty="0" smtClean="0"/>
              <a:t>R</a:t>
            </a:r>
            <a:r>
              <a:rPr lang="en-US" sz="1600" dirty="0"/>
              <a:t>. </a:t>
            </a:r>
            <a:r>
              <a:rPr lang="en-US" sz="1600" dirty="0" smtClean="0"/>
              <a:t>Moskowitz:</a:t>
            </a:r>
            <a:r>
              <a:rPr lang="en-US" sz="1600" dirty="0"/>
              <a:t>	Small Crypto for Small IoT	draft-</a:t>
            </a:r>
            <a:r>
              <a:rPr lang="en-US" sz="1600" dirty="0" err="1"/>
              <a:t>moskowitz</a:t>
            </a:r>
            <a:r>
              <a:rPr lang="en-US" sz="1600" dirty="0"/>
              <a:t>-small-crypto</a:t>
            </a:r>
          </a:p>
          <a:p>
            <a:pPr marL="0" indent="0">
              <a:buNone/>
            </a:pPr>
            <a:r>
              <a:rPr lang="en-US" sz="1600" dirty="0" smtClean="0"/>
              <a:t>Dirk </a:t>
            </a:r>
            <a:r>
              <a:rPr lang="en-US" sz="1600" dirty="0" err="1"/>
              <a:t>Kutscher</a:t>
            </a:r>
            <a:r>
              <a:rPr lang="en-US" sz="1600" dirty="0"/>
              <a:t> &amp; Liang </a:t>
            </a:r>
            <a:r>
              <a:rPr lang="en-US" sz="1600" dirty="0" smtClean="0"/>
              <a:t>GENG:</a:t>
            </a:r>
            <a:r>
              <a:rPr lang="en-US" sz="1600" dirty="0"/>
              <a:t>	Edge computing and IoT	 </a:t>
            </a:r>
          </a:p>
          <a:p>
            <a:pPr marL="0" indent="0">
              <a:buNone/>
            </a:pPr>
            <a:r>
              <a:rPr lang="en-US" sz="1600" dirty="0" smtClean="0"/>
              <a:t>Michael </a:t>
            </a:r>
            <a:r>
              <a:rPr lang="en-US" sz="1600" dirty="0"/>
              <a:t>McCool (remote</a:t>
            </a:r>
            <a:r>
              <a:rPr lang="en-US" sz="1600" dirty="0" smtClean="0"/>
              <a:t>):</a:t>
            </a:r>
            <a:r>
              <a:rPr lang="en-US" sz="1600" dirty="0"/>
              <a:t>	WISHI: semantic </a:t>
            </a:r>
            <a:r>
              <a:rPr lang="en-US" sz="1600" dirty="0" err="1"/>
              <a:t>interop</a:t>
            </a:r>
            <a:r>
              <a:rPr lang="en-US" sz="1600" dirty="0"/>
              <a:t> of AVS and IoT	 </a:t>
            </a:r>
            <a:r>
              <a:rPr lang="en-US" sz="1600" dirty="0" smtClean="0"/>
              <a:t>	</a:t>
            </a:r>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22</a:t>
            </a:fld>
            <a:endParaRPr lang="en-US"/>
          </a:p>
        </p:txBody>
      </p:sp>
    </p:spTree>
    <p:extLst>
      <p:ext uri="{BB962C8B-B14F-4D97-AF65-F5344CB8AC3E}">
        <p14:creationId xmlns:p14="http://schemas.microsoft.com/office/powerpoint/2010/main" val="42903031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90600"/>
            <a:ext cx="8534400" cy="3810000"/>
          </a:xfrm>
        </p:spPr>
        <p:txBody>
          <a:bodyPr/>
          <a:lstStyle/>
          <a:p>
            <a:pPr marL="0" indent="0">
              <a:buNone/>
            </a:pPr>
            <a:r>
              <a:rPr lang="en-US" sz="2400" dirty="0" smtClean="0">
                <a:hlinkClick r:id="rId2"/>
              </a:rPr>
              <a:t>Ace</a:t>
            </a:r>
            <a:endParaRPr lang="en-US" sz="2400" dirty="0" smtClean="0"/>
          </a:p>
          <a:p>
            <a:pPr marL="0" indent="0">
              <a:buNone/>
            </a:pPr>
            <a:r>
              <a:rPr lang="en-US" sz="1600" dirty="0" smtClean="0"/>
              <a:t>Current </a:t>
            </a:r>
            <a:r>
              <a:rPr lang="en-US" sz="1600" dirty="0"/>
              <a:t>Working Group Documents</a:t>
            </a:r>
            <a:r>
              <a:rPr lang="en-US" sz="1600" dirty="0" smtClean="0"/>
              <a:t>:</a:t>
            </a:r>
          </a:p>
          <a:p>
            <a:pPr>
              <a:buFont typeface="Arial"/>
              <a:buChar char="•"/>
            </a:pPr>
            <a:r>
              <a:rPr lang="en-US" sz="1600" dirty="0" smtClean="0"/>
              <a:t>draft</a:t>
            </a:r>
            <a:r>
              <a:rPr lang="en-US" sz="1600" dirty="0"/>
              <a:t>-</a:t>
            </a:r>
            <a:r>
              <a:rPr lang="en-US" sz="1600" dirty="0" err="1"/>
              <a:t>ietf</a:t>
            </a:r>
            <a:r>
              <a:rPr lang="en-US" sz="1600" dirty="0"/>
              <a:t>-ace-</a:t>
            </a:r>
            <a:r>
              <a:rPr lang="en-US" sz="1600" dirty="0" err="1"/>
              <a:t>cbor</a:t>
            </a:r>
            <a:r>
              <a:rPr lang="en-US" sz="1600" dirty="0"/>
              <a:t>-web-token (5 </a:t>
            </a:r>
            <a:r>
              <a:rPr lang="en-US" sz="1600" dirty="0" err="1"/>
              <a:t>mins</a:t>
            </a:r>
            <a:r>
              <a:rPr lang="en-US" sz="1600" dirty="0"/>
              <a:t>) - Mike </a:t>
            </a:r>
            <a:r>
              <a:rPr lang="en-US" sz="1600" dirty="0" smtClean="0"/>
              <a:t>Jones</a:t>
            </a:r>
          </a:p>
          <a:p>
            <a:pPr>
              <a:buFont typeface="Arial"/>
              <a:buChar char="•"/>
            </a:pPr>
            <a:r>
              <a:rPr lang="en-US" sz="1600" dirty="0" smtClean="0"/>
              <a:t>draft</a:t>
            </a:r>
            <a:r>
              <a:rPr lang="en-US" sz="1600" dirty="0"/>
              <a:t>-</a:t>
            </a:r>
            <a:r>
              <a:rPr lang="en-US" sz="1600" dirty="0" err="1"/>
              <a:t>ietf</a:t>
            </a:r>
            <a:r>
              <a:rPr lang="en-US" sz="1600" dirty="0"/>
              <a:t>-ace-</a:t>
            </a:r>
            <a:r>
              <a:rPr lang="en-US" sz="1600" dirty="0" err="1"/>
              <a:t>cwt</a:t>
            </a:r>
            <a:r>
              <a:rPr lang="en-US" sz="1600" dirty="0"/>
              <a:t>-proof-of-possession (10 </a:t>
            </a:r>
            <a:r>
              <a:rPr lang="en-US" sz="1600" dirty="0" err="1"/>
              <a:t>mins</a:t>
            </a:r>
            <a:r>
              <a:rPr lang="en-US" sz="1600" dirty="0"/>
              <a:t>) - Mike </a:t>
            </a:r>
            <a:r>
              <a:rPr lang="en-US" sz="1600" dirty="0" smtClean="0"/>
              <a:t>Jones</a:t>
            </a:r>
          </a:p>
          <a:p>
            <a:pPr>
              <a:buFont typeface="Arial"/>
              <a:buChar char="•"/>
            </a:pPr>
            <a:r>
              <a:rPr lang="en-US" sz="1600" dirty="0" smtClean="0"/>
              <a:t>draft</a:t>
            </a:r>
            <a:r>
              <a:rPr lang="en-US" sz="1600" dirty="0"/>
              <a:t>-</a:t>
            </a:r>
            <a:r>
              <a:rPr lang="en-US" sz="1600" dirty="0" err="1"/>
              <a:t>seitz</a:t>
            </a:r>
            <a:r>
              <a:rPr lang="en-US" sz="1600" dirty="0"/>
              <a:t>-ace-</a:t>
            </a:r>
            <a:r>
              <a:rPr lang="en-US" sz="1600" dirty="0" err="1"/>
              <a:t>oscoap</a:t>
            </a:r>
            <a:r>
              <a:rPr lang="en-US" sz="1600" dirty="0"/>
              <a:t>-profile (10 </a:t>
            </a:r>
            <a:r>
              <a:rPr lang="en-US" sz="1600" dirty="0" err="1"/>
              <a:t>mins</a:t>
            </a:r>
            <a:r>
              <a:rPr lang="en-US" sz="1600" dirty="0"/>
              <a:t>) - Francesca </a:t>
            </a:r>
            <a:r>
              <a:rPr lang="en-US" sz="1600" dirty="0" err="1" smtClean="0"/>
              <a:t>Palombini</a:t>
            </a:r>
            <a:endParaRPr lang="en-US" sz="1600" dirty="0" smtClean="0"/>
          </a:p>
          <a:p>
            <a:pPr>
              <a:buFont typeface="Arial"/>
              <a:buChar char="•"/>
            </a:pPr>
            <a:r>
              <a:rPr lang="en-US" sz="1600" dirty="0" smtClean="0"/>
              <a:t>draft</a:t>
            </a:r>
            <a:r>
              <a:rPr lang="en-US" sz="1600" dirty="0"/>
              <a:t>-</a:t>
            </a:r>
            <a:r>
              <a:rPr lang="en-US" sz="1600" dirty="0" err="1"/>
              <a:t>ietf</a:t>
            </a:r>
            <a:r>
              <a:rPr lang="en-US" sz="1600" dirty="0"/>
              <a:t>-ace-</a:t>
            </a:r>
            <a:r>
              <a:rPr lang="en-US" sz="1600" dirty="0" err="1"/>
              <a:t>oauth</a:t>
            </a:r>
            <a:r>
              <a:rPr lang="en-US" sz="1600" dirty="0"/>
              <a:t>-</a:t>
            </a:r>
            <a:r>
              <a:rPr lang="en-US" sz="1600" dirty="0" err="1"/>
              <a:t>authz</a:t>
            </a:r>
            <a:r>
              <a:rPr lang="en-US" sz="1600" dirty="0"/>
              <a:t> (15 </a:t>
            </a:r>
            <a:r>
              <a:rPr lang="en-US" sz="1600" dirty="0" err="1"/>
              <a:t>mins</a:t>
            </a:r>
            <a:r>
              <a:rPr lang="en-US" sz="1600" dirty="0"/>
              <a:t>) - Ludwig </a:t>
            </a:r>
            <a:r>
              <a:rPr lang="en-US" sz="1600" dirty="0" smtClean="0"/>
              <a:t>Seitz</a:t>
            </a:r>
          </a:p>
          <a:p>
            <a:pPr>
              <a:buFont typeface="Arial"/>
              <a:buChar char="•"/>
            </a:pPr>
            <a:r>
              <a:rPr lang="en-US" sz="1600" dirty="0" smtClean="0"/>
              <a:t>draft</a:t>
            </a:r>
            <a:r>
              <a:rPr lang="en-US" sz="1600" dirty="0"/>
              <a:t>-</a:t>
            </a:r>
            <a:r>
              <a:rPr lang="en-US" sz="1600" dirty="0" err="1"/>
              <a:t>ietf</a:t>
            </a:r>
            <a:r>
              <a:rPr lang="en-US" sz="1600" dirty="0"/>
              <a:t>-ace-</a:t>
            </a:r>
            <a:r>
              <a:rPr lang="en-US" sz="1600" dirty="0" err="1"/>
              <a:t>dtls</a:t>
            </a:r>
            <a:r>
              <a:rPr lang="en-US" sz="1600" dirty="0"/>
              <a:t>-authorize (10 </a:t>
            </a:r>
            <a:r>
              <a:rPr lang="en-US" sz="1600" dirty="0" err="1"/>
              <a:t>mins</a:t>
            </a:r>
            <a:r>
              <a:rPr lang="en-US" sz="1600" dirty="0"/>
              <a:t>) - Olaf Bergmann/</a:t>
            </a:r>
            <a:r>
              <a:rPr lang="en-US" sz="1600" dirty="0" err="1"/>
              <a:t>Göran</a:t>
            </a:r>
            <a:endParaRPr lang="en-US" sz="1600" dirty="0"/>
          </a:p>
          <a:p>
            <a:pPr>
              <a:buFont typeface="Arial"/>
              <a:buChar char="•"/>
            </a:pPr>
            <a:endParaRPr lang="en-US" sz="1600" dirty="0"/>
          </a:p>
          <a:p>
            <a:pPr marL="0" indent="0">
              <a:buNone/>
            </a:pPr>
            <a:r>
              <a:rPr lang="en-US" sz="1600" dirty="0"/>
              <a:t>Non-Working Group Documents</a:t>
            </a:r>
            <a:r>
              <a:rPr lang="en-US" sz="1600" dirty="0" smtClean="0"/>
              <a:t>:</a:t>
            </a:r>
          </a:p>
          <a:p>
            <a:pPr>
              <a:buFont typeface="Arial"/>
              <a:buChar char="•"/>
            </a:pPr>
            <a:r>
              <a:rPr lang="en-US" sz="1600" dirty="0" smtClean="0"/>
              <a:t>draft</a:t>
            </a:r>
            <a:r>
              <a:rPr lang="en-US" sz="1600" dirty="0"/>
              <a:t>-</a:t>
            </a:r>
            <a:r>
              <a:rPr lang="en-US" sz="1600" dirty="0" err="1"/>
              <a:t>tiloca</a:t>
            </a:r>
            <a:r>
              <a:rPr lang="en-US" sz="1600" dirty="0"/>
              <a:t>-ace-</a:t>
            </a:r>
            <a:r>
              <a:rPr lang="en-US" sz="1600" dirty="0" err="1"/>
              <a:t>oscoap</a:t>
            </a:r>
            <a:r>
              <a:rPr lang="en-US" sz="1600" dirty="0"/>
              <a:t>-joining (15 </a:t>
            </a:r>
            <a:r>
              <a:rPr lang="en-US" sz="1600" dirty="0" err="1"/>
              <a:t>mins</a:t>
            </a:r>
            <a:r>
              <a:rPr lang="en-US" sz="1600" dirty="0"/>
              <a:t>) - Marco </a:t>
            </a:r>
            <a:r>
              <a:rPr lang="en-US" sz="1600" dirty="0" err="1" smtClean="0"/>
              <a:t>Tiloa</a:t>
            </a:r>
            <a:endParaRPr lang="en-US" sz="1600" dirty="0" smtClean="0"/>
          </a:p>
          <a:p>
            <a:pPr>
              <a:buFont typeface="Arial"/>
              <a:buChar char="•"/>
            </a:pPr>
            <a:r>
              <a:rPr lang="en-US" sz="1600" dirty="0" smtClean="0"/>
              <a:t>draft</a:t>
            </a:r>
            <a:r>
              <a:rPr lang="en-US" sz="1600" dirty="0"/>
              <a:t>-</a:t>
            </a:r>
            <a:r>
              <a:rPr lang="en-US" sz="1600" dirty="0" err="1"/>
              <a:t>aragon</a:t>
            </a:r>
            <a:r>
              <a:rPr lang="en-US" sz="1600" dirty="0"/>
              <a:t>-ace-</a:t>
            </a:r>
            <a:r>
              <a:rPr lang="en-US" sz="1600" dirty="0" err="1"/>
              <a:t>ipsec</a:t>
            </a:r>
            <a:r>
              <a:rPr lang="en-US" sz="1600" dirty="0"/>
              <a:t>-profile (5 </a:t>
            </a:r>
            <a:r>
              <a:rPr lang="en-US" sz="1600" dirty="0" err="1"/>
              <a:t>mins</a:t>
            </a:r>
            <a:r>
              <a:rPr lang="en-US" sz="1600" dirty="0"/>
              <a:t>) - Marco </a:t>
            </a:r>
            <a:r>
              <a:rPr lang="en-US" sz="1600" dirty="0" err="1" smtClean="0"/>
              <a:t>Tiloa</a:t>
            </a:r>
            <a:endParaRPr lang="en-US" sz="1600" dirty="0" smtClean="0"/>
          </a:p>
          <a:p>
            <a:pPr>
              <a:buFont typeface="Arial"/>
              <a:buChar char="•"/>
            </a:pPr>
            <a:r>
              <a:rPr lang="en-US" sz="1600" dirty="0" smtClean="0"/>
              <a:t>draft</a:t>
            </a:r>
            <a:r>
              <a:rPr lang="en-US" sz="1600" dirty="0"/>
              <a:t>-</a:t>
            </a:r>
            <a:r>
              <a:rPr lang="en-US" sz="1600" dirty="0" err="1"/>
              <a:t>vanderstok</a:t>
            </a:r>
            <a:r>
              <a:rPr lang="en-US" sz="1600" dirty="0"/>
              <a:t>-ace-</a:t>
            </a:r>
            <a:r>
              <a:rPr lang="en-US" sz="1600" dirty="0" err="1"/>
              <a:t>coap</a:t>
            </a:r>
            <a:r>
              <a:rPr lang="en-US" sz="1600" dirty="0"/>
              <a:t>-</a:t>
            </a:r>
            <a:r>
              <a:rPr lang="en-US" sz="1600" dirty="0" err="1"/>
              <a:t>est</a:t>
            </a:r>
            <a:r>
              <a:rPr lang="en-US" sz="1600" dirty="0"/>
              <a:t> (15 </a:t>
            </a:r>
            <a:r>
              <a:rPr lang="en-US" sz="1600" dirty="0" err="1"/>
              <a:t>mins</a:t>
            </a:r>
            <a:r>
              <a:rPr lang="en-US" sz="1600" dirty="0"/>
              <a:t>) - Peter van der </a:t>
            </a:r>
            <a:r>
              <a:rPr lang="en-US" sz="1600" dirty="0" err="1"/>
              <a:t>Stok</a:t>
            </a:r>
            <a:endParaRPr lang="en-US" sz="1600" dirty="0"/>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23</a:t>
            </a:fld>
            <a:endParaRPr lang="en-US"/>
          </a:p>
        </p:txBody>
      </p:sp>
    </p:spTree>
    <p:extLst>
      <p:ext uri="{BB962C8B-B14F-4D97-AF65-F5344CB8AC3E}">
        <p14:creationId xmlns:p14="http://schemas.microsoft.com/office/powerpoint/2010/main" val="24698713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7772400" cy="1066800"/>
          </a:xfrm>
        </p:spPr>
        <p:txBody>
          <a:bodyPr/>
          <a:lstStyle/>
          <a:p>
            <a:r>
              <a:rPr lang="en-US" b="1" dirty="0" smtClean="0"/>
              <a:t>SC IETF</a:t>
            </a:r>
            <a:endParaRPr lang="en-US" b="1" dirty="0"/>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24</a:t>
            </a:fld>
            <a:endParaRPr lang="en-US"/>
          </a:p>
        </p:txBody>
      </p:sp>
      <p:sp>
        <p:nvSpPr>
          <p:cNvPr id="7" name="Content Placeholder 6"/>
          <p:cNvSpPr>
            <a:spLocks noGrp="1"/>
          </p:cNvSpPr>
          <p:nvPr>
            <p:ph idx="1"/>
          </p:nvPr>
        </p:nvSpPr>
        <p:spPr>
          <a:xfrm>
            <a:off x="304800" y="685800"/>
            <a:ext cx="8534400" cy="5715000"/>
          </a:xfrm>
        </p:spPr>
        <p:txBody>
          <a:bodyPr/>
          <a:lstStyle/>
          <a:p>
            <a:pPr marL="0" indent="0">
              <a:buNone/>
            </a:pPr>
            <a:r>
              <a:rPr lang="en-US" sz="1600" dirty="0" smtClean="0"/>
              <a:t>ANIMA </a:t>
            </a:r>
            <a:r>
              <a:rPr lang="en-US" sz="1600" dirty="0"/>
              <a:t>Document </a:t>
            </a:r>
            <a:r>
              <a:rPr lang="en-US" sz="1600" dirty="0" smtClean="0"/>
              <a:t>Update</a:t>
            </a:r>
          </a:p>
          <a:p>
            <a:r>
              <a:rPr lang="en-US" sz="1600" dirty="0" smtClean="0"/>
              <a:t>ANIMA Auto Bootstrapping - Michael Richardson, </a:t>
            </a:r>
          </a:p>
          <a:p>
            <a:pPr lvl="1"/>
            <a:r>
              <a:rPr lang="en-US" sz="1600" dirty="0" smtClean="0"/>
              <a:t>draft</a:t>
            </a:r>
            <a:r>
              <a:rPr lang="en-US" sz="1600" dirty="0"/>
              <a:t>-</a:t>
            </a:r>
            <a:r>
              <a:rPr lang="en-US" sz="1600" dirty="0" err="1"/>
              <a:t>ietf</a:t>
            </a:r>
            <a:r>
              <a:rPr lang="en-US" sz="1600" dirty="0"/>
              <a:t>-anima-bootstrapping-</a:t>
            </a:r>
            <a:r>
              <a:rPr lang="en-US" sz="1600" dirty="0" err="1"/>
              <a:t>keyinfra</a:t>
            </a:r>
            <a:endParaRPr lang="en-US" sz="1600" dirty="0"/>
          </a:p>
          <a:p>
            <a:r>
              <a:rPr lang="en-US" sz="1600" dirty="0" smtClean="0"/>
              <a:t>Autonomic </a:t>
            </a:r>
            <a:r>
              <a:rPr lang="en-US" sz="1600" dirty="0"/>
              <a:t>Control </a:t>
            </a:r>
            <a:r>
              <a:rPr lang="en-US" sz="1600" dirty="0" smtClean="0"/>
              <a:t>Plane by </a:t>
            </a:r>
            <a:r>
              <a:rPr lang="en-US" sz="1600" dirty="0" err="1"/>
              <a:t>Toerless</a:t>
            </a:r>
            <a:r>
              <a:rPr lang="en-US" sz="1600" dirty="0"/>
              <a:t> Eckert, </a:t>
            </a:r>
            <a:endParaRPr lang="en-US" sz="1600" dirty="0" smtClean="0"/>
          </a:p>
          <a:p>
            <a:pPr lvl="1"/>
            <a:r>
              <a:rPr lang="en-US" sz="1600" dirty="0" smtClean="0"/>
              <a:t>draft</a:t>
            </a:r>
            <a:r>
              <a:rPr lang="en-US" sz="1600" dirty="0"/>
              <a:t>-</a:t>
            </a:r>
            <a:r>
              <a:rPr lang="en-US" sz="1600" dirty="0" err="1"/>
              <a:t>ietf</a:t>
            </a:r>
            <a:r>
              <a:rPr lang="en-US" sz="1600" dirty="0"/>
              <a:t>-anima-autonomic-control-plane</a:t>
            </a:r>
          </a:p>
          <a:p>
            <a:r>
              <a:rPr lang="en-US" sz="1600" dirty="0" smtClean="0"/>
              <a:t>AN </a:t>
            </a:r>
            <a:r>
              <a:rPr lang="en-US" sz="1600" dirty="0"/>
              <a:t>Reference Model </a:t>
            </a:r>
            <a:r>
              <a:rPr lang="en-US" sz="1600" dirty="0" smtClean="0"/>
              <a:t>by </a:t>
            </a:r>
            <a:r>
              <a:rPr lang="en-US" sz="1600" dirty="0" err="1"/>
              <a:t>Jeferson</a:t>
            </a:r>
            <a:r>
              <a:rPr lang="en-US" sz="1600" dirty="0"/>
              <a:t> </a:t>
            </a:r>
            <a:r>
              <a:rPr lang="en-US" sz="1600" dirty="0" err="1"/>
              <a:t>Nobre</a:t>
            </a:r>
            <a:r>
              <a:rPr lang="en-US" sz="1600" dirty="0"/>
              <a:t>, </a:t>
            </a:r>
            <a:endParaRPr lang="en-US" sz="1600" dirty="0" smtClean="0"/>
          </a:p>
          <a:p>
            <a:pPr lvl="1"/>
            <a:r>
              <a:rPr lang="en-US" sz="1600" dirty="0" smtClean="0"/>
              <a:t>draft</a:t>
            </a:r>
            <a:r>
              <a:rPr lang="en-US" sz="1600" dirty="0"/>
              <a:t>-</a:t>
            </a:r>
            <a:r>
              <a:rPr lang="en-US" sz="1600" dirty="0" err="1"/>
              <a:t>ietf</a:t>
            </a:r>
            <a:r>
              <a:rPr lang="en-US" sz="1600" dirty="0"/>
              <a:t>-anima-reference-model</a:t>
            </a:r>
          </a:p>
          <a:p>
            <a:pPr marL="0" indent="0">
              <a:buNone/>
            </a:pPr>
            <a:r>
              <a:rPr lang="en-US" sz="1600" dirty="0" smtClean="0"/>
              <a:t>GRASP </a:t>
            </a:r>
            <a:r>
              <a:rPr lang="en-US" sz="1600" dirty="0"/>
              <a:t>API - </a:t>
            </a:r>
            <a:r>
              <a:rPr lang="en-US" sz="1600" dirty="0" smtClean="0"/>
              <a:t>by </a:t>
            </a:r>
            <a:r>
              <a:rPr lang="en-US" sz="1600" dirty="0"/>
              <a:t>Brian Carpenter/Bing </a:t>
            </a:r>
            <a:r>
              <a:rPr lang="en-US" sz="1600" dirty="0" smtClean="0"/>
              <a:t>Liu</a:t>
            </a:r>
          </a:p>
          <a:p>
            <a:pPr marL="677863" lvl="1" indent="-215900">
              <a:buFont typeface="Lucida Grande"/>
              <a:buChar char="-"/>
            </a:pPr>
            <a:r>
              <a:rPr lang="en-US" sz="1600" dirty="0" smtClean="0"/>
              <a:t>draft</a:t>
            </a:r>
            <a:r>
              <a:rPr lang="en-US" sz="1600" dirty="0"/>
              <a:t>-</a:t>
            </a:r>
            <a:r>
              <a:rPr lang="en-US" sz="1600" dirty="0" err="1"/>
              <a:t>liu</a:t>
            </a:r>
            <a:r>
              <a:rPr lang="en-US" sz="1600" dirty="0"/>
              <a:t>-anima-grasp-</a:t>
            </a:r>
            <a:r>
              <a:rPr lang="en-US" sz="1600" dirty="0" err="1"/>
              <a:t>api</a:t>
            </a:r>
            <a:endParaRPr lang="en-US" sz="1600" dirty="0"/>
          </a:p>
          <a:p>
            <a:pPr marL="0" indent="0">
              <a:buNone/>
            </a:pPr>
            <a:r>
              <a:rPr lang="en-US" sz="1600" dirty="0" smtClean="0"/>
              <a:t>Bulk </a:t>
            </a:r>
            <a:r>
              <a:rPr lang="en-US" sz="1600" dirty="0"/>
              <a:t>data over GRASP </a:t>
            </a:r>
            <a:r>
              <a:rPr lang="en-US" sz="1600" dirty="0" smtClean="0"/>
              <a:t>by </a:t>
            </a:r>
            <a:r>
              <a:rPr lang="en-US" sz="1600" dirty="0"/>
              <a:t>Brian Carpenter, </a:t>
            </a:r>
            <a:endParaRPr lang="en-US" sz="1600" dirty="0" smtClean="0"/>
          </a:p>
          <a:p>
            <a:pPr marL="685800" lvl="1">
              <a:buFont typeface="Lucida Grande"/>
              <a:buChar char="-"/>
            </a:pPr>
            <a:r>
              <a:rPr lang="en-US" sz="1600" dirty="0" smtClean="0"/>
              <a:t>draft</a:t>
            </a:r>
            <a:r>
              <a:rPr lang="en-US" sz="1600" dirty="0"/>
              <a:t>-carpenter-anima-grasp-bulk</a:t>
            </a:r>
          </a:p>
          <a:p>
            <a:pPr marL="0" indent="0">
              <a:buNone/>
            </a:pPr>
            <a:r>
              <a:rPr lang="en-US" sz="1600" dirty="0" smtClean="0"/>
              <a:t>GRASP </a:t>
            </a:r>
            <a:r>
              <a:rPr lang="en-US" sz="1600" dirty="0"/>
              <a:t>Distribution </a:t>
            </a:r>
            <a:r>
              <a:rPr lang="en-US" sz="1600" dirty="0" smtClean="0"/>
              <a:t>by </a:t>
            </a:r>
            <a:r>
              <a:rPr lang="en-US" sz="1600" dirty="0"/>
              <a:t>Bing Liu, </a:t>
            </a:r>
            <a:endParaRPr lang="en-US" sz="1600" dirty="0" smtClean="0"/>
          </a:p>
          <a:p>
            <a:pPr marL="685800" lvl="1">
              <a:buFont typeface="Lucida Grande"/>
              <a:buChar char="-"/>
            </a:pPr>
            <a:r>
              <a:rPr lang="en-US" sz="1600" dirty="0" smtClean="0"/>
              <a:t>draft</a:t>
            </a:r>
            <a:r>
              <a:rPr lang="en-US" sz="1600" dirty="0"/>
              <a:t>-</a:t>
            </a:r>
            <a:r>
              <a:rPr lang="en-US" sz="1600" dirty="0" err="1"/>
              <a:t>liu</a:t>
            </a:r>
            <a:r>
              <a:rPr lang="en-US" sz="1600" dirty="0"/>
              <a:t>-anima-grasp-distribution,</a:t>
            </a:r>
          </a:p>
          <a:p>
            <a:pPr marL="0" indent="0">
              <a:buNone/>
            </a:pPr>
            <a:r>
              <a:rPr lang="en-US" sz="1600" dirty="0" smtClean="0"/>
              <a:t>ASA </a:t>
            </a:r>
            <a:r>
              <a:rPr lang="en-US" sz="1600" dirty="0"/>
              <a:t>Guidelines </a:t>
            </a:r>
            <a:r>
              <a:rPr lang="en-US" sz="1600" dirty="0" smtClean="0"/>
              <a:t>by </a:t>
            </a:r>
            <a:r>
              <a:rPr lang="en-US" sz="1600" dirty="0"/>
              <a:t>Brian Carpenter, </a:t>
            </a:r>
            <a:endParaRPr lang="en-US" sz="1600" dirty="0" smtClean="0"/>
          </a:p>
          <a:p>
            <a:pPr marL="685800" lvl="1">
              <a:buFont typeface="Lucida Grande"/>
              <a:buChar char="-"/>
            </a:pPr>
            <a:r>
              <a:rPr lang="en-US" sz="1600" dirty="0" smtClean="0"/>
              <a:t>draft</a:t>
            </a:r>
            <a:r>
              <a:rPr lang="en-US" sz="1600" dirty="0"/>
              <a:t>-carpenter-anima-</a:t>
            </a:r>
            <a:r>
              <a:rPr lang="en-US" sz="1600" dirty="0" err="1"/>
              <a:t>asa</a:t>
            </a:r>
            <a:r>
              <a:rPr lang="en-US" sz="1600" dirty="0"/>
              <a:t>-guidelines</a:t>
            </a:r>
          </a:p>
          <a:p>
            <a:pPr marL="0" indent="0">
              <a:buNone/>
            </a:pPr>
            <a:r>
              <a:rPr lang="en-US" sz="1600" dirty="0" smtClean="0"/>
              <a:t>Towards </a:t>
            </a:r>
            <a:r>
              <a:rPr lang="en-US" sz="1600" dirty="0" err="1"/>
              <a:t>PubSub</a:t>
            </a:r>
            <a:r>
              <a:rPr lang="en-US" sz="1600" dirty="0"/>
              <a:t> and Storage integration in ANIMA </a:t>
            </a:r>
            <a:r>
              <a:rPr lang="en-US" sz="1600" dirty="0" smtClean="0"/>
              <a:t>by </a:t>
            </a:r>
            <a:r>
              <a:rPr lang="en-US" sz="1600" dirty="0" err="1"/>
              <a:t>Artur</a:t>
            </a:r>
            <a:r>
              <a:rPr lang="en-US" sz="1600" dirty="0"/>
              <a:t> </a:t>
            </a:r>
            <a:r>
              <a:rPr lang="en-US" sz="1600" dirty="0" err="1"/>
              <a:t>Hecker</a:t>
            </a:r>
            <a:r>
              <a:rPr lang="en-US" sz="1600" dirty="0"/>
              <a:t>/</a:t>
            </a:r>
            <a:r>
              <a:rPr lang="en-US" sz="1600" dirty="0" err="1"/>
              <a:t>Xun</a:t>
            </a:r>
            <a:endParaRPr lang="en-US" sz="1600" dirty="0"/>
          </a:p>
          <a:p>
            <a:pPr marL="0" indent="0">
              <a:buNone/>
            </a:pPr>
            <a:r>
              <a:rPr lang="en-US" sz="1600" dirty="0" smtClean="0"/>
              <a:t>DNS</a:t>
            </a:r>
            <a:r>
              <a:rPr lang="en-US" sz="1600" dirty="0"/>
              <a:t>-SD over GRASP </a:t>
            </a:r>
            <a:r>
              <a:rPr lang="en-US" sz="1600" dirty="0" smtClean="0"/>
              <a:t>by </a:t>
            </a:r>
            <a:r>
              <a:rPr lang="en-US" sz="1600" dirty="0" err="1"/>
              <a:t>Toerless</a:t>
            </a:r>
            <a:r>
              <a:rPr lang="en-US" sz="1600" dirty="0"/>
              <a:t> </a:t>
            </a:r>
            <a:r>
              <a:rPr lang="en-US" sz="1600" dirty="0" smtClean="0"/>
              <a:t>Eckert </a:t>
            </a:r>
            <a:endParaRPr lang="en-US" sz="1600" dirty="0"/>
          </a:p>
        </p:txBody>
      </p:sp>
    </p:spTree>
    <p:extLst>
      <p:ext uri="{BB962C8B-B14F-4D97-AF65-F5344CB8AC3E}">
        <p14:creationId xmlns:p14="http://schemas.microsoft.com/office/powerpoint/2010/main" val="12193234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4114800"/>
          </a:xfrm>
        </p:spPr>
        <p:txBody>
          <a:bodyPr/>
          <a:lstStyle/>
          <a:p>
            <a:pPr marL="577850" lvl="1" indent="-290513" fontAlgn="b">
              <a:buClr>
                <a:srgbClr val="FF0000"/>
              </a:buClr>
              <a:buFont typeface="Wingdings" charset="2"/>
              <a:buChar char="q"/>
            </a:pPr>
            <a:r>
              <a:rPr lang="en-US" sz="2400" b="1" dirty="0"/>
              <a:t>P</a:t>
            </a:r>
            <a:r>
              <a:rPr lang="en-US" sz="2400" b="1" dirty="0" smtClean="0"/>
              <a:t>resentations</a:t>
            </a:r>
            <a:r>
              <a:rPr lang="en-US" sz="2000" b="1" dirty="0" smtClean="0"/>
              <a:t>:</a:t>
            </a:r>
          </a:p>
          <a:p>
            <a:pPr marL="1314450" lvl="1" indent="-457200" fontAlgn="b">
              <a:buClr>
                <a:srgbClr val="FF0000"/>
              </a:buClr>
              <a:buFont typeface="Wingdings" charset="2"/>
              <a:buChar char="q"/>
            </a:pPr>
            <a:r>
              <a:rPr lang="en-US" sz="2400" dirty="0"/>
              <a:t>Inclusion of AES-256 into IEEE </a:t>
            </a:r>
            <a:r>
              <a:rPr lang="en-US" sz="2400" dirty="0" smtClean="0"/>
              <a:t>802.15.4 by D Sturek (15-17-0573-01) </a:t>
            </a:r>
            <a:endParaRPr lang="en-US" sz="2400" dirty="0"/>
          </a:p>
          <a:p>
            <a:pPr marL="1314450" lvl="1" indent="-457200" fontAlgn="b">
              <a:buClr>
                <a:srgbClr val="FF0000"/>
              </a:buClr>
              <a:buFont typeface="Wingdings" charset="2"/>
              <a:buChar char="q"/>
            </a:pPr>
            <a:r>
              <a:rPr lang="en-US" sz="2400" dirty="0"/>
              <a:t>Enhancement of 802.15.4 UWB RFID PHYs to add </a:t>
            </a:r>
            <a:r>
              <a:rPr lang="en-US" sz="2400" dirty="0" smtClean="0"/>
              <a:t>bi</a:t>
            </a:r>
            <a:r>
              <a:rPr lang="en-US" sz="2400" dirty="0"/>
              <a:t>-directional </a:t>
            </a:r>
            <a:r>
              <a:rPr lang="en-US" sz="2400" dirty="0" smtClean="0"/>
              <a:t>capability by T Harrington </a:t>
            </a:r>
            <a:endParaRPr lang="en-US" sz="2400" dirty="0"/>
          </a:p>
          <a:p>
            <a:pPr marL="1314450" lvl="1" indent="-457200" fontAlgn="b">
              <a:buClr>
                <a:srgbClr val="FF0000"/>
              </a:buClr>
              <a:buFont typeface="Wingdings" charset="2"/>
              <a:buChar char="q"/>
            </a:pPr>
            <a:r>
              <a:rPr lang="en-US" sz="2400" dirty="0"/>
              <a:t>Formation of a Low Power Wide Area Network </a:t>
            </a:r>
            <a:r>
              <a:rPr lang="en-US" sz="2400" dirty="0" smtClean="0"/>
              <a:t>SG by Jörg Robert</a:t>
            </a:r>
            <a:endParaRPr lang="en-US" sz="2400" dirty="0">
              <a:solidFill>
                <a:srgbClr val="000000"/>
              </a:solidFill>
              <a:ea typeface="Lucida Grande"/>
              <a:cs typeface="Lucida Grande"/>
            </a:endParaRPr>
          </a:p>
        </p:txBody>
      </p:sp>
      <p:sp>
        <p:nvSpPr>
          <p:cNvPr id="4" name="Date Placeholder 3"/>
          <p:cNvSpPr>
            <a:spLocks noGrp="1"/>
          </p:cNvSpPr>
          <p:nvPr>
            <p:ph type="dt" sz="half" idx="10"/>
          </p:nvPr>
        </p:nvSpPr>
        <p:spPr/>
        <p:txBody>
          <a:bodyPr/>
          <a:lstStyle/>
          <a:p>
            <a:pPr>
              <a:defRPr/>
            </a:pPr>
            <a:r>
              <a:rPr lang="en-US" smtClean="0"/>
              <a:t>&lt;Nov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25</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26</a:t>
            </a:fld>
            <a:endParaRPr lang="en-US"/>
          </a:p>
        </p:txBody>
      </p:sp>
      <p:sp>
        <p:nvSpPr>
          <p:cNvPr id="21509" name="Rectangle 2"/>
          <p:cNvSpPr>
            <a:spLocks noGrp="1" noChangeArrowheads="1"/>
          </p:cNvSpPr>
          <p:nvPr>
            <p:ph type="title" idx="4294967295"/>
          </p:nvPr>
        </p:nvSpPr>
        <p:spPr>
          <a:xfrm>
            <a:off x="457200" y="1524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143000"/>
            <a:ext cx="8915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a:p>
            <a:pPr marL="800100" lvl="1" indent="-342900">
              <a:buClr>
                <a:srgbClr val="FF0000"/>
              </a:buClr>
              <a:buFont typeface="Wingdings" charset="2"/>
              <a:buChar char="q"/>
            </a:pPr>
            <a:r>
              <a:rPr lang="en-US" sz="1800" b="1" dirty="0" smtClean="0"/>
              <a:t>802.15.4-2015 Corrigendum:</a:t>
            </a:r>
          </a:p>
          <a:p>
            <a:pPr marL="1257300" lvl="2" indent="-342900">
              <a:buClr>
                <a:srgbClr val="FF0000"/>
              </a:buClr>
              <a:buFont typeface="Wingdings" charset="2"/>
              <a:buChar char="q"/>
            </a:pPr>
            <a:r>
              <a:rPr lang="en-US" sz="1800" dirty="0" smtClean="0"/>
              <a:t>Results of 1</a:t>
            </a:r>
            <a:r>
              <a:rPr lang="en-US" sz="1800" baseline="30000" dirty="0" smtClean="0"/>
              <a:t>st</a:t>
            </a:r>
            <a:r>
              <a:rPr lang="en-US" sz="1800" dirty="0" smtClean="0"/>
              <a:t> Sponsor Ballot presented</a:t>
            </a:r>
          </a:p>
          <a:p>
            <a:pPr marL="1257300" lvl="2" indent="-342900">
              <a:buClr>
                <a:srgbClr val="FF0000"/>
              </a:buClr>
              <a:buFont typeface="Wingdings" charset="2"/>
              <a:buChar char="q"/>
            </a:pPr>
            <a:r>
              <a:rPr lang="en-US" sz="1800" dirty="0" smtClean="0"/>
              <a:t>All c</a:t>
            </a:r>
            <a:r>
              <a:rPr lang="en-US" sz="1800" dirty="0" smtClean="0"/>
              <a:t>omments from Sponsor Ballot were resolved and captured in 15-17-602-01</a:t>
            </a:r>
          </a:p>
          <a:p>
            <a:pPr marL="1257300" lvl="2" indent="-342900">
              <a:buClr>
                <a:srgbClr val="FF0000"/>
              </a:buClr>
              <a:buFont typeface="Wingdings" charset="2"/>
              <a:buChar char="q"/>
            </a:pPr>
            <a:r>
              <a:rPr lang="en-US" sz="1800" dirty="0" smtClean="0"/>
              <a:t>TBD: </a:t>
            </a:r>
          </a:p>
          <a:p>
            <a:pPr marL="1714500" lvl="3" indent="-342900">
              <a:buClr>
                <a:srgbClr val="FF0000"/>
              </a:buClr>
              <a:buFont typeface="Wingdings" charset="2"/>
              <a:buChar char="q"/>
            </a:pPr>
            <a:r>
              <a:rPr lang="en-US" sz="1800" dirty="0"/>
              <a:t>A</a:t>
            </a:r>
            <a:r>
              <a:rPr lang="en-US" sz="1800" dirty="0" smtClean="0"/>
              <a:t>dd resolutions to draft and update draft rev</a:t>
            </a:r>
          </a:p>
          <a:p>
            <a:pPr marL="1714500" lvl="3" indent="-342900">
              <a:buClr>
                <a:srgbClr val="FF0000"/>
              </a:buClr>
              <a:buFont typeface="Wingdings" charset="2"/>
              <a:buChar char="q"/>
            </a:pPr>
            <a:r>
              <a:rPr lang="en-US" sz="1800" dirty="0" smtClean="0">
                <a:latin typeface="+mj-lt"/>
              </a:rPr>
              <a:t>Recirculate d3p802.15.4-2015-Corri-1-2017 </a:t>
            </a:r>
          </a:p>
          <a:p>
            <a:pPr marL="800100" lvl="1" indent="-342900">
              <a:buClr>
                <a:srgbClr val="FF0000"/>
              </a:buClr>
              <a:buFont typeface="Wingdings" charset="2"/>
              <a:buChar char="q"/>
            </a:pPr>
            <a:r>
              <a:rPr lang="en-US" sz="1800" b="1" dirty="0" smtClean="0"/>
              <a:t>Changes </a:t>
            </a:r>
            <a:r>
              <a:rPr lang="en-US" sz="1800" b="1" dirty="0"/>
              <a:t>with </a:t>
            </a:r>
            <a:r>
              <a:rPr lang="en-US" sz="1800" b="1" dirty="0" smtClean="0"/>
              <a:t>Existing Standards: </a:t>
            </a:r>
            <a:r>
              <a:rPr lang="en-US" sz="1800" dirty="0" smtClean="0"/>
              <a:t>None needed</a:t>
            </a:r>
          </a:p>
          <a:p>
            <a:pPr marL="800100" lvl="1" indent="-342900">
              <a:buClr>
                <a:srgbClr val="FF0000"/>
              </a:buClr>
              <a:buFont typeface="Wingdings" charset="2"/>
              <a:buChar char="q"/>
            </a:pPr>
            <a:r>
              <a:rPr lang="en-US" sz="1800" b="1" dirty="0" smtClean="0"/>
              <a:t>Changes </a:t>
            </a:r>
            <a:r>
              <a:rPr lang="en-US" sz="1800" b="1" dirty="0"/>
              <a:t>with Operations </a:t>
            </a:r>
            <a:r>
              <a:rPr lang="en-US" sz="1800" b="1" dirty="0" smtClean="0"/>
              <a:t>Manual: </a:t>
            </a:r>
            <a:r>
              <a:rPr lang="en-US" sz="1800" dirty="0" smtClean="0"/>
              <a:t>None </a:t>
            </a:r>
            <a:r>
              <a:rPr lang="en-US" sz="1800" dirty="0" smtClean="0"/>
              <a:t>needed</a:t>
            </a:r>
          </a:p>
          <a:p>
            <a:pPr>
              <a:buClr>
                <a:srgbClr val="FF0000"/>
              </a:buClr>
            </a:pPr>
            <a:endParaRPr lang="en-US" sz="1800" b="1" dirty="0"/>
          </a:p>
          <a:p>
            <a:pPr marL="342900" indent="-342900">
              <a:buClr>
                <a:srgbClr val="FF0000"/>
              </a:buClr>
              <a:buFont typeface="Wingdings" charset="2"/>
              <a:buChar char="q"/>
            </a:pPr>
            <a:r>
              <a:rPr lang="en-US" sz="1800" b="1" dirty="0"/>
              <a:t>IETF</a:t>
            </a:r>
          </a:p>
          <a:p>
            <a:pPr marL="800100" lvl="1" indent="-342900">
              <a:buClr>
                <a:srgbClr val="FF0000"/>
              </a:buClr>
              <a:buFont typeface="Wingdings" charset="2"/>
              <a:buChar char="q"/>
            </a:pPr>
            <a:r>
              <a:rPr lang="en-US" sz="1800" b="1" dirty="0"/>
              <a:t>Reviewed agenda items for IETF 98: </a:t>
            </a:r>
            <a:endParaRPr lang="en-US" sz="1800" b="1" dirty="0" smtClean="0"/>
          </a:p>
          <a:p>
            <a:pPr marL="1257300" lvl="2" indent="-342900">
              <a:buClr>
                <a:srgbClr val="FF0000"/>
              </a:buClr>
              <a:buFont typeface="Wingdings" charset="2"/>
              <a:buChar char="q"/>
            </a:pPr>
            <a:r>
              <a:rPr lang="en-US" sz="1800" dirty="0" smtClean="0"/>
              <a:t>6tisch</a:t>
            </a:r>
            <a:r>
              <a:rPr lang="en-US" sz="1800" dirty="0"/>
              <a:t>, Core, 6lo, Roll, Detnet, lp-wan, t2trg, Ace</a:t>
            </a:r>
          </a:p>
          <a:p>
            <a:pPr>
              <a:buClr>
                <a:srgbClr val="FF0000"/>
              </a:buClr>
            </a:pPr>
            <a:endParaRPr lang="en-US" sz="1800" dirty="0" smtClean="0"/>
          </a:p>
        </p:txBody>
      </p:sp>
    </p:spTree>
    <p:extLst>
      <p:ext uri="{BB962C8B-B14F-4D97-AF65-F5344CB8AC3E}">
        <p14:creationId xmlns:p14="http://schemas.microsoft.com/office/powerpoint/2010/main" val="16887725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27</a:t>
            </a:fld>
            <a:endParaRPr lang="en-US"/>
          </a:p>
        </p:txBody>
      </p:sp>
      <p:sp>
        <p:nvSpPr>
          <p:cNvPr id="21509" name="Rectangle 2"/>
          <p:cNvSpPr>
            <a:spLocks noGrp="1" noChangeArrowheads="1"/>
          </p:cNvSpPr>
          <p:nvPr>
            <p:ph type="title" idx="4294967295"/>
          </p:nvPr>
        </p:nvSpPr>
        <p:spPr>
          <a:xfrm>
            <a:off x="457200" y="1524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838200"/>
            <a:ext cx="899160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1">
              <a:buClr>
                <a:srgbClr val="FF0000"/>
              </a:buClr>
            </a:pPr>
            <a:endParaRPr lang="en-US" sz="1800" dirty="0" smtClean="0"/>
          </a:p>
          <a:p>
            <a:pPr marL="342900" indent="-342900">
              <a:buClr>
                <a:srgbClr val="FF0000"/>
              </a:buClr>
              <a:buFont typeface="Wingdings" charset="2"/>
              <a:buChar char="q"/>
            </a:pPr>
            <a:endParaRPr lang="en-US" sz="1800" b="1" dirty="0" smtClean="0"/>
          </a:p>
          <a:p>
            <a:pPr marL="342900" indent="-342900">
              <a:buClr>
                <a:srgbClr val="FF0000"/>
              </a:buClr>
              <a:buFont typeface="Wingdings" charset="2"/>
              <a:buChar char="q"/>
            </a:pPr>
            <a:r>
              <a:rPr lang="en-US" sz="1800" b="1" dirty="0" smtClean="0"/>
              <a:t>WNG </a:t>
            </a:r>
            <a:r>
              <a:rPr lang="en-US" sz="1800" b="1" dirty="0" smtClean="0"/>
              <a:t>presentations:</a:t>
            </a:r>
            <a:endParaRPr lang="en-US" sz="1800" b="1" dirty="0" smtClean="0"/>
          </a:p>
          <a:p>
            <a:pPr marL="1314450" lvl="1" indent="-457200" fontAlgn="b">
              <a:buClr>
                <a:srgbClr val="FF0000"/>
              </a:buClr>
              <a:buFont typeface="Wingdings" charset="2"/>
              <a:buChar char="q"/>
            </a:pPr>
            <a:r>
              <a:rPr lang="en-US" sz="1800" b="1" dirty="0"/>
              <a:t>Inclusion of AES-256 into IEEE 802.15.4 by </a:t>
            </a:r>
            <a:r>
              <a:rPr lang="en-US" sz="1800" b="1" dirty="0" smtClean="0"/>
              <a:t>Don </a:t>
            </a:r>
            <a:r>
              <a:rPr lang="en-US" sz="1800" b="1" dirty="0"/>
              <a:t>Sturek (15-17-0573-</a:t>
            </a:r>
            <a:r>
              <a:rPr lang="en-US" sz="1800" b="1" dirty="0" smtClean="0"/>
              <a:t>02)</a:t>
            </a:r>
          </a:p>
          <a:p>
            <a:pPr marL="1771650" lvl="2" indent="-457200" fontAlgn="b">
              <a:buClr>
                <a:srgbClr val="FF0000"/>
              </a:buClr>
              <a:buFont typeface="Wingdings" charset="2"/>
              <a:buChar char="q"/>
            </a:pPr>
            <a:r>
              <a:rPr lang="en-US" sz="1800" dirty="0" smtClean="0"/>
              <a:t>Consensus (25/0/0) was </a:t>
            </a:r>
            <a:r>
              <a:rPr lang="en-US" sz="1800" dirty="0"/>
              <a:t>to form a </a:t>
            </a:r>
            <a:r>
              <a:rPr lang="en-US" sz="1800" dirty="0" smtClean="0"/>
              <a:t>Security </a:t>
            </a:r>
            <a:r>
              <a:rPr lang="en-US" sz="1800" dirty="0"/>
              <a:t>Next Generation Study Group </a:t>
            </a:r>
            <a:r>
              <a:rPr lang="en-US" sz="1800" dirty="0" smtClean="0"/>
              <a:t>to </a:t>
            </a:r>
            <a:r>
              <a:rPr lang="en-US" sz="1800" dirty="0"/>
              <a:t>add AES-256 support (minimally) to IEEE 802.15.4-2015.   </a:t>
            </a:r>
            <a:endParaRPr lang="en-US" sz="1800" dirty="0" smtClean="0"/>
          </a:p>
          <a:p>
            <a:pPr marL="1771650" lvl="2" indent="-457200" fontAlgn="b">
              <a:buClr>
                <a:srgbClr val="FF0000"/>
              </a:buClr>
              <a:buFont typeface="Wingdings" charset="2"/>
              <a:buChar char="q"/>
            </a:pPr>
            <a:r>
              <a:rPr lang="en-US" sz="1800" dirty="0" smtClean="0"/>
              <a:t>If </a:t>
            </a:r>
            <a:r>
              <a:rPr lang="en-US" sz="1800" dirty="0"/>
              <a:t>the existing Auxiliary Security Header cannot easily be modified to support the addition of AES-256, the Study Group will create an alternative means, likely via the addition of Information Elements, to provide the ability to add AES-256 plus add the ability to negotiate the use of other security cipher suites and key lengths. </a:t>
            </a:r>
          </a:p>
          <a:p>
            <a:pPr marL="1314450" lvl="1" indent="-457200" fontAlgn="b">
              <a:buClr>
                <a:srgbClr val="FF0000"/>
              </a:buClr>
              <a:buFont typeface="Wingdings" charset="2"/>
              <a:buChar char="q"/>
            </a:pPr>
            <a:r>
              <a:rPr lang="en-US" sz="1800" b="1" dirty="0"/>
              <a:t>Enhancement of 802.15.4 UWB RFID PHYs to add bi-directional capability by </a:t>
            </a:r>
            <a:r>
              <a:rPr lang="en-US" sz="1800" b="1" dirty="0" smtClean="0"/>
              <a:t>Tim Harrington (15-17-0637-02)</a:t>
            </a:r>
          </a:p>
          <a:p>
            <a:pPr marL="1771650" lvl="2" indent="-457200" fontAlgn="b">
              <a:buClr>
                <a:srgbClr val="FF0000"/>
              </a:buClr>
              <a:buFont typeface="Wingdings" charset="2"/>
              <a:buChar char="q"/>
            </a:pPr>
            <a:r>
              <a:rPr lang="en-US" sz="1800" dirty="0" smtClean="0"/>
              <a:t>Consensus (3/0/7) was to form an IG to resolve concerns displayed during SC WNG </a:t>
            </a:r>
            <a:endParaRPr lang="en-US" sz="1800" dirty="0"/>
          </a:p>
          <a:p>
            <a:pPr marL="1314450" lvl="1" indent="-457200" fontAlgn="b">
              <a:buClr>
                <a:srgbClr val="FF0000"/>
              </a:buClr>
              <a:buFont typeface="Wingdings" charset="2"/>
              <a:buChar char="q"/>
            </a:pPr>
            <a:r>
              <a:rPr lang="en-US" sz="1800" b="1" dirty="0"/>
              <a:t>Formation of a Low Power Wide Area Network SG by Jörg </a:t>
            </a:r>
            <a:r>
              <a:rPr lang="en-US" sz="1800" b="1" dirty="0" smtClean="0"/>
              <a:t>Robert (15-17-0628-00)</a:t>
            </a:r>
          </a:p>
          <a:p>
            <a:pPr marL="1771650" lvl="2" indent="-457200" fontAlgn="b">
              <a:buClr>
                <a:srgbClr val="FF0000"/>
              </a:buClr>
              <a:buFont typeface="Wingdings" charset="2"/>
              <a:buChar char="q"/>
            </a:pPr>
            <a:r>
              <a:rPr lang="en-US" sz="1800" dirty="0" smtClean="0">
                <a:solidFill>
                  <a:srgbClr val="000000"/>
                </a:solidFill>
                <a:ea typeface="Lucida Grande"/>
                <a:cs typeface="Lucida Grande"/>
              </a:rPr>
              <a:t>Consensus (13/1/7) was to form a SG </a:t>
            </a:r>
            <a:r>
              <a:rPr lang="en-US" sz="1800" dirty="0">
                <a:solidFill>
                  <a:srgbClr val="000000"/>
                </a:solidFill>
                <a:ea typeface="Lucida Grande"/>
                <a:cs typeface="Lucida Grande"/>
              </a:rPr>
              <a:t>LPWA </a:t>
            </a:r>
            <a:r>
              <a:rPr lang="en-US" sz="1800" dirty="0" smtClean="0">
                <a:solidFill>
                  <a:srgbClr val="000000"/>
                </a:solidFill>
                <a:ea typeface="Lucida Grande"/>
                <a:cs typeface="Lucida Grande"/>
              </a:rPr>
              <a:t>to add an 802.15.4 </a:t>
            </a:r>
            <a:r>
              <a:rPr lang="en-US" sz="1800" dirty="0">
                <a:solidFill>
                  <a:srgbClr val="000000"/>
                </a:solidFill>
                <a:ea typeface="Lucida Grande"/>
                <a:cs typeface="Lucida Grande"/>
              </a:rPr>
              <a:t>amendment focusing on very low payload bit-rates (e.g. &lt;30kBit/s) in license exempt frequency bands.</a:t>
            </a:r>
          </a:p>
          <a:p>
            <a:pPr marL="1771650" lvl="2" indent="-457200" fontAlgn="b">
              <a:buClr>
                <a:srgbClr val="FF0000"/>
              </a:buClr>
              <a:buFont typeface="Wingdings" charset="2"/>
              <a:buChar char="q"/>
            </a:pPr>
            <a:r>
              <a:rPr lang="en-US" sz="1800" dirty="0" smtClean="0">
                <a:solidFill>
                  <a:srgbClr val="000000"/>
                </a:solidFill>
                <a:ea typeface="Lucida Grande"/>
                <a:cs typeface="Lucida Grande"/>
              </a:rPr>
              <a:t>This amendment would achieve </a:t>
            </a:r>
            <a:r>
              <a:rPr lang="en-US" sz="1800" dirty="0">
                <a:solidFill>
                  <a:srgbClr val="000000"/>
                </a:solidFill>
                <a:ea typeface="Lucida Grande"/>
                <a:cs typeface="Lucida Grande"/>
              </a:rPr>
              <a:t>a significantly increased robustness in case of interference from other users in license exempt frequency bands</a:t>
            </a:r>
            <a:r>
              <a:rPr lang="en-US" sz="1800" dirty="0" smtClean="0">
                <a:solidFill>
                  <a:srgbClr val="000000"/>
                </a:solidFill>
                <a:ea typeface="Lucida Grande"/>
                <a:cs typeface="Lucida Grande"/>
              </a:rPr>
              <a:t>.</a:t>
            </a:r>
            <a:endParaRPr lang="en-US" sz="1800" dirty="0">
              <a:solidFill>
                <a:srgbClr val="000000"/>
              </a:solidFill>
              <a:ea typeface="Lucida Grande"/>
              <a:cs typeface="Lucida Grande"/>
            </a:endParaRPr>
          </a:p>
        </p:txBody>
      </p:sp>
    </p:spTree>
    <p:extLst>
      <p:ext uri="{BB962C8B-B14F-4D97-AF65-F5344CB8AC3E}">
        <p14:creationId xmlns:p14="http://schemas.microsoft.com/office/powerpoint/2010/main" val="3628868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&lt;Nov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&lt;Nov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&lt;Nov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&lt;Nov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04800"/>
            <a:ext cx="7772400" cy="762000"/>
          </a:xfrm>
        </p:spPr>
        <p:txBody>
          <a:bodyPr/>
          <a:lstStyle/>
          <a:p>
            <a:r>
              <a:rPr lang="en-US" b="1" dirty="0" smtClean="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066800"/>
            <a:ext cx="85344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pPr>
            <a:r>
              <a:rPr lang="en-US" sz="3200" b="1" dirty="0" smtClean="0"/>
              <a:t>SC Maintenance   	</a:t>
            </a:r>
            <a:r>
              <a:rPr lang="en-US" sz="2400" b="1" dirty="0" smtClean="0"/>
              <a:t>Wednesday 8 Nov, AM1 </a:t>
            </a:r>
          </a:p>
          <a:p>
            <a:pPr marL="914400" lvl="1" indent="-457200" eaLnBrk="0" fontAlgn="b" hangingPunct="0">
              <a:buClr>
                <a:srgbClr val="FF0000"/>
              </a:buClr>
              <a:buFont typeface="Wingdings" charset="0"/>
              <a:buChar char="q"/>
            </a:pPr>
            <a:r>
              <a:rPr lang="en-US" sz="2400" b="1" dirty="0" smtClean="0"/>
              <a:t>Corrigendum: Sponsor Ballot Comment Resolution</a:t>
            </a:r>
          </a:p>
          <a:p>
            <a:pPr marL="914400" lvl="1" indent="-457200" eaLnBrk="0" fontAlgn="b" hangingPunct="0">
              <a:buClr>
                <a:srgbClr val="FF0000"/>
              </a:buClr>
              <a:buFont typeface="Wingdings" charset="0"/>
              <a:buChar char="q"/>
            </a:pPr>
            <a:r>
              <a:rPr lang="en-US" sz="2400" b="1" dirty="0" smtClean="0"/>
              <a:t>Discuss any other issues with published standards</a:t>
            </a:r>
          </a:p>
          <a:p>
            <a:pPr marL="914400" lvl="1" indent="-457200" eaLnBrk="0" fontAlgn="b" hangingPunct="0">
              <a:buClr>
                <a:srgbClr val="FF0000"/>
              </a:buClr>
              <a:buFont typeface="Wingdings" charset="0"/>
              <a:buChar char="q"/>
            </a:pPr>
            <a:r>
              <a:rPr lang="en-US" sz="2400" b="1" dirty="0" smtClean="0"/>
              <a:t>Discuss any issues with the Operations Manual</a:t>
            </a:r>
            <a:r>
              <a:rPr lang="en-US" sz="2400" dirty="0" smtClean="0"/>
              <a:t> </a:t>
            </a:r>
          </a:p>
          <a:p>
            <a:pPr marL="457200" indent="-457200" eaLnBrk="0" fontAlgn="b" hangingPunct="0">
              <a:buClr>
                <a:srgbClr val="FF0000"/>
              </a:buClr>
              <a:buFont typeface="Wingdings" charset="0"/>
              <a:buChar char="q"/>
            </a:pPr>
            <a:r>
              <a:rPr lang="en-US" sz="3200" b="1" dirty="0" smtClean="0"/>
              <a:t>SC IETF 		</a:t>
            </a:r>
            <a:r>
              <a:rPr lang="en-US" sz="2400" b="1" dirty="0" smtClean="0"/>
              <a:t>Tuesday 7 Nov, PM2 </a:t>
            </a:r>
            <a:endParaRPr lang="en-US" sz="2400" b="1" dirty="0"/>
          </a:p>
          <a:p>
            <a:pPr marL="800100" lvl="1" indent="-342900">
              <a:buClr>
                <a:srgbClr val="FF0000"/>
              </a:buClr>
              <a:buFont typeface="Wingdings" charset="2"/>
              <a:buChar char="q"/>
            </a:pPr>
            <a:r>
              <a:rPr lang="en-US" sz="2400" b="1" dirty="0"/>
              <a:t>Status Update: 6tisch, Core, 6lo, Roll, </a:t>
            </a:r>
            <a:r>
              <a:rPr lang="en-US" sz="2400" b="1" dirty="0" err="1"/>
              <a:t>Detnet</a:t>
            </a:r>
            <a:r>
              <a:rPr lang="en-US" sz="2400" b="1" dirty="0"/>
              <a:t>, </a:t>
            </a:r>
            <a:r>
              <a:rPr lang="en-US" sz="2400" b="1" dirty="0" smtClean="0"/>
              <a:t>lp</a:t>
            </a:r>
            <a:r>
              <a:rPr lang="en-US" sz="2400" b="1" dirty="0"/>
              <a:t>-</a:t>
            </a:r>
            <a:r>
              <a:rPr lang="en-US" sz="2400" b="1" dirty="0" smtClean="0"/>
              <a:t>wan, Ace, t2trg</a:t>
            </a:r>
            <a:endParaRPr lang="en-US" sz="2400" b="1" dirty="0"/>
          </a:p>
          <a:p>
            <a:pPr marL="457200" indent="-457200" eaLnBrk="0" fontAlgn="b" hangingPunct="0">
              <a:buClr>
                <a:srgbClr val="FF0000"/>
              </a:buClr>
              <a:buFont typeface="Wingdings" charset="0"/>
              <a:buChar char="q"/>
            </a:pPr>
            <a:r>
              <a:rPr lang="en-US" sz="3200" b="1" dirty="0" smtClean="0"/>
              <a:t>SC </a:t>
            </a:r>
            <a:r>
              <a:rPr lang="en-US" sz="3200" b="1" dirty="0"/>
              <a:t>WNG  </a:t>
            </a:r>
            <a:r>
              <a:rPr lang="en-US" sz="3200" b="1" dirty="0" smtClean="0"/>
              <a:t>		</a:t>
            </a:r>
            <a:r>
              <a:rPr lang="en-US" sz="2400" b="1" dirty="0" smtClean="0"/>
              <a:t>Wednesday 8 Nov, </a:t>
            </a:r>
            <a:r>
              <a:rPr lang="en-US" sz="2400" b="1" dirty="0"/>
              <a:t>AM2</a:t>
            </a:r>
          </a:p>
          <a:p>
            <a:pPr marL="801688" lvl="1" indent="-342900" fontAlgn="b">
              <a:buClr>
                <a:srgbClr val="FF0000"/>
              </a:buClr>
              <a:buFont typeface="Wingdings" charset="2"/>
              <a:buChar char="q"/>
            </a:pPr>
            <a:r>
              <a:rPr lang="en-US" sz="2400" b="1" dirty="0"/>
              <a:t>Three </a:t>
            </a:r>
            <a:r>
              <a:rPr lang="en-US" sz="2400" b="1" dirty="0" smtClean="0"/>
              <a:t>presentations:</a:t>
            </a:r>
          </a:p>
          <a:p>
            <a:pPr marL="1314450" lvl="1" indent="-457200" fontAlgn="b">
              <a:buClr>
                <a:srgbClr val="FF0000"/>
              </a:buClr>
              <a:buFont typeface="+mj-lt"/>
              <a:buAutoNum type="arabicPeriod"/>
            </a:pPr>
            <a:r>
              <a:rPr lang="en-US" sz="2400" b="1" dirty="0"/>
              <a:t>I</a:t>
            </a:r>
            <a:r>
              <a:rPr lang="en-US" sz="2400" b="1" dirty="0" smtClean="0"/>
              <a:t>nclusion </a:t>
            </a:r>
            <a:r>
              <a:rPr lang="en-US" sz="2400" b="1" dirty="0"/>
              <a:t>of AES-256 into IEEE 802.15.4, </a:t>
            </a:r>
            <a:endParaRPr lang="en-US" sz="2400" b="1" dirty="0" smtClean="0"/>
          </a:p>
          <a:p>
            <a:pPr marL="1314450" lvl="1" indent="-457200" fontAlgn="b">
              <a:buClr>
                <a:srgbClr val="FF0000"/>
              </a:buClr>
              <a:buFont typeface="+mj-lt"/>
              <a:buAutoNum type="arabicPeriod"/>
            </a:pPr>
            <a:r>
              <a:rPr lang="en-US" sz="2400" b="1" dirty="0" smtClean="0"/>
              <a:t>Enhancement of </a:t>
            </a:r>
            <a:r>
              <a:rPr lang="en-US" sz="2400" b="1" dirty="0"/>
              <a:t>802.15.4 UWB RFID PHYs to add </a:t>
            </a:r>
            <a:r>
              <a:rPr lang="en-US" sz="2400" b="1" dirty="0" smtClean="0"/>
              <a:t/>
            </a:r>
            <a:br>
              <a:rPr lang="en-US" sz="2400" b="1" dirty="0" smtClean="0"/>
            </a:br>
            <a:r>
              <a:rPr lang="en-US" sz="2400" b="1" dirty="0" smtClean="0"/>
              <a:t>bi</a:t>
            </a:r>
            <a:r>
              <a:rPr lang="en-US" sz="2400" b="1" dirty="0"/>
              <a:t>-directional capability, </a:t>
            </a:r>
            <a:endParaRPr lang="en-US" sz="2400" b="1" dirty="0" smtClean="0"/>
          </a:p>
          <a:p>
            <a:pPr marL="1314450" lvl="1" indent="-457200" fontAlgn="b">
              <a:buClr>
                <a:srgbClr val="FF0000"/>
              </a:buClr>
              <a:buFont typeface="+mj-lt"/>
              <a:buAutoNum type="arabicPeriod"/>
            </a:pPr>
            <a:r>
              <a:rPr lang="en-US" sz="2400" b="1" dirty="0" smtClean="0"/>
              <a:t>Formation of a Low </a:t>
            </a:r>
            <a:r>
              <a:rPr lang="en-US" sz="2400" b="1" dirty="0"/>
              <a:t>Power Wide Area Network </a:t>
            </a:r>
            <a:r>
              <a:rPr lang="en-US" sz="2400" b="1" dirty="0" smtClean="0"/>
              <a:t>SG</a:t>
            </a:r>
            <a:endParaRPr lang="en-US" sz="2400" b="1" dirty="0">
              <a:solidFill>
                <a:srgbClr val="000000"/>
              </a:solidFill>
              <a:ea typeface="Lucida Grande"/>
              <a:cs typeface="Lucida Grande"/>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42087</TotalTime>
  <Words>2965</Words>
  <Application>Microsoft Macintosh PowerPoint</Application>
  <PresentationFormat>On-screen Show (4:3)</PresentationFormat>
  <Paragraphs>453</Paragraphs>
  <Slides>27</Slides>
  <Notes>11</Notes>
  <HiddenSlides>24</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SC Meeting Goals</vt:lpstr>
      <vt:lpstr>SC Maintenance</vt:lpstr>
      <vt:lpstr>SC Maintenance</vt:lpstr>
      <vt:lpstr>SC Maintenance</vt:lpstr>
      <vt:lpstr>SC Maintenance</vt:lpstr>
      <vt:lpstr>SC IETF</vt:lpstr>
      <vt:lpstr>SC IETF</vt:lpstr>
      <vt:lpstr>SC IETF</vt:lpstr>
      <vt:lpstr>SC IETF</vt:lpstr>
      <vt:lpstr>SC IETF</vt:lpstr>
      <vt:lpstr>SC IETF</vt:lpstr>
      <vt:lpstr>SC IETF</vt:lpstr>
      <vt:lpstr>SC IETF</vt:lpstr>
      <vt:lpstr>SC IETF</vt:lpstr>
      <vt:lpstr>SC IETF</vt:lpstr>
      <vt:lpstr>SC IETF</vt:lpstr>
      <vt:lpstr>SC WNG </vt:lpstr>
      <vt:lpstr>SC Accomplishments</vt:lpstr>
      <vt:lpstr>SC Accomplishments</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Vancouver</dc:title>
  <dc:subject>IEEE 802.15 &lt;SC Report&gt;</dc:subject>
  <dc:creator>Pat Kinney</dc:creator>
  <cp:keywords/>
  <dc:description>&lt;15-17-0623-01-0mag&gt;</dc:description>
  <cp:lastModifiedBy>Pat Kinney</cp:lastModifiedBy>
  <cp:revision>886</cp:revision>
  <cp:lastPrinted>2016-07-25T16:00:41Z</cp:lastPrinted>
  <dcterms:created xsi:type="dcterms:W3CDTF">2009-07-12T16:25:16Z</dcterms:created>
  <dcterms:modified xsi:type="dcterms:W3CDTF">2017-11-09T16:00:51Z</dcterms:modified>
  <cp:category/>
</cp:coreProperties>
</file>