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331" r:id="rId2"/>
    <p:sldId id="317" r:id="rId3"/>
    <p:sldId id="334" r:id="rId4"/>
    <p:sldId id="335" r:id="rId5"/>
    <p:sldId id="336" r:id="rId6"/>
    <p:sldId id="33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3</a:t>
            </a:fld>
            <a:endParaRPr lang="en-US"/>
          </a:p>
        </p:txBody>
      </p:sp>
    </p:spTree>
    <p:extLst>
      <p:ext uri="{BB962C8B-B14F-4D97-AF65-F5344CB8AC3E}">
        <p14:creationId xmlns:p14="http://schemas.microsoft.com/office/powerpoint/2010/main" val="101955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4</a:t>
            </a:fld>
            <a:endParaRPr lang="en-US"/>
          </a:p>
        </p:txBody>
      </p:sp>
    </p:spTree>
    <p:extLst>
      <p:ext uri="{BB962C8B-B14F-4D97-AF65-F5344CB8AC3E}">
        <p14:creationId xmlns:p14="http://schemas.microsoft.com/office/powerpoint/2010/main" val="4240470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dirty="0"/>
              <a:t>&lt;November 2017&gt;</a:t>
            </a:r>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&lt;November 2017&gt;</a:t>
            </a:r>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&lt;November 2017&gt;</a:t>
            </a:r>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&lt;November 2017&gt;</a:t>
            </a:r>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dirty="0"/>
              <a:t>&lt;November 2017&gt;</a:t>
            </a:r>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dirty="0"/>
              <a:t>&lt;November 2017&gt;</a:t>
            </a:r>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dirty="0"/>
              <a:t>&lt;November 2017&gt;</a:t>
            </a:r>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&lt;November 2017&gt;</a:t>
            </a:r>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&lt;November 2017&gt;</a:t>
            </a:r>
          </a:p>
        </p:txBody>
      </p:sp>
      <p:sp>
        <p:nvSpPr>
          <p:cNvPr id="3" name="Footer Placeholder 2"/>
          <p:cNvSpPr>
            <a:spLocks noGrp="1"/>
          </p:cNvSpPr>
          <p:nvPr>
            <p:ph type="ftr" sz="quarter" idx="11"/>
          </p:nvPr>
        </p:nvSpPr>
        <p:spPr/>
        <p:txBody>
          <a:bodyPr/>
          <a:lstStyle>
            <a:lvl1pPr>
              <a:defRPr/>
            </a:lvl1pPr>
          </a:lstStyle>
          <a:p>
            <a:r>
              <a:rPr lang="en-US"/>
              <a:t>Hidetoshi Yokota, Ruben Salazar, Randy Turner (Landis+Gyr)</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&lt;November 2017&gt;</a:t>
            </a:r>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&lt;November 2017&gt;</a:t>
            </a:r>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a:t>&lt;November 2017&gt;</a:t>
            </a:r>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l">
              <a:defRPr/>
            </a:lvl1pPr>
          </a:lstStyle>
          <a:p>
            <a:r>
              <a:rPr lang="en-US" dirty="0"/>
              <a:t>Hidetoshi Yokota, Ruben Salazar, Randy Turner (</a:t>
            </a:r>
            <a:r>
              <a:rPr lang="en-US" dirty="0" err="1"/>
              <a:t>Landis+Gyr</a:t>
            </a:r>
            <a:r>
              <a:rPr lang="en-US" dirty="0"/>
              <a: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15-17-0618-00-0012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0D18D-D1D3-4A66-A9F9-2F8AEB788C79}"/>
              </a:ext>
            </a:extLst>
          </p:cNvPr>
          <p:cNvSpPr>
            <a:spLocks noGrp="1"/>
          </p:cNvSpPr>
          <p:nvPr>
            <p:ph type="dt" sz="half" idx="10"/>
          </p:nvPr>
        </p:nvSpPr>
        <p:spPr/>
        <p:txBody>
          <a:bodyPr/>
          <a:lstStyle/>
          <a:p>
            <a:r>
              <a:rPr lang="en-US" dirty="0"/>
              <a:t>&lt;November 2017&gt;</a:t>
            </a:r>
          </a:p>
        </p:txBody>
      </p:sp>
      <p:sp>
        <p:nvSpPr>
          <p:cNvPr id="3" name="Footer Placeholder 2">
            <a:extLst>
              <a:ext uri="{FF2B5EF4-FFF2-40B4-BE49-F238E27FC236}">
                <a16:creationId xmlns:a16="http://schemas.microsoft.com/office/drawing/2014/main" id="{683671C2-4209-45DF-8F7C-DD31FE002CE3}"/>
              </a:ext>
            </a:extLst>
          </p:cNvPr>
          <p:cNvSpPr>
            <a:spLocks noGrp="1"/>
          </p:cNvSpPr>
          <p:nvPr>
            <p:ph type="ftr" sz="quarter" idx="11"/>
          </p:nvPr>
        </p:nvSpPr>
        <p:spPr/>
        <p:txBody>
          <a:bodyPr/>
          <a:lstStyle/>
          <a:p>
            <a:r>
              <a:rPr lang="en-US"/>
              <a:t>Hidetoshi Yokota, Ruben Salazar, Randy Turner (Landis+Gyr)</a:t>
            </a:r>
          </a:p>
        </p:txBody>
      </p:sp>
      <p:sp>
        <p:nvSpPr>
          <p:cNvPr id="4" name="Slide Number Placeholder 3">
            <a:extLst>
              <a:ext uri="{FF2B5EF4-FFF2-40B4-BE49-F238E27FC236}">
                <a16:creationId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[Handling of non-ULI frame and Profile repository]	</a:t>
            </a:r>
          </a:p>
          <a:p>
            <a:r>
              <a:rPr lang="en-US" sz="1600" b="1" dirty="0">
                <a:solidFill>
                  <a:schemeClr val="tx2"/>
                </a:solidFill>
              </a:rPr>
              <a:t>Date Submitted: </a:t>
            </a:r>
            <a:r>
              <a:rPr lang="en-US" sz="1600" dirty="0">
                <a:solidFill>
                  <a:schemeClr val="tx2"/>
                </a:solidFill>
              </a:rPr>
              <a:t>[</a:t>
            </a:r>
            <a:r>
              <a:rPr lang="en-US" sz="1600" dirty="0">
                <a:solidFill>
                  <a:srgbClr val="FF0000"/>
                </a:solidFill>
              </a:rPr>
              <a:t>6 NOV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 Ruben Salazar, Randy Turner</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[ULI protocol stack and flows of operations]</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operations for ULI /non-ULI frames are revisited and Profile repository is proposed.</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a16="http://schemas.microsoft.com/office/drawing/2014/main" id="{218BFF98-09E7-4D0E-8139-59A3EC8465B6}"/>
              </a:ext>
            </a:extLst>
          </p:cNvPr>
          <p:cNvSpPr>
            <a:spLocks noGrp="1"/>
          </p:cNvSpPr>
          <p:nvPr>
            <p:ph idx="1"/>
          </p:nvPr>
        </p:nvSpPr>
        <p:spPr/>
        <p:txBody>
          <a:bodyPr/>
          <a:lstStyle/>
          <a:p>
            <a:r>
              <a:rPr lang="en-US" dirty="0"/>
              <a:t>Support of non-ULI frame </a:t>
            </a:r>
          </a:p>
          <a:p>
            <a:pPr lvl="1"/>
            <a:r>
              <a:rPr lang="en-US" dirty="0"/>
              <a:t>Review of last meeting conclusion</a:t>
            </a:r>
          </a:p>
          <a:p>
            <a:r>
              <a:rPr lang="en-US" dirty="0"/>
              <a:t>Retrieval of Profiles</a:t>
            </a:r>
          </a:p>
          <a:p>
            <a:pPr lvl="1"/>
            <a:r>
              <a:rPr lang="en-US" dirty="0"/>
              <a:t>Profile repository discovery</a:t>
            </a:r>
          </a:p>
          <a:p>
            <a:pPr lvl="1"/>
            <a:r>
              <a:rPr lang="en-US" dirty="0"/>
              <a:t>Profile retrieval</a:t>
            </a: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&lt;November 2017&gt;</a:t>
            </a:r>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endParaRPr lang="en-US" dirty="0"/>
          </a:p>
        </p:txBody>
      </p:sp>
      <p:sp>
        <p:nvSpPr>
          <p:cNvPr id="4" name="Slide Number Placeholder 3">
            <a:extLst>
              <a:ext uri="{FF2B5EF4-FFF2-40B4-BE49-F238E27FC236}">
                <a16:creationId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84F15DF0-DFB0-4FAB-8308-F2C81A8067E6}"/>
              </a:ext>
            </a:extLst>
          </p:cNvPr>
          <p:cNvSpPr/>
          <p:nvPr/>
        </p:nvSpPr>
        <p:spPr bwMode="auto">
          <a:xfrm>
            <a:off x="1053128" y="4467508"/>
            <a:ext cx="5767860" cy="57824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62" name="Rectangle 61">
            <a:extLst>
              <a:ext uri="{FF2B5EF4-FFF2-40B4-BE49-F238E27FC236}">
                <a16:creationId xmlns:a16="http://schemas.microsoft.com/office/drawing/2014/main" id="{A630DADC-B7FC-4B42-87B6-B21A9050191D}"/>
              </a:ext>
            </a:extLst>
          </p:cNvPr>
          <p:cNvSpPr/>
          <p:nvPr/>
        </p:nvSpPr>
        <p:spPr bwMode="auto">
          <a:xfrm>
            <a:off x="1053128" y="5045351"/>
            <a:ext cx="5767860" cy="34433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1053128" y="3858305"/>
            <a:ext cx="5767859" cy="609203"/>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1053128" y="2698637"/>
            <a:ext cx="5767859" cy="624681"/>
          </a:xfrm>
          <a:prstGeom prst="rect">
            <a:avLst/>
          </a:prstGeom>
          <a:noFill/>
          <a:ln>
            <a:prstDash val="solid"/>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Support of non-ULI frame (revisit)</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dirty="0"/>
              <a:t>&lt;November 2017&gt;</a:t>
            </a:r>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3</a:t>
            </a:fld>
            <a:endParaRPr lang="en-US"/>
          </a:p>
        </p:txBody>
      </p:sp>
      <p:sp>
        <p:nvSpPr>
          <p:cNvPr id="7" name="Flowchart: Terminator 6">
            <a:extLst>
              <a:ext uri="{FF2B5EF4-FFF2-40B4-BE49-F238E27FC236}">
                <a16:creationId xmlns:a16="http://schemas.microsoft.com/office/drawing/2014/main" id="{E2C24B35-CAEA-493B-8FFE-5CF1372B2F88}"/>
              </a:ext>
            </a:extLst>
          </p:cNvPr>
          <p:cNvSpPr/>
          <p:nvPr/>
        </p:nvSpPr>
        <p:spPr bwMode="auto">
          <a:xfrm>
            <a:off x="4800600"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9" name="Flowchart: Terminator 8">
            <a:extLst>
              <a:ext uri="{FF2B5EF4-FFF2-40B4-BE49-F238E27FC236}">
                <a16:creationId xmlns:a16="http://schemas.microsoft.com/office/drawing/2014/main" id="{969C5DD9-60B9-4ADB-88AD-1703B6E87A11}"/>
              </a:ext>
            </a:extLst>
          </p:cNvPr>
          <p:cNvSpPr/>
          <p:nvPr/>
        </p:nvSpPr>
        <p:spPr bwMode="auto">
          <a:xfrm>
            <a:off x="2996541"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600020" y="2697447"/>
            <a:ext cx="457200" cy="1756354"/>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00020" y="4460333"/>
            <a:ext cx="457200" cy="92612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4823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5692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612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060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058987" y="3324508"/>
            <a:ext cx="751503" cy="533400"/>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452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4915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4920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153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158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1" name="Rectangle 70">
            <a:extLst>
              <a:ext uri="{FF2B5EF4-FFF2-40B4-BE49-F238E27FC236}">
                <a16:creationId xmlns:a16="http://schemas.microsoft.com/office/drawing/2014/main" id="{0CF8486D-9E49-4AF1-A59A-F7A7B31CF644}"/>
              </a:ext>
            </a:extLst>
          </p:cNvPr>
          <p:cNvSpPr/>
          <p:nvPr/>
        </p:nvSpPr>
        <p:spPr bwMode="auto">
          <a:xfrm>
            <a:off x="1510328" y="2250544"/>
            <a:ext cx="2687194" cy="448693"/>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579630" y="1703170"/>
            <a:ext cx="1584960"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098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590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cxnSpLocks/>
          </p:cNvCxnSpPr>
          <p:nvPr/>
        </p:nvCxnSpPr>
        <p:spPr bwMode="auto">
          <a:xfrm rot="16200000" flipV="1">
            <a:off x="3532134" y="2149736"/>
            <a:ext cx="397255" cy="1682476"/>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384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00020" y="2250544"/>
            <a:ext cx="457200" cy="44776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78" name="Flowchart: Terminator 77">
            <a:extLst>
              <a:ext uri="{FF2B5EF4-FFF2-40B4-BE49-F238E27FC236}">
                <a16:creationId xmlns:a16="http://schemas.microsoft.com/office/drawing/2014/main" id="{CA13D027-308B-4BC1-A5A2-E0E8642B180A}"/>
              </a:ext>
            </a:extLst>
          </p:cNvPr>
          <p:cNvSpPr/>
          <p:nvPr/>
        </p:nvSpPr>
        <p:spPr bwMode="auto">
          <a:xfrm>
            <a:off x="24757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7" name="Rectangle 56">
            <a:extLst>
              <a:ext uri="{FF2B5EF4-FFF2-40B4-BE49-F238E27FC236}">
                <a16:creationId xmlns:a16="http://schemas.microsoft.com/office/drawing/2014/main" id="{7A317487-1BA7-48AE-A12B-E6EF7B5976C9}"/>
              </a:ext>
            </a:extLst>
          </p:cNvPr>
          <p:cNvSpPr/>
          <p:nvPr/>
        </p:nvSpPr>
        <p:spPr bwMode="auto">
          <a:xfrm>
            <a:off x="1053128" y="1694564"/>
            <a:ext cx="1759994"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Default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59" name="Connector: Elbow 58">
            <a:extLst>
              <a:ext uri="{FF2B5EF4-FFF2-40B4-BE49-F238E27FC236}">
                <a16:creationId xmlns:a16="http://schemas.microsoft.com/office/drawing/2014/main" id="{7E86DF7A-A326-42BF-9B17-052BC2843198}"/>
              </a:ext>
            </a:extLst>
          </p:cNvPr>
          <p:cNvCxnSpPr>
            <a:cxnSpLocks/>
            <a:stCxn id="78" idx="0"/>
            <a:endCxn id="68" idx="2"/>
          </p:cNvCxnSpPr>
          <p:nvPr/>
        </p:nvCxnSpPr>
        <p:spPr bwMode="auto">
          <a:xfrm rot="5400000" flipH="1" flipV="1">
            <a:off x="3082168" y="1753778"/>
            <a:ext cx="522923" cy="1163515"/>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68" name="Rectangle 67">
            <a:extLst>
              <a:ext uri="{FF2B5EF4-FFF2-40B4-BE49-F238E27FC236}">
                <a16:creationId xmlns:a16="http://schemas.microsoft.com/office/drawing/2014/main" id="{84A58BC3-DD8C-4BB9-897B-537228546C26}"/>
              </a:ext>
            </a:extLst>
          </p:cNvPr>
          <p:cNvSpPr/>
          <p:nvPr/>
        </p:nvSpPr>
        <p:spPr bwMode="auto">
          <a:xfrm>
            <a:off x="2937926" y="1700375"/>
            <a:ext cx="1974922" cy="373698"/>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ULI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65" name="Rectangle 64">
            <a:extLst>
              <a:ext uri="{FF2B5EF4-FFF2-40B4-BE49-F238E27FC236}">
                <a16:creationId xmlns:a16="http://schemas.microsoft.com/office/drawing/2014/main" id="{ACBFD3C0-4C75-4CBA-BB1B-57E2DA92E279}"/>
              </a:ext>
            </a:extLst>
          </p:cNvPr>
          <p:cNvSpPr/>
          <p:nvPr/>
        </p:nvSpPr>
        <p:spPr bwMode="auto">
          <a:xfrm>
            <a:off x="3686289" y="5531531"/>
            <a:ext cx="574431"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66" name="Rectangle 65">
            <a:extLst>
              <a:ext uri="{FF2B5EF4-FFF2-40B4-BE49-F238E27FC236}">
                <a16:creationId xmlns:a16="http://schemas.microsoft.com/office/drawing/2014/main" id="{53073921-3CB9-406B-B5E7-4F8F9DC720BE}"/>
              </a:ext>
            </a:extLst>
          </p:cNvPr>
          <p:cNvSpPr/>
          <p:nvPr/>
        </p:nvSpPr>
        <p:spPr bwMode="auto">
          <a:xfrm>
            <a:off x="426072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063AA66C-08B1-42BC-A1F0-EC4820AD0DAE}"/>
              </a:ext>
            </a:extLst>
          </p:cNvPr>
          <p:cNvSpPr/>
          <p:nvPr/>
        </p:nvSpPr>
        <p:spPr bwMode="auto">
          <a:xfrm>
            <a:off x="502272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=PT</a:t>
            </a:r>
          </a:p>
        </p:txBody>
      </p:sp>
      <p:sp>
        <p:nvSpPr>
          <p:cNvPr id="75" name="Rectangle 74">
            <a:extLst>
              <a:ext uri="{FF2B5EF4-FFF2-40B4-BE49-F238E27FC236}">
                <a16:creationId xmlns:a16="http://schemas.microsoft.com/office/drawing/2014/main" id="{639DA764-C91E-4629-ADBA-8D21EC243E2C}"/>
              </a:ext>
            </a:extLst>
          </p:cNvPr>
          <p:cNvSpPr/>
          <p:nvPr/>
        </p:nvSpPr>
        <p:spPr bwMode="auto">
          <a:xfrm>
            <a:off x="5784721" y="5531531"/>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77" name="Rectangle 76">
            <a:extLst>
              <a:ext uri="{FF2B5EF4-FFF2-40B4-BE49-F238E27FC236}">
                <a16:creationId xmlns:a16="http://schemas.microsoft.com/office/drawing/2014/main" id="{E0F47F80-CB5E-4FCD-BF86-F91A59ADD88F}"/>
              </a:ext>
            </a:extLst>
          </p:cNvPr>
          <p:cNvSpPr/>
          <p:nvPr/>
        </p:nvSpPr>
        <p:spPr bwMode="auto">
          <a:xfrm>
            <a:off x="3124200" y="6016025"/>
            <a:ext cx="574431" cy="308575"/>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80" name="Rectangle 79">
            <a:extLst>
              <a:ext uri="{FF2B5EF4-FFF2-40B4-BE49-F238E27FC236}">
                <a16:creationId xmlns:a16="http://schemas.microsoft.com/office/drawing/2014/main" id="{0F6EA2ED-799C-48CC-A212-CF6E42900F1B}"/>
              </a:ext>
            </a:extLst>
          </p:cNvPr>
          <p:cNvSpPr/>
          <p:nvPr/>
        </p:nvSpPr>
        <p:spPr bwMode="auto">
          <a:xfrm>
            <a:off x="3698631" y="6016025"/>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81" name="TextBox 80">
            <a:extLst>
              <a:ext uri="{FF2B5EF4-FFF2-40B4-BE49-F238E27FC236}">
                <a16:creationId xmlns:a16="http://schemas.microsoft.com/office/drawing/2014/main" id="{7FCB6F52-EA31-4DCE-B89D-C8EEDC5BD186}"/>
              </a:ext>
            </a:extLst>
          </p:cNvPr>
          <p:cNvSpPr txBox="1"/>
          <p:nvPr/>
        </p:nvSpPr>
        <p:spPr>
          <a:xfrm>
            <a:off x="4981428" y="6043826"/>
            <a:ext cx="1143262" cy="276999"/>
          </a:xfrm>
          <a:prstGeom prst="rect">
            <a:avLst/>
          </a:prstGeom>
          <a:noFill/>
        </p:spPr>
        <p:txBody>
          <a:bodyPr wrap="none" rtlCol="0">
            <a:spAutoFit/>
          </a:bodyPr>
          <a:lstStyle/>
          <a:p>
            <a:r>
              <a:rPr lang="en-US" dirty="0"/>
              <a:t>Non ULI frame</a:t>
            </a:r>
          </a:p>
        </p:txBody>
      </p:sp>
      <p:sp>
        <p:nvSpPr>
          <p:cNvPr id="85" name="TextBox 84">
            <a:extLst>
              <a:ext uri="{FF2B5EF4-FFF2-40B4-BE49-F238E27FC236}">
                <a16:creationId xmlns:a16="http://schemas.microsoft.com/office/drawing/2014/main" id="{76DA6DDD-00E7-4E20-8914-B995A4161AF8}"/>
              </a:ext>
            </a:extLst>
          </p:cNvPr>
          <p:cNvSpPr txBox="1"/>
          <p:nvPr/>
        </p:nvSpPr>
        <p:spPr>
          <a:xfrm>
            <a:off x="7107248" y="5588921"/>
            <a:ext cx="840295" cy="276999"/>
          </a:xfrm>
          <a:prstGeom prst="rect">
            <a:avLst/>
          </a:prstGeom>
          <a:noFill/>
        </p:spPr>
        <p:txBody>
          <a:bodyPr wrap="none" rtlCol="0">
            <a:spAutoFit/>
          </a:bodyPr>
          <a:lstStyle/>
          <a:p>
            <a:r>
              <a:rPr lang="en-US" dirty="0"/>
              <a:t>ULI frame</a:t>
            </a:r>
          </a:p>
        </p:txBody>
      </p:sp>
      <p:cxnSp>
        <p:nvCxnSpPr>
          <p:cNvPr id="88" name="Connector: Elbow 87">
            <a:extLst>
              <a:ext uri="{FF2B5EF4-FFF2-40B4-BE49-F238E27FC236}">
                <a16:creationId xmlns:a16="http://schemas.microsoft.com/office/drawing/2014/main" id="{8788AF37-F145-4930-B7BD-E7F7B08E6821}"/>
              </a:ext>
            </a:extLst>
          </p:cNvPr>
          <p:cNvCxnSpPr>
            <a:cxnSpLocks/>
            <a:stCxn id="65" idx="0"/>
            <a:endCxn id="49" idx="2"/>
          </p:cNvCxnSpPr>
          <p:nvPr/>
        </p:nvCxnSpPr>
        <p:spPr bwMode="auto">
          <a:xfrm rot="5400000" flipH="1" flipV="1">
            <a:off x="3418062" y="4509478"/>
            <a:ext cx="1577497" cy="466610"/>
          </a:xfrm>
          <a:prstGeom prst="bentConnector3">
            <a:avLst>
              <a:gd name="adj1" fmla="val 86382"/>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91" name="Connector: Elbow 90">
            <a:extLst>
              <a:ext uri="{FF2B5EF4-FFF2-40B4-BE49-F238E27FC236}">
                <a16:creationId xmlns:a16="http://schemas.microsoft.com/office/drawing/2014/main" id="{362012C0-D61A-4865-8113-8EC752ACAF77}"/>
              </a:ext>
            </a:extLst>
          </p:cNvPr>
          <p:cNvCxnSpPr>
            <a:cxnSpLocks/>
            <a:stCxn id="7" idx="0"/>
            <a:endCxn id="47" idx="2"/>
          </p:cNvCxnSpPr>
          <p:nvPr/>
        </p:nvCxnSpPr>
        <p:spPr bwMode="auto">
          <a:xfrm rot="16200000" flipV="1">
            <a:off x="5152619" y="4020220"/>
            <a:ext cx="344384" cy="245391"/>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61" name="Connector: Elbow 60">
            <a:extLst>
              <a:ext uri="{FF2B5EF4-FFF2-40B4-BE49-F238E27FC236}">
                <a16:creationId xmlns:a16="http://schemas.microsoft.com/office/drawing/2014/main" id="{17EC570C-EEFF-4940-88A1-775A9489A2F9}"/>
              </a:ext>
            </a:extLst>
          </p:cNvPr>
          <p:cNvCxnSpPr>
            <a:cxnSpLocks/>
          </p:cNvCxnSpPr>
          <p:nvPr/>
        </p:nvCxnSpPr>
        <p:spPr bwMode="auto">
          <a:xfrm rot="5400000" flipH="1" flipV="1">
            <a:off x="2937855" y="4582635"/>
            <a:ext cx="2061990" cy="804790"/>
          </a:xfrm>
          <a:prstGeom prst="bentConnector3">
            <a:avLst>
              <a:gd name="adj1" fmla="val 93630"/>
            </a:avLst>
          </a:prstGeom>
          <a:ln>
            <a:prstDash val="solid"/>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69" name="Connector: Elbow 68">
            <a:extLst>
              <a:ext uri="{FF2B5EF4-FFF2-40B4-BE49-F238E27FC236}">
                <a16:creationId xmlns:a16="http://schemas.microsoft.com/office/drawing/2014/main" id="{CD7E87A3-F18F-4ED8-A6E3-CA722BF74098}"/>
              </a:ext>
            </a:extLst>
          </p:cNvPr>
          <p:cNvCxnSpPr>
            <a:cxnSpLocks/>
            <a:stCxn id="50" idx="0"/>
            <a:endCxn id="78" idx="2"/>
          </p:cNvCxnSpPr>
          <p:nvPr/>
        </p:nvCxnSpPr>
        <p:spPr bwMode="auto">
          <a:xfrm rot="16200000" flipV="1">
            <a:off x="3404483" y="2149736"/>
            <a:ext cx="397255" cy="1682476"/>
          </a:xfrm>
          <a:prstGeom prst="bentConnector3">
            <a:avLst>
              <a:gd name="adj1" fmla="val 29343"/>
            </a:avLst>
          </a:prstGeom>
          <a:ln>
            <a:prstDash val="solid"/>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70" name="Connector: Elbow 69">
            <a:extLst>
              <a:ext uri="{FF2B5EF4-FFF2-40B4-BE49-F238E27FC236}">
                <a16:creationId xmlns:a16="http://schemas.microsoft.com/office/drawing/2014/main" id="{3F2B0631-86A6-4D1B-909C-09F77DB691FF}"/>
              </a:ext>
            </a:extLst>
          </p:cNvPr>
          <p:cNvCxnSpPr>
            <a:cxnSpLocks/>
          </p:cNvCxnSpPr>
          <p:nvPr/>
        </p:nvCxnSpPr>
        <p:spPr bwMode="auto">
          <a:xfrm rot="16200000" flipV="1">
            <a:off x="1956339" y="1864523"/>
            <a:ext cx="528734" cy="936211"/>
          </a:xfrm>
          <a:prstGeom prst="bentConnector3">
            <a:avLst>
              <a:gd name="adj1" fmla="val 50000"/>
            </a:avLst>
          </a:prstGeom>
          <a:ln>
            <a:prstDash val="solid"/>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20" name="Cylinder 19">
            <a:extLst>
              <a:ext uri="{FF2B5EF4-FFF2-40B4-BE49-F238E27FC236}">
                <a16:creationId xmlns:a16="http://schemas.microsoft.com/office/drawing/2014/main" id="{650B67BC-8628-4811-8BCB-872EDED508FE}"/>
              </a:ext>
            </a:extLst>
          </p:cNvPr>
          <p:cNvSpPr/>
          <p:nvPr/>
        </p:nvSpPr>
        <p:spPr bwMode="auto">
          <a:xfrm>
            <a:off x="7010400" y="3336424"/>
            <a:ext cx="733310" cy="526775"/>
          </a:xfrm>
          <a:prstGeom prst="can">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ULI-PIB</a:t>
            </a:r>
          </a:p>
        </p:txBody>
      </p:sp>
      <p:cxnSp>
        <p:nvCxnSpPr>
          <p:cNvPr id="22" name="Connector: Curved 21">
            <a:extLst>
              <a:ext uri="{FF2B5EF4-FFF2-40B4-BE49-F238E27FC236}">
                <a16:creationId xmlns:a16="http://schemas.microsoft.com/office/drawing/2014/main" id="{6BFEEA87-5460-4C62-8C24-18E6E0BE2040}"/>
              </a:ext>
            </a:extLst>
          </p:cNvPr>
          <p:cNvCxnSpPr>
            <a:cxnSpLocks/>
          </p:cNvCxnSpPr>
          <p:nvPr/>
        </p:nvCxnSpPr>
        <p:spPr bwMode="auto">
          <a:xfrm rot="16200000" flipH="1">
            <a:off x="5999708" y="1792332"/>
            <a:ext cx="146823" cy="2941361"/>
          </a:xfrm>
          <a:prstGeom prst="curvedConnector3">
            <a:avLst>
              <a:gd name="adj1" fmla="val -227558"/>
            </a:avLst>
          </a:prstGeom>
          <a:solidFill>
            <a:schemeClr val="accent1"/>
          </a:solidFill>
          <a:ln w="38100" cap="flat" cmpd="sng" algn="ctr">
            <a:solidFill>
              <a:srgbClr val="FFC000"/>
            </a:solidFill>
            <a:prstDash val="solid"/>
            <a:round/>
            <a:headEnd type="triangle"/>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43" name="Speech Bubble: Rectangle with Corners Rounded 42">
            <a:extLst>
              <a:ext uri="{FF2B5EF4-FFF2-40B4-BE49-F238E27FC236}">
                <a16:creationId xmlns:a16="http://schemas.microsoft.com/office/drawing/2014/main" id="{0688D118-4DAC-4C9C-BA7C-94F953781905}"/>
              </a:ext>
            </a:extLst>
          </p:cNvPr>
          <p:cNvSpPr/>
          <p:nvPr/>
        </p:nvSpPr>
        <p:spPr bwMode="auto">
          <a:xfrm>
            <a:off x="7287420" y="2169792"/>
            <a:ext cx="1246980" cy="841186"/>
          </a:xfrm>
          <a:prstGeom prst="wedgeRoundRectCallout">
            <a:avLst>
              <a:gd name="adj1" fmla="val -37262"/>
              <a:gd name="adj2" fmla="val 66870"/>
              <a:gd name="adj3" fmla="val 16667"/>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Checks if the corresponding device supports ULI</a:t>
            </a:r>
          </a:p>
        </p:txBody>
      </p:sp>
    </p:spTree>
    <p:extLst>
      <p:ext uri="{BB962C8B-B14F-4D97-AF65-F5344CB8AC3E}">
        <p14:creationId xmlns:p14="http://schemas.microsoft.com/office/powerpoint/2010/main" val="161250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Pass-through operation for ULI and Non-ULI frames</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dirty="0"/>
              <a:t>&lt;November 2017&gt;</a:t>
            </a:r>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4</a:t>
            </a:fld>
            <a:endParaRPr lang="en-US"/>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2133600" y="2749506"/>
            <a:ext cx="1401233" cy="1485231"/>
          </a:xfrm>
          <a:prstGeom prst="rect">
            <a:avLst/>
          </a:prstGeom>
          <a:solidFill>
            <a:schemeClr val="bg1">
              <a:lumMod val="95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Pass Thru</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2277535" y="4146020"/>
            <a:ext cx="1159788" cy="267617"/>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PTM-SAP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2277535" y="2605942"/>
            <a:ext cx="1159788" cy="285884"/>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PTH-SAP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65" name="Rectangle 64">
            <a:extLst>
              <a:ext uri="{FF2B5EF4-FFF2-40B4-BE49-F238E27FC236}">
                <a16:creationId xmlns:a16="http://schemas.microsoft.com/office/drawing/2014/main" id="{ACBFD3C0-4C75-4CBA-BB1B-57E2DA92E279}"/>
              </a:ext>
            </a:extLst>
          </p:cNvPr>
          <p:cNvSpPr/>
          <p:nvPr/>
        </p:nvSpPr>
        <p:spPr bwMode="auto">
          <a:xfrm>
            <a:off x="3120773" y="5444704"/>
            <a:ext cx="574431"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66" name="Rectangle 65">
            <a:extLst>
              <a:ext uri="{FF2B5EF4-FFF2-40B4-BE49-F238E27FC236}">
                <a16:creationId xmlns:a16="http://schemas.microsoft.com/office/drawing/2014/main" id="{53073921-3CB9-406B-B5E7-4F8F9DC720BE}"/>
              </a:ext>
            </a:extLst>
          </p:cNvPr>
          <p:cNvSpPr/>
          <p:nvPr/>
        </p:nvSpPr>
        <p:spPr bwMode="auto">
          <a:xfrm>
            <a:off x="3695204" y="5445498"/>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063AA66C-08B1-42BC-A1F0-EC4820AD0DAE}"/>
              </a:ext>
            </a:extLst>
          </p:cNvPr>
          <p:cNvSpPr/>
          <p:nvPr/>
        </p:nvSpPr>
        <p:spPr bwMode="auto">
          <a:xfrm>
            <a:off x="4457205" y="5444704"/>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=PT</a:t>
            </a:r>
          </a:p>
        </p:txBody>
      </p:sp>
      <p:sp>
        <p:nvSpPr>
          <p:cNvPr id="75" name="Rectangle 74">
            <a:extLst>
              <a:ext uri="{FF2B5EF4-FFF2-40B4-BE49-F238E27FC236}">
                <a16:creationId xmlns:a16="http://schemas.microsoft.com/office/drawing/2014/main" id="{639DA764-C91E-4629-ADBA-8D21EC243E2C}"/>
              </a:ext>
            </a:extLst>
          </p:cNvPr>
          <p:cNvSpPr/>
          <p:nvPr/>
        </p:nvSpPr>
        <p:spPr bwMode="auto">
          <a:xfrm>
            <a:off x="5219205" y="5444704"/>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77" name="Rectangle 76">
            <a:extLst>
              <a:ext uri="{FF2B5EF4-FFF2-40B4-BE49-F238E27FC236}">
                <a16:creationId xmlns:a16="http://schemas.microsoft.com/office/drawing/2014/main" id="{E0F47F80-CB5E-4FCD-BF86-F91A59ADD88F}"/>
              </a:ext>
            </a:extLst>
          </p:cNvPr>
          <p:cNvSpPr/>
          <p:nvPr/>
        </p:nvSpPr>
        <p:spPr bwMode="auto">
          <a:xfrm>
            <a:off x="1188198" y="5427818"/>
            <a:ext cx="574431" cy="308575"/>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80" name="Rectangle 79">
            <a:extLst>
              <a:ext uri="{FF2B5EF4-FFF2-40B4-BE49-F238E27FC236}">
                <a16:creationId xmlns:a16="http://schemas.microsoft.com/office/drawing/2014/main" id="{0F6EA2ED-799C-48CC-A212-CF6E42900F1B}"/>
              </a:ext>
            </a:extLst>
          </p:cNvPr>
          <p:cNvSpPr/>
          <p:nvPr/>
        </p:nvSpPr>
        <p:spPr bwMode="auto">
          <a:xfrm>
            <a:off x="1762629" y="5427818"/>
            <a:ext cx="1178169" cy="304800"/>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81" name="TextBox 80">
            <a:extLst>
              <a:ext uri="{FF2B5EF4-FFF2-40B4-BE49-F238E27FC236}">
                <a16:creationId xmlns:a16="http://schemas.microsoft.com/office/drawing/2014/main" id="{7FCB6F52-EA31-4DCE-B89D-C8EEDC5BD186}"/>
              </a:ext>
            </a:extLst>
          </p:cNvPr>
          <p:cNvSpPr txBox="1"/>
          <p:nvPr/>
        </p:nvSpPr>
        <p:spPr>
          <a:xfrm>
            <a:off x="25073" y="5394718"/>
            <a:ext cx="1143262" cy="276999"/>
          </a:xfrm>
          <a:prstGeom prst="rect">
            <a:avLst/>
          </a:prstGeom>
          <a:noFill/>
        </p:spPr>
        <p:txBody>
          <a:bodyPr wrap="none" rtlCol="0">
            <a:spAutoFit/>
          </a:bodyPr>
          <a:lstStyle/>
          <a:p>
            <a:r>
              <a:rPr lang="en-US" dirty="0"/>
              <a:t>Non ULI frame</a:t>
            </a:r>
          </a:p>
        </p:txBody>
      </p:sp>
      <p:sp>
        <p:nvSpPr>
          <p:cNvPr id="85" name="TextBox 84">
            <a:extLst>
              <a:ext uri="{FF2B5EF4-FFF2-40B4-BE49-F238E27FC236}">
                <a16:creationId xmlns:a16="http://schemas.microsoft.com/office/drawing/2014/main" id="{76DA6DDD-00E7-4E20-8914-B995A4161AF8}"/>
              </a:ext>
            </a:extLst>
          </p:cNvPr>
          <p:cNvSpPr txBox="1"/>
          <p:nvPr/>
        </p:nvSpPr>
        <p:spPr>
          <a:xfrm>
            <a:off x="6541732" y="5502094"/>
            <a:ext cx="840295" cy="276999"/>
          </a:xfrm>
          <a:prstGeom prst="rect">
            <a:avLst/>
          </a:prstGeom>
          <a:noFill/>
        </p:spPr>
        <p:txBody>
          <a:bodyPr wrap="none" rtlCol="0">
            <a:spAutoFit/>
          </a:bodyPr>
          <a:lstStyle/>
          <a:p>
            <a:r>
              <a:rPr lang="en-US" dirty="0"/>
              <a:t>ULI frame</a:t>
            </a:r>
          </a:p>
        </p:txBody>
      </p:sp>
      <p:cxnSp>
        <p:nvCxnSpPr>
          <p:cNvPr id="88" name="Connector: Elbow 87">
            <a:extLst>
              <a:ext uri="{FF2B5EF4-FFF2-40B4-BE49-F238E27FC236}">
                <a16:creationId xmlns:a16="http://schemas.microsoft.com/office/drawing/2014/main" id="{8788AF37-F145-4930-B7BD-E7F7B08E6821}"/>
              </a:ext>
            </a:extLst>
          </p:cNvPr>
          <p:cNvCxnSpPr>
            <a:cxnSpLocks/>
          </p:cNvCxnSpPr>
          <p:nvPr/>
        </p:nvCxnSpPr>
        <p:spPr bwMode="auto">
          <a:xfrm rot="16200000" flipV="1">
            <a:off x="2731547" y="4653891"/>
            <a:ext cx="1031067" cy="550560"/>
          </a:xfrm>
          <a:prstGeom prst="bentConnector3">
            <a:avLst>
              <a:gd name="adj1" fmla="val 50000"/>
            </a:avLst>
          </a:prstGeom>
          <a:ln>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1" name="Connector: Elbow 60">
            <a:extLst>
              <a:ext uri="{FF2B5EF4-FFF2-40B4-BE49-F238E27FC236}">
                <a16:creationId xmlns:a16="http://schemas.microsoft.com/office/drawing/2014/main" id="{17EC570C-EEFF-4940-88A1-775A9489A2F9}"/>
              </a:ext>
            </a:extLst>
          </p:cNvPr>
          <p:cNvCxnSpPr>
            <a:cxnSpLocks/>
          </p:cNvCxnSpPr>
          <p:nvPr/>
        </p:nvCxnSpPr>
        <p:spPr bwMode="auto">
          <a:xfrm rot="5400000" flipH="1" flipV="1">
            <a:off x="1545102" y="4229721"/>
            <a:ext cx="1014181" cy="1382015"/>
          </a:xfrm>
          <a:prstGeom prst="bentConnector3">
            <a:avLst>
              <a:gd name="adj1" fmla="val 50000"/>
            </a:avLst>
          </a:prstGeom>
          <a:ln>
            <a:prstDash val="solid"/>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76" name="Rectangle: Folded Corner 75">
            <a:extLst>
              <a:ext uri="{FF2B5EF4-FFF2-40B4-BE49-F238E27FC236}">
                <a16:creationId xmlns:a16="http://schemas.microsoft.com/office/drawing/2014/main" id="{D929F8C8-B5B7-42D3-978C-32D1FACAC3A3}"/>
              </a:ext>
            </a:extLst>
          </p:cNvPr>
          <p:cNvSpPr/>
          <p:nvPr/>
        </p:nvSpPr>
        <p:spPr bwMode="auto">
          <a:xfrm>
            <a:off x="7932866" y="3910124"/>
            <a:ext cx="982534"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r>
              <a:rPr lang="en-US" sz="1600" dirty="0">
                <a:latin typeface="+mn-lt"/>
              </a:rPr>
              <a:t> A</a:t>
            </a:r>
          </a:p>
          <a:p>
            <a:pPr marL="0" marR="0" indent="0" algn="l" defTabSz="914400" rtl="0" eaLnBrk="0" fontAlgn="base" latinLnBrk="0" hangingPunct="0">
              <a:lnSpc>
                <a:spcPct val="100000"/>
              </a:lnSpc>
              <a:spcBef>
                <a:spcPct val="0"/>
              </a:spcBef>
              <a:spcAft>
                <a:spcPct val="0"/>
              </a:spcAft>
              <a:buClrTx/>
              <a:buSzTx/>
              <a:buFontTx/>
              <a:buNone/>
              <a:tabLst/>
            </a:pPr>
            <a:r>
              <a:rPr kumimoji="0" lang="en-US" sz="1600" b="0" i="1" u="none" strike="noStrike" cap="none" normalizeH="0" baseline="0" dirty="0">
                <a:ln>
                  <a:noFill/>
                </a:ln>
                <a:solidFill>
                  <a:schemeClr val="tx1"/>
                </a:solidFill>
                <a:effectLst/>
                <a:latin typeface="+mn-lt"/>
                <a:ea typeface="ＭＳ Ｐゴシック" charset="0"/>
              </a:rPr>
              <a:t>ISA100.11a</a:t>
            </a:r>
          </a:p>
        </p:txBody>
      </p:sp>
      <p:sp>
        <p:nvSpPr>
          <p:cNvPr id="82" name="Rectangle: Folded Corner 81">
            <a:extLst>
              <a:ext uri="{FF2B5EF4-FFF2-40B4-BE49-F238E27FC236}">
                <a16:creationId xmlns:a16="http://schemas.microsoft.com/office/drawing/2014/main" id="{D982DDD5-2773-4A18-93B1-985A9ADC6785}"/>
              </a:ext>
            </a:extLst>
          </p:cNvPr>
          <p:cNvSpPr/>
          <p:nvPr/>
        </p:nvSpPr>
        <p:spPr bwMode="auto">
          <a:xfrm>
            <a:off x="7932866" y="4832815"/>
            <a:ext cx="982534"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r>
              <a:rPr lang="en-US" sz="1600" dirty="0">
                <a:latin typeface="+mn-lt"/>
              </a:rPr>
              <a:t> B</a:t>
            </a:r>
          </a:p>
          <a:p>
            <a:pPr marL="0" marR="0" indent="0" algn="l" defTabSz="914400" rtl="0" eaLnBrk="0" fontAlgn="base" latinLnBrk="0" hangingPunct="0">
              <a:lnSpc>
                <a:spcPct val="100000"/>
              </a:lnSpc>
              <a:spcBef>
                <a:spcPct val="0"/>
              </a:spcBef>
              <a:spcAft>
                <a:spcPct val="0"/>
              </a:spcAft>
              <a:buClrTx/>
              <a:buSzTx/>
              <a:buFontTx/>
              <a:buNone/>
              <a:tabLst/>
            </a:pPr>
            <a:r>
              <a:rPr lang="en-US" sz="1600" i="1" dirty="0">
                <a:latin typeface="+mn-lt"/>
              </a:rPr>
              <a:t>Wireless</a:t>
            </a:r>
          </a:p>
          <a:p>
            <a:pPr marL="0" marR="0" indent="0" algn="l" defTabSz="914400" rtl="0" eaLnBrk="0" fontAlgn="base" latinLnBrk="0" hangingPunct="0">
              <a:lnSpc>
                <a:spcPct val="100000"/>
              </a:lnSpc>
              <a:spcBef>
                <a:spcPct val="0"/>
              </a:spcBef>
              <a:spcAft>
                <a:spcPct val="0"/>
              </a:spcAft>
              <a:buClrTx/>
              <a:buSzTx/>
              <a:buFontTx/>
              <a:buNone/>
              <a:tabLst/>
            </a:pPr>
            <a:r>
              <a:rPr lang="en-US" sz="1600" i="1" dirty="0">
                <a:latin typeface="+mn-lt"/>
              </a:rPr>
              <a:t>HART</a:t>
            </a:r>
          </a:p>
        </p:txBody>
      </p:sp>
      <p:graphicFrame>
        <p:nvGraphicFramePr>
          <p:cNvPr id="17" name="Table 16">
            <a:extLst>
              <a:ext uri="{FF2B5EF4-FFF2-40B4-BE49-F238E27FC236}">
                <a16:creationId xmlns:a16="http://schemas.microsoft.com/office/drawing/2014/main" id="{45885173-8072-4E7E-805E-B52B17B4D5C4}"/>
              </a:ext>
            </a:extLst>
          </p:cNvPr>
          <p:cNvGraphicFramePr>
            <a:graphicFrameLocks noGrp="1"/>
          </p:cNvGraphicFramePr>
          <p:nvPr>
            <p:extLst>
              <p:ext uri="{D42A27DB-BD31-4B8C-83A1-F6EECF244321}">
                <p14:modId xmlns:p14="http://schemas.microsoft.com/office/powerpoint/2010/main" val="2556625806"/>
              </p:ext>
            </p:extLst>
          </p:nvPr>
        </p:nvGraphicFramePr>
        <p:xfrm>
          <a:off x="4084486" y="2739425"/>
          <a:ext cx="3581399" cy="1381760"/>
        </p:xfrm>
        <a:graphic>
          <a:graphicData uri="http://schemas.openxmlformats.org/drawingml/2006/table">
            <a:tbl>
              <a:tblPr firstRow="1">
                <a:tableStyleId>{1FECB4D8-DB02-4DC6-A0A2-4F2EBAE1DC90}</a:tableStyleId>
              </a:tblPr>
              <a:tblGrid>
                <a:gridCol w="1459223">
                  <a:extLst>
                    <a:ext uri="{9D8B030D-6E8A-4147-A177-3AD203B41FA5}">
                      <a16:colId xmlns:a16="http://schemas.microsoft.com/office/drawing/2014/main" val="312009430"/>
                    </a:ext>
                  </a:extLst>
                </a:gridCol>
                <a:gridCol w="1061088">
                  <a:extLst>
                    <a:ext uri="{9D8B030D-6E8A-4147-A177-3AD203B41FA5}">
                      <a16:colId xmlns:a16="http://schemas.microsoft.com/office/drawing/2014/main" val="1347846738"/>
                    </a:ext>
                  </a:extLst>
                </a:gridCol>
                <a:gridCol w="1061088">
                  <a:extLst>
                    <a:ext uri="{9D8B030D-6E8A-4147-A177-3AD203B41FA5}">
                      <a16:colId xmlns:a16="http://schemas.microsoft.com/office/drawing/2014/main" val="2894510715"/>
                    </a:ext>
                  </a:extLst>
                </a:gridCol>
              </a:tblGrid>
              <a:tr h="508794">
                <a:tc>
                  <a:txBody>
                    <a:bodyPr/>
                    <a:lstStyle/>
                    <a:p>
                      <a:pPr algn="ctr"/>
                      <a:r>
                        <a:rPr lang="en-US" dirty="0"/>
                        <a:t>Source </a:t>
                      </a:r>
                      <a:r>
                        <a:rPr lang="en-US" dirty="0" err="1"/>
                        <a:t>Addr</a:t>
                      </a:r>
                      <a:endParaRPr lang="en-US" dirty="0"/>
                    </a:p>
                  </a:txBody>
                  <a:tcPr/>
                </a:tc>
                <a:tc>
                  <a:txBody>
                    <a:bodyPr/>
                    <a:lstStyle/>
                    <a:p>
                      <a:pPr algn="ctr"/>
                      <a:r>
                        <a:rPr lang="en-US" dirty="0"/>
                        <a:t>ULI support</a:t>
                      </a:r>
                    </a:p>
                  </a:txBody>
                  <a:tcPr/>
                </a:tc>
                <a:tc>
                  <a:txBody>
                    <a:bodyPr/>
                    <a:lstStyle/>
                    <a:p>
                      <a:pPr algn="ctr"/>
                      <a:r>
                        <a:rPr lang="en-US" dirty="0"/>
                        <a:t>Profile</a:t>
                      </a:r>
                    </a:p>
                  </a:txBody>
                  <a:tcPr anchor="ctr"/>
                </a:tc>
                <a:extLst>
                  <a:ext uri="{0D108BD9-81ED-4DB2-BD59-A6C34878D82A}">
                    <a16:rowId xmlns:a16="http://schemas.microsoft.com/office/drawing/2014/main" val="2675131397"/>
                  </a:ext>
                </a:extLst>
              </a:tr>
              <a:tr h="370840">
                <a:tc>
                  <a:txBody>
                    <a:bodyPr/>
                    <a:lstStyle/>
                    <a:p>
                      <a:pPr algn="ctr"/>
                      <a:r>
                        <a:rPr lang="en-US" dirty="0"/>
                        <a:t>0x0010</a:t>
                      </a:r>
                    </a:p>
                  </a:txBody>
                  <a:tcPr/>
                </a:tc>
                <a:tc>
                  <a:txBody>
                    <a:bodyPr/>
                    <a:lstStyle/>
                    <a:p>
                      <a:pPr algn="ctr"/>
                      <a:r>
                        <a:rPr lang="en-US" dirty="0"/>
                        <a:t>Y</a:t>
                      </a:r>
                    </a:p>
                  </a:txBody>
                  <a:tcPr/>
                </a:tc>
                <a:tc>
                  <a:txBody>
                    <a:bodyPr/>
                    <a:lstStyle/>
                    <a:p>
                      <a:pPr algn="ctr"/>
                      <a:endParaRPr lang="en-US" dirty="0"/>
                    </a:p>
                  </a:txBody>
                  <a:tcPr/>
                </a:tc>
                <a:extLst>
                  <a:ext uri="{0D108BD9-81ED-4DB2-BD59-A6C34878D82A}">
                    <a16:rowId xmlns:a16="http://schemas.microsoft.com/office/drawing/2014/main" val="2835713565"/>
                  </a:ext>
                </a:extLst>
              </a:tr>
              <a:tr h="370840">
                <a:tc>
                  <a:txBody>
                    <a:bodyPr/>
                    <a:lstStyle/>
                    <a:p>
                      <a:pPr algn="ctr"/>
                      <a:r>
                        <a:rPr lang="en-US" dirty="0"/>
                        <a:t>0x0020</a:t>
                      </a:r>
                    </a:p>
                  </a:txBody>
                  <a:tcPr/>
                </a:tc>
                <a:tc>
                  <a:txBody>
                    <a:bodyPr/>
                    <a:lstStyle/>
                    <a:p>
                      <a:pPr algn="ctr"/>
                      <a:r>
                        <a:rPr lang="en-US" dirty="0"/>
                        <a:t>N</a:t>
                      </a:r>
                    </a:p>
                  </a:txBody>
                  <a:tcPr/>
                </a:tc>
                <a:tc>
                  <a:txBody>
                    <a:bodyPr/>
                    <a:lstStyle/>
                    <a:p>
                      <a:pPr algn="ctr"/>
                      <a:endParaRPr lang="en-US" dirty="0"/>
                    </a:p>
                  </a:txBody>
                  <a:tcPr/>
                </a:tc>
                <a:extLst>
                  <a:ext uri="{0D108BD9-81ED-4DB2-BD59-A6C34878D82A}">
                    <a16:rowId xmlns:a16="http://schemas.microsoft.com/office/drawing/2014/main" val="885762317"/>
                  </a:ext>
                </a:extLst>
              </a:tr>
            </a:tbl>
          </a:graphicData>
        </a:graphic>
      </p:graphicFrame>
      <p:sp>
        <p:nvSpPr>
          <p:cNvPr id="32" name="Rectangle 31">
            <a:extLst>
              <a:ext uri="{FF2B5EF4-FFF2-40B4-BE49-F238E27FC236}">
                <a16:creationId xmlns:a16="http://schemas.microsoft.com/office/drawing/2014/main" id="{8DAAC8AD-BDD4-4DF6-9733-0CCB1A17269F}"/>
              </a:ext>
            </a:extLst>
          </p:cNvPr>
          <p:cNvSpPr/>
          <p:nvPr/>
        </p:nvSpPr>
        <p:spPr>
          <a:xfrm>
            <a:off x="6946331" y="3371576"/>
            <a:ext cx="338554" cy="369332"/>
          </a:xfrm>
          <a:prstGeom prst="rect">
            <a:avLst/>
          </a:prstGeom>
        </p:spPr>
        <p:txBody>
          <a:bodyPr wrap="none">
            <a:spAutoFit/>
          </a:bodyPr>
          <a:lstStyle/>
          <a:p>
            <a:pPr lvl="0" algn="ctr" defTabSz="457200" eaLnBrk="1" fontAlgn="auto" hangingPunct="1">
              <a:spcBef>
                <a:spcPts val="0"/>
              </a:spcBef>
              <a:spcAft>
                <a:spcPts val="0"/>
              </a:spcAft>
            </a:pPr>
            <a:r>
              <a:rPr lang="en-US" sz="1800" dirty="0">
                <a:solidFill>
                  <a:prstClr val="black"/>
                </a:solidFill>
                <a:latin typeface="Arial"/>
                <a:ea typeface="ＭＳ Ｐゴシック"/>
              </a:rPr>
              <a:t>A</a:t>
            </a:r>
          </a:p>
        </p:txBody>
      </p:sp>
      <p:sp>
        <p:nvSpPr>
          <p:cNvPr id="84" name="Rectangle 83">
            <a:extLst>
              <a:ext uri="{FF2B5EF4-FFF2-40B4-BE49-F238E27FC236}">
                <a16:creationId xmlns:a16="http://schemas.microsoft.com/office/drawing/2014/main" id="{F3D55711-21B3-4700-A9C2-6A9051F39259}"/>
              </a:ext>
            </a:extLst>
          </p:cNvPr>
          <p:cNvSpPr/>
          <p:nvPr/>
        </p:nvSpPr>
        <p:spPr>
          <a:xfrm>
            <a:off x="6946330" y="3751853"/>
            <a:ext cx="338555" cy="369332"/>
          </a:xfrm>
          <a:prstGeom prst="rect">
            <a:avLst/>
          </a:prstGeom>
        </p:spPr>
        <p:txBody>
          <a:bodyPr wrap="none">
            <a:spAutoFit/>
          </a:bodyPr>
          <a:lstStyle/>
          <a:p>
            <a:pPr lvl="0" algn="ctr" defTabSz="457200" eaLnBrk="1" fontAlgn="auto" hangingPunct="1">
              <a:spcBef>
                <a:spcPts val="0"/>
              </a:spcBef>
              <a:spcAft>
                <a:spcPts val="0"/>
              </a:spcAft>
            </a:pPr>
            <a:r>
              <a:rPr lang="en-US" sz="1800" dirty="0">
                <a:solidFill>
                  <a:prstClr val="black"/>
                </a:solidFill>
                <a:latin typeface="Arial"/>
                <a:ea typeface="ＭＳ Ｐゴシック"/>
              </a:rPr>
              <a:t>B</a:t>
            </a:r>
          </a:p>
        </p:txBody>
      </p:sp>
      <p:cxnSp>
        <p:nvCxnSpPr>
          <p:cNvPr id="52" name="Connector: Elbow 51">
            <a:extLst>
              <a:ext uri="{FF2B5EF4-FFF2-40B4-BE49-F238E27FC236}">
                <a16:creationId xmlns:a16="http://schemas.microsoft.com/office/drawing/2014/main" id="{A05E7F92-2BBF-4F1A-AE47-9EB34118A4B0}"/>
              </a:ext>
            </a:extLst>
          </p:cNvPr>
          <p:cNvCxnSpPr>
            <a:cxnSpLocks/>
            <a:stCxn id="76" idx="1"/>
            <a:endCxn id="32" idx="3"/>
          </p:cNvCxnSpPr>
          <p:nvPr/>
        </p:nvCxnSpPr>
        <p:spPr bwMode="auto">
          <a:xfrm rot="10800000">
            <a:off x="7284886" y="3556243"/>
            <a:ext cx="647981" cy="750273"/>
          </a:xfrm>
          <a:prstGeom prst="bentConnector3">
            <a:avLst>
              <a:gd name="adj1" fmla="val 50000"/>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54" name="Connector: Elbow 53">
            <a:extLst>
              <a:ext uri="{FF2B5EF4-FFF2-40B4-BE49-F238E27FC236}">
                <a16:creationId xmlns:a16="http://schemas.microsoft.com/office/drawing/2014/main" id="{57562D23-A00B-4641-A14D-845EDF8B96E6}"/>
              </a:ext>
            </a:extLst>
          </p:cNvPr>
          <p:cNvCxnSpPr>
            <a:stCxn id="82" idx="1"/>
            <a:endCxn id="84" idx="2"/>
          </p:cNvCxnSpPr>
          <p:nvPr/>
        </p:nvCxnSpPr>
        <p:spPr bwMode="auto">
          <a:xfrm rot="10800000">
            <a:off x="7115608" y="4121186"/>
            <a:ext cx="817258" cy="1108021"/>
          </a:xfrm>
          <a:prstGeom prst="bentConnector2">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04" name="Arrow: Left-Right 103">
            <a:extLst>
              <a:ext uri="{FF2B5EF4-FFF2-40B4-BE49-F238E27FC236}">
                <a16:creationId xmlns:a16="http://schemas.microsoft.com/office/drawing/2014/main" id="{FDE217CB-F187-4C64-B849-96B1127F5682}"/>
              </a:ext>
            </a:extLst>
          </p:cNvPr>
          <p:cNvSpPr/>
          <p:nvPr/>
        </p:nvSpPr>
        <p:spPr bwMode="auto">
          <a:xfrm>
            <a:off x="3534833" y="3371576"/>
            <a:ext cx="541371" cy="369332"/>
          </a:xfrm>
          <a:prstGeom prst="leftRightArrow">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07" name="TextBox 106">
            <a:extLst>
              <a:ext uri="{FF2B5EF4-FFF2-40B4-BE49-F238E27FC236}">
                <a16:creationId xmlns:a16="http://schemas.microsoft.com/office/drawing/2014/main" id="{5A8A84A2-3085-47CE-9036-0699181AB166}"/>
              </a:ext>
            </a:extLst>
          </p:cNvPr>
          <p:cNvSpPr txBox="1"/>
          <p:nvPr/>
        </p:nvSpPr>
        <p:spPr>
          <a:xfrm>
            <a:off x="1717072" y="1676400"/>
            <a:ext cx="1178528" cy="369332"/>
          </a:xfrm>
          <a:prstGeom prst="rect">
            <a:avLst/>
          </a:prstGeom>
          <a:noFill/>
        </p:spPr>
        <p:txBody>
          <a:bodyPr wrap="none" rtlCol="0">
            <a:spAutoFit/>
          </a:bodyPr>
          <a:lstStyle/>
          <a:p>
            <a:r>
              <a:rPr lang="en-US" sz="1800" dirty="0"/>
              <a:t>legacy app</a:t>
            </a:r>
          </a:p>
        </p:txBody>
      </p:sp>
      <p:sp>
        <p:nvSpPr>
          <p:cNvPr id="108" name="TextBox 107">
            <a:extLst>
              <a:ext uri="{FF2B5EF4-FFF2-40B4-BE49-F238E27FC236}">
                <a16:creationId xmlns:a16="http://schemas.microsoft.com/office/drawing/2014/main" id="{954AC395-815A-4A24-8397-EEFD2518430F}"/>
              </a:ext>
            </a:extLst>
          </p:cNvPr>
          <p:cNvSpPr txBox="1"/>
          <p:nvPr/>
        </p:nvSpPr>
        <p:spPr>
          <a:xfrm>
            <a:off x="2927728" y="1707766"/>
            <a:ext cx="960519" cy="369332"/>
          </a:xfrm>
          <a:prstGeom prst="rect">
            <a:avLst/>
          </a:prstGeom>
          <a:noFill/>
        </p:spPr>
        <p:txBody>
          <a:bodyPr wrap="none" rtlCol="0">
            <a:spAutoFit/>
          </a:bodyPr>
          <a:lstStyle/>
          <a:p>
            <a:r>
              <a:rPr lang="en-US" sz="1800" dirty="0"/>
              <a:t>ULI app</a:t>
            </a:r>
          </a:p>
        </p:txBody>
      </p:sp>
      <p:cxnSp>
        <p:nvCxnSpPr>
          <p:cNvPr id="9" name="Straight Arrow Connector 8">
            <a:extLst>
              <a:ext uri="{FF2B5EF4-FFF2-40B4-BE49-F238E27FC236}">
                <a16:creationId xmlns:a16="http://schemas.microsoft.com/office/drawing/2014/main" id="{E700B218-8A76-4BF5-AA61-98212C9AB762}"/>
              </a:ext>
            </a:extLst>
          </p:cNvPr>
          <p:cNvCxnSpPr/>
          <p:nvPr/>
        </p:nvCxnSpPr>
        <p:spPr bwMode="auto">
          <a:xfrm flipV="1">
            <a:off x="2753840" y="2065434"/>
            <a:ext cx="0" cy="540508"/>
          </a:xfrm>
          <a:prstGeom prst="straightConnector1">
            <a:avLst/>
          </a:prstGeom>
          <a:ln>
            <a:prstDash val="sysDash"/>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36" name="Straight Arrow Connector 35">
            <a:extLst>
              <a:ext uri="{FF2B5EF4-FFF2-40B4-BE49-F238E27FC236}">
                <a16:creationId xmlns:a16="http://schemas.microsoft.com/office/drawing/2014/main" id="{9695840E-4DDB-4963-BBF4-39865ABFDD25}"/>
              </a:ext>
            </a:extLst>
          </p:cNvPr>
          <p:cNvCxnSpPr/>
          <p:nvPr/>
        </p:nvCxnSpPr>
        <p:spPr bwMode="auto">
          <a:xfrm flipV="1">
            <a:off x="2971103" y="2086355"/>
            <a:ext cx="0" cy="540508"/>
          </a:xfrm>
          <a:prstGeom prst="straightConnector1">
            <a:avLst/>
          </a:prstGeom>
          <a:ln>
            <a:prstDash val="sysDash"/>
            <a:headEnd type="triangle" w="med" len="med"/>
            <a:tailEnd type="triangl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10" name="Speech Bubble: Rectangle with Corners Rounded 9">
            <a:extLst>
              <a:ext uri="{FF2B5EF4-FFF2-40B4-BE49-F238E27FC236}">
                <a16:creationId xmlns:a16="http://schemas.microsoft.com/office/drawing/2014/main" id="{E79C16F7-E5AF-4C3D-A390-391E04E8DAE6}"/>
              </a:ext>
            </a:extLst>
          </p:cNvPr>
          <p:cNvSpPr/>
          <p:nvPr/>
        </p:nvSpPr>
        <p:spPr bwMode="auto">
          <a:xfrm>
            <a:off x="3610587" y="4897175"/>
            <a:ext cx="1989460" cy="364755"/>
          </a:xfrm>
          <a:prstGeom prst="wedgeRoundRectCallout">
            <a:avLst>
              <a:gd name="adj1" fmla="val -49449"/>
              <a:gd name="adj2" fmla="val 103088"/>
              <a:gd name="adj3" fmla="val 16667"/>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Source address = 0x0010</a:t>
            </a:r>
          </a:p>
        </p:txBody>
      </p:sp>
      <p:sp>
        <p:nvSpPr>
          <p:cNvPr id="37" name="Speech Bubble: Rectangle with Corners Rounded 36">
            <a:extLst>
              <a:ext uri="{FF2B5EF4-FFF2-40B4-BE49-F238E27FC236}">
                <a16:creationId xmlns:a16="http://schemas.microsoft.com/office/drawing/2014/main" id="{AD86C935-A5FD-42C3-A94F-7638F30ED2D8}"/>
              </a:ext>
            </a:extLst>
          </p:cNvPr>
          <p:cNvSpPr/>
          <p:nvPr/>
        </p:nvSpPr>
        <p:spPr bwMode="auto">
          <a:xfrm>
            <a:off x="990600" y="5959845"/>
            <a:ext cx="1989460" cy="364755"/>
          </a:xfrm>
          <a:prstGeom prst="wedgeRoundRectCallout">
            <a:avLst>
              <a:gd name="adj1" fmla="val -33881"/>
              <a:gd name="adj2" fmla="val -103124"/>
              <a:gd name="adj3" fmla="val 16667"/>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Source address = 0x0020</a:t>
            </a:r>
          </a:p>
        </p:txBody>
      </p:sp>
    </p:spTree>
    <p:extLst>
      <p:ext uri="{BB962C8B-B14F-4D97-AF65-F5344CB8AC3E}">
        <p14:creationId xmlns:p14="http://schemas.microsoft.com/office/powerpoint/2010/main" val="292118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C2EF2-AAA3-4D21-B57D-8F904CFDFFAA}"/>
              </a:ext>
            </a:extLst>
          </p:cNvPr>
          <p:cNvSpPr>
            <a:spLocks noGrp="1"/>
          </p:cNvSpPr>
          <p:nvPr>
            <p:ph type="title"/>
          </p:nvPr>
        </p:nvSpPr>
        <p:spPr>
          <a:xfrm>
            <a:off x="685800" y="685800"/>
            <a:ext cx="7772400" cy="1066800"/>
          </a:xfrm>
        </p:spPr>
        <p:txBody>
          <a:bodyPr/>
          <a:lstStyle/>
          <a:p>
            <a:r>
              <a:rPr lang="en-US" dirty="0"/>
              <a:t>Profile repository discovery procedure</a:t>
            </a:r>
          </a:p>
        </p:txBody>
      </p:sp>
      <p:sp>
        <p:nvSpPr>
          <p:cNvPr id="3" name="Date Placeholder 2">
            <a:extLst>
              <a:ext uri="{FF2B5EF4-FFF2-40B4-BE49-F238E27FC236}">
                <a16:creationId xmlns:a16="http://schemas.microsoft.com/office/drawing/2014/main" id="{CE8F095E-0500-4C34-9AF2-0CF73F0156D3}"/>
              </a:ext>
            </a:extLst>
          </p:cNvPr>
          <p:cNvSpPr>
            <a:spLocks noGrp="1"/>
          </p:cNvSpPr>
          <p:nvPr>
            <p:ph type="dt" sz="half" idx="10"/>
          </p:nvPr>
        </p:nvSpPr>
        <p:spPr/>
        <p:txBody>
          <a:bodyPr/>
          <a:lstStyle/>
          <a:p>
            <a:r>
              <a:rPr lang="en-US"/>
              <a:t>&lt;November 2017&gt;</a:t>
            </a:r>
            <a:endParaRPr lang="en-US" dirty="0"/>
          </a:p>
        </p:txBody>
      </p:sp>
      <p:sp>
        <p:nvSpPr>
          <p:cNvPr id="4" name="Footer Placeholder 3">
            <a:extLst>
              <a:ext uri="{FF2B5EF4-FFF2-40B4-BE49-F238E27FC236}">
                <a16:creationId xmlns:a16="http://schemas.microsoft.com/office/drawing/2014/main" id="{3FFCC3E2-7C7D-4DE9-91E1-AE24A72F3AB7}"/>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FFDF2796-223B-4C32-8CDA-70C6A44E839C}"/>
              </a:ext>
            </a:extLst>
          </p:cNvPr>
          <p:cNvSpPr>
            <a:spLocks noGrp="1"/>
          </p:cNvSpPr>
          <p:nvPr>
            <p:ph type="sldNum" sz="quarter" idx="12"/>
          </p:nvPr>
        </p:nvSpPr>
        <p:spPr/>
        <p:txBody>
          <a:bodyPr/>
          <a:lstStyle/>
          <a:p>
            <a:r>
              <a:rPr lang="en-US"/>
              <a:t>Slide </a:t>
            </a:r>
            <a:fld id="{8761FD8D-6E16-6948-8228-37F606CBBE8D}" type="slidenum">
              <a:rPr lang="en-US" smtClean="0"/>
              <a:pPr/>
              <a:t>5</a:t>
            </a:fld>
            <a:endParaRPr lang="en-US"/>
          </a:p>
        </p:txBody>
      </p:sp>
      <p:sp>
        <p:nvSpPr>
          <p:cNvPr id="11" name="Rectangle 10">
            <a:extLst>
              <a:ext uri="{FF2B5EF4-FFF2-40B4-BE49-F238E27FC236}">
                <a16:creationId xmlns:a16="http://schemas.microsoft.com/office/drawing/2014/main" id="{ACFA4D59-F7E5-4F04-AA6C-1818735EA1AE}"/>
              </a:ext>
            </a:extLst>
          </p:cNvPr>
          <p:cNvSpPr/>
          <p:nvPr/>
        </p:nvSpPr>
        <p:spPr>
          <a:xfrm>
            <a:off x="4933890" y="2006024"/>
            <a:ext cx="800219" cy="584775"/>
          </a:xfrm>
          <a:prstGeom prst="rect">
            <a:avLst/>
          </a:prstGeom>
        </p:spPr>
        <p:txBody>
          <a:bodyPr wrap="none">
            <a:spAutoFit/>
          </a:bodyPr>
          <a:lstStyle/>
          <a:p>
            <a:pPr algn="ctr"/>
            <a:r>
              <a:rPr lang="en-US" sz="1600" dirty="0"/>
              <a:t>Device</a:t>
            </a:r>
          </a:p>
          <a:p>
            <a:pPr algn="ctr"/>
            <a:r>
              <a:rPr lang="en-US" sz="1600" dirty="0"/>
              <a:t>MLME</a:t>
            </a:r>
          </a:p>
        </p:txBody>
      </p:sp>
      <p:sp>
        <p:nvSpPr>
          <p:cNvPr id="12" name="Rectangle 11">
            <a:extLst>
              <a:ext uri="{FF2B5EF4-FFF2-40B4-BE49-F238E27FC236}">
                <a16:creationId xmlns:a16="http://schemas.microsoft.com/office/drawing/2014/main" id="{0D3E1798-7F4A-4586-BF8E-35CCF2AE9906}"/>
              </a:ext>
            </a:extLst>
          </p:cNvPr>
          <p:cNvSpPr/>
          <p:nvPr/>
        </p:nvSpPr>
        <p:spPr>
          <a:xfrm>
            <a:off x="7308829" y="2018356"/>
            <a:ext cx="1632178" cy="584775"/>
          </a:xfrm>
          <a:prstGeom prst="rect">
            <a:avLst/>
          </a:prstGeom>
        </p:spPr>
        <p:txBody>
          <a:bodyPr wrap="none">
            <a:spAutoFit/>
          </a:bodyPr>
          <a:lstStyle/>
          <a:p>
            <a:pPr algn="ctr"/>
            <a:r>
              <a:rPr lang="en-US" sz="1600" dirty="0"/>
              <a:t>Profile repository</a:t>
            </a:r>
          </a:p>
          <a:p>
            <a:pPr algn="ctr"/>
            <a:r>
              <a:rPr lang="en-US" sz="1600" dirty="0"/>
              <a:t>MLME</a:t>
            </a:r>
          </a:p>
        </p:txBody>
      </p:sp>
      <p:sp>
        <p:nvSpPr>
          <p:cNvPr id="16" name="Rectangle 15">
            <a:extLst>
              <a:ext uri="{FF2B5EF4-FFF2-40B4-BE49-F238E27FC236}">
                <a16:creationId xmlns:a16="http://schemas.microsoft.com/office/drawing/2014/main" id="{C19739C0-4892-43E8-8427-5352980A6ABB}"/>
              </a:ext>
            </a:extLst>
          </p:cNvPr>
          <p:cNvSpPr/>
          <p:nvPr/>
        </p:nvSpPr>
        <p:spPr>
          <a:xfrm>
            <a:off x="533400" y="2200871"/>
            <a:ext cx="1556323" cy="338554"/>
          </a:xfrm>
          <a:prstGeom prst="rect">
            <a:avLst/>
          </a:prstGeom>
        </p:spPr>
        <p:txBody>
          <a:bodyPr wrap="none">
            <a:spAutoFit/>
          </a:bodyPr>
          <a:lstStyle/>
          <a:p>
            <a:pPr algn="ctr"/>
            <a:r>
              <a:rPr lang="en-US" sz="1600" dirty="0"/>
              <a:t>MGMT protocol</a:t>
            </a:r>
          </a:p>
        </p:txBody>
      </p:sp>
      <p:cxnSp>
        <p:nvCxnSpPr>
          <p:cNvPr id="18" name="Straight Arrow Connector 17">
            <a:extLst>
              <a:ext uri="{FF2B5EF4-FFF2-40B4-BE49-F238E27FC236}">
                <a16:creationId xmlns:a16="http://schemas.microsoft.com/office/drawing/2014/main" id="{54566607-143A-40F4-B711-917344DE536C}"/>
              </a:ext>
            </a:extLst>
          </p:cNvPr>
          <p:cNvCxnSpPr/>
          <p:nvPr/>
        </p:nvCxnSpPr>
        <p:spPr bwMode="auto">
          <a:xfrm>
            <a:off x="1311560" y="3657600"/>
            <a:ext cx="192024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a:extLst>
              <a:ext uri="{FF2B5EF4-FFF2-40B4-BE49-F238E27FC236}">
                <a16:creationId xmlns:a16="http://schemas.microsoft.com/office/drawing/2014/main" id="{B3D1164D-9312-41A4-ACA5-F3BBA0689EEE}"/>
              </a:ext>
            </a:extLst>
          </p:cNvPr>
          <p:cNvCxnSpPr/>
          <p:nvPr/>
        </p:nvCxnSpPr>
        <p:spPr bwMode="auto">
          <a:xfrm>
            <a:off x="5465580" y="4179848"/>
            <a:ext cx="275440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a:extLst>
              <a:ext uri="{FF2B5EF4-FFF2-40B4-BE49-F238E27FC236}">
                <a16:creationId xmlns:a16="http://schemas.microsoft.com/office/drawing/2014/main" id="{A2CFDE4B-3298-440F-8BE7-541BCB91394E}"/>
              </a:ext>
            </a:extLst>
          </p:cNvPr>
          <p:cNvCxnSpPr>
            <a:cxnSpLocks/>
          </p:cNvCxnSpPr>
          <p:nvPr/>
        </p:nvCxnSpPr>
        <p:spPr bwMode="auto">
          <a:xfrm flipH="1">
            <a:off x="5456608" y="5295038"/>
            <a:ext cx="277299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a:extLst>
              <a:ext uri="{FF2B5EF4-FFF2-40B4-BE49-F238E27FC236}">
                <a16:creationId xmlns:a16="http://schemas.microsoft.com/office/drawing/2014/main" id="{0033FE27-ED63-4375-9A7A-C9BDDD6BE3B3}"/>
              </a:ext>
            </a:extLst>
          </p:cNvPr>
          <p:cNvCxnSpPr>
            <a:cxnSpLocks/>
          </p:cNvCxnSpPr>
          <p:nvPr/>
        </p:nvCxnSpPr>
        <p:spPr bwMode="auto">
          <a:xfrm flipH="1">
            <a:off x="3213307" y="5486400"/>
            <a:ext cx="221582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5" name="TextBox 24">
            <a:extLst>
              <a:ext uri="{FF2B5EF4-FFF2-40B4-BE49-F238E27FC236}">
                <a16:creationId xmlns:a16="http://schemas.microsoft.com/office/drawing/2014/main" id="{0B4D676D-F87E-461E-8C2E-4B410C36E92E}"/>
              </a:ext>
            </a:extLst>
          </p:cNvPr>
          <p:cNvSpPr txBox="1"/>
          <p:nvPr/>
        </p:nvSpPr>
        <p:spPr>
          <a:xfrm>
            <a:off x="5387626" y="3646448"/>
            <a:ext cx="2643393" cy="584775"/>
          </a:xfrm>
          <a:prstGeom prst="rect">
            <a:avLst/>
          </a:prstGeom>
          <a:noFill/>
        </p:spPr>
        <p:txBody>
          <a:bodyPr wrap="square" rtlCol="0">
            <a:spAutoFit/>
          </a:bodyPr>
          <a:lstStyle/>
          <a:p>
            <a:pPr algn="ctr"/>
            <a:r>
              <a:rPr lang="en-US" sz="1600" i="1" dirty="0"/>
              <a:t>Enhanced Beacon Request with Profile Repository IE</a:t>
            </a:r>
          </a:p>
        </p:txBody>
      </p:sp>
      <p:sp>
        <p:nvSpPr>
          <p:cNvPr id="26" name="TextBox 25">
            <a:extLst>
              <a:ext uri="{FF2B5EF4-FFF2-40B4-BE49-F238E27FC236}">
                <a16:creationId xmlns:a16="http://schemas.microsoft.com/office/drawing/2014/main" id="{7F228CB5-61FF-4241-9B3D-FC0A1C54DADE}"/>
              </a:ext>
            </a:extLst>
          </p:cNvPr>
          <p:cNvSpPr txBox="1"/>
          <p:nvPr/>
        </p:nvSpPr>
        <p:spPr>
          <a:xfrm>
            <a:off x="1269465" y="3042533"/>
            <a:ext cx="2311935" cy="584775"/>
          </a:xfrm>
          <a:prstGeom prst="rect">
            <a:avLst/>
          </a:prstGeom>
          <a:noFill/>
        </p:spPr>
        <p:txBody>
          <a:bodyPr wrap="square" rtlCol="0">
            <a:spAutoFit/>
          </a:bodyPr>
          <a:lstStyle/>
          <a:p>
            <a:r>
              <a:rPr lang="en-US" sz="1600" dirty="0"/>
              <a:t>MMI-REPOSITORY-</a:t>
            </a:r>
            <a:r>
              <a:rPr lang="en-US" sz="1600" dirty="0" err="1"/>
              <a:t>DISCOVERY.request</a:t>
            </a:r>
            <a:endParaRPr lang="en-US" sz="1600" dirty="0"/>
          </a:p>
        </p:txBody>
      </p:sp>
      <p:sp>
        <p:nvSpPr>
          <p:cNvPr id="27" name="TextBox 26">
            <a:extLst>
              <a:ext uri="{FF2B5EF4-FFF2-40B4-BE49-F238E27FC236}">
                <a16:creationId xmlns:a16="http://schemas.microsoft.com/office/drawing/2014/main" id="{C54D1BAB-CD81-4F78-80C2-22998070E385}"/>
              </a:ext>
            </a:extLst>
          </p:cNvPr>
          <p:cNvSpPr txBox="1"/>
          <p:nvPr/>
        </p:nvSpPr>
        <p:spPr>
          <a:xfrm>
            <a:off x="5475196" y="4749225"/>
            <a:ext cx="2643393" cy="584775"/>
          </a:xfrm>
          <a:prstGeom prst="rect">
            <a:avLst/>
          </a:prstGeom>
          <a:noFill/>
        </p:spPr>
        <p:txBody>
          <a:bodyPr wrap="square" rtlCol="0">
            <a:spAutoFit/>
          </a:bodyPr>
          <a:lstStyle/>
          <a:p>
            <a:pPr algn="ctr"/>
            <a:r>
              <a:rPr lang="en-US" sz="1600" i="1" dirty="0"/>
              <a:t>Enhanced Beacon with Profile Repository IE</a:t>
            </a:r>
          </a:p>
        </p:txBody>
      </p:sp>
      <p:sp>
        <p:nvSpPr>
          <p:cNvPr id="28" name="TextBox 27">
            <a:extLst>
              <a:ext uri="{FF2B5EF4-FFF2-40B4-BE49-F238E27FC236}">
                <a16:creationId xmlns:a16="http://schemas.microsoft.com/office/drawing/2014/main" id="{6C9E3784-0821-4806-83A8-8B68E968928C}"/>
              </a:ext>
            </a:extLst>
          </p:cNvPr>
          <p:cNvSpPr txBox="1"/>
          <p:nvPr/>
        </p:nvSpPr>
        <p:spPr>
          <a:xfrm>
            <a:off x="3245825" y="4843482"/>
            <a:ext cx="2229371" cy="584775"/>
          </a:xfrm>
          <a:prstGeom prst="rect">
            <a:avLst/>
          </a:prstGeom>
          <a:noFill/>
        </p:spPr>
        <p:txBody>
          <a:bodyPr wrap="square" rtlCol="0">
            <a:spAutoFit/>
          </a:bodyPr>
          <a:lstStyle/>
          <a:p>
            <a:r>
              <a:rPr lang="en-US" sz="1600" dirty="0"/>
              <a:t>MLME-PEPOSITORY-</a:t>
            </a:r>
            <a:r>
              <a:rPr lang="en-US" sz="1600" dirty="0" err="1"/>
              <a:t>DISCOVERY.confirm</a:t>
            </a:r>
            <a:endParaRPr lang="en-US" sz="1600" dirty="0"/>
          </a:p>
        </p:txBody>
      </p:sp>
      <p:sp>
        <p:nvSpPr>
          <p:cNvPr id="30" name="Rectangle 29">
            <a:extLst>
              <a:ext uri="{FF2B5EF4-FFF2-40B4-BE49-F238E27FC236}">
                <a16:creationId xmlns:a16="http://schemas.microsoft.com/office/drawing/2014/main" id="{EE7201A0-09DF-47E6-BB88-CD35318141B5}"/>
              </a:ext>
            </a:extLst>
          </p:cNvPr>
          <p:cNvSpPr/>
          <p:nvPr/>
        </p:nvSpPr>
        <p:spPr>
          <a:xfrm>
            <a:off x="2935255" y="2216273"/>
            <a:ext cx="619079" cy="338554"/>
          </a:xfrm>
          <a:prstGeom prst="rect">
            <a:avLst/>
          </a:prstGeom>
        </p:spPr>
        <p:txBody>
          <a:bodyPr wrap="none">
            <a:spAutoFit/>
          </a:bodyPr>
          <a:lstStyle/>
          <a:p>
            <a:pPr algn="ctr"/>
            <a:r>
              <a:rPr lang="en-US" sz="1600" dirty="0"/>
              <a:t>MMI</a:t>
            </a:r>
          </a:p>
        </p:txBody>
      </p:sp>
      <p:grpSp>
        <p:nvGrpSpPr>
          <p:cNvPr id="37" name="Group 36">
            <a:extLst>
              <a:ext uri="{FF2B5EF4-FFF2-40B4-BE49-F238E27FC236}">
                <a16:creationId xmlns:a16="http://schemas.microsoft.com/office/drawing/2014/main" id="{9330939E-A685-40EF-9A9A-EA0F186B558D}"/>
              </a:ext>
            </a:extLst>
          </p:cNvPr>
          <p:cNvGrpSpPr/>
          <p:nvPr/>
        </p:nvGrpSpPr>
        <p:grpSpPr>
          <a:xfrm>
            <a:off x="701960" y="2690483"/>
            <a:ext cx="8061159" cy="264647"/>
            <a:chOff x="701960" y="2690483"/>
            <a:chExt cx="8061159" cy="264647"/>
          </a:xfrm>
        </p:grpSpPr>
        <p:sp>
          <p:nvSpPr>
            <p:cNvPr id="10" name="Rectangle 9">
              <a:extLst>
                <a:ext uri="{FF2B5EF4-FFF2-40B4-BE49-F238E27FC236}">
                  <a16:creationId xmlns:a16="http://schemas.microsoft.com/office/drawing/2014/main" id="{DE452CD6-00DE-4260-986F-D77C596448EE}"/>
                </a:ext>
              </a:extLst>
            </p:cNvPr>
            <p:cNvSpPr/>
            <p:nvPr/>
          </p:nvSpPr>
          <p:spPr bwMode="auto">
            <a:xfrm>
              <a:off x="4724400"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13" name="Rectangle 12">
              <a:extLst>
                <a:ext uri="{FF2B5EF4-FFF2-40B4-BE49-F238E27FC236}">
                  <a16:creationId xmlns:a16="http://schemas.microsoft.com/office/drawing/2014/main" id="{811C9615-5D1D-497F-BADB-B289375D91B3}"/>
                </a:ext>
              </a:extLst>
            </p:cNvPr>
            <p:cNvSpPr/>
            <p:nvPr/>
          </p:nvSpPr>
          <p:spPr bwMode="auto">
            <a:xfrm>
              <a:off x="7543919"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15" name="Rectangle 14">
              <a:extLst>
                <a:ext uri="{FF2B5EF4-FFF2-40B4-BE49-F238E27FC236}">
                  <a16:creationId xmlns:a16="http://schemas.microsoft.com/office/drawing/2014/main" id="{CA89DC74-1441-4713-A213-5A2B2E0D8881}"/>
                </a:ext>
              </a:extLst>
            </p:cNvPr>
            <p:cNvSpPr/>
            <p:nvPr/>
          </p:nvSpPr>
          <p:spPr bwMode="auto">
            <a:xfrm>
              <a:off x="701960"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31" name="Rectangle 30">
              <a:extLst>
                <a:ext uri="{FF2B5EF4-FFF2-40B4-BE49-F238E27FC236}">
                  <a16:creationId xmlns:a16="http://schemas.microsoft.com/office/drawing/2014/main" id="{CB0D91DB-7ED2-49B7-BC94-C4BDA12212E4}"/>
                </a:ext>
              </a:extLst>
            </p:cNvPr>
            <p:cNvSpPr/>
            <p:nvPr/>
          </p:nvSpPr>
          <p:spPr bwMode="auto">
            <a:xfrm>
              <a:off x="2608783"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grpSp>
      <p:grpSp>
        <p:nvGrpSpPr>
          <p:cNvPr id="36" name="Group 35">
            <a:extLst>
              <a:ext uri="{FF2B5EF4-FFF2-40B4-BE49-F238E27FC236}">
                <a16:creationId xmlns:a16="http://schemas.microsoft.com/office/drawing/2014/main" id="{FB8D7216-67BF-4FCA-8563-9A637A9F1E13}"/>
              </a:ext>
            </a:extLst>
          </p:cNvPr>
          <p:cNvGrpSpPr/>
          <p:nvPr/>
        </p:nvGrpSpPr>
        <p:grpSpPr>
          <a:xfrm>
            <a:off x="1311560" y="2949315"/>
            <a:ext cx="6879940" cy="2918085"/>
            <a:chOff x="1311560" y="2949315"/>
            <a:chExt cx="6879940" cy="2537085"/>
          </a:xfrm>
        </p:grpSpPr>
        <p:cxnSp>
          <p:nvCxnSpPr>
            <p:cNvPr id="7" name="Straight Connector 6">
              <a:extLst>
                <a:ext uri="{FF2B5EF4-FFF2-40B4-BE49-F238E27FC236}">
                  <a16:creationId xmlns:a16="http://schemas.microsoft.com/office/drawing/2014/main" id="{DBC40F21-E0A7-4B22-A254-0811598D574B}"/>
                </a:ext>
              </a:extLst>
            </p:cNvPr>
            <p:cNvCxnSpPr/>
            <p:nvPr/>
          </p:nvCxnSpPr>
          <p:spPr bwMode="auto">
            <a:xfrm>
              <a:off x="5448844"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E2C9D53B-12BE-429B-B735-8A6120943ECC}"/>
                </a:ext>
              </a:extLst>
            </p:cNvPr>
            <p:cNvCxnSpPr/>
            <p:nvPr/>
          </p:nvCxnSpPr>
          <p:spPr bwMode="auto">
            <a:xfrm>
              <a:off x="8191500"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Connector 13">
              <a:extLst>
                <a:ext uri="{FF2B5EF4-FFF2-40B4-BE49-F238E27FC236}">
                  <a16:creationId xmlns:a16="http://schemas.microsoft.com/office/drawing/2014/main" id="{DA0C422B-7F6D-41D9-A7E3-C39D52CC3B07}"/>
                </a:ext>
              </a:extLst>
            </p:cNvPr>
            <p:cNvCxnSpPr/>
            <p:nvPr/>
          </p:nvCxnSpPr>
          <p:spPr bwMode="auto">
            <a:xfrm>
              <a:off x="1311560"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a:extLst>
                <a:ext uri="{FF2B5EF4-FFF2-40B4-BE49-F238E27FC236}">
                  <a16:creationId xmlns:a16="http://schemas.microsoft.com/office/drawing/2014/main" id="{F29F984B-4A66-4896-921F-32B287BB8AE7}"/>
                </a:ext>
              </a:extLst>
            </p:cNvPr>
            <p:cNvCxnSpPr/>
            <p:nvPr/>
          </p:nvCxnSpPr>
          <p:spPr bwMode="auto">
            <a:xfrm>
              <a:off x="3213307" y="2949315"/>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cxnSp>
        <p:nvCxnSpPr>
          <p:cNvPr id="33" name="Straight Arrow Connector 32">
            <a:extLst>
              <a:ext uri="{FF2B5EF4-FFF2-40B4-BE49-F238E27FC236}">
                <a16:creationId xmlns:a16="http://schemas.microsoft.com/office/drawing/2014/main" id="{54C4DAAC-8609-416F-A27D-C86C97F0FD72}"/>
              </a:ext>
            </a:extLst>
          </p:cNvPr>
          <p:cNvCxnSpPr/>
          <p:nvPr/>
        </p:nvCxnSpPr>
        <p:spPr bwMode="auto">
          <a:xfrm>
            <a:off x="3234572" y="3962400"/>
            <a:ext cx="219456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38" name="Group 37">
            <a:extLst>
              <a:ext uri="{FF2B5EF4-FFF2-40B4-BE49-F238E27FC236}">
                <a16:creationId xmlns:a16="http://schemas.microsoft.com/office/drawing/2014/main" id="{EA4DC5BB-E8DD-4DD6-8F21-318E0E9856E1}"/>
              </a:ext>
            </a:extLst>
          </p:cNvPr>
          <p:cNvGrpSpPr/>
          <p:nvPr/>
        </p:nvGrpSpPr>
        <p:grpSpPr>
          <a:xfrm>
            <a:off x="721947" y="5871498"/>
            <a:ext cx="8061159" cy="264647"/>
            <a:chOff x="701960" y="2690483"/>
            <a:chExt cx="8061159" cy="264647"/>
          </a:xfrm>
          <a:solidFill>
            <a:schemeClr val="tx1"/>
          </a:solidFill>
        </p:grpSpPr>
        <p:sp>
          <p:nvSpPr>
            <p:cNvPr id="39" name="Rectangle 38">
              <a:extLst>
                <a:ext uri="{FF2B5EF4-FFF2-40B4-BE49-F238E27FC236}">
                  <a16:creationId xmlns:a16="http://schemas.microsoft.com/office/drawing/2014/main" id="{D3668FCC-9A45-4204-80CA-196D203D95D6}"/>
                </a:ext>
              </a:extLst>
            </p:cNvPr>
            <p:cNvSpPr/>
            <p:nvPr/>
          </p:nvSpPr>
          <p:spPr bwMode="auto">
            <a:xfrm>
              <a:off x="4724400"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0" name="Rectangle 39">
              <a:extLst>
                <a:ext uri="{FF2B5EF4-FFF2-40B4-BE49-F238E27FC236}">
                  <a16:creationId xmlns:a16="http://schemas.microsoft.com/office/drawing/2014/main" id="{BDFD606D-11B9-4855-9147-0AABEE3A6E22}"/>
                </a:ext>
              </a:extLst>
            </p:cNvPr>
            <p:cNvSpPr/>
            <p:nvPr/>
          </p:nvSpPr>
          <p:spPr bwMode="auto">
            <a:xfrm>
              <a:off x="7543919"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1" name="Rectangle 40">
              <a:extLst>
                <a:ext uri="{FF2B5EF4-FFF2-40B4-BE49-F238E27FC236}">
                  <a16:creationId xmlns:a16="http://schemas.microsoft.com/office/drawing/2014/main" id="{0275AF4F-C077-4C07-B063-30F2CD054A1C}"/>
                </a:ext>
              </a:extLst>
            </p:cNvPr>
            <p:cNvSpPr/>
            <p:nvPr/>
          </p:nvSpPr>
          <p:spPr bwMode="auto">
            <a:xfrm>
              <a:off x="701960"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2" name="Rectangle 41">
              <a:extLst>
                <a:ext uri="{FF2B5EF4-FFF2-40B4-BE49-F238E27FC236}">
                  <a16:creationId xmlns:a16="http://schemas.microsoft.com/office/drawing/2014/main" id="{8B099556-54A7-44E6-B1E7-FAB1A3C3844E}"/>
                </a:ext>
              </a:extLst>
            </p:cNvPr>
            <p:cNvSpPr/>
            <p:nvPr/>
          </p:nvSpPr>
          <p:spPr bwMode="auto">
            <a:xfrm>
              <a:off x="2608783"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grpSp>
      <p:sp>
        <p:nvSpPr>
          <p:cNvPr id="43" name="TextBox 42">
            <a:extLst>
              <a:ext uri="{FF2B5EF4-FFF2-40B4-BE49-F238E27FC236}">
                <a16:creationId xmlns:a16="http://schemas.microsoft.com/office/drawing/2014/main" id="{1A3CA79F-221C-46DD-B056-68279D2E87C1}"/>
              </a:ext>
            </a:extLst>
          </p:cNvPr>
          <p:cNvSpPr txBox="1"/>
          <p:nvPr/>
        </p:nvSpPr>
        <p:spPr>
          <a:xfrm>
            <a:off x="1038087" y="5029200"/>
            <a:ext cx="2162313" cy="584775"/>
          </a:xfrm>
          <a:prstGeom prst="rect">
            <a:avLst/>
          </a:prstGeom>
          <a:noFill/>
        </p:spPr>
        <p:txBody>
          <a:bodyPr wrap="square" rtlCol="0">
            <a:spAutoFit/>
          </a:bodyPr>
          <a:lstStyle/>
          <a:p>
            <a:r>
              <a:rPr lang="en-US" sz="1600" dirty="0"/>
              <a:t>MMI-REPOSITORY-</a:t>
            </a:r>
            <a:r>
              <a:rPr lang="en-US" sz="1600" dirty="0" err="1"/>
              <a:t>DISCOVERY.confirm</a:t>
            </a:r>
            <a:endParaRPr lang="en-US" sz="1600" dirty="0"/>
          </a:p>
        </p:txBody>
      </p:sp>
      <p:cxnSp>
        <p:nvCxnSpPr>
          <p:cNvPr id="44" name="Straight Arrow Connector 43">
            <a:extLst>
              <a:ext uri="{FF2B5EF4-FFF2-40B4-BE49-F238E27FC236}">
                <a16:creationId xmlns:a16="http://schemas.microsoft.com/office/drawing/2014/main" id="{48686415-3F4F-4B73-B6DF-90ED59443DD5}"/>
              </a:ext>
            </a:extLst>
          </p:cNvPr>
          <p:cNvCxnSpPr>
            <a:cxnSpLocks/>
          </p:cNvCxnSpPr>
          <p:nvPr/>
        </p:nvCxnSpPr>
        <p:spPr bwMode="auto">
          <a:xfrm flipH="1">
            <a:off x="1251363" y="5638800"/>
            <a:ext cx="192024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4" name="Flowchart: Alternate Process 23">
            <a:extLst>
              <a:ext uri="{FF2B5EF4-FFF2-40B4-BE49-F238E27FC236}">
                <a16:creationId xmlns:a16="http://schemas.microsoft.com/office/drawing/2014/main" id="{E8F460C4-0EBD-4514-A3B0-192995262273}"/>
              </a:ext>
            </a:extLst>
          </p:cNvPr>
          <p:cNvSpPr/>
          <p:nvPr/>
        </p:nvSpPr>
        <p:spPr bwMode="auto">
          <a:xfrm>
            <a:off x="7315200" y="4357073"/>
            <a:ext cx="1752600" cy="304800"/>
          </a:xfrm>
          <a:prstGeom prst="flowChartAlternateProcess">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Repository supported</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46" name="TextBox 45">
            <a:extLst>
              <a:ext uri="{FF2B5EF4-FFF2-40B4-BE49-F238E27FC236}">
                <a16:creationId xmlns:a16="http://schemas.microsoft.com/office/drawing/2014/main" id="{36F83790-B2D0-4E67-9200-E97D240BF7DE}"/>
              </a:ext>
            </a:extLst>
          </p:cNvPr>
          <p:cNvSpPr txBox="1"/>
          <p:nvPr/>
        </p:nvSpPr>
        <p:spPr>
          <a:xfrm>
            <a:off x="3273504" y="3373939"/>
            <a:ext cx="2311935" cy="584775"/>
          </a:xfrm>
          <a:prstGeom prst="rect">
            <a:avLst/>
          </a:prstGeom>
          <a:noFill/>
        </p:spPr>
        <p:txBody>
          <a:bodyPr wrap="square" rtlCol="0">
            <a:spAutoFit/>
          </a:bodyPr>
          <a:lstStyle/>
          <a:p>
            <a:r>
              <a:rPr lang="en-US" sz="1600" dirty="0"/>
              <a:t>MLME-REPOSITORY-</a:t>
            </a:r>
            <a:r>
              <a:rPr lang="en-US" sz="1600" dirty="0" err="1"/>
              <a:t>DISCOVERY.request</a:t>
            </a:r>
            <a:endParaRPr lang="en-US" sz="1600" dirty="0"/>
          </a:p>
        </p:txBody>
      </p:sp>
    </p:spTree>
    <p:extLst>
      <p:ext uri="{BB962C8B-B14F-4D97-AF65-F5344CB8AC3E}">
        <p14:creationId xmlns:p14="http://schemas.microsoft.com/office/powerpoint/2010/main" val="172683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C2EF2-AAA3-4D21-B57D-8F904CFDFFAA}"/>
              </a:ext>
            </a:extLst>
          </p:cNvPr>
          <p:cNvSpPr>
            <a:spLocks noGrp="1"/>
          </p:cNvSpPr>
          <p:nvPr>
            <p:ph type="title"/>
          </p:nvPr>
        </p:nvSpPr>
        <p:spPr>
          <a:xfrm>
            <a:off x="685800" y="685800"/>
            <a:ext cx="7772400" cy="1066800"/>
          </a:xfrm>
        </p:spPr>
        <p:txBody>
          <a:bodyPr/>
          <a:lstStyle/>
          <a:p>
            <a:r>
              <a:rPr lang="en-US" dirty="0"/>
              <a:t>Profile retrieval procedure</a:t>
            </a:r>
          </a:p>
        </p:txBody>
      </p:sp>
      <p:sp>
        <p:nvSpPr>
          <p:cNvPr id="3" name="Date Placeholder 2">
            <a:extLst>
              <a:ext uri="{FF2B5EF4-FFF2-40B4-BE49-F238E27FC236}">
                <a16:creationId xmlns:a16="http://schemas.microsoft.com/office/drawing/2014/main" id="{CE8F095E-0500-4C34-9AF2-0CF73F0156D3}"/>
              </a:ext>
            </a:extLst>
          </p:cNvPr>
          <p:cNvSpPr>
            <a:spLocks noGrp="1"/>
          </p:cNvSpPr>
          <p:nvPr>
            <p:ph type="dt" sz="half" idx="10"/>
          </p:nvPr>
        </p:nvSpPr>
        <p:spPr/>
        <p:txBody>
          <a:bodyPr/>
          <a:lstStyle/>
          <a:p>
            <a:r>
              <a:rPr lang="en-US"/>
              <a:t>&lt;November 2017&gt;</a:t>
            </a:r>
            <a:endParaRPr lang="en-US" dirty="0"/>
          </a:p>
        </p:txBody>
      </p:sp>
      <p:sp>
        <p:nvSpPr>
          <p:cNvPr id="4" name="Footer Placeholder 3">
            <a:extLst>
              <a:ext uri="{FF2B5EF4-FFF2-40B4-BE49-F238E27FC236}">
                <a16:creationId xmlns:a16="http://schemas.microsoft.com/office/drawing/2014/main" id="{3FFCC3E2-7C7D-4DE9-91E1-AE24A72F3AB7}"/>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FFDF2796-223B-4C32-8CDA-70C6A44E839C}"/>
              </a:ext>
            </a:extLst>
          </p:cNvPr>
          <p:cNvSpPr>
            <a:spLocks noGrp="1"/>
          </p:cNvSpPr>
          <p:nvPr>
            <p:ph type="sldNum" sz="quarter" idx="12"/>
          </p:nvPr>
        </p:nvSpPr>
        <p:spPr/>
        <p:txBody>
          <a:bodyPr/>
          <a:lstStyle/>
          <a:p>
            <a:r>
              <a:rPr lang="en-US"/>
              <a:t>Slide </a:t>
            </a:r>
            <a:fld id="{8761FD8D-6E16-6948-8228-37F606CBBE8D}" type="slidenum">
              <a:rPr lang="en-US" smtClean="0"/>
              <a:pPr/>
              <a:t>6</a:t>
            </a:fld>
            <a:endParaRPr lang="en-US"/>
          </a:p>
        </p:txBody>
      </p:sp>
      <p:sp>
        <p:nvSpPr>
          <p:cNvPr id="11" name="Rectangle 10">
            <a:extLst>
              <a:ext uri="{FF2B5EF4-FFF2-40B4-BE49-F238E27FC236}">
                <a16:creationId xmlns:a16="http://schemas.microsoft.com/office/drawing/2014/main" id="{ACFA4D59-F7E5-4F04-AA6C-1818735EA1AE}"/>
              </a:ext>
            </a:extLst>
          </p:cNvPr>
          <p:cNvSpPr/>
          <p:nvPr/>
        </p:nvSpPr>
        <p:spPr>
          <a:xfrm>
            <a:off x="4933890" y="2006024"/>
            <a:ext cx="800219" cy="584775"/>
          </a:xfrm>
          <a:prstGeom prst="rect">
            <a:avLst/>
          </a:prstGeom>
        </p:spPr>
        <p:txBody>
          <a:bodyPr wrap="none">
            <a:spAutoFit/>
          </a:bodyPr>
          <a:lstStyle/>
          <a:p>
            <a:pPr algn="ctr"/>
            <a:r>
              <a:rPr lang="en-US" sz="1600" dirty="0"/>
              <a:t>Device</a:t>
            </a:r>
          </a:p>
          <a:p>
            <a:pPr algn="ctr"/>
            <a:r>
              <a:rPr lang="en-US" sz="1600" dirty="0"/>
              <a:t>MLME</a:t>
            </a:r>
          </a:p>
        </p:txBody>
      </p:sp>
      <p:sp>
        <p:nvSpPr>
          <p:cNvPr id="12" name="Rectangle 11">
            <a:extLst>
              <a:ext uri="{FF2B5EF4-FFF2-40B4-BE49-F238E27FC236}">
                <a16:creationId xmlns:a16="http://schemas.microsoft.com/office/drawing/2014/main" id="{0D3E1798-7F4A-4586-BF8E-35CCF2AE9906}"/>
              </a:ext>
            </a:extLst>
          </p:cNvPr>
          <p:cNvSpPr/>
          <p:nvPr/>
        </p:nvSpPr>
        <p:spPr>
          <a:xfrm>
            <a:off x="7308829" y="2018356"/>
            <a:ext cx="1632178" cy="584775"/>
          </a:xfrm>
          <a:prstGeom prst="rect">
            <a:avLst/>
          </a:prstGeom>
        </p:spPr>
        <p:txBody>
          <a:bodyPr wrap="none">
            <a:spAutoFit/>
          </a:bodyPr>
          <a:lstStyle/>
          <a:p>
            <a:pPr algn="ctr"/>
            <a:r>
              <a:rPr lang="en-US" sz="1600" dirty="0"/>
              <a:t>Profile repository</a:t>
            </a:r>
          </a:p>
          <a:p>
            <a:pPr algn="ctr"/>
            <a:r>
              <a:rPr lang="en-US" sz="1600" dirty="0"/>
              <a:t>MLME</a:t>
            </a:r>
          </a:p>
        </p:txBody>
      </p:sp>
      <p:sp>
        <p:nvSpPr>
          <p:cNvPr id="16" name="Rectangle 15">
            <a:extLst>
              <a:ext uri="{FF2B5EF4-FFF2-40B4-BE49-F238E27FC236}">
                <a16:creationId xmlns:a16="http://schemas.microsoft.com/office/drawing/2014/main" id="{C19739C0-4892-43E8-8427-5352980A6ABB}"/>
              </a:ext>
            </a:extLst>
          </p:cNvPr>
          <p:cNvSpPr/>
          <p:nvPr/>
        </p:nvSpPr>
        <p:spPr>
          <a:xfrm>
            <a:off x="533400" y="2200871"/>
            <a:ext cx="1556323" cy="338554"/>
          </a:xfrm>
          <a:prstGeom prst="rect">
            <a:avLst/>
          </a:prstGeom>
        </p:spPr>
        <p:txBody>
          <a:bodyPr wrap="none">
            <a:spAutoFit/>
          </a:bodyPr>
          <a:lstStyle/>
          <a:p>
            <a:pPr algn="ctr"/>
            <a:r>
              <a:rPr lang="en-US" sz="1600" dirty="0"/>
              <a:t>MGMT protocol</a:t>
            </a:r>
          </a:p>
        </p:txBody>
      </p:sp>
      <p:cxnSp>
        <p:nvCxnSpPr>
          <p:cNvPr id="18" name="Straight Arrow Connector 17">
            <a:extLst>
              <a:ext uri="{FF2B5EF4-FFF2-40B4-BE49-F238E27FC236}">
                <a16:creationId xmlns:a16="http://schemas.microsoft.com/office/drawing/2014/main" id="{54566607-143A-40F4-B711-917344DE536C}"/>
              </a:ext>
            </a:extLst>
          </p:cNvPr>
          <p:cNvCxnSpPr/>
          <p:nvPr/>
        </p:nvCxnSpPr>
        <p:spPr bwMode="auto">
          <a:xfrm>
            <a:off x="1311560" y="3657600"/>
            <a:ext cx="192024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a:extLst>
              <a:ext uri="{FF2B5EF4-FFF2-40B4-BE49-F238E27FC236}">
                <a16:creationId xmlns:a16="http://schemas.microsoft.com/office/drawing/2014/main" id="{B3D1164D-9312-41A4-ACA5-F3BBA0689EEE}"/>
              </a:ext>
            </a:extLst>
          </p:cNvPr>
          <p:cNvCxnSpPr/>
          <p:nvPr/>
        </p:nvCxnSpPr>
        <p:spPr bwMode="auto">
          <a:xfrm>
            <a:off x="5465580" y="4179848"/>
            <a:ext cx="275440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Arrow Connector 19">
            <a:extLst>
              <a:ext uri="{FF2B5EF4-FFF2-40B4-BE49-F238E27FC236}">
                <a16:creationId xmlns:a16="http://schemas.microsoft.com/office/drawing/2014/main" id="{A2CFDE4B-3298-440F-8BE7-541BCB91394E}"/>
              </a:ext>
            </a:extLst>
          </p:cNvPr>
          <p:cNvCxnSpPr>
            <a:cxnSpLocks/>
          </p:cNvCxnSpPr>
          <p:nvPr/>
        </p:nvCxnSpPr>
        <p:spPr bwMode="auto">
          <a:xfrm flipH="1">
            <a:off x="5456608" y="5295038"/>
            <a:ext cx="277299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a:extLst>
              <a:ext uri="{FF2B5EF4-FFF2-40B4-BE49-F238E27FC236}">
                <a16:creationId xmlns:a16="http://schemas.microsoft.com/office/drawing/2014/main" id="{0033FE27-ED63-4375-9A7A-C9BDDD6BE3B3}"/>
              </a:ext>
            </a:extLst>
          </p:cNvPr>
          <p:cNvCxnSpPr>
            <a:cxnSpLocks/>
          </p:cNvCxnSpPr>
          <p:nvPr/>
        </p:nvCxnSpPr>
        <p:spPr bwMode="auto">
          <a:xfrm flipH="1">
            <a:off x="3213307" y="5486400"/>
            <a:ext cx="221582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5" name="TextBox 24">
            <a:extLst>
              <a:ext uri="{FF2B5EF4-FFF2-40B4-BE49-F238E27FC236}">
                <a16:creationId xmlns:a16="http://schemas.microsoft.com/office/drawing/2014/main" id="{0B4D676D-F87E-461E-8C2E-4B410C36E92E}"/>
              </a:ext>
            </a:extLst>
          </p:cNvPr>
          <p:cNvSpPr txBox="1"/>
          <p:nvPr/>
        </p:nvSpPr>
        <p:spPr>
          <a:xfrm>
            <a:off x="5387626" y="3852446"/>
            <a:ext cx="2643393" cy="338554"/>
          </a:xfrm>
          <a:prstGeom prst="rect">
            <a:avLst/>
          </a:prstGeom>
          <a:noFill/>
        </p:spPr>
        <p:txBody>
          <a:bodyPr wrap="square" rtlCol="0">
            <a:spAutoFit/>
          </a:bodyPr>
          <a:lstStyle/>
          <a:p>
            <a:pPr algn="ctr"/>
            <a:r>
              <a:rPr lang="en-US" sz="1600" i="1" dirty="0"/>
              <a:t>ULI Profile Request</a:t>
            </a:r>
          </a:p>
        </p:txBody>
      </p:sp>
      <p:sp>
        <p:nvSpPr>
          <p:cNvPr id="26" name="TextBox 25">
            <a:extLst>
              <a:ext uri="{FF2B5EF4-FFF2-40B4-BE49-F238E27FC236}">
                <a16:creationId xmlns:a16="http://schemas.microsoft.com/office/drawing/2014/main" id="{7F228CB5-61FF-4241-9B3D-FC0A1C54DADE}"/>
              </a:ext>
            </a:extLst>
          </p:cNvPr>
          <p:cNvSpPr txBox="1"/>
          <p:nvPr/>
        </p:nvSpPr>
        <p:spPr>
          <a:xfrm>
            <a:off x="919865" y="3042533"/>
            <a:ext cx="2236510" cy="584775"/>
          </a:xfrm>
          <a:prstGeom prst="rect">
            <a:avLst/>
          </a:prstGeom>
          <a:noFill/>
        </p:spPr>
        <p:txBody>
          <a:bodyPr wrap="none" rtlCol="0">
            <a:spAutoFit/>
          </a:bodyPr>
          <a:lstStyle/>
          <a:p>
            <a:r>
              <a:rPr lang="en-US" sz="1600" dirty="0"/>
              <a:t>MMI-</a:t>
            </a:r>
            <a:r>
              <a:rPr lang="en-US" sz="1600" dirty="0" err="1"/>
              <a:t>PROFILE.request</a:t>
            </a:r>
            <a:endParaRPr lang="en-US" sz="1600" dirty="0"/>
          </a:p>
          <a:p>
            <a:r>
              <a:rPr lang="en-US" sz="1600" dirty="0"/>
              <a:t>(Profile ID, Profile ID...)</a:t>
            </a:r>
          </a:p>
        </p:txBody>
      </p:sp>
      <p:sp>
        <p:nvSpPr>
          <p:cNvPr id="27" name="TextBox 26">
            <a:extLst>
              <a:ext uri="{FF2B5EF4-FFF2-40B4-BE49-F238E27FC236}">
                <a16:creationId xmlns:a16="http://schemas.microsoft.com/office/drawing/2014/main" id="{C54D1BAB-CD81-4F78-80C2-22998070E385}"/>
              </a:ext>
            </a:extLst>
          </p:cNvPr>
          <p:cNvSpPr txBox="1"/>
          <p:nvPr/>
        </p:nvSpPr>
        <p:spPr>
          <a:xfrm>
            <a:off x="5510007" y="4995446"/>
            <a:ext cx="2643393" cy="338554"/>
          </a:xfrm>
          <a:prstGeom prst="rect">
            <a:avLst/>
          </a:prstGeom>
          <a:noFill/>
        </p:spPr>
        <p:txBody>
          <a:bodyPr wrap="square" rtlCol="0">
            <a:spAutoFit/>
          </a:bodyPr>
          <a:lstStyle/>
          <a:p>
            <a:pPr algn="ctr"/>
            <a:r>
              <a:rPr lang="en-US" sz="1600" i="1" dirty="0"/>
              <a:t>ULI Profile Response</a:t>
            </a:r>
          </a:p>
        </p:txBody>
      </p:sp>
      <p:sp>
        <p:nvSpPr>
          <p:cNvPr id="28" name="TextBox 27">
            <a:extLst>
              <a:ext uri="{FF2B5EF4-FFF2-40B4-BE49-F238E27FC236}">
                <a16:creationId xmlns:a16="http://schemas.microsoft.com/office/drawing/2014/main" id="{6C9E3784-0821-4806-83A8-8B68E968928C}"/>
              </a:ext>
            </a:extLst>
          </p:cNvPr>
          <p:cNvSpPr txBox="1"/>
          <p:nvPr/>
        </p:nvSpPr>
        <p:spPr>
          <a:xfrm>
            <a:off x="3245825" y="4843482"/>
            <a:ext cx="2403222" cy="584775"/>
          </a:xfrm>
          <a:prstGeom prst="rect">
            <a:avLst/>
          </a:prstGeom>
          <a:noFill/>
        </p:spPr>
        <p:txBody>
          <a:bodyPr wrap="none" rtlCol="0">
            <a:spAutoFit/>
          </a:bodyPr>
          <a:lstStyle/>
          <a:p>
            <a:r>
              <a:rPr lang="en-US" sz="1600" dirty="0"/>
              <a:t>MLME-</a:t>
            </a:r>
            <a:r>
              <a:rPr lang="en-US" sz="1600" dirty="0" err="1"/>
              <a:t>PROFILE.confirm</a:t>
            </a:r>
            <a:endParaRPr lang="en-US" sz="1600" dirty="0"/>
          </a:p>
          <a:p>
            <a:r>
              <a:rPr lang="en-US" sz="1600" dirty="0"/>
              <a:t>(Profile, Profile...)</a:t>
            </a:r>
          </a:p>
        </p:txBody>
      </p:sp>
      <p:sp>
        <p:nvSpPr>
          <p:cNvPr id="30" name="Rectangle 29">
            <a:extLst>
              <a:ext uri="{FF2B5EF4-FFF2-40B4-BE49-F238E27FC236}">
                <a16:creationId xmlns:a16="http://schemas.microsoft.com/office/drawing/2014/main" id="{EE7201A0-09DF-47E6-BB88-CD35318141B5}"/>
              </a:ext>
            </a:extLst>
          </p:cNvPr>
          <p:cNvSpPr/>
          <p:nvPr/>
        </p:nvSpPr>
        <p:spPr>
          <a:xfrm>
            <a:off x="2935255" y="2216273"/>
            <a:ext cx="619079" cy="338554"/>
          </a:xfrm>
          <a:prstGeom prst="rect">
            <a:avLst/>
          </a:prstGeom>
        </p:spPr>
        <p:txBody>
          <a:bodyPr wrap="none">
            <a:spAutoFit/>
          </a:bodyPr>
          <a:lstStyle/>
          <a:p>
            <a:pPr algn="ctr"/>
            <a:r>
              <a:rPr lang="en-US" sz="1600" dirty="0"/>
              <a:t>MMI</a:t>
            </a:r>
          </a:p>
        </p:txBody>
      </p:sp>
      <p:grpSp>
        <p:nvGrpSpPr>
          <p:cNvPr id="37" name="Group 36">
            <a:extLst>
              <a:ext uri="{FF2B5EF4-FFF2-40B4-BE49-F238E27FC236}">
                <a16:creationId xmlns:a16="http://schemas.microsoft.com/office/drawing/2014/main" id="{9330939E-A685-40EF-9A9A-EA0F186B558D}"/>
              </a:ext>
            </a:extLst>
          </p:cNvPr>
          <p:cNvGrpSpPr/>
          <p:nvPr/>
        </p:nvGrpSpPr>
        <p:grpSpPr>
          <a:xfrm>
            <a:off x="701960" y="2690483"/>
            <a:ext cx="8061159" cy="264647"/>
            <a:chOff x="701960" y="2690483"/>
            <a:chExt cx="8061159" cy="264647"/>
          </a:xfrm>
        </p:grpSpPr>
        <p:sp>
          <p:nvSpPr>
            <p:cNvPr id="10" name="Rectangle 9">
              <a:extLst>
                <a:ext uri="{FF2B5EF4-FFF2-40B4-BE49-F238E27FC236}">
                  <a16:creationId xmlns:a16="http://schemas.microsoft.com/office/drawing/2014/main" id="{DE452CD6-00DE-4260-986F-D77C596448EE}"/>
                </a:ext>
              </a:extLst>
            </p:cNvPr>
            <p:cNvSpPr/>
            <p:nvPr/>
          </p:nvSpPr>
          <p:spPr bwMode="auto">
            <a:xfrm>
              <a:off x="4724400"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13" name="Rectangle 12">
              <a:extLst>
                <a:ext uri="{FF2B5EF4-FFF2-40B4-BE49-F238E27FC236}">
                  <a16:creationId xmlns:a16="http://schemas.microsoft.com/office/drawing/2014/main" id="{811C9615-5D1D-497F-BADB-B289375D91B3}"/>
                </a:ext>
              </a:extLst>
            </p:cNvPr>
            <p:cNvSpPr/>
            <p:nvPr/>
          </p:nvSpPr>
          <p:spPr bwMode="auto">
            <a:xfrm>
              <a:off x="7543919"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15" name="Rectangle 14">
              <a:extLst>
                <a:ext uri="{FF2B5EF4-FFF2-40B4-BE49-F238E27FC236}">
                  <a16:creationId xmlns:a16="http://schemas.microsoft.com/office/drawing/2014/main" id="{CA89DC74-1441-4713-A213-5A2B2E0D8881}"/>
                </a:ext>
              </a:extLst>
            </p:cNvPr>
            <p:cNvSpPr/>
            <p:nvPr/>
          </p:nvSpPr>
          <p:spPr bwMode="auto">
            <a:xfrm>
              <a:off x="701960"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31" name="Rectangle 30">
              <a:extLst>
                <a:ext uri="{FF2B5EF4-FFF2-40B4-BE49-F238E27FC236}">
                  <a16:creationId xmlns:a16="http://schemas.microsoft.com/office/drawing/2014/main" id="{CB0D91DB-7ED2-49B7-BC94-C4BDA12212E4}"/>
                </a:ext>
              </a:extLst>
            </p:cNvPr>
            <p:cNvSpPr/>
            <p:nvPr/>
          </p:nvSpPr>
          <p:spPr bwMode="auto">
            <a:xfrm>
              <a:off x="2608783" y="2690483"/>
              <a:ext cx="1219200" cy="264647"/>
            </a:xfrm>
            <a:prstGeom prst="rect">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grpSp>
      <p:grpSp>
        <p:nvGrpSpPr>
          <p:cNvPr id="36" name="Group 35">
            <a:extLst>
              <a:ext uri="{FF2B5EF4-FFF2-40B4-BE49-F238E27FC236}">
                <a16:creationId xmlns:a16="http://schemas.microsoft.com/office/drawing/2014/main" id="{FB8D7216-67BF-4FCA-8563-9A637A9F1E13}"/>
              </a:ext>
            </a:extLst>
          </p:cNvPr>
          <p:cNvGrpSpPr/>
          <p:nvPr/>
        </p:nvGrpSpPr>
        <p:grpSpPr>
          <a:xfrm>
            <a:off x="1311560" y="2949315"/>
            <a:ext cx="6879940" cy="2918085"/>
            <a:chOff x="1311560" y="2949315"/>
            <a:chExt cx="6879940" cy="2537085"/>
          </a:xfrm>
        </p:grpSpPr>
        <p:cxnSp>
          <p:nvCxnSpPr>
            <p:cNvPr id="7" name="Straight Connector 6">
              <a:extLst>
                <a:ext uri="{FF2B5EF4-FFF2-40B4-BE49-F238E27FC236}">
                  <a16:creationId xmlns:a16="http://schemas.microsoft.com/office/drawing/2014/main" id="{DBC40F21-E0A7-4B22-A254-0811598D574B}"/>
                </a:ext>
              </a:extLst>
            </p:cNvPr>
            <p:cNvCxnSpPr/>
            <p:nvPr/>
          </p:nvCxnSpPr>
          <p:spPr bwMode="auto">
            <a:xfrm>
              <a:off x="5448844"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E2C9D53B-12BE-429B-B735-8A6120943ECC}"/>
                </a:ext>
              </a:extLst>
            </p:cNvPr>
            <p:cNvCxnSpPr/>
            <p:nvPr/>
          </p:nvCxnSpPr>
          <p:spPr bwMode="auto">
            <a:xfrm>
              <a:off x="8191500"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Connector 13">
              <a:extLst>
                <a:ext uri="{FF2B5EF4-FFF2-40B4-BE49-F238E27FC236}">
                  <a16:creationId xmlns:a16="http://schemas.microsoft.com/office/drawing/2014/main" id="{DA0C422B-7F6D-41D9-A7E3-C39D52CC3B07}"/>
                </a:ext>
              </a:extLst>
            </p:cNvPr>
            <p:cNvCxnSpPr/>
            <p:nvPr/>
          </p:nvCxnSpPr>
          <p:spPr bwMode="auto">
            <a:xfrm>
              <a:off x="1311560" y="2971800"/>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a:extLst>
                <a:ext uri="{FF2B5EF4-FFF2-40B4-BE49-F238E27FC236}">
                  <a16:creationId xmlns:a16="http://schemas.microsoft.com/office/drawing/2014/main" id="{F29F984B-4A66-4896-921F-32B287BB8AE7}"/>
                </a:ext>
              </a:extLst>
            </p:cNvPr>
            <p:cNvCxnSpPr/>
            <p:nvPr/>
          </p:nvCxnSpPr>
          <p:spPr bwMode="auto">
            <a:xfrm>
              <a:off x="3213307" y="2949315"/>
              <a:ext cx="0" cy="2514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cxnSp>
        <p:nvCxnSpPr>
          <p:cNvPr id="33" name="Straight Arrow Connector 32">
            <a:extLst>
              <a:ext uri="{FF2B5EF4-FFF2-40B4-BE49-F238E27FC236}">
                <a16:creationId xmlns:a16="http://schemas.microsoft.com/office/drawing/2014/main" id="{54C4DAAC-8609-416F-A27D-C86C97F0FD72}"/>
              </a:ext>
            </a:extLst>
          </p:cNvPr>
          <p:cNvCxnSpPr/>
          <p:nvPr/>
        </p:nvCxnSpPr>
        <p:spPr bwMode="auto">
          <a:xfrm>
            <a:off x="3234572" y="3962400"/>
            <a:ext cx="219456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4" name="TextBox 33">
            <a:extLst>
              <a:ext uri="{FF2B5EF4-FFF2-40B4-BE49-F238E27FC236}">
                <a16:creationId xmlns:a16="http://schemas.microsoft.com/office/drawing/2014/main" id="{FE2FA06C-5B86-4CF8-AC61-950371E7A17F}"/>
              </a:ext>
            </a:extLst>
          </p:cNvPr>
          <p:cNvSpPr txBox="1"/>
          <p:nvPr/>
        </p:nvSpPr>
        <p:spPr>
          <a:xfrm>
            <a:off x="3200435" y="3429000"/>
            <a:ext cx="2345514" cy="584775"/>
          </a:xfrm>
          <a:prstGeom prst="rect">
            <a:avLst/>
          </a:prstGeom>
          <a:noFill/>
        </p:spPr>
        <p:txBody>
          <a:bodyPr wrap="none" rtlCol="0">
            <a:spAutoFit/>
          </a:bodyPr>
          <a:lstStyle/>
          <a:p>
            <a:r>
              <a:rPr lang="en-US" sz="1600" dirty="0"/>
              <a:t>MLME-</a:t>
            </a:r>
            <a:r>
              <a:rPr lang="en-US" sz="1600" dirty="0" err="1"/>
              <a:t>PROFILE.request</a:t>
            </a:r>
            <a:endParaRPr lang="en-US" sz="1600" dirty="0"/>
          </a:p>
          <a:p>
            <a:r>
              <a:rPr lang="en-US" sz="1600" dirty="0"/>
              <a:t>(Profile ID, Profile ID...)</a:t>
            </a:r>
          </a:p>
        </p:txBody>
      </p:sp>
      <p:grpSp>
        <p:nvGrpSpPr>
          <p:cNvPr id="38" name="Group 37">
            <a:extLst>
              <a:ext uri="{FF2B5EF4-FFF2-40B4-BE49-F238E27FC236}">
                <a16:creationId xmlns:a16="http://schemas.microsoft.com/office/drawing/2014/main" id="{EA4DC5BB-E8DD-4DD6-8F21-318E0E9856E1}"/>
              </a:ext>
            </a:extLst>
          </p:cNvPr>
          <p:cNvGrpSpPr/>
          <p:nvPr/>
        </p:nvGrpSpPr>
        <p:grpSpPr>
          <a:xfrm>
            <a:off x="721947" y="5871498"/>
            <a:ext cx="8061159" cy="264647"/>
            <a:chOff x="701960" y="2690483"/>
            <a:chExt cx="8061159" cy="264647"/>
          </a:xfrm>
          <a:solidFill>
            <a:schemeClr val="tx1"/>
          </a:solidFill>
        </p:grpSpPr>
        <p:sp>
          <p:nvSpPr>
            <p:cNvPr id="39" name="Rectangle 38">
              <a:extLst>
                <a:ext uri="{FF2B5EF4-FFF2-40B4-BE49-F238E27FC236}">
                  <a16:creationId xmlns:a16="http://schemas.microsoft.com/office/drawing/2014/main" id="{D3668FCC-9A45-4204-80CA-196D203D95D6}"/>
                </a:ext>
              </a:extLst>
            </p:cNvPr>
            <p:cNvSpPr/>
            <p:nvPr/>
          </p:nvSpPr>
          <p:spPr bwMode="auto">
            <a:xfrm>
              <a:off x="4724400"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0" name="Rectangle 39">
              <a:extLst>
                <a:ext uri="{FF2B5EF4-FFF2-40B4-BE49-F238E27FC236}">
                  <a16:creationId xmlns:a16="http://schemas.microsoft.com/office/drawing/2014/main" id="{BDFD606D-11B9-4855-9147-0AABEE3A6E22}"/>
                </a:ext>
              </a:extLst>
            </p:cNvPr>
            <p:cNvSpPr/>
            <p:nvPr/>
          </p:nvSpPr>
          <p:spPr bwMode="auto">
            <a:xfrm>
              <a:off x="7543919"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1" name="Rectangle 40">
              <a:extLst>
                <a:ext uri="{FF2B5EF4-FFF2-40B4-BE49-F238E27FC236}">
                  <a16:creationId xmlns:a16="http://schemas.microsoft.com/office/drawing/2014/main" id="{0275AF4F-C077-4C07-B063-30F2CD054A1C}"/>
                </a:ext>
              </a:extLst>
            </p:cNvPr>
            <p:cNvSpPr/>
            <p:nvPr/>
          </p:nvSpPr>
          <p:spPr bwMode="auto">
            <a:xfrm>
              <a:off x="701960"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2" name="Rectangle 41">
              <a:extLst>
                <a:ext uri="{FF2B5EF4-FFF2-40B4-BE49-F238E27FC236}">
                  <a16:creationId xmlns:a16="http://schemas.microsoft.com/office/drawing/2014/main" id="{8B099556-54A7-44E6-B1E7-FAB1A3C3844E}"/>
                </a:ext>
              </a:extLst>
            </p:cNvPr>
            <p:cNvSpPr/>
            <p:nvPr/>
          </p:nvSpPr>
          <p:spPr bwMode="auto">
            <a:xfrm>
              <a:off x="2608783" y="2690483"/>
              <a:ext cx="1219200" cy="264647"/>
            </a:xfrm>
            <a:prstGeom prst="rect">
              <a:avLst/>
            </a:prstGeom>
            <a:grpFill/>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grpSp>
      <p:sp>
        <p:nvSpPr>
          <p:cNvPr id="43" name="TextBox 42">
            <a:extLst>
              <a:ext uri="{FF2B5EF4-FFF2-40B4-BE49-F238E27FC236}">
                <a16:creationId xmlns:a16="http://schemas.microsoft.com/office/drawing/2014/main" id="{1A3CA79F-221C-46DD-B056-68279D2E87C1}"/>
              </a:ext>
            </a:extLst>
          </p:cNvPr>
          <p:cNvSpPr txBox="1"/>
          <p:nvPr/>
        </p:nvSpPr>
        <p:spPr>
          <a:xfrm>
            <a:off x="914400" y="5029200"/>
            <a:ext cx="2222083" cy="584775"/>
          </a:xfrm>
          <a:prstGeom prst="rect">
            <a:avLst/>
          </a:prstGeom>
          <a:noFill/>
        </p:spPr>
        <p:txBody>
          <a:bodyPr wrap="none" rtlCol="0">
            <a:spAutoFit/>
          </a:bodyPr>
          <a:lstStyle/>
          <a:p>
            <a:r>
              <a:rPr lang="en-US" sz="1600" dirty="0"/>
              <a:t>MMI-</a:t>
            </a:r>
            <a:r>
              <a:rPr lang="en-US" sz="1600" dirty="0" err="1"/>
              <a:t>PROFILE.confirm</a:t>
            </a:r>
            <a:endParaRPr lang="en-US" sz="1600" dirty="0"/>
          </a:p>
          <a:p>
            <a:r>
              <a:rPr lang="en-US" sz="1600" dirty="0"/>
              <a:t>(Profile, Profile...)</a:t>
            </a:r>
          </a:p>
        </p:txBody>
      </p:sp>
      <p:cxnSp>
        <p:nvCxnSpPr>
          <p:cNvPr id="44" name="Straight Arrow Connector 43">
            <a:extLst>
              <a:ext uri="{FF2B5EF4-FFF2-40B4-BE49-F238E27FC236}">
                <a16:creationId xmlns:a16="http://schemas.microsoft.com/office/drawing/2014/main" id="{48686415-3F4F-4B73-B6DF-90ED59443DD5}"/>
              </a:ext>
            </a:extLst>
          </p:cNvPr>
          <p:cNvCxnSpPr>
            <a:cxnSpLocks/>
          </p:cNvCxnSpPr>
          <p:nvPr/>
        </p:nvCxnSpPr>
        <p:spPr bwMode="auto">
          <a:xfrm flipH="1">
            <a:off x="1251363" y="5638800"/>
            <a:ext cx="192024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4" name="Flowchart: Alternate Process 23">
            <a:extLst>
              <a:ext uri="{FF2B5EF4-FFF2-40B4-BE49-F238E27FC236}">
                <a16:creationId xmlns:a16="http://schemas.microsoft.com/office/drawing/2014/main" id="{E8F460C4-0EBD-4514-A3B0-192995262273}"/>
              </a:ext>
            </a:extLst>
          </p:cNvPr>
          <p:cNvSpPr/>
          <p:nvPr/>
        </p:nvSpPr>
        <p:spPr bwMode="auto">
          <a:xfrm>
            <a:off x="7315200" y="4357073"/>
            <a:ext cx="1752600" cy="304800"/>
          </a:xfrm>
          <a:prstGeom prst="flowChartAlternateProcess">
            <a:avLst/>
          </a:prstGeom>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latin typeface="Times New Roman" charset="0"/>
                <a:ea typeface="ＭＳ Ｐゴシック" charset="0"/>
              </a:rPr>
              <a:t>Profile(s) discovered</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Tree>
    <p:extLst>
      <p:ext uri="{BB962C8B-B14F-4D97-AF65-F5344CB8AC3E}">
        <p14:creationId xmlns:p14="http://schemas.microsoft.com/office/powerpoint/2010/main" val="463687423"/>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2640</TotalTime>
  <Words>474</Words>
  <Application>Microsoft Office PowerPoint</Application>
  <PresentationFormat>On-screen Show (4:3)</PresentationFormat>
  <Paragraphs>150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Lucida Grande</vt:lpstr>
      <vt:lpstr>ＭＳ Ｐゴシック</vt:lpstr>
      <vt:lpstr>Arial</vt:lpstr>
      <vt:lpstr>Times New Roman</vt:lpstr>
      <vt:lpstr>IEEE-P802_15</vt:lpstr>
      <vt:lpstr>PowerPoint Presentation</vt:lpstr>
      <vt:lpstr>Overview of proposal</vt:lpstr>
      <vt:lpstr>Support of non-ULI frame (revisit)</vt:lpstr>
      <vt:lpstr>Pass-through operation for ULI and Non-ULI frames</vt:lpstr>
      <vt:lpstr>Profile repository discovery procedure</vt:lpstr>
      <vt:lpstr>Profile retrieval procedure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15-17-0618-00-0012</dc:description>
  <cp:lastModifiedBy>Yokota, Hidetoshi</cp:lastModifiedBy>
  <cp:revision>262</cp:revision>
  <cp:lastPrinted>1998-02-10T13:28:06Z</cp:lastPrinted>
  <dcterms:created xsi:type="dcterms:W3CDTF">1999-11-08T18:59:45Z</dcterms:created>
  <dcterms:modified xsi:type="dcterms:W3CDTF">2017-11-07T11:47:55Z</dcterms:modified>
</cp:coreProperties>
</file>