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71" r:id="rId4"/>
    <p:sldId id="272" r:id="rId5"/>
    <p:sldId id="275" r:id="rId6"/>
    <p:sldId id="276" r:id="rId7"/>
    <p:sldId id="273" r:id="rId8"/>
    <p:sldId id="277" r:id="rId9"/>
    <p:sldId id="287" r:id="rId10"/>
    <p:sldId id="282" r:id="rId11"/>
    <p:sldId id="281" r:id="rId12"/>
    <p:sldId id="279" r:id="rId13"/>
    <p:sldId id="286" r:id="rId14"/>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6" d="100"/>
          <a:sy n="66"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November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November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November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15-17-0617-00-004s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November </a:t>
            </a:r>
            <a:r>
              <a:rPr lang="en-US" altLang="ja-JP" sz="1600" dirty="0">
                <a:latin typeface="+mj-ea"/>
                <a:ea typeface="+mj-ea"/>
              </a:rPr>
              <a:t>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[6 November </a:t>
            </a:r>
            <a:r>
              <a:rPr lang="en-US" altLang="ja-JP" sz="1600" dirty="0" smtClean="0">
                <a:solidFill>
                  <a:schemeClr val="tx2"/>
                </a:solidFill>
                <a:ea typeface="ＭＳ Ｐゴシック" charset="-128"/>
              </a:rPr>
              <a:t>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November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70925B9D-9AC2-4476-B7B5-A5013F8D9226}"/>
              </a:ext>
            </a:extLst>
          </p:cNvPr>
          <p:cNvSpPr>
            <a:spLocks noGrp="1"/>
          </p:cNvSpPr>
          <p:nvPr>
            <p:ph type="title"/>
          </p:nvPr>
        </p:nvSpPr>
        <p:spPr/>
        <p:txBody>
          <a:bodyPr/>
          <a:lstStyle/>
          <a:p>
            <a:r>
              <a:rPr lang="en-US" dirty="0"/>
              <a:t>Result of </a:t>
            </a:r>
            <a:r>
              <a:rPr lang="en-US" dirty="0" err="1" smtClean="0"/>
              <a:t>Recirc</a:t>
            </a:r>
            <a:r>
              <a:rPr lang="en-US" dirty="0" smtClean="0"/>
              <a:t>. SB</a:t>
            </a:r>
            <a:endParaRPr lang="en-US" dirty="0"/>
          </a:p>
        </p:txBody>
      </p:sp>
      <p:sp>
        <p:nvSpPr>
          <p:cNvPr id="2" name="Date Placeholder 1">
            <a:extLst>
              <a:ext uri="{FF2B5EF4-FFF2-40B4-BE49-F238E27FC236}">
                <a16:creationId xmlns="" xmlns:a16="http://schemas.microsoft.com/office/drawing/2014/main"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 xmlns:a16="http://schemas.microsoft.com/office/drawing/2014/main"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10</a:t>
            </a:fld>
            <a:endParaRPr lang="en-US" altLang="ja-JP" dirty="0"/>
          </a:p>
        </p:txBody>
      </p:sp>
      <p:sp>
        <p:nvSpPr>
          <p:cNvPr id="5" name="Rectangle 4">
            <a:extLst>
              <a:ext uri="{FF2B5EF4-FFF2-40B4-BE49-F238E27FC236}">
                <a16:creationId xmlns="" xmlns:a16="http://schemas.microsoft.com/office/drawing/2014/main" id="{6A57DD13-6FC8-44EE-893A-E3D0A6C9108F}"/>
              </a:ext>
            </a:extLst>
          </p:cNvPr>
          <p:cNvSpPr/>
          <p:nvPr/>
        </p:nvSpPr>
        <p:spPr>
          <a:xfrm>
            <a:off x="323528" y="1556792"/>
            <a:ext cx="4248472" cy="5016758"/>
          </a:xfrm>
          <a:prstGeom prst="rect">
            <a:avLst/>
          </a:prstGeom>
        </p:spPr>
        <p:txBody>
          <a:bodyPr wrap="square">
            <a:spAutoFit/>
          </a:bodyPr>
          <a:lstStyle/>
          <a:p>
            <a:r>
              <a:rPr lang="en-US" altLang="ja-JP" sz="2000" b="1" dirty="0" smtClean="0">
                <a:solidFill>
                  <a:srgbClr val="0000FF"/>
                </a:solidFill>
              </a:rPr>
              <a:t>Recirculation #1 Initial Ballot</a:t>
            </a:r>
          </a:p>
          <a:p>
            <a:r>
              <a:rPr lang="en-US" altLang="ja-JP" sz="2000" dirty="0" smtClean="0"/>
              <a:t>Ballot Open Date: 24-Oct-2017</a:t>
            </a:r>
          </a:p>
          <a:p>
            <a:r>
              <a:rPr lang="en-US" altLang="ja-JP" sz="2000" dirty="0" smtClean="0"/>
              <a:t>Ballot Close Date: 03-Nov-2017</a:t>
            </a:r>
          </a:p>
          <a:p>
            <a:r>
              <a:rPr lang="en-US" altLang="ja-JP" sz="2000" dirty="0" smtClean="0"/>
              <a:t>Comments</a:t>
            </a:r>
            <a:r>
              <a:rPr lang="en-US" altLang="ja-JP" sz="2000" dirty="0" smtClean="0"/>
              <a:t>: 2</a:t>
            </a:r>
          </a:p>
          <a:p>
            <a:r>
              <a:rPr lang="en-US" altLang="ja-JP" sz="2000" b="1" dirty="0" smtClean="0">
                <a:solidFill>
                  <a:srgbClr val="0000FF"/>
                </a:solidFill>
              </a:rPr>
              <a:t>RESPONSE RATE</a:t>
            </a:r>
          </a:p>
          <a:p>
            <a:r>
              <a:rPr lang="en-US" altLang="ja-JP" sz="2000" dirty="0" smtClean="0"/>
              <a:t>This ballot has met the 75% returned ballot requirement.</a:t>
            </a:r>
          </a:p>
          <a:p>
            <a:r>
              <a:rPr lang="en-US" altLang="ja-JP" sz="2000" dirty="0" smtClean="0"/>
              <a:t>98 eligible people in this ballot group.</a:t>
            </a:r>
          </a:p>
          <a:p>
            <a:r>
              <a:rPr lang="en-US" altLang="ja-JP" sz="2000" dirty="0" smtClean="0"/>
              <a:t>77 affirmative votes</a:t>
            </a:r>
          </a:p>
          <a:p>
            <a:r>
              <a:rPr lang="en-US" altLang="ja-JP" sz="2000" dirty="0" smtClean="0"/>
              <a:t>1 total negative votes with comments</a:t>
            </a:r>
          </a:p>
          <a:p>
            <a:r>
              <a:rPr lang="en-US" altLang="ja-JP" sz="2000" dirty="0" smtClean="0"/>
              <a:t>0 negative votes with new comments</a:t>
            </a:r>
          </a:p>
          <a:p>
            <a:r>
              <a:rPr lang="en-US" altLang="ja-JP" sz="2000" dirty="0" smtClean="0"/>
              <a:t>0 negative votes without comments</a:t>
            </a:r>
          </a:p>
          <a:p>
            <a:r>
              <a:rPr lang="en-US" altLang="ja-JP" sz="2000" dirty="0" smtClean="0"/>
              <a:t>3 abstention votes: (Conflict of Interest: 1, Lack of time: 2)</a:t>
            </a:r>
          </a:p>
          <a:p>
            <a:r>
              <a:rPr lang="en-US" altLang="ja-JP" sz="2000" dirty="0" smtClean="0"/>
              <a:t>81 votes received = 82% returned</a:t>
            </a:r>
          </a:p>
          <a:p>
            <a:r>
              <a:rPr lang="en-US" altLang="ja-JP" sz="2000" dirty="0" smtClean="0"/>
              <a:t>3% </a:t>
            </a:r>
            <a:r>
              <a:rPr lang="en-US" altLang="ja-JP" sz="2000" dirty="0" smtClean="0"/>
              <a:t>abstention</a:t>
            </a:r>
            <a:endParaRPr lang="en-US" altLang="ja-JP" sz="2000" dirty="0" smtClean="0"/>
          </a:p>
        </p:txBody>
      </p:sp>
      <p:sp>
        <p:nvSpPr>
          <p:cNvPr id="7" name="正方形/長方形 6"/>
          <p:cNvSpPr/>
          <p:nvPr/>
        </p:nvSpPr>
        <p:spPr>
          <a:xfrm>
            <a:off x="4572000" y="1484784"/>
            <a:ext cx="4572000" cy="1938992"/>
          </a:xfrm>
          <a:prstGeom prst="rect">
            <a:avLst/>
          </a:prstGeom>
        </p:spPr>
        <p:txBody>
          <a:bodyPr>
            <a:spAutoFit/>
          </a:bodyPr>
          <a:lstStyle/>
          <a:p>
            <a:r>
              <a:rPr lang="en-US" altLang="ja-JP" sz="2000" b="1" dirty="0" smtClean="0">
                <a:solidFill>
                  <a:srgbClr val="0000FF"/>
                </a:solidFill>
              </a:rPr>
              <a:t>APPROVAL RATE</a:t>
            </a:r>
          </a:p>
          <a:p>
            <a:r>
              <a:rPr lang="en-US" altLang="ja-JP" sz="2000" dirty="0" smtClean="0"/>
              <a:t>The 75% affirmation requirement is being met.</a:t>
            </a:r>
          </a:p>
          <a:p>
            <a:r>
              <a:rPr lang="en-US" altLang="ja-JP" sz="2000" dirty="0" smtClean="0"/>
              <a:t>77 affirmative votes</a:t>
            </a:r>
          </a:p>
          <a:p>
            <a:r>
              <a:rPr lang="en-US" altLang="ja-JP" sz="2000" dirty="0" smtClean="0"/>
              <a:t>1 negative votes with comments</a:t>
            </a:r>
          </a:p>
          <a:p>
            <a:r>
              <a:rPr lang="en-US" altLang="ja-JP" sz="2000" dirty="0" smtClean="0"/>
              <a:t>78 votes = 98% affirmative</a:t>
            </a:r>
            <a:endParaRPr lang="en-US" altLang="ja-JP" sz="20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 xmlns:p14="http://schemas.microsoft.com/office/powerpoint/2010/main" val="2015369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err="1" smtClean="0"/>
              <a:t>RevCom</a:t>
            </a:r>
            <a:endParaRPr lang="en-US" altLang="ja-JP" sz="2800" dirty="0" smtClean="0"/>
          </a:p>
          <a:p>
            <a:r>
              <a:rPr lang="en-US" altLang="ja-JP" sz="2800" dirty="0" smtClean="0"/>
              <a:t>January </a:t>
            </a:r>
            <a:r>
              <a:rPr lang="en-US" altLang="ja-JP" sz="2800" dirty="0"/>
              <a:t>meeting</a:t>
            </a:r>
          </a:p>
          <a:p>
            <a:pPr lvl="1"/>
            <a:r>
              <a:rPr lang="en-US" altLang="ja-JP" sz="2400" dirty="0" smtClean="0"/>
              <a:t>1 </a:t>
            </a:r>
            <a:r>
              <a:rPr lang="en-US" altLang="ja-JP" sz="2400" dirty="0"/>
              <a:t>meeting slots </a:t>
            </a:r>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a:t>TG4s requests that 802.15 WG approve the formation of a Ballot Resolution Committee (BRC) for the WG balloting of the </a:t>
            </a:r>
            <a:r>
              <a:rPr lang="en-US" altLang="ja-JP" sz="2000" i="1" dirty="0" smtClean="0"/>
              <a:t>P802.15.4s-D07 </a:t>
            </a:r>
            <a:r>
              <a:rPr lang="en-US" altLang="ja-JP" sz="2000" i="1" dirty="0"/>
              <a:t>with the following membership: </a:t>
            </a:r>
            <a:r>
              <a:rPr lang="en-US" altLang="en-US" sz="2000" i="1" dirty="0"/>
              <a:t>Shoichi Kitazawa, Hidetoshi Yokota and Chris Calvert, Benjamin A. Rolfe and James Glib</a:t>
            </a:r>
            <a:r>
              <a:rPr lang="en-US" altLang="ja-JP" sz="2000" i="1" dirty="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Moved by: </a:t>
            </a:r>
            <a:r>
              <a:rPr lang="en-US" altLang="ja-JP" sz="2000" dirty="0">
                <a:latin typeface="+mn-ea"/>
              </a:rPr>
              <a:t>		</a:t>
            </a:r>
            <a:r>
              <a:rPr lang="en-US" altLang="en-US" sz="2000" dirty="0">
                <a:latin typeface="+mn-ea"/>
              </a:rPr>
              <a:t>Seconded by: </a:t>
            </a:r>
            <a:endParaRPr lang="en-US" altLang="ja-JP" sz="2000" dirty="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Discussion: 						</a:t>
            </a:r>
            <a:endParaRPr lang="en-US" altLang="ja-JP" sz="2000" dirty="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Objections: </a:t>
            </a:r>
            <a:endParaRPr lang="en-US" altLang="en-US" sz="1800" dirty="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a:t>TG4s motion </a:t>
            </a:r>
            <a:r>
              <a:rPr lang="en-US" altLang="ja-JP" dirty="0" smtClean="0"/>
              <a:t>#1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328120"/>
          </a:xfrm>
        </p:spPr>
        <p:txBody>
          <a:bodyPr/>
          <a:lstStyle/>
          <a:p>
            <a:pPr marL="0" indent="0">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smtClean="0"/>
              <a:t>Motion for WG to Seek Unconditional Approval from EC to move to </a:t>
            </a:r>
            <a:r>
              <a:rPr lang="en-GB" altLang="ja-JP" sz="2400" b="1" dirty="0" err="1" smtClean="0"/>
              <a:t>RevCom</a:t>
            </a:r>
            <a:r>
              <a:rPr lang="en-GB" altLang="ja-JP" sz="2400" b="1" dirty="0" smtClean="0"/>
              <a: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i="1" dirty="0" smtClean="0"/>
              <a:t>Motion: </a:t>
            </a:r>
            <a:r>
              <a:rPr lang="en-US" altLang="ja-JP" sz="2400" i="1" dirty="0" smtClean="0"/>
              <a:t>TG4s </a:t>
            </a:r>
            <a:r>
              <a:rPr lang="en-US" altLang="ja-JP" sz="2400" i="1" dirty="0" smtClean="0"/>
              <a:t>requests that 802.15 WG review and approve the CSD </a:t>
            </a:r>
            <a:r>
              <a:rPr lang="en-US" altLang="ja-JP" sz="2400" i="1" dirty="0" smtClean="0"/>
              <a:t>[15-14-0175-05-0sru</a:t>
            </a:r>
            <a:r>
              <a:rPr lang="en-US" altLang="ja-JP" sz="2400" i="1" dirty="0" smtClean="0"/>
              <a:t>] and requests unconditional approval from the EC to submit </a:t>
            </a:r>
            <a:r>
              <a:rPr lang="en-US" altLang="ja-JP" sz="2400" i="1" dirty="0" smtClean="0"/>
              <a:t>P802.15.4s/D07 </a:t>
            </a:r>
            <a:r>
              <a:rPr lang="en-US" altLang="ja-JP" sz="2400" i="1" dirty="0" smtClean="0"/>
              <a:t>to </a:t>
            </a:r>
            <a:r>
              <a:rPr lang="en-US" altLang="ja-JP" sz="2400" i="1" dirty="0" err="1" smtClean="0"/>
              <a:t>RevCom</a:t>
            </a:r>
            <a:r>
              <a:rPr lang="en-US" altLang="ja-JP" sz="2400" i="1" dirty="0" smtClean="0"/>
              <a:t>.</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400" i="1" dirty="0" smtClean="0"/>
          </a:p>
          <a:p>
            <a:pP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dirty="0" smtClean="0">
                <a:solidFill>
                  <a:srgbClr val="000000"/>
                </a:solidFill>
              </a:rPr>
              <a:t>Moved: </a:t>
            </a:r>
            <a:endParaRPr lang="en-US" altLang="ja-JP" sz="2400" dirty="0" smtClean="0">
              <a:solidFill>
                <a:srgbClr val="000000"/>
              </a:solidFill>
            </a:endParaRPr>
          </a:p>
          <a:p>
            <a:pP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dirty="0" smtClean="0">
                <a:solidFill>
                  <a:srgbClr val="000000"/>
                </a:solidFill>
              </a:rPr>
              <a:t>Second:</a:t>
            </a:r>
            <a:endParaRPr lang="en-US" altLang="ja-JP" sz="2400" dirty="0" smtClean="0">
              <a:solidFill>
                <a:srgbClr val="000000"/>
              </a:solidFill>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t>Discussion</a:t>
            </a:r>
            <a:r>
              <a:rPr lang="en-GB" altLang="ja-JP" sz="2400" dirty="0" smtClean="0"/>
              <a:t>:</a:t>
            </a:r>
            <a:r>
              <a:rPr lang="en-GB" altLang="ja-JP" sz="2400" dirty="0" smtClean="0"/>
              <a:t>				</a:t>
            </a:r>
            <a:endParaRPr lang="en-US" altLang="ja-JP" sz="2400" dirty="0" smtClean="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t>Objections</a:t>
            </a:r>
            <a:r>
              <a:rPr lang="en-GB" altLang="ja-JP" sz="2400" dirty="0" smtClean="0"/>
              <a:t>:</a:t>
            </a:r>
            <a:endParaRPr lang="en-US" altLang="ja-JP" sz="2400" dirty="0" smtClean="0"/>
          </a:p>
          <a:p>
            <a:pPr marL="0" indent="0">
              <a:buNone/>
            </a:pP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kumimoji="1" lang="en-US" altLang="ja-JP" dirty="0"/>
              <a:t>TG Motion </a:t>
            </a:r>
            <a:r>
              <a:rPr kumimoji="1"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1261168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
            </a:r>
            <a:br>
              <a:rPr lang="en-US" altLang="ja-JP" dirty="0" smtClean="0">
                <a:ea typeface="ＭＳ Ｐゴシック" charset="-128"/>
              </a:rPr>
            </a:br>
            <a:r>
              <a:rPr lang="en-US" altLang="ja-JP" dirty="0" smtClean="0">
                <a:ea typeface="ＭＳ Ｐゴシック" charset="-128"/>
              </a:rPr>
              <a:t>November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98" name="プレゼンテーション" showAsIcon="1" r:id="rId4" imgW="914400" imgH="857250" progId="">
              <p:embed/>
            </p:oleObj>
          </a:graphicData>
        </a:graphic>
      </p:graphicFrame>
    </p:spTree>
    <p:extLst>
      <p:ext uri="{BB962C8B-B14F-4D97-AF65-F5344CB8AC3E}">
        <p14:creationId xmlns="" xmlns:p14="http://schemas.microsoft.com/office/powerpoint/2010/main"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Boca I</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Boca I</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Boca I</a:t>
                      </a: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Boca I</a:t>
                      </a:r>
                      <a:endParaRPr kumimoji="1" lang="en-US" altLang="ja-JP" baseline="0" dirty="0"/>
                    </a:p>
                  </a:txBody>
                  <a:tcPr marL="36000" marR="36000" marT="36000" marB="36000" anchor="ctr"/>
                </a:tc>
                <a:extLst>
                  <a:ext uri="{0D108BD9-81ED-4DB2-BD59-A6C34878D82A}">
                    <a16:rowId xmlns=""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KOA </a:t>
            </a:r>
            <a:r>
              <a:rPr lang="en-US" altLang="ja-JP" sz="2400" dirty="0"/>
              <a:t>meeting minutes</a:t>
            </a:r>
          </a:p>
          <a:p>
            <a:pPr>
              <a:lnSpc>
                <a:spcPct val="80000"/>
              </a:lnSpc>
            </a:pPr>
            <a:r>
              <a:rPr lang="en-US" altLang="ja-JP" sz="2400" dirty="0" smtClean="0"/>
              <a:t>Comment resolution of </a:t>
            </a:r>
            <a:r>
              <a:rPr lang="en-US" altLang="ja-JP" sz="2400" dirty="0" err="1" smtClean="0"/>
              <a:t>Recirc</a:t>
            </a:r>
            <a:r>
              <a:rPr lang="en-US" altLang="ja-JP" sz="2400" dirty="0" smtClean="0"/>
              <a:t>. SB</a:t>
            </a:r>
          </a:p>
          <a:p>
            <a:pPr>
              <a:lnSpc>
                <a:spcPct val="80000"/>
              </a:lnSpc>
            </a:pPr>
            <a:r>
              <a:rPr lang="en-US" altLang="ja-JP" sz="2400" dirty="0" smtClean="0"/>
              <a:t>Formation </a:t>
            </a:r>
            <a:r>
              <a:rPr lang="en-US" altLang="ja-JP" sz="2400" dirty="0"/>
              <a:t>of </a:t>
            </a:r>
            <a:r>
              <a:rPr lang="en-US" altLang="ja-JP" sz="2400" dirty="0" smtClean="0"/>
              <a:t>BRC </a:t>
            </a:r>
            <a:r>
              <a:rPr lang="en-US" altLang="ja-JP" sz="2400" dirty="0" smtClean="0"/>
              <a:t>and </a:t>
            </a:r>
            <a:r>
              <a:rPr lang="en-US" altLang="ja-JP" sz="2400" dirty="0" smtClean="0"/>
              <a:t>approval </a:t>
            </a:r>
            <a:r>
              <a:rPr lang="en-US" altLang="ja-JP" sz="2400" dirty="0" smtClean="0"/>
              <a:t>to submit to </a:t>
            </a:r>
            <a:r>
              <a:rPr lang="en-US" altLang="ja-JP" sz="2400" dirty="0" err="1" smtClean="0"/>
              <a:t>RevCom</a:t>
            </a:r>
            <a:endParaRPr lang="en-US" altLang="ja-JP" sz="2400" dirty="0"/>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November 2017 </a:t>
            </a:r>
            <a:r>
              <a:rPr lang="en-US" altLang="ja-JP" sz="2400" dirty="0" smtClean="0"/>
              <a:t>Agenda (15-17-549r0)</a:t>
            </a:r>
            <a:endParaRPr lang="en-US" altLang="ja-JP" sz="2400" dirty="0" smtClean="0"/>
          </a:p>
          <a:p>
            <a:r>
              <a:rPr lang="en-US" altLang="ja-JP" sz="2400" dirty="0" smtClean="0"/>
              <a:t>TG4s September </a:t>
            </a:r>
            <a:r>
              <a:rPr lang="en-US" altLang="ja-JP" sz="2400" dirty="0"/>
              <a:t>2017 Meeting Minutes (15-17-239r0</a:t>
            </a:r>
            <a:r>
              <a:rPr lang="en-US" altLang="ja-JP" sz="2400" dirty="0" smtClean="0"/>
              <a:t>)</a:t>
            </a:r>
          </a:p>
          <a:p>
            <a:r>
              <a:rPr lang="en-US" altLang="ja-JP" sz="2400" dirty="0" smtClean="0"/>
              <a:t>TG4s Opening information for July 2017 (15-17-363r0</a:t>
            </a:r>
            <a:r>
              <a:rPr lang="en-US" altLang="ja-JP" sz="2400" dirty="0" smtClean="0"/>
              <a:t>)</a:t>
            </a:r>
            <a:endParaRPr lang="en-US" altLang="ja-JP" sz="2400" dirty="0"/>
          </a:p>
          <a:p>
            <a:r>
              <a:rPr lang="en-US" altLang="ja-JP" sz="2400" dirty="0" smtClean="0"/>
              <a:t>TG4s BRC Teleconference Minutes for November 2017</a:t>
            </a:r>
            <a:r>
              <a:rPr lang="en-US" altLang="ja-JP" sz="2400" dirty="0" smtClean="0"/>
              <a:t> </a:t>
            </a:r>
            <a:r>
              <a:rPr lang="en-US" altLang="ja-JP" sz="2400" dirty="0"/>
              <a:t>(</a:t>
            </a:r>
            <a:r>
              <a:rPr lang="en-US" altLang="ja-JP" sz="2400" dirty="0" smtClean="0"/>
              <a:t>15-17-572r2)</a:t>
            </a:r>
          </a:p>
          <a:p>
            <a:r>
              <a:rPr lang="en-US" altLang="ja-JP" sz="2400" dirty="0" smtClean="0"/>
              <a:t>802.15 TG4s Consolidated Sponsor Ballot </a:t>
            </a:r>
            <a:r>
              <a:rPr lang="en-US" altLang="ja-JP" sz="2400" dirty="0" smtClean="0"/>
              <a:t>Comments (15-17-569r2)</a:t>
            </a:r>
            <a:endParaRPr lang="en-US" altLang="ja-JP" sz="2400" dirty="0"/>
          </a:p>
          <a:p>
            <a:r>
              <a:rPr lang="en-US" altLang="ja-JP" sz="2400" dirty="0" smtClean="0"/>
              <a:t>802.15 </a:t>
            </a:r>
            <a:r>
              <a:rPr lang="en-US" altLang="ja-JP" sz="2400" dirty="0" smtClean="0"/>
              <a:t>TG4s Consolidated 1st recirculation Sponsor Ballot </a:t>
            </a:r>
            <a:r>
              <a:rPr lang="en-US" altLang="ja-JP" sz="2400" dirty="0" smtClean="0"/>
              <a:t>Comments (15-17-593r0)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November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November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 xmlns:a16="http://schemas.microsoft.com/office/drawing/2014/main" val="20000"/>
                    </a:ext>
                  </a:extLst>
                </a:gridCol>
                <a:gridCol w="1356937">
                  <a:extLst>
                    <a:ext uri="{9D8B030D-6E8A-4147-A177-3AD203B41FA5}">
                      <a16:colId xmlns="" xmlns:a16="http://schemas.microsoft.com/office/drawing/2014/main" val="20001"/>
                    </a:ext>
                  </a:extLst>
                </a:gridCol>
                <a:gridCol w="289434">
                  <a:extLst>
                    <a:ext uri="{9D8B030D-6E8A-4147-A177-3AD203B41FA5}">
                      <a16:colId xmlns="" xmlns:a16="http://schemas.microsoft.com/office/drawing/2014/main" val="20002"/>
                    </a:ext>
                  </a:extLst>
                </a:gridCol>
                <a:gridCol w="289434">
                  <a:extLst>
                    <a:ext uri="{9D8B030D-6E8A-4147-A177-3AD203B41FA5}">
                      <a16:colId xmlns="" xmlns:a16="http://schemas.microsoft.com/office/drawing/2014/main" val="20003"/>
                    </a:ext>
                  </a:extLst>
                </a:gridCol>
                <a:gridCol w="289434">
                  <a:extLst>
                    <a:ext uri="{9D8B030D-6E8A-4147-A177-3AD203B41FA5}">
                      <a16:colId xmlns="" xmlns:a16="http://schemas.microsoft.com/office/drawing/2014/main" val="20004"/>
                    </a:ext>
                  </a:extLst>
                </a:gridCol>
                <a:gridCol w="289434">
                  <a:extLst>
                    <a:ext uri="{9D8B030D-6E8A-4147-A177-3AD203B41FA5}">
                      <a16:colId xmlns="" xmlns:a16="http://schemas.microsoft.com/office/drawing/2014/main" val="20005"/>
                    </a:ext>
                  </a:extLst>
                </a:gridCol>
                <a:gridCol w="289434">
                  <a:extLst>
                    <a:ext uri="{9D8B030D-6E8A-4147-A177-3AD203B41FA5}">
                      <a16:colId xmlns="" xmlns:a16="http://schemas.microsoft.com/office/drawing/2014/main" val="20006"/>
                    </a:ext>
                  </a:extLst>
                </a:gridCol>
                <a:gridCol w="289434">
                  <a:extLst>
                    <a:ext uri="{9D8B030D-6E8A-4147-A177-3AD203B41FA5}">
                      <a16:colId xmlns="" xmlns:a16="http://schemas.microsoft.com/office/drawing/2014/main" val="20007"/>
                    </a:ext>
                  </a:extLst>
                </a:gridCol>
                <a:gridCol w="289434">
                  <a:extLst>
                    <a:ext uri="{9D8B030D-6E8A-4147-A177-3AD203B41FA5}">
                      <a16:colId xmlns="" xmlns:a16="http://schemas.microsoft.com/office/drawing/2014/main" val="20008"/>
                    </a:ext>
                  </a:extLst>
                </a:gridCol>
                <a:gridCol w="289434">
                  <a:extLst>
                    <a:ext uri="{9D8B030D-6E8A-4147-A177-3AD203B41FA5}">
                      <a16:colId xmlns="" xmlns:a16="http://schemas.microsoft.com/office/drawing/2014/main" val="20009"/>
                    </a:ext>
                  </a:extLst>
                </a:gridCol>
                <a:gridCol w="289434">
                  <a:extLst>
                    <a:ext uri="{9D8B030D-6E8A-4147-A177-3AD203B41FA5}">
                      <a16:colId xmlns="" xmlns:a16="http://schemas.microsoft.com/office/drawing/2014/main" val="20010"/>
                    </a:ext>
                  </a:extLst>
                </a:gridCol>
                <a:gridCol w="289434">
                  <a:extLst>
                    <a:ext uri="{9D8B030D-6E8A-4147-A177-3AD203B41FA5}">
                      <a16:colId xmlns="" xmlns:a16="http://schemas.microsoft.com/office/drawing/2014/main" val="20011"/>
                    </a:ext>
                  </a:extLst>
                </a:gridCol>
                <a:gridCol w="289434">
                  <a:extLst>
                    <a:ext uri="{9D8B030D-6E8A-4147-A177-3AD203B41FA5}">
                      <a16:colId xmlns="" xmlns:a16="http://schemas.microsoft.com/office/drawing/2014/main" val="20012"/>
                    </a:ext>
                  </a:extLst>
                </a:gridCol>
                <a:gridCol w="289434">
                  <a:extLst>
                    <a:ext uri="{9D8B030D-6E8A-4147-A177-3AD203B41FA5}">
                      <a16:colId xmlns="" xmlns:a16="http://schemas.microsoft.com/office/drawing/2014/main" val="20013"/>
                    </a:ext>
                  </a:extLst>
                </a:gridCol>
                <a:gridCol w="289434">
                  <a:extLst>
                    <a:ext uri="{9D8B030D-6E8A-4147-A177-3AD203B41FA5}">
                      <a16:colId xmlns="" xmlns:a16="http://schemas.microsoft.com/office/drawing/2014/main" val="20014"/>
                    </a:ext>
                  </a:extLst>
                </a:gridCol>
                <a:gridCol w="289434">
                  <a:extLst>
                    <a:ext uri="{9D8B030D-6E8A-4147-A177-3AD203B41FA5}">
                      <a16:colId xmlns="" xmlns:a16="http://schemas.microsoft.com/office/drawing/2014/main" val="20015"/>
                    </a:ext>
                  </a:extLst>
                </a:gridCol>
                <a:gridCol w="289434">
                  <a:extLst>
                    <a:ext uri="{9D8B030D-6E8A-4147-A177-3AD203B41FA5}">
                      <a16:colId xmlns="" xmlns:a16="http://schemas.microsoft.com/office/drawing/2014/main" val="20016"/>
                    </a:ext>
                  </a:extLst>
                </a:gridCol>
                <a:gridCol w="289434">
                  <a:extLst>
                    <a:ext uri="{9D8B030D-6E8A-4147-A177-3AD203B41FA5}">
                      <a16:colId xmlns="" xmlns:a16="http://schemas.microsoft.com/office/drawing/2014/main" val="20017"/>
                    </a:ext>
                  </a:extLst>
                </a:gridCol>
                <a:gridCol w="289434">
                  <a:extLst>
                    <a:ext uri="{9D8B030D-6E8A-4147-A177-3AD203B41FA5}">
                      <a16:colId xmlns="" xmlns:a16="http://schemas.microsoft.com/office/drawing/2014/main" val="20018"/>
                    </a:ext>
                  </a:extLst>
                </a:gridCol>
                <a:gridCol w="289434">
                  <a:extLst>
                    <a:ext uri="{9D8B030D-6E8A-4147-A177-3AD203B41FA5}">
                      <a16:colId xmlns="" xmlns:a16="http://schemas.microsoft.com/office/drawing/2014/main" val="20019"/>
                    </a:ext>
                  </a:extLst>
                </a:gridCol>
                <a:gridCol w="289434">
                  <a:extLst>
                    <a:ext uri="{9D8B030D-6E8A-4147-A177-3AD203B41FA5}">
                      <a16:colId xmlns="" xmlns:a16="http://schemas.microsoft.com/office/drawing/2014/main" val="20020"/>
                    </a:ext>
                  </a:extLst>
                </a:gridCol>
                <a:gridCol w="282668">
                  <a:extLst>
                    <a:ext uri="{9D8B030D-6E8A-4147-A177-3AD203B41FA5}">
                      <a16:colId xmlns="" xmlns:a16="http://schemas.microsoft.com/office/drawing/2014/main" val="20021"/>
                    </a:ext>
                  </a:extLst>
                </a:gridCol>
                <a:gridCol w="282668">
                  <a:extLst>
                    <a:ext uri="{9D8B030D-6E8A-4147-A177-3AD203B41FA5}">
                      <a16:colId xmlns="" xmlns:a16="http://schemas.microsoft.com/office/drawing/2014/main" val="20022"/>
                    </a:ext>
                  </a:extLst>
                </a:gridCol>
                <a:gridCol w="282668">
                  <a:extLst>
                    <a:ext uri="{9D8B030D-6E8A-4147-A177-3AD203B41FA5}">
                      <a16:colId xmlns="" xmlns:a16="http://schemas.microsoft.com/office/drawing/2014/main" val="20023"/>
                    </a:ext>
                  </a:extLst>
                </a:gridCol>
                <a:gridCol w="282668">
                  <a:extLst>
                    <a:ext uri="{9D8B030D-6E8A-4147-A177-3AD203B41FA5}">
                      <a16:colId xmlns="" xmlns:a16="http://schemas.microsoft.com/office/drawing/2014/main"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9"/>
                  </a:ext>
                </a:extLst>
              </a:tr>
            </a:tbl>
          </a:graphicData>
        </a:graphic>
      </p:graphicFrame>
      <p:cxnSp>
        <p:nvCxnSpPr>
          <p:cNvPr id="9" name="直線コネクタ 8"/>
          <p:cNvCxnSpPr/>
          <p:nvPr/>
        </p:nvCxnSpPr>
        <p:spPr bwMode="auto">
          <a:xfrm>
            <a:off x="7668344"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70925B9D-9AC2-4476-B7B5-A5013F8D9226}"/>
              </a:ext>
            </a:extLst>
          </p:cNvPr>
          <p:cNvSpPr>
            <a:spLocks noGrp="1"/>
          </p:cNvSpPr>
          <p:nvPr>
            <p:ph type="title"/>
          </p:nvPr>
        </p:nvSpPr>
        <p:spPr/>
        <p:txBody>
          <a:bodyPr/>
          <a:lstStyle/>
          <a:p>
            <a:r>
              <a:rPr lang="en-US" dirty="0"/>
              <a:t>Result of </a:t>
            </a:r>
            <a:r>
              <a:rPr lang="en-US" dirty="0" smtClean="0"/>
              <a:t>Initial </a:t>
            </a:r>
            <a:r>
              <a:rPr lang="en-US" dirty="0" smtClean="0"/>
              <a:t>SB</a:t>
            </a:r>
            <a:endParaRPr lang="en-US" dirty="0"/>
          </a:p>
        </p:txBody>
      </p:sp>
      <p:sp>
        <p:nvSpPr>
          <p:cNvPr id="2" name="Date Placeholder 1">
            <a:extLst>
              <a:ext uri="{FF2B5EF4-FFF2-40B4-BE49-F238E27FC236}">
                <a16:creationId xmlns="" xmlns:a16="http://schemas.microsoft.com/office/drawing/2014/main"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 xmlns:a16="http://schemas.microsoft.com/office/drawing/2014/main"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 xmlns:a16="http://schemas.microsoft.com/office/drawing/2014/main" id="{6A57DD13-6FC8-44EE-893A-E3D0A6C9108F}"/>
              </a:ext>
            </a:extLst>
          </p:cNvPr>
          <p:cNvSpPr/>
          <p:nvPr/>
        </p:nvSpPr>
        <p:spPr>
          <a:xfrm>
            <a:off x="323528" y="1556792"/>
            <a:ext cx="4248472" cy="5016758"/>
          </a:xfrm>
          <a:prstGeom prst="rect">
            <a:avLst/>
          </a:prstGeom>
        </p:spPr>
        <p:txBody>
          <a:bodyPr wrap="square">
            <a:spAutoFit/>
          </a:bodyPr>
          <a:lstStyle/>
          <a:p>
            <a:r>
              <a:rPr lang="en-US" altLang="ja-JP" sz="2000" b="1" dirty="0" smtClean="0">
                <a:solidFill>
                  <a:srgbClr val="0000FF"/>
                </a:solidFill>
              </a:rPr>
              <a:t>Initial </a:t>
            </a:r>
            <a:r>
              <a:rPr lang="en-US" altLang="ja-JP" sz="2000" b="1" dirty="0" smtClean="0">
                <a:solidFill>
                  <a:srgbClr val="0000FF"/>
                </a:solidFill>
              </a:rPr>
              <a:t>Ballot</a:t>
            </a:r>
          </a:p>
          <a:p>
            <a:r>
              <a:rPr lang="en-US" altLang="ja-JP" sz="2000" dirty="0" smtClean="0"/>
              <a:t>Ballot Open Date: 04-Sep-2017 Ballot Close Date: 04-Oct-2017 Type: New Draft #: D06 Comments: 28 Must Be Satisfied Comments: 4 </a:t>
            </a:r>
            <a:endParaRPr lang="en-US" altLang="ja-JP" sz="2000" dirty="0" smtClean="0"/>
          </a:p>
          <a:p>
            <a:r>
              <a:rPr lang="en-US" altLang="ja-JP" sz="2000" b="1" dirty="0" smtClean="0">
                <a:solidFill>
                  <a:srgbClr val="0000FF"/>
                </a:solidFill>
              </a:rPr>
              <a:t>RESPONSE </a:t>
            </a:r>
            <a:r>
              <a:rPr lang="en-US" altLang="ja-JP" sz="2000" b="1" dirty="0" smtClean="0">
                <a:solidFill>
                  <a:srgbClr val="0000FF"/>
                </a:solidFill>
              </a:rPr>
              <a:t>RATE</a:t>
            </a:r>
          </a:p>
          <a:p>
            <a:r>
              <a:rPr lang="en-US" altLang="ja-JP" sz="2000" dirty="0" smtClean="0"/>
              <a:t>This ballot has met the 75% returned ballot requirement. </a:t>
            </a:r>
          </a:p>
          <a:p>
            <a:r>
              <a:rPr lang="en-US" altLang="ja-JP" sz="2000" dirty="0" smtClean="0"/>
              <a:t>  98 eligible people in this ballot group. </a:t>
            </a:r>
          </a:p>
          <a:p>
            <a:r>
              <a:rPr lang="en-US" altLang="ja-JP" sz="2000" dirty="0" smtClean="0"/>
              <a:t>  76 affirmative votes 1 total negative votes with comments 1 negative votes with new comments 1 negative votes without comments 3 abstention votes: (Conflict of Interest: 1, Lack of time: 2) 81 votes received = 82% returned                            3% abstention</a:t>
            </a:r>
          </a:p>
        </p:txBody>
      </p:sp>
      <p:sp>
        <p:nvSpPr>
          <p:cNvPr id="7" name="正方形/長方形 6"/>
          <p:cNvSpPr/>
          <p:nvPr/>
        </p:nvSpPr>
        <p:spPr>
          <a:xfrm>
            <a:off x="4572000" y="1484784"/>
            <a:ext cx="4572000" cy="1631216"/>
          </a:xfrm>
          <a:prstGeom prst="rect">
            <a:avLst/>
          </a:prstGeom>
        </p:spPr>
        <p:txBody>
          <a:bodyPr>
            <a:spAutoFit/>
          </a:bodyPr>
          <a:lstStyle/>
          <a:p>
            <a:r>
              <a:rPr lang="en-US" altLang="ja-JP" sz="2000" b="1" dirty="0" smtClean="0">
                <a:solidFill>
                  <a:srgbClr val="0000FF"/>
                </a:solidFill>
              </a:rPr>
              <a:t>APPROVAL RATE</a:t>
            </a:r>
          </a:p>
          <a:p>
            <a:r>
              <a:rPr lang="en-US" altLang="ja-JP" sz="2000" dirty="0" smtClean="0"/>
              <a:t>The 75% affirmation requirement is being met. </a:t>
            </a:r>
          </a:p>
          <a:p>
            <a:r>
              <a:rPr lang="en-US" altLang="ja-JP" sz="2000" dirty="0" smtClean="0"/>
              <a:t>76 affirmative votes 1 negative votes with comments 77 votes = 98% affirmative</a:t>
            </a:r>
            <a:endParaRPr lang="en-US" altLang="ja-JP" sz="20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 xmlns:p14="http://schemas.microsoft.com/office/powerpoint/2010/main"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2607</TotalTime>
  <Words>737</Words>
  <Application>Microsoft Office PowerPoint</Application>
  <PresentationFormat>画面に合わせる (4:3)</PresentationFormat>
  <Paragraphs>190</Paragraphs>
  <Slides>13</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5" baseType="lpstr">
      <vt:lpstr>IEEE-P802_15</vt:lpstr>
      <vt:lpstr>プレゼンテーション</vt:lpstr>
      <vt:lpstr>スライド 1</vt:lpstr>
      <vt:lpstr>TG4s Opening Information for  November 2017</vt:lpstr>
      <vt:lpstr>IEEE Patent Policy</vt:lpstr>
      <vt:lpstr>TG4s schedule for the week</vt:lpstr>
      <vt:lpstr>Agenda</vt:lpstr>
      <vt:lpstr>Contributions</vt:lpstr>
      <vt:lpstr>Time planning</vt:lpstr>
      <vt:lpstr>スライド 8</vt:lpstr>
      <vt:lpstr>Result of Initial SB</vt:lpstr>
      <vt:lpstr>Result of Recirc. SB</vt:lpstr>
      <vt:lpstr>Next step</vt:lpstr>
      <vt:lpstr>TG4s motion #1</vt:lpstr>
      <vt:lpstr>TG 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15-17-0xxx-00-004s</dc:description>
  <cp:lastModifiedBy>kitazawa</cp:lastModifiedBy>
  <cp:revision>85</cp:revision>
  <cp:lastPrinted>2015-06-24T08:51:36Z</cp:lastPrinted>
  <dcterms:created xsi:type="dcterms:W3CDTF">2015-02-02T05:19:06Z</dcterms:created>
  <dcterms:modified xsi:type="dcterms:W3CDTF">2017-11-06T21:02:06Z</dcterms:modified>
</cp:coreProperties>
</file>