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8"/>
  </p:notesMasterIdLst>
  <p:handoutMasterIdLst>
    <p:handoutMasterId r:id="rId29"/>
  </p:handoutMasterIdLst>
  <p:sldIdLst>
    <p:sldId id="259" r:id="rId3"/>
    <p:sldId id="260" r:id="rId4"/>
    <p:sldId id="265" r:id="rId5"/>
    <p:sldId id="266" r:id="rId6"/>
    <p:sldId id="267" r:id="rId7"/>
    <p:sldId id="268" r:id="rId8"/>
    <p:sldId id="269" r:id="rId9"/>
    <p:sldId id="261" r:id="rId10"/>
    <p:sldId id="262" r:id="rId11"/>
    <p:sldId id="263" r:id="rId12"/>
    <p:sldId id="307" r:id="rId13"/>
    <p:sldId id="303" r:id="rId14"/>
    <p:sldId id="273" r:id="rId15"/>
    <p:sldId id="277" r:id="rId16"/>
    <p:sldId id="306" r:id="rId17"/>
    <p:sldId id="308" r:id="rId18"/>
    <p:sldId id="309" r:id="rId19"/>
    <p:sldId id="311" r:id="rId20"/>
    <p:sldId id="312" r:id="rId21"/>
    <p:sldId id="313" r:id="rId22"/>
    <p:sldId id="314" r:id="rId23"/>
    <p:sldId id="315" r:id="rId24"/>
    <p:sldId id="317" r:id="rId25"/>
    <p:sldId id="316" r:id="rId26"/>
    <p:sldId id="31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4671" autoAdjust="0"/>
  </p:normalViewPr>
  <p:slideViewPr>
    <p:cSldViewPr>
      <p:cViewPr>
        <p:scale>
          <a:sx n="90" d="100"/>
          <a:sy n="90" d="100"/>
        </p:scale>
        <p:origin x="-7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FEB5FDB-DE82-4AB7-8712-9A9F3663A589}" type="slidenum">
              <a:rPr lang="en-US" altLang="en-US" smtClean="0"/>
              <a:pPr>
                <a:defRPr/>
              </a:pPr>
              <a:t>22</a:t>
            </a:fld>
            <a:endParaRPr lang="en-US" altLang="en-US"/>
          </a:p>
        </p:txBody>
      </p:sp>
    </p:spTree>
    <p:extLst>
      <p:ext uri="{BB962C8B-B14F-4D97-AF65-F5344CB8AC3E}">
        <p14:creationId xmlns:p14="http://schemas.microsoft.com/office/powerpoint/2010/main" val="32194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Nov. 2017</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15-17-0612-01-lpwa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554-00-lpwa-tg-802-15-minutes-for-september-2017-interim-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7/15-17-0603-00-lpwa-smart-grid-with-lpwan-exten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608-00-lpwa-implementation-approaches-for-lpwan-exten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7/15-17-0600-00-lpwa-draft-presentation-of-the-final-report-of-the-ig-lpwa.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7/15-17-0628-00-wng0-final-report-of-the-ig-lpwa.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Nov.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November 2017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[6 November,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November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Waikoloa Minutes</a:t>
            </a:r>
          </a:p>
          <a:p>
            <a:pPr lvl="1"/>
            <a:r>
              <a:rPr lang="en-US" sz="1400" dirty="0"/>
              <a:t>Contribution on LPWAN Extension</a:t>
            </a:r>
          </a:p>
          <a:p>
            <a:pPr lvl="1"/>
            <a:r>
              <a:rPr lang="en-US" sz="1400" dirty="0"/>
              <a:t>Contribution on Potential LPWAN Integration into 802.15.4g</a:t>
            </a:r>
          </a:p>
          <a:p>
            <a:pPr lvl="1"/>
            <a:r>
              <a:rPr lang="en-US" sz="1400" dirty="0"/>
              <a:t>Discussion of IG Report</a:t>
            </a:r>
          </a:p>
          <a:p>
            <a:pPr lvl="1"/>
            <a:r>
              <a:rPr lang="en-US" sz="1400" dirty="0"/>
              <a:t>Recess</a:t>
            </a:r>
          </a:p>
          <a:p>
            <a:r>
              <a:rPr lang="en-US" sz="1800" dirty="0" smtClean="0"/>
              <a:t>Tuesday </a:t>
            </a:r>
            <a:r>
              <a:rPr lang="en-US" sz="1800" dirty="0"/>
              <a:t>PM1 </a:t>
            </a:r>
            <a:endParaRPr lang="en-US" sz="1800" dirty="0" smtClean="0"/>
          </a:p>
          <a:p>
            <a:pPr lvl="1"/>
            <a:r>
              <a:rPr lang="en-US" sz="1400" dirty="0"/>
              <a:t>Open</a:t>
            </a:r>
          </a:p>
          <a:p>
            <a:pPr lvl="1"/>
            <a:r>
              <a:rPr lang="en-US" sz="1400" dirty="0"/>
              <a:t>Contributions</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a:t>
            </a:r>
          </a:p>
          <a:p>
            <a:pPr lvl="1"/>
            <a:r>
              <a:rPr lang="en-US" sz="1400" dirty="0"/>
              <a:t>Recess</a:t>
            </a:r>
          </a:p>
          <a:p>
            <a:pPr lvl="1"/>
            <a:endParaRPr lang="en-US" sz="1400" dirty="0"/>
          </a:p>
          <a:p>
            <a:r>
              <a:rPr lang="en-US" sz="1800" dirty="0" smtClean="0"/>
              <a:t>Thursday </a:t>
            </a:r>
            <a:r>
              <a:rPr lang="en-US" sz="1800" dirty="0"/>
              <a:t>PM1 </a:t>
            </a:r>
            <a:endParaRPr lang="en-US" sz="1800" dirty="0" smtClean="0"/>
          </a:p>
          <a:p>
            <a:pPr lvl="1"/>
            <a:r>
              <a:rPr lang="en-US" sz="1400" dirty="0"/>
              <a:t>Open</a:t>
            </a:r>
          </a:p>
          <a:p>
            <a:pPr lvl="1"/>
            <a:r>
              <a:rPr lang="en-US" sz="1400" dirty="0" smtClean="0"/>
              <a:t>Contributions</a:t>
            </a:r>
          </a:p>
          <a:p>
            <a:pPr lvl="1"/>
            <a:r>
              <a:rPr lang="en-US" sz="1400" dirty="0" smtClean="0"/>
              <a:t>Discussion on future work</a:t>
            </a:r>
            <a:endParaRPr lang="en-US" sz="1400" dirty="0"/>
          </a:p>
          <a:p>
            <a:pPr lvl="1"/>
            <a:r>
              <a:rPr lang="en-US" sz="1400" dirty="0"/>
              <a:t>Adjourn IG LPWA</a:t>
            </a:r>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Nov. </a:t>
            </a:r>
            <a:r>
              <a:rPr lang="en-US" altLang="en-US" dirty="0"/>
              <a:t>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Any discussion on the agenda?</a:t>
            </a:r>
          </a:p>
          <a:p>
            <a:endParaRPr lang="en-US" dirty="0"/>
          </a:p>
          <a:p>
            <a:endParaRPr lang="en-US" dirty="0" smtClean="0"/>
          </a:p>
        </p:txBody>
      </p:sp>
      <p:sp>
        <p:nvSpPr>
          <p:cNvPr id="5" name="Datumsplatzhalter 4"/>
          <p:cNvSpPr>
            <a:spLocks noGrp="1"/>
          </p:cNvSpPr>
          <p:nvPr>
            <p:ph type="dt" sz="half" idx="10"/>
          </p:nvPr>
        </p:nvSpPr>
        <p:spPr/>
        <p:txBody>
          <a:bodyPr/>
          <a:lstStyle/>
          <a:p>
            <a:pPr>
              <a:defRPr/>
            </a:pPr>
            <a:r>
              <a:rPr lang="en-US" altLang="en-US" sz="1400" smtClean="0"/>
              <a:t>Nov. 2017</a:t>
            </a:r>
            <a:endParaRPr lang="en-US" altLang="en-US" sz="1400"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21997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Waikoloa Meeting</a:t>
            </a:r>
            <a:endParaRPr lang="en-US" dirty="0"/>
          </a:p>
        </p:txBody>
      </p:sp>
      <p:sp>
        <p:nvSpPr>
          <p:cNvPr id="3" name="Inhaltsplatzhalter 2"/>
          <p:cNvSpPr>
            <a:spLocks noGrp="1"/>
          </p:cNvSpPr>
          <p:nvPr>
            <p:ph idx="1"/>
          </p:nvPr>
        </p:nvSpPr>
        <p:spPr/>
        <p:txBody>
          <a:bodyPr/>
          <a:lstStyle/>
          <a:p>
            <a:r>
              <a:rPr lang="en-US" sz="2400" dirty="0" smtClean="0"/>
              <a:t>Meeting minutes are available on </a:t>
            </a:r>
            <a:r>
              <a:rPr lang="en-US" sz="2400" dirty="0"/>
              <a:t>mentor</a:t>
            </a:r>
            <a:r>
              <a:rPr lang="en-US" sz="2400" dirty="0" smtClean="0"/>
              <a:t>:</a:t>
            </a:r>
            <a:br>
              <a:rPr lang="en-US" sz="2400" dirty="0" smtClean="0"/>
            </a:br>
            <a:r>
              <a:rPr lang="en-US" sz="2400" dirty="0" smtClean="0">
                <a:hlinkClick r:id="rId2"/>
              </a:rPr>
              <a:t>https</a:t>
            </a:r>
            <a:r>
              <a:rPr lang="en-US" sz="2400" dirty="0">
                <a:hlinkClick r:id="rId2"/>
              </a:rPr>
              <a:t>://</a:t>
            </a:r>
            <a:r>
              <a:rPr lang="en-US" sz="2400" dirty="0" smtClean="0">
                <a:hlinkClick r:id="rId2"/>
              </a:rPr>
              <a:t>mentor.ieee.org/802.15/dcn/17/15-17-0554-00-lpwa-tg-802-15-minutes-for-september-2017-interim-meeting-of-ig-lpwa.doc</a:t>
            </a:r>
            <a:endParaRPr lang="en-US" sz="2400" dirty="0" smtClean="0"/>
          </a:p>
          <a:p>
            <a:endParaRPr lang="en-US" sz="2400" dirty="0" smtClean="0"/>
          </a:p>
          <a:p>
            <a:r>
              <a:rPr lang="en-US" sz="2400" dirty="0" smtClean="0"/>
              <a:t>Approved</a:t>
            </a:r>
            <a:endParaRPr lang="en-US" sz="2400" dirty="0"/>
          </a:p>
          <a:p>
            <a:endParaRPr lang="en-US" sz="2400" dirty="0" smtClean="0"/>
          </a:p>
          <a:p>
            <a:endParaRPr lang="en-US" sz="2400" dirty="0"/>
          </a:p>
          <a:p>
            <a:endParaRPr lang="en-US" sz="2400" dirty="0" smtClean="0"/>
          </a:p>
          <a:p>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I / II )</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smtClean="0"/>
              <a:t>Nov. </a:t>
            </a:r>
            <a:r>
              <a:rPr lang="en-US" altLang="en-US" dirty="0"/>
              <a:t>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 ( </a:t>
            </a:r>
            <a:r>
              <a:rPr lang="en-US" dirty="0" smtClean="0"/>
              <a:t>II / </a:t>
            </a:r>
            <a:r>
              <a:rPr lang="en-US" dirty="0"/>
              <a:t>II )</a:t>
            </a:r>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r>
              <a:rPr lang="en-US" sz="2000" b="1" strike="sngStrike" dirty="0" smtClean="0"/>
              <a:t>May </a:t>
            </a:r>
            <a:r>
              <a:rPr lang="en-US" sz="2000" b="1" strike="sngStrike" dirty="0"/>
              <a:t>2017 Daejeon </a:t>
            </a:r>
          </a:p>
          <a:p>
            <a:r>
              <a:rPr lang="en-US" sz="2000" b="1" dirty="0" smtClean="0"/>
              <a:t>July 2017 Plenary (Berlin)</a:t>
            </a:r>
          </a:p>
          <a:p>
            <a:pPr lvl="1"/>
            <a:r>
              <a:rPr lang="en-US" sz="1800" dirty="0"/>
              <a:t>Presentation of contributions with focus technology options for LPWA</a:t>
            </a:r>
          </a:p>
          <a:p>
            <a:r>
              <a:rPr lang="en-US" sz="2000" b="1" dirty="0" smtClean="0"/>
              <a:t>Sept </a:t>
            </a:r>
            <a:r>
              <a:rPr lang="en-US" sz="2000" b="1" dirty="0"/>
              <a:t>2017 Interim (Waikoloa)</a:t>
            </a:r>
          </a:p>
          <a:p>
            <a:pPr lvl="1">
              <a:buFontTx/>
              <a:buChar char="–"/>
            </a:pPr>
            <a:r>
              <a:rPr lang="en-US" sz="1800" dirty="0" smtClean="0"/>
              <a:t>Qualitative and Quantitative Evaluation</a:t>
            </a:r>
          </a:p>
          <a:p>
            <a:pPr lvl="1">
              <a:buFontTx/>
              <a:buChar char="–"/>
            </a:pPr>
            <a:r>
              <a:rPr lang="en-US" sz="1800" dirty="0" smtClean="0"/>
              <a:t>Final </a:t>
            </a:r>
            <a:r>
              <a:rPr lang="en-US" sz="1800" dirty="0"/>
              <a:t>discussion on IG </a:t>
            </a:r>
            <a:r>
              <a:rPr lang="en-US" sz="1800" dirty="0" smtClean="0"/>
              <a:t>report</a:t>
            </a:r>
          </a:p>
          <a:p>
            <a:pPr>
              <a:buFont typeface="Arial" panose="020B0604020202020204" pitchFamily="34" charset="0"/>
              <a:buChar char="•"/>
            </a:pPr>
            <a:r>
              <a:rPr lang="en-US" sz="2000" b="1" dirty="0">
                <a:solidFill>
                  <a:srgbClr val="C00000"/>
                </a:solidFill>
              </a:rPr>
              <a:t>November 2017 Plenary (</a:t>
            </a:r>
            <a:r>
              <a:rPr lang="en-US" sz="2000" b="1" dirty="0" smtClean="0">
                <a:solidFill>
                  <a:srgbClr val="C00000"/>
                </a:solidFill>
              </a:rPr>
              <a:t>Orlando)</a:t>
            </a:r>
            <a:endParaRPr lang="en-US" sz="2000" b="1" dirty="0">
              <a:solidFill>
                <a:srgbClr val="C00000"/>
              </a:solidFill>
            </a:endParaRPr>
          </a:p>
          <a:p>
            <a:pPr lvl="1"/>
            <a:r>
              <a:rPr lang="en-US" sz="1800" dirty="0">
                <a:solidFill>
                  <a:srgbClr val="C00000"/>
                </a:solidFill>
              </a:rPr>
              <a:t>Presentation of IG LPWA report in WNG</a:t>
            </a:r>
          </a:p>
          <a:p>
            <a:endParaRPr lang="en-US" sz="2000" b="1" dirty="0"/>
          </a:p>
        </p:txBody>
      </p:sp>
      <p:sp>
        <p:nvSpPr>
          <p:cNvPr id="4" name="Datumsplatzhalter 3"/>
          <p:cNvSpPr>
            <a:spLocks noGrp="1"/>
          </p:cNvSpPr>
          <p:nvPr>
            <p:ph type="dt" sz="half" idx="10"/>
          </p:nvPr>
        </p:nvSpPr>
        <p:spPr/>
        <p:txBody>
          <a:bodyPr/>
          <a:lstStyle/>
          <a:p>
            <a:pPr>
              <a:defRPr/>
            </a:pPr>
            <a:r>
              <a:rPr lang="en-US" altLang="en-US" dirty="0" smtClean="0"/>
              <a:t>Nov. </a:t>
            </a:r>
            <a:r>
              <a:rPr lang="en-US" altLang="en-US" dirty="0"/>
              <a:t>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 from ETSI LTN</a:t>
            </a:r>
            <a:endParaRPr lang="en-US" dirty="0"/>
          </a:p>
        </p:txBody>
      </p:sp>
      <p:sp>
        <p:nvSpPr>
          <p:cNvPr id="3" name="Inhaltsplatzhalter 2"/>
          <p:cNvSpPr>
            <a:spLocks noGrp="1"/>
          </p:cNvSpPr>
          <p:nvPr>
            <p:ph idx="1"/>
          </p:nvPr>
        </p:nvSpPr>
        <p:spPr/>
        <p:txBody>
          <a:bodyPr/>
          <a:lstStyle/>
          <a:p>
            <a:r>
              <a:rPr lang="en-US" sz="2400" dirty="0" smtClean="0"/>
              <a:t>Response to Liaison letter has been finally received by ETSI</a:t>
            </a:r>
          </a:p>
          <a:p>
            <a:pPr lvl="1"/>
            <a:r>
              <a:rPr lang="en-US" sz="2000" dirty="0" smtClean="0"/>
              <a:t>Details in the ETSI e-mail response</a:t>
            </a:r>
            <a:endParaRPr lang="en-US" sz="2000" dirty="0"/>
          </a:p>
          <a:p>
            <a:r>
              <a:rPr lang="en-US" sz="2400" dirty="0" err="1" smtClean="0"/>
              <a:t>SigFox</a:t>
            </a:r>
            <a:r>
              <a:rPr lang="en-US" sz="2400" dirty="0" smtClean="0"/>
              <a:t> has withdrawn proposal in ETSI LTN</a:t>
            </a:r>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2324504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a:t>Presentation “Smart Grid with LPWAN </a:t>
            </a:r>
            <a:r>
              <a:rPr lang="en-US" sz="2400" dirty="0" smtClean="0"/>
              <a:t>Extension”, 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mentor.ieee.org/802.15/dcn/17/15-17-0603-00-lpwa-smart-grid-with-lpwan-extension.pptx</a:t>
            </a:r>
            <a:r>
              <a:rPr lang="en-US" sz="2400" dirty="0" smtClean="0"/>
              <a:t/>
            </a:r>
            <a:br>
              <a:rPr lang="en-US" sz="2400" dirty="0" smtClean="0"/>
            </a:b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2464489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400" dirty="0"/>
              <a:t>Presentation “Implementation Approaches for LPWAN Extension”, </a:t>
            </a:r>
            <a:r>
              <a:rPr lang="en-US" sz="2400" dirty="0" smtClean="0"/>
              <a:t>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mentor.ieee.org/802.15/dcn/17/15-17-0608-00-lpwa-implementation-approaches-for-lpwan-extension.pptx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3540662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WNG Presentation</a:t>
            </a:r>
            <a:endParaRPr lang="en-US" dirty="0"/>
          </a:p>
        </p:txBody>
      </p:sp>
      <p:sp>
        <p:nvSpPr>
          <p:cNvPr id="3" name="Inhaltsplatzhalter 2"/>
          <p:cNvSpPr>
            <a:spLocks noGrp="1"/>
          </p:cNvSpPr>
          <p:nvPr>
            <p:ph idx="1"/>
          </p:nvPr>
        </p:nvSpPr>
        <p:spPr/>
        <p:txBody>
          <a:bodyPr/>
          <a:lstStyle/>
          <a:p>
            <a:r>
              <a:rPr lang="en-US" sz="2400" dirty="0" smtClean="0"/>
              <a:t>Draft presentation for WNG is available on Mentor</a:t>
            </a:r>
          </a:p>
          <a:p>
            <a:r>
              <a:rPr lang="en-US" sz="2400" dirty="0">
                <a:hlinkClick r:id="rId2"/>
              </a:rPr>
              <a:t>https://</a:t>
            </a:r>
            <a:r>
              <a:rPr lang="en-US" sz="2400" dirty="0" smtClean="0">
                <a:hlinkClick r:id="rId2"/>
              </a:rPr>
              <a:t>mentor.ieee.org/802.15/dcn/17/15-17-0600-00-lpwa-draft-presentation-of-the-final-report-of-the-ig-lpwa.pptx</a:t>
            </a:r>
            <a:endParaRPr lang="en-US" sz="2400" dirty="0" smtClean="0"/>
          </a:p>
          <a:p>
            <a:endParaRPr lang="en-US" sz="2400" dirty="0" smtClean="0"/>
          </a:p>
          <a:p>
            <a:r>
              <a:rPr lang="en-US" sz="2400" dirty="0"/>
              <a:t>Group agreed on presentation with minor modifications</a:t>
            </a:r>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707299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Feedback from WNG</a:t>
            </a:r>
            <a:endParaRPr lang="en-US" dirty="0"/>
          </a:p>
        </p:txBody>
      </p:sp>
      <p:sp>
        <p:nvSpPr>
          <p:cNvPr id="3" name="Inhaltsplatzhalter 2"/>
          <p:cNvSpPr>
            <a:spLocks noGrp="1"/>
          </p:cNvSpPr>
          <p:nvPr>
            <p:ph idx="1"/>
          </p:nvPr>
        </p:nvSpPr>
        <p:spPr/>
        <p:txBody>
          <a:bodyPr/>
          <a:lstStyle/>
          <a:p>
            <a:r>
              <a:rPr lang="en-US" sz="2400" dirty="0" smtClean="0"/>
              <a:t>Presentation given at WNG </a:t>
            </a:r>
            <a:r>
              <a:rPr lang="en-US" sz="2400" dirty="0"/>
              <a:t>on </a:t>
            </a:r>
            <a:r>
              <a:rPr lang="en-US" sz="2400" dirty="0" smtClean="0"/>
              <a:t>Wednesday</a:t>
            </a:r>
            <a:r>
              <a:rPr lang="en-US" sz="2400" dirty="0"/>
              <a:t/>
            </a:r>
            <a:br>
              <a:rPr lang="en-US" sz="2400" dirty="0"/>
            </a:br>
            <a:r>
              <a:rPr lang="en-US" sz="2400" dirty="0">
                <a:hlinkClick r:id="rId2"/>
              </a:rPr>
              <a:t>https://</a:t>
            </a:r>
            <a:r>
              <a:rPr lang="en-US" sz="2400" dirty="0" smtClean="0">
                <a:hlinkClick r:id="rId2"/>
              </a:rPr>
              <a:t>mentor.ieee.org/802.15/dcn/17/15-17-0628-00-wng0-final-report-of-the-ig-lpwa.pptx</a:t>
            </a:r>
            <a:endParaRPr lang="en-US" sz="2400" dirty="0" smtClean="0"/>
          </a:p>
          <a:p>
            <a:endParaRPr lang="en-US" sz="2400" dirty="0"/>
          </a:p>
          <a:p>
            <a:r>
              <a:rPr lang="en-US" sz="2400" dirty="0" err="1" smtClean="0"/>
              <a:t>Strawpoll</a:t>
            </a:r>
            <a:r>
              <a:rPr lang="en-US" sz="2400" dirty="0" smtClean="0"/>
              <a:t> indicated clear interest to create a Study Group Low Power Wide Area (SG LPWA)</a:t>
            </a:r>
          </a:p>
          <a:p>
            <a:pPr marL="0" indent="0">
              <a:buNone/>
            </a:pPr>
            <a:endParaRPr lang="en-US" sz="2400" dirty="0"/>
          </a:p>
          <a:p>
            <a:pPr marL="0" indent="0">
              <a:buNone/>
            </a:pPr>
            <a:r>
              <a:rPr lang="en-US" sz="2400" dirty="0" smtClean="0">
                <a:sym typeface="Wingdings" panose="05000000000000000000" pitchFamily="2" charset="2"/>
              </a:rPr>
              <a:t> WG motion in closing plenary on Thursday</a:t>
            </a:r>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3116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November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Nov.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Text for WG Motion on Thursday</a:t>
            </a:r>
            <a:endParaRPr lang="en-US" dirty="0"/>
          </a:p>
        </p:txBody>
      </p:sp>
      <p:sp>
        <p:nvSpPr>
          <p:cNvPr id="3" name="Inhaltsplatzhalter 2"/>
          <p:cNvSpPr>
            <a:spLocks noGrp="1"/>
          </p:cNvSpPr>
          <p:nvPr>
            <p:ph idx="1"/>
          </p:nvPr>
        </p:nvSpPr>
        <p:spPr/>
        <p:txBody>
          <a:bodyPr/>
          <a:lstStyle/>
          <a:p>
            <a:r>
              <a:rPr lang="en-US" sz="2400" dirty="0"/>
              <a:t>Motion: that the 802.15 Working Group seeks approval from the 802 EC to form a study group in 802.15 to develop the PAR and CSD documents for </a:t>
            </a:r>
            <a:r>
              <a:rPr lang="en-US" sz="2400" dirty="0" smtClean="0"/>
              <a:t>“Low Power Wide Area (LPWA)” </a:t>
            </a:r>
            <a:r>
              <a:rPr lang="en-US" sz="2400" dirty="0"/>
              <a:t>and additionally authorize the 802.15 WG Chair to make any necessary changes to these docs required to support the submission</a:t>
            </a:r>
            <a:r>
              <a:rPr lang="en-US" sz="2400" dirty="0" smtClean="0"/>
              <a:t>.</a:t>
            </a:r>
          </a:p>
          <a:p>
            <a:r>
              <a:rPr lang="en-US" sz="2400" dirty="0" smtClean="0"/>
              <a:t>Move:</a:t>
            </a:r>
          </a:p>
          <a:p>
            <a:r>
              <a:rPr lang="en-US" sz="2400" dirty="0" smtClean="0"/>
              <a:t>Second:</a:t>
            </a:r>
          </a:p>
          <a:p>
            <a:r>
              <a:rPr lang="en-US" sz="2400" dirty="0" smtClean="0"/>
              <a:t>Y / N / A:</a:t>
            </a:r>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2775361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Participation</a:t>
            </a:r>
            <a:endParaRPr lang="en-US" dirty="0"/>
          </a:p>
        </p:txBody>
      </p:sp>
      <p:sp>
        <p:nvSpPr>
          <p:cNvPr id="3" name="Inhaltsplatzhalter 2"/>
          <p:cNvSpPr>
            <a:spLocks noGrp="1"/>
          </p:cNvSpPr>
          <p:nvPr>
            <p:ph idx="1"/>
          </p:nvPr>
        </p:nvSpPr>
        <p:spPr/>
        <p:txBody>
          <a:bodyPr/>
          <a:lstStyle/>
          <a:p>
            <a:r>
              <a:rPr lang="en-US" sz="2800" dirty="0" smtClean="0"/>
              <a:t>Call for Participation will be issued after SG LPWA has been officially established</a:t>
            </a:r>
          </a:p>
          <a:p>
            <a:endParaRPr lang="en-US" sz="2800" dirty="0"/>
          </a:p>
          <a:p>
            <a:r>
              <a:rPr lang="en-US" sz="2800" dirty="0" smtClean="0"/>
              <a:t>Request to distribute the Call for Participation also to non-IEEE members, e.g. on IETF reflector</a:t>
            </a:r>
          </a:p>
          <a:p>
            <a:endParaRPr lang="en-US" sz="2800" dirty="0"/>
          </a:p>
          <a:p>
            <a:endParaRPr lang="en-US" sz="2800" dirty="0" smtClean="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307130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Schedule of the SG LPWA</a:t>
            </a:r>
            <a:endParaRPr lang="en-US" dirty="0"/>
          </a:p>
        </p:txBody>
      </p:sp>
      <p:sp>
        <p:nvSpPr>
          <p:cNvPr id="3" name="Inhaltsplatzhalter 2"/>
          <p:cNvSpPr>
            <a:spLocks noGrp="1"/>
          </p:cNvSpPr>
          <p:nvPr>
            <p:ph idx="1"/>
          </p:nvPr>
        </p:nvSpPr>
        <p:spPr/>
        <p:txBody>
          <a:bodyPr/>
          <a:lstStyle/>
          <a:p>
            <a:r>
              <a:rPr lang="en-US" sz="2400" dirty="0" smtClean="0"/>
              <a:t>January 2018 Wireless Interim, Irvine</a:t>
            </a:r>
          </a:p>
          <a:p>
            <a:pPr lvl="1"/>
            <a:r>
              <a:rPr lang="en-US" sz="2000" dirty="0" smtClean="0"/>
              <a:t>Organizational things </a:t>
            </a:r>
          </a:p>
          <a:p>
            <a:pPr lvl="1"/>
            <a:r>
              <a:rPr lang="en-US" sz="2000" dirty="0" smtClean="0"/>
              <a:t>Technical requirements, e.g. exact bit-rates, modulation schemes, which existing amendment to base on, etc.</a:t>
            </a:r>
          </a:p>
          <a:p>
            <a:pPr lvl="1"/>
            <a:r>
              <a:rPr lang="en-US" sz="2000" dirty="0" smtClean="0"/>
              <a:t>Start drafting PAR and CSD document</a:t>
            </a:r>
          </a:p>
          <a:p>
            <a:r>
              <a:rPr lang="en-US" sz="2400" dirty="0" smtClean="0"/>
              <a:t>March 2018 Plenary</a:t>
            </a:r>
            <a:r>
              <a:rPr lang="en-US" sz="2400" dirty="0"/>
              <a:t>, </a:t>
            </a:r>
            <a:r>
              <a:rPr lang="en-US" sz="2400" dirty="0" smtClean="0"/>
              <a:t>Rosemont</a:t>
            </a:r>
          </a:p>
          <a:p>
            <a:pPr lvl="1"/>
            <a:r>
              <a:rPr lang="en-US" sz="2000" dirty="0" smtClean="0"/>
              <a:t>Finalized PAR and CSD document</a:t>
            </a:r>
          </a:p>
          <a:p>
            <a:r>
              <a:rPr lang="en-US" sz="2400" dirty="0" smtClean="0"/>
              <a:t>Additional telephone conferences</a:t>
            </a:r>
          </a:p>
          <a:p>
            <a:endParaRPr lang="en-US" sz="2400" dirty="0" smtClean="0"/>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1964839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r>
              <a:rPr lang="en-US" dirty="0" smtClean="0"/>
              <a:t>No other business</a:t>
            </a:r>
            <a:endParaRPr lang="en-US"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23</a:t>
            </a:fld>
            <a:endParaRPr lang="en-US" altLang="en-US"/>
          </a:p>
        </p:txBody>
      </p:sp>
    </p:spTree>
    <p:extLst>
      <p:ext uri="{BB962C8B-B14F-4D97-AF65-F5344CB8AC3E}">
        <p14:creationId xmlns:p14="http://schemas.microsoft.com/office/powerpoint/2010/main" val="26553113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r>
              <a:rPr lang="en-US" dirty="0" smtClean="0"/>
              <a:t>Thank for your participation in the </a:t>
            </a:r>
            <a:br>
              <a:rPr lang="en-US" dirty="0" smtClean="0"/>
            </a:br>
            <a:r>
              <a:rPr lang="en-US" dirty="0" smtClean="0"/>
              <a:t>IG LPWA!</a:t>
            </a:r>
            <a:endParaRPr lang="en-US"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2956149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Final Adjourn of IG LPWA!</a:t>
            </a:r>
            <a:endParaRPr lang="en-US"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pic>
        <p:nvPicPr>
          <p:cNvPr id="1026" name="Picture 2" descr="C:\Users\robert\AppData\Local\Microsoft\Windows\Temporary Internet Files\Content.IE5\M2U02LX7\farewell[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4077072"/>
            <a:ext cx="1820728" cy="1847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909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9326634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1" dirty="0" smtClean="0"/>
                        <a:t>IG LPWA</a:t>
                      </a:r>
                    </a:p>
                    <a:p>
                      <a:pPr algn="ctr"/>
                      <a:endParaRPr lang="en-US" b="0" i="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1" dirty="0" smtClean="0"/>
                        <a:t>IG LPWA</a:t>
                      </a:r>
                    </a:p>
                    <a:p>
                      <a:pPr algn="ctr"/>
                      <a:endParaRPr lang="en-US" b="0" i="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Tuesday PM1 and Wednesday PM1 may be skipped if no input</a:t>
            </a:r>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Approval of Waikoloa Minutes</a:t>
            </a:r>
          </a:p>
          <a:p>
            <a:r>
              <a:rPr lang="en-US" dirty="0"/>
              <a:t>Contribution on LPWAN Extension</a:t>
            </a:r>
          </a:p>
          <a:p>
            <a:r>
              <a:rPr lang="en-US" dirty="0"/>
              <a:t>Contribution on Potential LPWAN Integration into 802.15.4g</a:t>
            </a:r>
          </a:p>
          <a:p>
            <a:r>
              <a:rPr lang="en-US" dirty="0"/>
              <a:t>Discussion of IG </a:t>
            </a:r>
            <a:r>
              <a:rPr lang="en-US" dirty="0" smtClean="0"/>
              <a:t>Report</a:t>
            </a: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1296</Words>
  <Application>Microsoft Office PowerPoint</Application>
  <PresentationFormat>Bildschirmpräsentation (4:3)</PresentationFormat>
  <Paragraphs>253</Paragraphs>
  <Slides>25</Slides>
  <Notes>3</Notes>
  <HiddenSlides>0</HiddenSlides>
  <MMClips>0</MMClips>
  <ScaleCrop>false</ScaleCrop>
  <HeadingPairs>
    <vt:vector size="4" baseType="variant">
      <vt:variant>
        <vt:lpstr>Design</vt:lpstr>
      </vt:variant>
      <vt:variant>
        <vt:i4>2</vt:i4>
      </vt:variant>
      <vt:variant>
        <vt:lpstr>Folientitel</vt:lpstr>
      </vt:variant>
      <vt:variant>
        <vt:i4>25</vt:i4>
      </vt:variant>
    </vt:vector>
  </HeadingPairs>
  <TitlesOfParts>
    <vt:vector size="27" baseType="lpstr">
      <vt:lpstr>IEEE-P802_15_Rbt</vt:lpstr>
      <vt:lpstr>Default Design</vt:lpstr>
      <vt:lpstr>PowerPoint-Präsentation</vt:lpstr>
      <vt:lpstr>802.15 IG LPWA Agenda November 2017 Plenary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Agenda</vt:lpstr>
      <vt:lpstr>Minutes of the Waikoloa Meeting</vt:lpstr>
      <vt:lpstr>Timeline ( I / II )</vt:lpstr>
      <vt:lpstr>Timeline ( II / II )</vt:lpstr>
      <vt:lpstr>Latest New from ETSI LTN</vt:lpstr>
      <vt:lpstr>Contribution</vt:lpstr>
      <vt:lpstr>Contribution cont’d</vt:lpstr>
      <vt:lpstr>Discussion of WNG Presentation</vt:lpstr>
      <vt:lpstr>Feedback from WNG</vt:lpstr>
      <vt:lpstr>Text for WG Motion on Thursday</vt:lpstr>
      <vt:lpstr>Call for Participation</vt:lpstr>
      <vt:lpstr>Proposed Schedule of the SG LPWA</vt:lpstr>
      <vt:lpstr>AoB</vt:lpstr>
      <vt:lpstr>Thank You!</vt:lpstr>
      <vt:lpstr>Final Adjourn of IG LPWA!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304</cp:revision>
  <cp:lastPrinted>1998-02-10T13:28:06Z</cp:lastPrinted>
  <dcterms:created xsi:type="dcterms:W3CDTF">2017-03-12T21:31:02Z</dcterms:created>
  <dcterms:modified xsi:type="dcterms:W3CDTF">2017-11-09T18:54:44Z</dcterms:modified>
</cp:coreProperties>
</file>