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5"/>
  </p:notesMasterIdLst>
  <p:handoutMasterIdLst>
    <p:handoutMasterId r:id="rId16"/>
  </p:handoutMasterIdLst>
  <p:sldIdLst>
    <p:sldId id="259" r:id="rId3"/>
    <p:sldId id="314" r:id="rId4"/>
    <p:sldId id="320" r:id="rId5"/>
    <p:sldId id="319" r:id="rId6"/>
    <p:sldId id="262" r:id="rId7"/>
    <p:sldId id="315" r:id="rId8"/>
    <p:sldId id="316" r:id="rId9"/>
    <p:sldId id="317" r:id="rId10"/>
    <p:sldId id="318" r:id="rId11"/>
    <p:sldId id="321" r:id="rId12"/>
    <p:sldId id="322" r:id="rId13"/>
    <p:sldId id="323" r:id="rId14"/>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F4A2"/>
    <a:srgbClr val="717171"/>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2042" autoAdjust="0"/>
    <p:restoredTop sz="94660"/>
  </p:normalViewPr>
  <p:slideViewPr>
    <p:cSldViewPr>
      <p:cViewPr varScale="1">
        <p:scale>
          <a:sx n="87" d="100"/>
          <a:sy n="87" d="100"/>
        </p:scale>
        <p:origin x="763" y="72"/>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279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FACC1E0-D046-4250-A6CE-5FE33D4141D9}" type="slidenum">
              <a:rPr lang="en-US" altLang="en-US"/>
              <a:pPr/>
              <a:t>‹#›</a:t>
            </a:fld>
            <a:endParaRPr lang="en-US" altLang="en-US"/>
          </a:p>
        </p:txBody>
      </p:sp>
    </p:spTree>
    <p:extLst>
      <p:ext uri="{BB962C8B-B14F-4D97-AF65-F5344CB8AC3E}">
        <p14:creationId xmlns:p14="http://schemas.microsoft.com/office/powerpoint/2010/main" val="174981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EC21D7AC-7849-4768-B6E2-5E6FDA5E5AFA}" type="slidenum">
              <a:rPr lang="en-US" altLang="en-US"/>
              <a:pPr/>
              <a:t>‹#›</a:t>
            </a:fld>
            <a:endParaRPr lang="en-US" altLang="en-US"/>
          </a:p>
        </p:txBody>
      </p:sp>
    </p:spTree>
    <p:extLst>
      <p:ext uri="{BB962C8B-B14F-4D97-AF65-F5344CB8AC3E}">
        <p14:creationId xmlns:p14="http://schemas.microsoft.com/office/powerpoint/2010/main" val="212876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30E49F4-5569-4B9D-9995-871A562C2166}" type="slidenum">
              <a:rPr lang="en-US" altLang="en-US"/>
              <a:pPr/>
              <a:t>‹#›</a:t>
            </a:fld>
            <a:endParaRPr lang="en-US" altLang="en-US"/>
          </a:p>
        </p:txBody>
      </p:sp>
    </p:spTree>
    <p:extLst>
      <p:ext uri="{BB962C8B-B14F-4D97-AF65-F5344CB8AC3E}">
        <p14:creationId xmlns:p14="http://schemas.microsoft.com/office/powerpoint/2010/main" val="2035185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2017-11-06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37314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2017-11-06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701800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2017-11-06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731072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2017-11-06</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292250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0771FF6D-F4FC-433A-999C-17A2D03F7B13}" type="datetimeFigureOut">
              <a:rPr lang="ko-KR" altLang="en-US" smtClean="0"/>
              <a:pPr/>
              <a:t>2017-11-06</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179949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0771FF6D-F4FC-433A-999C-17A2D03F7B13}" type="datetimeFigureOut">
              <a:rPr lang="ko-KR" altLang="en-US" smtClean="0"/>
              <a:pPr/>
              <a:t>2017-11-06</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4023750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0771FF6D-F4FC-433A-999C-17A2D03F7B13}" type="datetimeFigureOut">
              <a:rPr lang="ko-KR" altLang="en-US" smtClean="0"/>
              <a:pPr/>
              <a:t>2017-11-06</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626071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2017-11-06</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5606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E9452A1-664C-4B11-815F-D412087E161B}" type="slidenum">
              <a:rPr lang="en-US" altLang="en-US"/>
              <a:pPr/>
              <a:t>‹#›</a:t>
            </a:fld>
            <a:endParaRPr lang="en-US" altLang="en-US"/>
          </a:p>
        </p:txBody>
      </p:sp>
    </p:spTree>
    <p:extLst>
      <p:ext uri="{BB962C8B-B14F-4D97-AF65-F5344CB8AC3E}">
        <p14:creationId xmlns:p14="http://schemas.microsoft.com/office/powerpoint/2010/main" val="3237608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2017-11-06</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9208839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2017-11-06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37842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2017-11-06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55842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6ADF9E7-6020-4217-A2E7-7378B7879D7B}" type="slidenum">
              <a:rPr lang="en-US" altLang="en-US"/>
              <a:pPr/>
              <a:t>‹#›</a:t>
            </a:fld>
            <a:endParaRPr lang="en-US" altLang="en-US"/>
          </a:p>
        </p:txBody>
      </p:sp>
    </p:spTree>
    <p:extLst>
      <p:ext uri="{BB962C8B-B14F-4D97-AF65-F5344CB8AC3E}">
        <p14:creationId xmlns:p14="http://schemas.microsoft.com/office/powerpoint/2010/main" val="3715257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3BABFDC-8BEE-4341-9A44-AEC52D884F8D}" type="slidenum">
              <a:rPr lang="en-US" altLang="en-US"/>
              <a:pPr/>
              <a:t>‹#›</a:t>
            </a:fld>
            <a:endParaRPr lang="en-US" altLang="en-US"/>
          </a:p>
        </p:txBody>
      </p:sp>
    </p:spTree>
    <p:extLst>
      <p:ext uri="{BB962C8B-B14F-4D97-AF65-F5344CB8AC3E}">
        <p14:creationId xmlns:p14="http://schemas.microsoft.com/office/powerpoint/2010/main" val="217988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DCCB424-2A74-4E26-8FBA-6983C605F859}" type="slidenum">
              <a:rPr lang="en-US" altLang="en-US"/>
              <a:pPr/>
              <a:t>‹#›</a:t>
            </a:fld>
            <a:endParaRPr lang="en-US" altLang="en-US"/>
          </a:p>
        </p:txBody>
      </p:sp>
    </p:spTree>
    <p:extLst>
      <p:ext uri="{BB962C8B-B14F-4D97-AF65-F5344CB8AC3E}">
        <p14:creationId xmlns:p14="http://schemas.microsoft.com/office/powerpoint/2010/main" val="357238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September 2015</a:t>
            </a:r>
            <a:endParaRPr lang="en-US" altLang="en-US" dirty="0"/>
          </a:p>
        </p:txBody>
      </p:sp>
      <p:sp>
        <p:nvSpPr>
          <p:cNvPr id="4" name="Footer Placeholder 3"/>
          <p:cNvSpPr>
            <a:spLocks noGrp="1"/>
          </p:cNvSpPr>
          <p:nvPr>
            <p:ph type="ftr" sz="quarter" idx="11"/>
          </p:nvPr>
        </p:nvSpPr>
        <p:spPr>
          <a:xfrm>
            <a:off x="5486400" y="6475413"/>
            <a:ext cx="3124200" cy="184666"/>
          </a:xfrm>
        </p:spPr>
        <p:txBody>
          <a:bodyPr/>
          <a:lstStyle>
            <a:lvl1pPr>
              <a:defRPr/>
            </a:lvl1pPr>
          </a:lstStyle>
          <a:p>
            <a:r>
              <a:rPr lang="en-US" altLang="en-US" dirty="0" smtClean="0"/>
              <a:t>Yeong Min Jang [Kookmin University]</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18E7FE83-17A2-4576-B00D-94BC9CB307EE}" type="slidenum">
              <a:rPr lang="en-US" altLang="en-US"/>
              <a:pPr/>
              <a:t>‹#›</a:t>
            </a:fld>
            <a:endParaRPr lang="en-US" altLang="en-US"/>
          </a:p>
        </p:txBody>
      </p:sp>
    </p:spTree>
    <p:extLst>
      <p:ext uri="{BB962C8B-B14F-4D97-AF65-F5344CB8AC3E}">
        <p14:creationId xmlns:p14="http://schemas.microsoft.com/office/powerpoint/2010/main" val="359801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September  2015</a:t>
            </a:r>
            <a:endParaRPr lang="en-US" altLang="en-US"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altLang="en-US" dirty="0" smtClean="0"/>
              <a:t>Yeong Min Jang [Kookmin Univ.]</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510B4A18-2979-4553-AC3A-464D2DF94E7E}" type="slidenum">
              <a:rPr lang="en-US" altLang="en-US"/>
              <a:pPr/>
              <a:t>‹#›</a:t>
            </a:fld>
            <a:endParaRPr lang="en-US" altLang="en-US"/>
          </a:p>
        </p:txBody>
      </p:sp>
    </p:spTree>
    <p:extLst>
      <p:ext uri="{BB962C8B-B14F-4D97-AF65-F5344CB8AC3E}">
        <p14:creationId xmlns:p14="http://schemas.microsoft.com/office/powerpoint/2010/main" val="370732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Tree>
    <p:extLst>
      <p:ext uri="{BB962C8B-B14F-4D97-AF65-F5344CB8AC3E}">
        <p14:creationId xmlns:p14="http://schemas.microsoft.com/office/powerpoint/2010/main" val="1454289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Tree>
    <p:extLst>
      <p:ext uri="{BB962C8B-B14F-4D97-AF65-F5344CB8AC3E}">
        <p14:creationId xmlns:p14="http://schemas.microsoft.com/office/powerpoint/2010/main" val="246726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May 2015</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A2454337-12A2-4A57-99F0-291A8E08AF76}" type="slidenum">
              <a:rPr lang="en-US" altLang="en-US"/>
              <a:pPr/>
              <a:t>‹#›</a:t>
            </a:fld>
            <a:endParaRPr lang="en-US" altLang="en-US"/>
          </a:p>
        </p:txBody>
      </p:sp>
      <p:sp>
        <p:nvSpPr>
          <p:cNvPr id="1031" name="Rectangle 7"/>
          <p:cNvSpPr>
            <a:spLocks noChangeArrowheads="1"/>
          </p:cNvSpPr>
          <p:nvPr/>
        </p:nvSpPr>
        <p:spPr bwMode="auto">
          <a:xfrm>
            <a:off x="33528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802.15-15-0274-01-007a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71FF6D-F4FC-433A-999C-17A2D03F7B13}" type="datetimeFigureOut">
              <a:rPr lang="ko-KR" altLang="en-US" smtClean="0"/>
              <a:pPr/>
              <a:t>2017-11-06</a:t>
            </a:fld>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November 2017</a:t>
            </a:r>
            <a:endParaRPr lang="en-US" altLang="en-US" dirty="0"/>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a:t>
            </a:fld>
            <a:endParaRPr lang="en-US" altLang="en-US"/>
          </a:p>
        </p:txBody>
      </p:sp>
      <p:sp>
        <p:nvSpPr>
          <p:cNvPr id="27651" name="Rectangle 3"/>
          <p:cNvSpPr>
            <a:spLocks noChangeArrowheads="1"/>
          </p:cNvSpPr>
          <p:nvPr/>
        </p:nvSpPr>
        <p:spPr bwMode="auto">
          <a:xfrm>
            <a:off x="152400" y="12192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effectLst>
                  <a:outerShdw blurRad="38100" dist="38100" dir="2700000" algn="tl">
                    <a:srgbClr val="C0C0C0"/>
                  </a:outerShdw>
                </a:effectLst>
              </a:rPr>
              <a:t>Project: IEEE P802.15 Working Group for Wireless Personal Area Networks (WPANs)</a:t>
            </a:r>
            <a:endParaRPr lang="en-US" altLang="en-US" sz="1600" b="1" dirty="0"/>
          </a:p>
          <a:p>
            <a:endParaRPr lang="en-US" altLang="en-US" sz="1600" dirty="0" smtClean="0"/>
          </a:p>
          <a:p>
            <a:r>
              <a:rPr lang="en-US" altLang="en-US" sz="1600" b="1" dirty="0" smtClean="0"/>
              <a:t>Submission Title:</a:t>
            </a:r>
            <a:r>
              <a:rPr lang="en-US" altLang="en-US" sz="1600" dirty="0" smtClean="0"/>
              <a:t> Summary of </a:t>
            </a:r>
            <a:r>
              <a:rPr lang="en-US" altLang="en-US" sz="1600" dirty="0" smtClean="0"/>
              <a:t>PHY/MAC </a:t>
            </a:r>
            <a:r>
              <a:rPr lang="en-US" altLang="en-US" sz="1600" dirty="0" smtClean="0"/>
              <a:t>service specification in 802.15.7-2011 std. </a:t>
            </a:r>
          </a:p>
          <a:p>
            <a:r>
              <a:rPr lang="en-US" altLang="en-US" sz="1600" dirty="0" smtClean="0"/>
              <a:t>	</a:t>
            </a:r>
          </a:p>
          <a:p>
            <a:r>
              <a:rPr lang="en-US" altLang="en-US" sz="1600" b="1" dirty="0" smtClean="0"/>
              <a:t>Date </a:t>
            </a:r>
            <a:r>
              <a:rPr lang="en-US" altLang="en-US" sz="1600" b="1" dirty="0"/>
              <a:t>Submitted: </a:t>
            </a:r>
            <a:r>
              <a:rPr lang="en-US" altLang="en-US" sz="1600" dirty="0" smtClean="0"/>
              <a:t>November 2017</a:t>
            </a:r>
          </a:p>
          <a:p>
            <a:r>
              <a:rPr lang="en-US" altLang="en-US" sz="1600" b="1" dirty="0" smtClean="0"/>
              <a:t>Source:</a:t>
            </a:r>
            <a:r>
              <a:rPr lang="en-US" altLang="en-US" sz="1600" dirty="0" smtClean="0"/>
              <a:t> </a:t>
            </a:r>
            <a:r>
              <a:rPr lang="en-US" altLang="en-US" sz="1600" dirty="0"/>
              <a:t>Trang Nguyen, </a:t>
            </a:r>
            <a:r>
              <a:rPr lang="en-US" altLang="en-US" sz="1600" dirty="0" err="1"/>
              <a:t>Yeong</a:t>
            </a:r>
            <a:r>
              <a:rPr lang="en-US" altLang="en-US" sz="1600" dirty="0"/>
              <a:t> Min </a:t>
            </a:r>
            <a:r>
              <a:rPr lang="en-US" altLang="en-US" sz="1600" dirty="0" smtClean="0"/>
              <a:t>Jang [Kookmin University]</a:t>
            </a:r>
          </a:p>
          <a:p>
            <a:endParaRPr lang="en-US" altLang="en-US" sz="1600" dirty="0" smtClean="0"/>
          </a:p>
          <a:p>
            <a:r>
              <a:rPr lang="en-US" altLang="en-US" sz="1600" dirty="0" smtClean="0"/>
              <a:t>Contact: +82-2-910-5068	E-Mail: yjang@kookmin.ac.kr</a:t>
            </a:r>
            <a:r>
              <a:rPr lang="en-US" altLang="en-US" sz="1600" dirty="0"/>
              <a:t>	</a:t>
            </a:r>
          </a:p>
          <a:p>
            <a:pPr>
              <a:spcBef>
                <a:spcPts val="600"/>
              </a:spcBef>
              <a:spcAft>
                <a:spcPts val="600"/>
              </a:spcAft>
            </a:pPr>
            <a:r>
              <a:rPr lang="en-US" altLang="en-US" sz="1600" b="1" dirty="0"/>
              <a:t>Re</a:t>
            </a:r>
            <a:r>
              <a:rPr lang="en-US" altLang="en-US" sz="1600" b="1" dirty="0" smtClean="0"/>
              <a:t>:</a:t>
            </a:r>
            <a:endParaRPr lang="en-US" altLang="en-US" sz="1600" dirty="0"/>
          </a:p>
          <a:p>
            <a:pPr>
              <a:spcBef>
                <a:spcPts val="600"/>
              </a:spcBef>
              <a:spcAft>
                <a:spcPts val="600"/>
              </a:spcAft>
            </a:pPr>
            <a:r>
              <a:rPr lang="en-US" altLang="en-US" sz="1600" b="1" dirty="0" smtClean="0"/>
              <a:t>Abstract</a:t>
            </a:r>
            <a:r>
              <a:rPr lang="en-US" altLang="en-US" sz="1600" b="1" dirty="0"/>
              <a:t>:</a:t>
            </a:r>
            <a:r>
              <a:rPr lang="en-US" altLang="en-US" sz="1600" dirty="0"/>
              <a:t>	</a:t>
            </a:r>
            <a:r>
              <a:rPr lang="en-US" altLang="en-US" sz="1600" dirty="0" smtClean="0"/>
              <a:t>A brief summary about PLME for discussion</a:t>
            </a:r>
          </a:p>
          <a:p>
            <a:pPr>
              <a:spcBef>
                <a:spcPts val="600"/>
              </a:spcBef>
              <a:spcAft>
                <a:spcPts val="600"/>
              </a:spcAft>
            </a:pPr>
            <a:r>
              <a:rPr lang="en-US" altLang="en-US" sz="1600" b="1" dirty="0" smtClean="0"/>
              <a:t>Purpose: </a:t>
            </a:r>
            <a:r>
              <a:rPr lang="en-US" sz="1600" dirty="0" smtClean="0"/>
              <a:t>to have an open discussion on SNUST </a:t>
            </a:r>
            <a:r>
              <a:rPr lang="en-US" sz="1600" dirty="0" smtClean="0"/>
              <a:t>schemes (PHY/MAC attributes)</a:t>
            </a:r>
            <a:endParaRPr lang="en-US" altLang="en-US" sz="1600" dirty="0"/>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
        <p:nvSpPr>
          <p:cNvPr id="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a:t>
            </a:r>
            <a:r>
              <a:rPr lang="en-US" altLang="en-US" sz="1400" b="1" dirty="0"/>
              <a:t>802.15-15-</a:t>
            </a:r>
            <a:r>
              <a:rPr lang="en-US" sz="1400" b="1" dirty="0"/>
              <a:t> </a:t>
            </a:r>
            <a:r>
              <a:rPr lang="en-US" sz="1400" b="1" dirty="0"/>
              <a:t>0611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10</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ext Box 2"/>
          <p:cNvSpPr txBox="1">
            <a:spLocks noChangeArrowheads="1"/>
          </p:cNvSpPr>
          <p:nvPr/>
        </p:nvSpPr>
        <p:spPr bwMode="auto">
          <a:xfrm>
            <a:off x="509588" y="3062585"/>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400" b="1" dirty="0"/>
              <a:t>6. MAC sublayer service specification</a:t>
            </a:r>
            <a:endParaRPr lang="en-US" altLang="en-US" sz="2400" b="1" dirty="0"/>
          </a:p>
        </p:txBody>
      </p:sp>
      <p:sp>
        <p:nvSpPr>
          <p:cNvPr id="8" name="Date Placeholder 1"/>
          <p:cNvSpPr>
            <a:spLocks noGrp="1"/>
          </p:cNvSpPr>
          <p:nvPr>
            <p:ph type="dt" sz="half" idx="10"/>
          </p:nvPr>
        </p:nvSpPr>
        <p:spPr>
          <a:xfrm>
            <a:off x="685800" y="378281"/>
            <a:ext cx="1600200" cy="215444"/>
          </a:xfrm>
        </p:spPr>
        <p:txBody>
          <a:bodyPr/>
          <a:lstStyle/>
          <a:p>
            <a:r>
              <a:rPr lang="en-US" altLang="en-US" dirty="0" smtClean="0"/>
              <a:t>November 2017</a:t>
            </a:r>
            <a:endParaRPr lang="en-US" altLang="en-US"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a:t>
            </a:r>
            <a:r>
              <a:rPr lang="en-US" altLang="en-US" sz="1400" b="1" dirty="0"/>
              <a:t>802.15-15-</a:t>
            </a:r>
            <a:r>
              <a:rPr lang="en-US" sz="1400" b="1" dirty="0"/>
              <a:t> </a:t>
            </a:r>
            <a:r>
              <a:rPr lang="en-US" sz="1400" b="1" dirty="0"/>
              <a:t>0611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796127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11</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ext Box 2"/>
          <p:cNvSpPr txBox="1">
            <a:spLocks noChangeArrowheads="1"/>
          </p:cNvSpPr>
          <p:nvPr/>
        </p:nvSpPr>
        <p:spPr bwMode="auto">
          <a:xfrm>
            <a:off x="457200" y="681335"/>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400" b="1" dirty="0"/>
              <a:t>6. MAC sublayer service specification</a:t>
            </a:r>
            <a:endParaRPr lang="en-US" altLang="en-US" sz="2400" b="1" dirty="0"/>
          </a:p>
        </p:txBody>
      </p:sp>
      <p:pic>
        <p:nvPicPr>
          <p:cNvPr id="6" name="Picture 5"/>
          <p:cNvPicPr>
            <a:picLocks noChangeAspect="1"/>
          </p:cNvPicPr>
          <p:nvPr/>
        </p:nvPicPr>
        <p:blipFill>
          <a:blip r:embed="rId2"/>
          <a:stretch>
            <a:fillRect/>
          </a:stretch>
        </p:blipFill>
        <p:spPr>
          <a:xfrm>
            <a:off x="2057400" y="2895600"/>
            <a:ext cx="5505450" cy="2647950"/>
          </a:xfrm>
          <a:prstGeom prst="rect">
            <a:avLst/>
          </a:prstGeom>
        </p:spPr>
      </p:pic>
      <p:sp>
        <p:nvSpPr>
          <p:cNvPr id="7" name="Rectangle 6"/>
          <p:cNvSpPr/>
          <p:nvPr/>
        </p:nvSpPr>
        <p:spPr>
          <a:xfrm>
            <a:off x="425450" y="1543051"/>
            <a:ext cx="8369300" cy="584775"/>
          </a:xfrm>
          <a:prstGeom prst="rect">
            <a:avLst/>
          </a:prstGeom>
        </p:spPr>
        <p:txBody>
          <a:bodyPr wrap="square">
            <a:spAutoFit/>
          </a:bodyPr>
          <a:lstStyle/>
          <a:p>
            <a:r>
              <a:rPr lang="en-US" sz="1600" dirty="0">
                <a:latin typeface="TimesNewRomanPSMT"/>
              </a:rPr>
              <a:t>The MAC sublayer provides an interface between the SSCS, DME and the PHY. The MAC </a:t>
            </a:r>
            <a:r>
              <a:rPr lang="en-US" sz="1600" dirty="0" smtClean="0">
                <a:latin typeface="TimesNewRomanPSMT"/>
              </a:rPr>
              <a:t>sublayer conceptually </a:t>
            </a:r>
            <a:r>
              <a:rPr lang="en-US" sz="1600" dirty="0">
                <a:latin typeface="TimesNewRomanPSMT"/>
              </a:rPr>
              <a:t>includes a management entity called the MLME.</a:t>
            </a:r>
            <a:endParaRPr lang="en-US" sz="1600" dirty="0"/>
          </a:p>
        </p:txBody>
      </p:sp>
      <p:sp>
        <p:nvSpPr>
          <p:cNvPr id="11" name="Date Placeholder 1"/>
          <p:cNvSpPr>
            <a:spLocks noGrp="1"/>
          </p:cNvSpPr>
          <p:nvPr>
            <p:ph type="dt" sz="half" idx="10"/>
          </p:nvPr>
        </p:nvSpPr>
        <p:spPr>
          <a:xfrm>
            <a:off x="685800" y="378281"/>
            <a:ext cx="1600200" cy="215444"/>
          </a:xfrm>
        </p:spPr>
        <p:txBody>
          <a:bodyPr/>
          <a:lstStyle/>
          <a:p>
            <a:r>
              <a:rPr lang="en-US" altLang="en-US" dirty="0" smtClean="0"/>
              <a:t>November 2017</a:t>
            </a:r>
            <a:endParaRPr lang="en-US" altLang="en-US" dirty="0"/>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a:t>
            </a:r>
            <a:r>
              <a:rPr lang="en-US" altLang="en-US" sz="1400" b="1" dirty="0"/>
              <a:t>802.15-15-</a:t>
            </a:r>
            <a:r>
              <a:rPr lang="en-US" sz="1400" b="1" dirty="0"/>
              <a:t> </a:t>
            </a:r>
            <a:r>
              <a:rPr lang="en-US" sz="1400" b="1" dirty="0"/>
              <a:t>0611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682547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12</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ext Box 2"/>
          <p:cNvSpPr txBox="1">
            <a:spLocks noChangeArrowheads="1"/>
          </p:cNvSpPr>
          <p:nvPr/>
        </p:nvSpPr>
        <p:spPr bwMode="auto">
          <a:xfrm>
            <a:off x="457200" y="681335"/>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400" b="1" dirty="0" smtClean="0"/>
              <a:t>Open discussion</a:t>
            </a:r>
            <a:endParaRPr lang="en-US" altLang="en-US" sz="2400" b="1" dirty="0"/>
          </a:p>
        </p:txBody>
      </p:sp>
      <p:sp>
        <p:nvSpPr>
          <p:cNvPr id="7" name="Rectangle 6"/>
          <p:cNvSpPr/>
          <p:nvPr/>
        </p:nvSpPr>
        <p:spPr>
          <a:xfrm>
            <a:off x="1309688" y="1543051"/>
            <a:ext cx="6070600" cy="1077218"/>
          </a:xfrm>
          <a:prstGeom prst="rect">
            <a:avLst/>
          </a:prstGeom>
          <a:solidFill>
            <a:schemeClr val="bg1">
              <a:lumMod val="75000"/>
            </a:schemeClr>
          </a:solidFill>
        </p:spPr>
        <p:txBody>
          <a:bodyPr wrap="square">
            <a:spAutoFit/>
          </a:bodyPr>
          <a:lstStyle/>
          <a:p>
            <a:r>
              <a:rPr lang="en-US" sz="1600" dirty="0">
                <a:latin typeface="TimesNewRomanPSMT"/>
              </a:rPr>
              <a:t>1-phyVTACScalRegion1DistanceRange</a:t>
            </a:r>
          </a:p>
          <a:p>
            <a:r>
              <a:rPr lang="en-US" sz="1600" dirty="0">
                <a:latin typeface="TimesNewRomanPSMT"/>
              </a:rPr>
              <a:t>2-phyVTACScalRegion2DistanceRange</a:t>
            </a:r>
          </a:p>
          <a:p>
            <a:r>
              <a:rPr lang="en-US" sz="1600" dirty="0">
                <a:latin typeface="TimesNewRomanPSMT"/>
              </a:rPr>
              <a:t>3-phyVTACScalRegion3DistanceRange</a:t>
            </a:r>
          </a:p>
          <a:p>
            <a:r>
              <a:rPr lang="en-US" sz="1600" dirty="0">
                <a:latin typeface="TimesNewRomanPSMT"/>
              </a:rPr>
              <a:t>4-phyVTACScalRegion4DistanceRange</a:t>
            </a:r>
            <a:endParaRPr lang="en-US" sz="1600" dirty="0"/>
          </a:p>
        </p:txBody>
      </p:sp>
      <p:sp>
        <p:nvSpPr>
          <p:cNvPr id="11" name="Rectangle 10"/>
          <p:cNvSpPr/>
          <p:nvPr/>
        </p:nvSpPr>
        <p:spPr>
          <a:xfrm>
            <a:off x="488950" y="3045720"/>
            <a:ext cx="8369300" cy="584775"/>
          </a:xfrm>
          <a:prstGeom prst="rect">
            <a:avLst/>
          </a:prstGeom>
        </p:spPr>
        <p:txBody>
          <a:bodyPr wrap="square">
            <a:spAutoFit/>
          </a:bodyPr>
          <a:lstStyle/>
          <a:p>
            <a:pPr marL="285750" indent="-285750">
              <a:buFont typeface="Wingdings" panose="05000000000000000000" pitchFamily="2" charset="2"/>
              <a:buChar char="q"/>
            </a:pPr>
            <a:r>
              <a:rPr lang="en-US" sz="1600" dirty="0" smtClean="0">
                <a:latin typeface="TimesNewRomanPSMT"/>
              </a:rPr>
              <a:t>The distance measurement is implemented by the other application. So how does that value cross through MAC sublayer service?</a:t>
            </a:r>
            <a:endParaRPr lang="en-US" sz="1600" dirty="0"/>
          </a:p>
        </p:txBody>
      </p:sp>
      <p:sp>
        <p:nvSpPr>
          <p:cNvPr id="13" name="Date Placeholder 1"/>
          <p:cNvSpPr>
            <a:spLocks noGrp="1"/>
          </p:cNvSpPr>
          <p:nvPr>
            <p:ph type="dt" sz="half" idx="10"/>
          </p:nvPr>
        </p:nvSpPr>
        <p:spPr>
          <a:xfrm>
            <a:off x="685800" y="378281"/>
            <a:ext cx="1600200" cy="215444"/>
          </a:xfrm>
        </p:spPr>
        <p:txBody>
          <a:bodyPr/>
          <a:lstStyle/>
          <a:p>
            <a:r>
              <a:rPr lang="en-US" altLang="en-US" dirty="0" smtClean="0"/>
              <a:t>November 2017</a:t>
            </a:r>
            <a:endParaRPr lang="en-US" altLang="en-US" dirty="0"/>
          </a:p>
        </p:txBody>
      </p:sp>
      <p:sp>
        <p:nvSpPr>
          <p:cNvPr id="17"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a:t>
            </a:r>
            <a:r>
              <a:rPr lang="en-US" altLang="en-US" sz="1400" b="1" dirty="0"/>
              <a:t>802.15-15-</a:t>
            </a:r>
            <a:r>
              <a:rPr lang="en-US" sz="1400" b="1" dirty="0"/>
              <a:t> </a:t>
            </a:r>
            <a:r>
              <a:rPr lang="en-US" sz="1400" b="1" dirty="0"/>
              <a:t>0611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35140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itle 1"/>
          <p:cNvSpPr txBox="1">
            <a:spLocks/>
          </p:cNvSpPr>
          <p:nvPr/>
        </p:nvSpPr>
        <p:spPr>
          <a:xfrm>
            <a:off x="457200" y="609600"/>
            <a:ext cx="8229600" cy="457200"/>
          </a:xfrm>
          <a:prstGeom prst="rect">
            <a:avLst/>
          </a:prstGeom>
        </p:spPr>
        <p:txBody>
          <a:bodyPr>
            <a:normAutofit fontScale="92500" lnSpcReduction="10000"/>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ltLang="en-US" sz="2800" b="1" dirty="0" smtClean="0"/>
              <a:t>Content</a:t>
            </a:r>
          </a:p>
        </p:txBody>
      </p:sp>
      <p:sp>
        <p:nvSpPr>
          <p:cNvPr id="17" name="Content Placeholder 2"/>
          <p:cNvSpPr txBox="1">
            <a:spLocks/>
          </p:cNvSpPr>
          <p:nvPr/>
        </p:nvSpPr>
        <p:spPr>
          <a:xfrm>
            <a:off x="609600" y="1219200"/>
            <a:ext cx="8305800" cy="4953000"/>
          </a:xfrm>
          <a:prstGeom prst="rect">
            <a:avLst/>
          </a:prstGeom>
        </p:spPr>
        <p:txBody>
          <a:bodyPr>
            <a:no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r>
              <a:rPr lang="en-US" altLang="en-US" sz="2000" dirty="0"/>
              <a:t>PHY service specifications</a:t>
            </a:r>
          </a:p>
          <a:p>
            <a:pPr lvl="1">
              <a:buFont typeface="Wingdings" panose="05000000000000000000" pitchFamily="2" charset="2"/>
              <a:buChar char="§"/>
            </a:pPr>
            <a:r>
              <a:rPr lang="en-US" altLang="en-US" sz="1800" dirty="0"/>
              <a:t>PHY management service</a:t>
            </a:r>
          </a:p>
          <a:p>
            <a:pPr lvl="1">
              <a:buFont typeface="Wingdings" panose="05000000000000000000" pitchFamily="2" charset="2"/>
              <a:buChar char="§"/>
            </a:pPr>
            <a:r>
              <a:rPr lang="en-US" altLang="en-US" sz="1800" dirty="0"/>
              <a:t>PHY PIB attributes</a:t>
            </a:r>
          </a:p>
          <a:p>
            <a:pPr>
              <a:buFont typeface="Wingdings" panose="05000000000000000000" pitchFamily="2" charset="2"/>
              <a:buChar char="q"/>
            </a:pPr>
            <a:endParaRPr lang="en-US" altLang="en-US" sz="2000" dirty="0" smtClean="0"/>
          </a:p>
          <a:p>
            <a:pPr>
              <a:buFont typeface="Wingdings" panose="05000000000000000000" pitchFamily="2" charset="2"/>
              <a:buChar char="q"/>
            </a:pPr>
            <a:r>
              <a:rPr lang="en-US" altLang="en-US" sz="2000" dirty="0" smtClean="0"/>
              <a:t>Open discussion on Positioning issue</a:t>
            </a:r>
          </a:p>
          <a:p>
            <a:pPr lvl="1">
              <a:buFont typeface="Wingdings" panose="05000000000000000000" pitchFamily="2" charset="2"/>
              <a:buChar char="§"/>
            </a:pPr>
            <a:r>
              <a:rPr lang="en-US" altLang="en-US" sz="1800" dirty="0" smtClean="0"/>
              <a:t>The use of distance measurement in VTASC system</a:t>
            </a:r>
          </a:p>
          <a:p>
            <a:pPr lvl="1">
              <a:buFont typeface="Wingdings" panose="05000000000000000000" pitchFamily="2" charset="2"/>
              <a:buChar char="§"/>
            </a:pPr>
            <a:r>
              <a:rPr lang="en-US" altLang="en-US" sz="1800" dirty="0" smtClean="0"/>
              <a:t>MAC sublayer service</a:t>
            </a:r>
          </a:p>
          <a:p>
            <a:pPr lvl="1">
              <a:buFont typeface="Wingdings" panose="05000000000000000000" pitchFamily="2" charset="2"/>
              <a:buChar char="§"/>
            </a:pPr>
            <a:endParaRPr lang="en-US" altLang="en-US" sz="1800" dirty="0" smtClean="0"/>
          </a:p>
        </p:txBody>
      </p:sp>
      <p:sp>
        <p:nvSpPr>
          <p:cNvPr id="9" name="Date Placeholder 1"/>
          <p:cNvSpPr>
            <a:spLocks noGrp="1"/>
          </p:cNvSpPr>
          <p:nvPr>
            <p:ph type="dt" sz="half" idx="10"/>
          </p:nvPr>
        </p:nvSpPr>
        <p:spPr>
          <a:xfrm>
            <a:off x="685800" y="378281"/>
            <a:ext cx="1600200" cy="215444"/>
          </a:xfrm>
        </p:spPr>
        <p:txBody>
          <a:bodyPr/>
          <a:lstStyle/>
          <a:p>
            <a:r>
              <a:rPr lang="en-US" altLang="en-US" dirty="0" smtClean="0"/>
              <a:t>November 2017</a:t>
            </a:r>
            <a:endParaRPr lang="en-US" altLang="en-US" dirty="0"/>
          </a:p>
        </p:txBody>
      </p:sp>
      <p:sp>
        <p:nvSpPr>
          <p:cNvPr id="1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a:t>
            </a:r>
            <a:r>
              <a:rPr lang="en-US" altLang="en-US" sz="1400" b="1" dirty="0"/>
              <a:t>802.15-15-</a:t>
            </a:r>
            <a:r>
              <a:rPr lang="en-US" sz="1400" b="1" dirty="0"/>
              <a:t> </a:t>
            </a:r>
            <a:r>
              <a:rPr lang="en-US" sz="1400" b="1" dirty="0"/>
              <a:t>0611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9416436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itle 1"/>
          <p:cNvSpPr txBox="1">
            <a:spLocks/>
          </p:cNvSpPr>
          <p:nvPr/>
        </p:nvSpPr>
        <p:spPr>
          <a:xfrm>
            <a:off x="457200" y="609600"/>
            <a:ext cx="8229600" cy="457200"/>
          </a:xfrm>
          <a:prstGeom prst="rect">
            <a:avLst/>
          </a:prstGeom>
        </p:spPr>
        <p:txBody>
          <a:bodyPr>
            <a:normAutofit fontScale="92500" lnSpcReduction="10000"/>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ltLang="en-US" sz="2800" b="1" dirty="0" smtClean="0"/>
              <a:t>Device architecture</a:t>
            </a:r>
          </a:p>
        </p:txBody>
      </p:sp>
      <p:pic>
        <p:nvPicPr>
          <p:cNvPr id="2" name="Picture 1"/>
          <p:cNvPicPr>
            <a:picLocks noChangeAspect="1"/>
          </p:cNvPicPr>
          <p:nvPr/>
        </p:nvPicPr>
        <p:blipFill>
          <a:blip r:embed="rId2"/>
          <a:stretch>
            <a:fillRect/>
          </a:stretch>
        </p:blipFill>
        <p:spPr>
          <a:xfrm>
            <a:off x="590550" y="1266825"/>
            <a:ext cx="4895850" cy="5010150"/>
          </a:xfrm>
          <a:prstGeom prst="rect">
            <a:avLst/>
          </a:prstGeom>
        </p:spPr>
      </p:pic>
      <p:sp>
        <p:nvSpPr>
          <p:cNvPr id="11" name="Rectangle 10"/>
          <p:cNvSpPr/>
          <p:nvPr/>
        </p:nvSpPr>
        <p:spPr>
          <a:xfrm>
            <a:off x="4991100" y="4280445"/>
            <a:ext cx="3924300" cy="1384995"/>
          </a:xfrm>
          <a:prstGeom prst="rect">
            <a:avLst/>
          </a:prstGeom>
        </p:spPr>
        <p:txBody>
          <a:bodyPr wrap="square">
            <a:spAutoFit/>
          </a:bodyPr>
          <a:lstStyle/>
          <a:p>
            <a:r>
              <a:rPr lang="en-US" sz="1400" b="1" dirty="0" smtClean="0">
                <a:latin typeface="TimesNewRomanPSMT"/>
              </a:rPr>
              <a:t>Discussion issues:</a:t>
            </a:r>
          </a:p>
          <a:p>
            <a:r>
              <a:rPr lang="en-US" sz="1400" dirty="0" smtClean="0">
                <a:solidFill>
                  <a:srgbClr val="FF0000"/>
                </a:solidFill>
                <a:latin typeface="TimesNewRomanPSMT"/>
              </a:rPr>
              <a:t>1-The manner to use, GET, and REQUEST values of PHY PIB attributes</a:t>
            </a:r>
          </a:p>
          <a:p>
            <a:r>
              <a:rPr lang="en-US" sz="1400" dirty="0" smtClean="0">
                <a:solidFill>
                  <a:srgbClr val="FF0000"/>
                </a:solidFill>
                <a:latin typeface="TimesNewRomanPSMT"/>
              </a:rPr>
              <a:t>2- In case that a positioning application (that is not in the scope of this standard) is applied, how to manage that service.</a:t>
            </a:r>
            <a:endParaRPr lang="en-US" sz="1400" dirty="0">
              <a:solidFill>
                <a:srgbClr val="FF0000"/>
              </a:solidFill>
            </a:endParaRPr>
          </a:p>
        </p:txBody>
      </p:sp>
      <p:sp>
        <p:nvSpPr>
          <p:cNvPr id="13" name="Date Placeholder 1"/>
          <p:cNvSpPr>
            <a:spLocks noGrp="1"/>
          </p:cNvSpPr>
          <p:nvPr>
            <p:ph type="dt" sz="half" idx="10"/>
          </p:nvPr>
        </p:nvSpPr>
        <p:spPr>
          <a:xfrm>
            <a:off x="685800" y="378281"/>
            <a:ext cx="1600200" cy="215444"/>
          </a:xfrm>
        </p:spPr>
        <p:txBody>
          <a:bodyPr/>
          <a:lstStyle/>
          <a:p>
            <a:r>
              <a:rPr lang="en-US" altLang="en-US" dirty="0" smtClean="0"/>
              <a:t>November 2017</a:t>
            </a:r>
            <a:endParaRPr lang="en-US" altLang="en-US" dirty="0"/>
          </a:p>
        </p:txBody>
      </p:sp>
      <p:sp>
        <p:nvSpPr>
          <p:cNvPr id="17"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a:t>
            </a:r>
            <a:r>
              <a:rPr lang="en-US" altLang="en-US" sz="1400" b="1" dirty="0"/>
              <a:t>802.15-15-</a:t>
            </a:r>
            <a:r>
              <a:rPr lang="en-US" sz="1400" b="1" dirty="0"/>
              <a:t> </a:t>
            </a:r>
            <a:r>
              <a:rPr lang="en-US" sz="1400" b="1" dirty="0"/>
              <a:t>0611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1686902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4</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itle 1"/>
          <p:cNvSpPr txBox="1">
            <a:spLocks/>
          </p:cNvSpPr>
          <p:nvPr/>
        </p:nvSpPr>
        <p:spPr>
          <a:xfrm>
            <a:off x="457200" y="609600"/>
            <a:ext cx="8229600" cy="457200"/>
          </a:xfrm>
          <a:prstGeom prst="rect">
            <a:avLst/>
          </a:prstGeom>
        </p:spPr>
        <p:txBody>
          <a:bodyPr>
            <a:normAutofit fontScale="92500" lnSpcReduction="10000"/>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800" b="1" dirty="0"/>
              <a:t>Concept of primitives</a:t>
            </a:r>
            <a:endParaRPr lang="en-US" altLang="en-US" sz="2800" b="1" dirty="0" smtClean="0"/>
          </a:p>
        </p:txBody>
      </p:sp>
      <p:pic>
        <p:nvPicPr>
          <p:cNvPr id="2" name="Picture 1"/>
          <p:cNvPicPr>
            <a:picLocks noChangeAspect="1"/>
          </p:cNvPicPr>
          <p:nvPr/>
        </p:nvPicPr>
        <p:blipFill>
          <a:blip r:embed="rId2"/>
          <a:stretch>
            <a:fillRect/>
          </a:stretch>
        </p:blipFill>
        <p:spPr>
          <a:xfrm>
            <a:off x="2209800" y="2589499"/>
            <a:ext cx="4513183" cy="3012239"/>
          </a:xfrm>
          <a:prstGeom prst="rect">
            <a:avLst/>
          </a:prstGeom>
        </p:spPr>
      </p:pic>
      <p:sp>
        <p:nvSpPr>
          <p:cNvPr id="3" name="Rectangle 2"/>
          <p:cNvSpPr/>
          <p:nvPr/>
        </p:nvSpPr>
        <p:spPr>
          <a:xfrm>
            <a:off x="254000" y="1358971"/>
            <a:ext cx="8597900" cy="523220"/>
          </a:xfrm>
          <a:prstGeom prst="rect">
            <a:avLst/>
          </a:prstGeom>
        </p:spPr>
        <p:txBody>
          <a:bodyPr wrap="square">
            <a:spAutoFit/>
          </a:bodyPr>
          <a:lstStyle/>
          <a:p>
            <a:r>
              <a:rPr lang="en-US" sz="1400" dirty="0">
                <a:latin typeface="TimesNewRomanPSMT"/>
              </a:rPr>
              <a:t>The services of a layer are </a:t>
            </a:r>
            <a:r>
              <a:rPr lang="en-US" sz="1400" dirty="0" smtClean="0">
                <a:latin typeface="TimesNewRomanPSMT"/>
              </a:rPr>
              <a:t>the capabilities </a:t>
            </a:r>
            <a:r>
              <a:rPr lang="en-US" sz="1400" dirty="0">
                <a:latin typeface="TimesNewRomanPSMT"/>
              </a:rPr>
              <a:t>it offers to the next higher layer or sublayer by building its functions on the services of the </a:t>
            </a:r>
            <a:r>
              <a:rPr lang="en-US" sz="1400" dirty="0" smtClean="0">
                <a:latin typeface="TimesNewRomanPSMT"/>
              </a:rPr>
              <a:t>next lower </a:t>
            </a:r>
            <a:r>
              <a:rPr lang="en-US" sz="1400" dirty="0">
                <a:latin typeface="TimesNewRomanPSMT"/>
              </a:rPr>
              <a:t>layer. </a:t>
            </a:r>
            <a:endParaRPr lang="en-US" sz="1400" dirty="0"/>
          </a:p>
        </p:txBody>
      </p:sp>
      <p:sp>
        <p:nvSpPr>
          <p:cNvPr id="11" name="Date Placeholder 1"/>
          <p:cNvSpPr>
            <a:spLocks noGrp="1"/>
          </p:cNvSpPr>
          <p:nvPr>
            <p:ph type="dt" sz="half" idx="10"/>
          </p:nvPr>
        </p:nvSpPr>
        <p:spPr>
          <a:xfrm>
            <a:off x="685800" y="378281"/>
            <a:ext cx="1600200" cy="215444"/>
          </a:xfrm>
        </p:spPr>
        <p:txBody>
          <a:bodyPr/>
          <a:lstStyle/>
          <a:p>
            <a:r>
              <a:rPr lang="en-US" altLang="en-US" dirty="0" smtClean="0"/>
              <a:t>November 2017</a:t>
            </a:r>
            <a:endParaRPr lang="en-US" altLang="en-US" dirty="0"/>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a:t>
            </a:r>
            <a:r>
              <a:rPr lang="en-US" altLang="en-US" sz="1400" b="1" dirty="0"/>
              <a:t>802.15-15-</a:t>
            </a:r>
            <a:r>
              <a:rPr lang="en-US" sz="1400" b="1" dirty="0"/>
              <a:t> </a:t>
            </a:r>
            <a:r>
              <a:rPr lang="en-US" sz="1400" b="1" dirty="0"/>
              <a:t>0611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3672525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5</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ext Box 2"/>
          <p:cNvSpPr txBox="1">
            <a:spLocks noChangeArrowheads="1"/>
          </p:cNvSpPr>
          <p:nvPr/>
        </p:nvSpPr>
        <p:spPr bwMode="auto">
          <a:xfrm>
            <a:off x="457200" y="681335"/>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n-US" sz="2400" b="1" dirty="0" smtClean="0"/>
              <a:t>Section 9. PHY service specification</a:t>
            </a:r>
            <a:endParaRPr lang="en-US" altLang="en-US" sz="2400" b="1" dirty="0"/>
          </a:p>
        </p:txBody>
      </p:sp>
      <p:sp>
        <p:nvSpPr>
          <p:cNvPr id="3" name="Rectangle 2"/>
          <p:cNvSpPr/>
          <p:nvPr/>
        </p:nvSpPr>
        <p:spPr>
          <a:xfrm>
            <a:off x="545642" y="1852472"/>
            <a:ext cx="7848600" cy="1815882"/>
          </a:xfrm>
          <a:prstGeom prst="rect">
            <a:avLst/>
          </a:prstGeom>
        </p:spPr>
        <p:txBody>
          <a:bodyPr wrap="square">
            <a:spAutoFit/>
          </a:bodyPr>
          <a:lstStyle/>
          <a:p>
            <a:r>
              <a:rPr lang="en-US" sz="1600" dirty="0">
                <a:latin typeface="TimesNewRomanPSMT"/>
              </a:rPr>
              <a:t>The PHY provides an interface between the MAC sublayer and the physical optical channel. </a:t>
            </a:r>
            <a:r>
              <a:rPr lang="en-US" sz="1600" dirty="0">
                <a:solidFill>
                  <a:srgbClr val="FF0000"/>
                </a:solidFill>
                <a:latin typeface="TimesNewRomanPSMT"/>
              </a:rPr>
              <a:t>The </a:t>
            </a:r>
            <a:r>
              <a:rPr lang="en-US" sz="1600" dirty="0" smtClean="0">
                <a:solidFill>
                  <a:srgbClr val="FF0000"/>
                </a:solidFill>
                <a:latin typeface="TimesNewRomanPSMT"/>
              </a:rPr>
              <a:t>PHY conceptually </a:t>
            </a:r>
            <a:r>
              <a:rPr lang="en-US" sz="1600" dirty="0">
                <a:solidFill>
                  <a:srgbClr val="FF0000"/>
                </a:solidFill>
                <a:latin typeface="TimesNewRomanPSMT"/>
              </a:rPr>
              <a:t>includes a management entity called the PLME</a:t>
            </a:r>
            <a:r>
              <a:rPr lang="en-US" sz="1600" dirty="0">
                <a:latin typeface="TimesNewRomanPSMT"/>
              </a:rPr>
              <a:t>. This entity provides the layer </a:t>
            </a:r>
            <a:r>
              <a:rPr lang="en-US" sz="1600" dirty="0" smtClean="0">
                <a:latin typeface="TimesNewRomanPSMT"/>
              </a:rPr>
              <a:t>management service </a:t>
            </a:r>
            <a:r>
              <a:rPr lang="en-US" sz="1600" dirty="0">
                <a:latin typeface="TimesNewRomanPSMT"/>
              </a:rPr>
              <a:t>interfaces through which layer management functions may be invoked. </a:t>
            </a:r>
            <a:endParaRPr lang="en-US" sz="1600" dirty="0" smtClean="0">
              <a:latin typeface="TimesNewRomanPSMT"/>
            </a:endParaRPr>
          </a:p>
          <a:p>
            <a:r>
              <a:rPr lang="en-US" sz="1600" dirty="0" smtClean="0">
                <a:latin typeface="TimesNewRomanPSMT"/>
              </a:rPr>
              <a:t>The </a:t>
            </a:r>
            <a:r>
              <a:rPr lang="en-US" sz="1600" dirty="0">
                <a:latin typeface="TimesNewRomanPSMT"/>
              </a:rPr>
              <a:t>PLME is </a:t>
            </a:r>
            <a:r>
              <a:rPr lang="en-US" sz="1600" dirty="0" smtClean="0">
                <a:latin typeface="TimesNewRomanPSMT"/>
              </a:rPr>
              <a:t>also responsible </a:t>
            </a:r>
            <a:r>
              <a:rPr lang="en-US" sz="1600" dirty="0">
                <a:latin typeface="TimesNewRomanPSMT"/>
              </a:rPr>
              <a:t>for maintaining a database of managed objects pertaining to the PHY. This database is </a:t>
            </a:r>
            <a:r>
              <a:rPr lang="en-US" sz="1600" dirty="0" smtClean="0">
                <a:latin typeface="TimesNewRomanPSMT"/>
              </a:rPr>
              <a:t>referred to </a:t>
            </a:r>
            <a:r>
              <a:rPr lang="en-US" sz="1600" dirty="0">
                <a:latin typeface="TimesNewRomanPSMT"/>
              </a:rPr>
              <a:t>as the PHY PAN information base (PIB).</a:t>
            </a:r>
            <a:endParaRPr lang="en-US" sz="1600" dirty="0"/>
          </a:p>
        </p:txBody>
      </p:sp>
      <p:sp>
        <p:nvSpPr>
          <p:cNvPr id="5" name="Rectangle 4"/>
          <p:cNvSpPr/>
          <p:nvPr/>
        </p:nvSpPr>
        <p:spPr>
          <a:xfrm>
            <a:off x="578857" y="1354723"/>
            <a:ext cx="1441420" cy="338554"/>
          </a:xfrm>
          <a:prstGeom prst="rect">
            <a:avLst/>
          </a:prstGeom>
        </p:spPr>
        <p:txBody>
          <a:bodyPr wrap="none">
            <a:spAutoFit/>
          </a:bodyPr>
          <a:lstStyle/>
          <a:p>
            <a:r>
              <a:rPr lang="en-US" sz="1600" b="1" dirty="0">
                <a:latin typeface="Arial-BoldMT"/>
              </a:rPr>
              <a:t>9.1 Overview</a:t>
            </a:r>
            <a:endParaRPr lang="en-US" sz="1600" dirty="0"/>
          </a:p>
        </p:txBody>
      </p:sp>
      <p:grpSp>
        <p:nvGrpSpPr>
          <p:cNvPr id="13" name="Group 12"/>
          <p:cNvGrpSpPr/>
          <p:nvPr/>
        </p:nvGrpSpPr>
        <p:grpSpPr>
          <a:xfrm>
            <a:off x="2498360" y="3851473"/>
            <a:ext cx="4223480" cy="2054028"/>
            <a:chOff x="-4848" y="2057400"/>
            <a:chExt cx="4314825" cy="2076450"/>
          </a:xfrm>
        </p:grpSpPr>
        <p:pic>
          <p:nvPicPr>
            <p:cNvPr id="17" name="Picture 16"/>
            <p:cNvPicPr>
              <a:picLocks noChangeAspect="1"/>
            </p:cNvPicPr>
            <p:nvPr/>
          </p:nvPicPr>
          <p:blipFill>
            <a:blip r:embed="rId2"/>
            <a:stretch>
              <a:fillRect/>
            </a:stretch>
          </p:blipFill>
          <p:spPr>
            <a:xfrm>
              <a:off x="-4848" y="2057400"/>
              <a:ext cx="4314825" cy="2076450"/>
            </a:xfrm>
            <a:prstGeom prst="rect">
              <a:avLst/>
            </a:prstGeom>
          </p:spPr>
        </p:pic>
        <p:sp>
          <p:nvSpPr>
            <p:cNvPr id="18" name="Rectangle 17"/>
            <p:cNvSpPr/>
            <p:nvPr/>
          </p:nvSpPr>
          <p:spPr>
            <a:xfrm>
              <a:off x="1802248" y="3556110"/>
              <a:ext cx="1045479" cy="276999"/>
            </a:xfrm>
            <a:prstGeom prst="rect">
              <a:avLst/>
            </a:prstGeom>
          </p:spPr>
          <p:txBody>
            <a:bodyPr wrap="none">
              <a:spAutoFit/>
            </a:bodyPr>
            <a:lstStyle/>
            <a:p>
              <a:r>
                <a:rPr lang="en-US" dirty="0">
                  <a:solidFill>
                    <a:srgbClr val="FF0000"/>
                  </a:solidFill>
                  <a:latin typeface="TimesNewRomanPSMT"/>
                </a:rPr>
                <a:t>not specified</a:t>
              </a:r>
              <a:endParaRPr lang="en-US" dirty="0">
                <a:solidFill>
                  <a:srgbClr val="FF0000"/>
                </a:solidFill>
              </a:endParaRPr>
            </a:p>
          </p:txBody>
        </p:sp>
      </p:grpSp>
      <p:sp>
        <p:nvSpPr>
          <p:cNvPr id="19" name="Date Placeholder 1"/>
          <p:cNvSpPr>
            <a:spLocks noGrp="1"/>
          </p:cNvSpPr>
          <p:nvPr>
            <p:ph type="dt" sz="half" idx="10"/>
          </p:nvPr>
        </p:nvSpPr>
        <p:spPr>
          <a:xfrm>
            <a:off x="685800" y="378281"/>
            <a:ext cx="1600200" cy="215444"/>
          </a:xfrm>
        </p:spPr>
        <p:txBody>
          <a:bodyPr/>
          <a:lstStyle/>
          <a:p>
            <a:r>
              <a:rPr lang="en-US" altLang="en-US" dirty="0" smtClean="0"/>
              <a:t>November 2017</a:t>
            </a:r>
            <a:endParaRPr lang="en-US" altLang="en-US" dirty="0"/>
          </a:p>
        </p:txBody>
      </p:sp>
      <p:sp>
        <p:nvSpPr>
          <p:cNvPr id="2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a:t>
            </a:r>
            <a:r>
              <a:rPr lang="en-US" altLang="en-US" sz="1400" b="1" dirty="0"/>
              <a:t>802.15-15-</a:t>
            </a:r>
            <a:r>
              <a:rPr lang="en-US" sz="1400" b="1" dirty="0"/>
              <a:t> </a:t>
            </a:r>
            <a:r>
              <a:rPr lang="en-US" sz="1400" b="1" dirty="0"/>
              <a:t>0611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90474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6</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ext Box 2"/>
          <p:cNvSpPr txBox="1">
            <a:spLocks noChangeArrowheads="1"/>
          </p:cNvSpPr>
          <p:nvPr/>
        </p:nvSpPr>
        <p:spPr bwMode="auto">
          <a:xfrm>
            <a:off x="457200" y="681335"/>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400" b="1" dirty="0">
                <a:latin typeface="Arial-BoldMT"/>
              </a:rPr>
              <a:t>9.2 PHY management service</a:t>
            </a:r>
            <a:endParaRPr lang="en-US" sz="2400" dirty="0"/>
          </a:p>
        </p:txBody>
      </p:sp>
      <p:pic>
        <p:nvPicPr>
          <p:cNvPr id="3" name="Picture 2"/>
          <p:cNvPicPr>
            <a:picLocks noChangeAspect="1"/>
          </p:cNvPicPr>
          <p:nvPr/>
        </p:nvPicPr>
        <p:blipFill>
          <a:blip r:embed="rId2"/>
          <a:stretch>
            <a:fillRect/>
          </a:stretch>
        </p:blipFill>
        <p:spPr>
          <a:xfrm>
            <a:off x="2249488" y="2895600"/>
            <a:ext cx="4191000" cy="2247900"/>
          </a:xfrm>
          <a:prstGeom prst="rect">
            <a:avLst/>
          </a:prstGeom>
        </p:spPr>
      </p:pic>
      <p:sp>
        <p:nvSpPr>
          <p:cNvPr id="8" name="Rectangle 7"/>
          <p:cNvSpPr/>
          <p:nvPr/>
        </p:nvSpPr>
        <p:spPr>
          <a:xfrm>
            <a:off x="457200" y="1835946"/>
            <a:ext cx="8153400" cy="523220"/>
          </a:xfrm>
          <a:prstGeom prst="rect">
            <a:avLst/>
          </a:prstGeom>
        </p:spPr>
        <p:txBody>
          <a:bodyPr wrap="square">
            <a:spAutoFit/>
          </a:bodyPr>
          <a:lstStyle/>
          <a:p>
            <a:r>
              <a:rPr lang="en-US" sz="1400" dirty="0">
                <a:latin typeface="TimesNewRomanPSMT"/>
              </a:rPr>
              <a:t>The PLME-SAP allows the transport of management commands between the MLME or the DME and </a:t>
            </a:r>
            <a:r>
              <a:rPr lang="en-US" sz="1400" dirty="0" smtClean="0">
                <a:latin typeface="TimesNewRomanPSMT"/>
              </a:rPr>
              <a:t>the PLME</a:t>
            </a:r>
            <a:r>
              <a:rPr lang="en-US" sz="1400" dirty="0">
                <a:latin typeface="TimesNewRomanPSMT"/>
              </a:rPr>
              <a:t>.</a:t>
            </a:r>
            <a:endParaRPr lang="en-US" sz="1400" dirty="0"/>
          </a:p>
        </p:txBody>
      </p:sp>
      <p:sp>
        <p:nvSpPr>
          <p:cNvPr id="11" name="Date Placeholder 1"/>
          <p:cNvSpPr>
            <a:spLocks noGrp="1"/>
          </p:cNvSpPr>
          <p:nvPr>
            <p:ph type="dt" sz="half" idx="10"/>
          </p:nvPr>
        </p:nvSpPr>
        <p:spPr>
          <a:xfrm>
            <a:off x="685800" y="378281"/>
            <a:ext cx="1600200" cy="215444"/>
          </a:xfrm>
        </p:spPr>
        <p:txBody>
          <a:bodyPr/>
          <a:lstStyle/>
          <a:p>
            <a:r>
              <a:rPr lang="en-US" altLang="en-US" dirty="0" smtClean="0"/>
              <a:t>November 2017</a:t>
            </a:r>
            <a:endParaRPr lang="en-US" altLang="en-US" dirty="0"/>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a:t>
            </a:r>
            <a:r>
              <a:rPr lang="en-US" altLang="en-US" sz="1400" b="1" dirty="0"/>
              <a:t>802.15-15-</a:t>
            </a:r>
            <a:r>
              <a:rPr lang="en-US" sz="1400" b="1" dirty="0"/>
              <a:t> </a:t>
            </a:r>
            <a:r>
              <a:rPr lang="en-US" sz="1400" b="1" dirty="0"/>
              <a:t>0611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77104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7</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ext Box 2"/>
          <p:cNvSpPr txBox="1">
            <a:spLocks noChangeArrowheads="1"/>
          </p:cNvSpPr>
          <p:nvPr/>
        </p:nvSpPr>
        <p:spPr bwMode="auto">
          <a:xfrm>
            <a:off x="457200" y="681335"/>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400" b="1" dirty="0">
                <a:latin typeface="Arial-BoldMT"/>
              </a:rPr>
              <a:t>9.2 PHY management service</a:t>
            </a:r>
            <a:endParaRPr lang="en-US" sz="2400" dirty="0"/>
          </a:p>
        </p:txBody>
      </p:sp>
      <p:pic>
        <p:nvPicPr>
          <p:cNvPr id="2" name="Picture 1"/>
          <p:cNvPicPr>
            <a:picLocks noChangeAspect="1"/>
          </p:cNvPicPr>
          <p:nvPr/>
        </p:nvPicPr>
        <p:blipFill>
          <a:blip r:embed="rId2"/>
          <a:stretch>
            <a:fillRect/>
          </a:stretch>
        </p:blipFill>
        <p:spPr>
          <a:xfrm>
            <a:off x="975946" y="1677988"/>
            <a:ext cx="4533900" cy="3209925"/>
          </a:xfrm>
          <a:prstGeom prst="rect">
            <a:avLst/>
          </a:prstGeom>
        </p:spPr>
      </p:pic>
      <p:sp>
        <p:nvSpPr>
          <p:cNvPr id="3" name="Rectangle 2"/>
          <p:cNvSpPr/>
          <p:nvPr/>
        </p:nvSpPr>
        <p:spPr>
          <a:xfrm>
            <a:off x="4143057" y="2893628"/>
            <a:ext cx="1464312" cy="461665"/>
          </a:xfrm>
          <a:prstGeom prst="rect">
            <a:avLst/>
          </a:prstGeom>
        </p:spPr>
        <p:txBody>
          <a:bodyPr wrap="none">
            <a:spAutoFit/>
          </a:bodyPr>
          <a:lstStyle/>
          <a:p>
            <a:r>
              <a:rPr lang="en-US" dirty="0">
                <a:solidFill>
                  <a:srgbClr val="FF0000"/>
                </a:solidFill>
                <a:latin typeface="TimesNewRomanPSMT"/>
              </a:rPr>
              <a:t>PHY </a:t>
            </a:r>
            <a:r>
              <a:rPr lang="en-US" dirty="0" smtClean="0">
                <a:solidFill>
                  <a:srgbClr val="FF0000"/>
                </a:solidFill>
                <a:latin typeface="TimesNewRomanPSMT"/>
              </a:rPr>
              <a:t>PIB attributes</a:t>
            </a:r>
          </a:p>
          <a:p>
            <a:r>
              <a:rPr lang="en-US" dirty="0" smtClean="0">
                <a:solidFill>
                  <a:srgbClr val="FF0000"/>
                </a:solidFill>
                <a:latin typeface="TimesNewRomanPSMT"/>
              </a:rPr>
              <a:t>Read/write </a:t>
            </a:r>
            <a:endParaRPr lang="en-US" dirty="0">
              <a:solidFill>
                <a:srgbClr val="FF0000"/>
              </a:solidFill>
            </a:endParaRPr>
          </a:p>
        </p:txBody>
      </p:sp>
      <p:sp>
        <p:nvSpPr>
          <p:cNvPr id="7" name="Right Brace 6"/>
          <p:cNvSpPr/>
          <p:nvPr/>
        </p:nvSpPr>
        <p:spPr bwMode="auto">
          <a:xfrm>
            <a:off x="3276600" y="2555487"/>
            <a:ext cx="768934" cy="1102113"/>
          </a:xfrm>
          <a:prstGeom prst="rightBrace">
            <a:avLst/>
          </a:prstGeom>
          <a:noFill/>
          <a:ln w="22225"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7" name="Right Brace 16"/>
          <p:cNvSpPr/>
          <p:nvPr/>
        </p:nvSpPr>
        <p:spPr bwMode="auto">
          <a:xfrm>
            <a:off x="4419600" y="3726769"/>
            <a:ext cx="444727" cy="613225"/>
          </a:xfrm>
          <a:prstGeom prst="rightBrace">
            <a:avLst/>
          </a:prstGeom>
          <a:noFill/>
          <a:ln w="22225" cap="flat" cmpd="sng" algn="ctr">
            <a:solidFill>
              <a:srgbClr val="00B0F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1" name="Rectangle 10"/>
          <p:cNvSpPr/>
          <p:nvPr/>
        </p:nvSpPr>
        <p:spPr>
          <a:xfrm>
            <a:off x="4876800" y="3773269"/>
            <a:ext cx="4572000" cy="646331"/>
          </a:xfrm>
          <a:prstGeom prst="rect">
            <a:avLst/>
          </a:prstGeom>
        </p:spPr>
        <p:txBody>
          <a:bodyPr>
            <a:spAutoFit/>
          </a:bodyPr>
          <a:lstStyle/>
          <a:p>
            <a:r>
              <a:rPr lang="en-US" dirty="0">
                <a:solidFill>
                  <a:srgbClr val="00B0F0"/>
                </a:solidFill>
                <a:latin typeface="TimesNewRomanPSMT"/>
              </a:rPr>
              <a:t>a) Transceiver disabled (TRX_OFF)</a:t>
            </a:r>
          </a:p>
          <a:p>
            <a:r>
              <a:rPr lang="en-US" dirty="0">
                <a:solidFill>
                  <a:srgbClr val="00B0F0"/>
                </a:solidFill>
                <a:latin typeface="TimesNewRomanPSMT"/>
              </a:rPr>
              <a:t>b) Transmitter enabled (TX_ON)</a:t>
            </a:r>
          </a:p>
          <a:p>
            <a:r>
              <a:rPr lang="en-US" dirty="0">
                <a:solidFill>
                  <a:srgbClr val="00B0F0"/>
                </a:solidFill>
                <a:latin typeface="TimesNewRomanPSMT"/>
              </a:rPr>
              <a:t>c) Receiver enabled (RX_ON)</a:t>
            </a:r>
            <a:endParaRPr lang="en-US" dirty="0">
              <a:solidFill>
                <a:srgbClr val="00B0F0"/>
              </a:solidFill>
            </a:endParaRPr>
          </a:p>
        </p:txBody>
      </p:sp>
      <p:sp>
        <p:nvSpPr>
          <p:cNvPr id="13" name="Rectangle 12"/>
          <p:cNvSpPr/>
          <p:nvPr/>
        </p:nvSpPr>
        <p:spPr>
          <a:xfrm>
            <a:off x="6224813" y="4693910"/>
            <a:ext cx="2116798" cy="461665"/>
          </a:xfrm>
          <a:prstGeom prst="rect">
            <a:avLst/>
          </a:prstGeom>
          <a:solidFill>
            <a:schemeClr val="bg1">
              <a:lumMod val="65000"/>
            </a:schemeClr>
          </a:solidFill>
        </p:spPr>
        <p:txBody>
          <a:bodyPr wrap="none">
            <a:spAutoFit/>
          </a:bodyPr>
          <a:lstStyle/>
          <a:p>
            <a:r>
              <a:rPr lang="en-US" dirty="0" smtClean="0"/>
              <a:t>1-phyVTASCTxCameraEnable</a:t>
            </a:r>
          </a:p>
          <a:p>
            <a:r>
              <a:rPr lang="en-US" dirty="0" smtClean="0"/>
              <a:t>2- </a:t>
            </a:r>
            <a:r>
              <a:rPr lang="en-US" dirty="0" err="1" smtClean="0"/>
              <a:t>phyIDETxCameraEnable</a:t>
            </a:r>
            <a:endParaRPr lang="en-US" dirty="0" smtClean="0"/>
          </a:p>
        </p:txBody>
      </p:sp>
      <p:sp>
        <p:nvSpPr>
          <p:cNvPr id="18" name="Rectangle 17"/>
          <p:cNvSpPr/>
          <p:nvPr/>
        </p:nvSpPr>
        <p:spPr>
          <a:xfrm>
            <a:off x="6177780" y="5247908"/>
            <a:ext cx="2509020" cy="276999"/>
          </a:xfrm>
          <a:prstGeom prst="rect">
            <a:avLst/>
          </a:prstGeom>
        </p:spPr>
        <p:txBody>
          <a:bodyPr wrap="none">
            <a:spAutoFit/>
          </a:bodyPr>
          <a:lstStyle/>
          <a:p>
            <a:r>
              <a:rPr lang="en-US" dirty="0"/>
              <a:t>These attributes are in a wrong place!</a:t>
            </a:r>
          </a:p>
        </p:txBody>
      </p:sp>
      <p:sp>
        <p:nvSpPr>
          <p:cNvPr id="19" name="Date Placeholder 1"/>
          <p:cNvSpPr>
            <a:spLocks noGrp="1"/>
          </p:cNvSpPr>
          <p:nvPr>
            <p:ph type="dt" sz="half" idx="10"/>
          </p:nvPr>
        </p:nvSpPr>
        <p:spPr>
          <a:xfrm>
            <a:off x="685800" y="378281"/>
            <a:ext cx="1600200" cy="215444"/>
          </a:xfrm>
        </p:spPr>
        <p:txBody>
          <a:bodyPr/>
          <a:lstStyle/>
          <a:p>
            <a:r>
              <a:rPr lang="en-US" altLang="en-US" dirty="0" smtClean="0"/>
              <a:t>November 2017</a:t>
            </a:r>
            <a:endParaRPr lang="en-US" altLang="en-US" dirty="0"/>
          </a:p>
        </p:txBody>
      </p:sp>
      <p:sp>
        <p:nvSpPr>
          <p:cNvPr id="2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a:t>
            </a:r>
            <a:r>
              <a:rPr lang="en-US" altLang="en-US" sz="1400" b="1" dirty="0"/>
              <a:t>802.15-15-</a:t>
            </a:r>
            <a:r>
              <a:rPr lang="en-US" sz="1400" b="1" dirty="0"/>
              <a:t> </a:t>
            </a:r>
            <a:r>
              <a:rPr lang="en-US" sz="1400" b="1" dirty="0"/>
              <a:t>0611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501030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8</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ext Box 2"/>
          <p:cNvSpPr txBox="1">
            <a:spLocks noChangeArrowheads="1"/>
          </p:cNvSpPr>
          <p:nvPr/>
        </p:nvSpPr>
        <p:spPr bwMode="auto">
          <a:xfrm>
            <a:off x="457200" y="681335"/>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400" b="1" dirty="0"/>
              <a:t>9.3 PHY data service</a:t>
            </a:r>
            <a:endParaRPr lang="en-US" altLang="en-US" sz="2400" b="1" dirty="0"/>
          </a:p>
        </p:txBody>
      </p:sp>
      <p:sp>
        <p:nvSpPr>
          <p:cNvPr id="2" name="Rectangle 1"/>
          <p:cNvSpPr/>
          <p:nvPr/>
        </p:nvSpPr>
        <p:spPr>
          <a:xfrm>
            <a:off x="457200" y="1383524"/>
            <a:ext cx="7696200" cy="523220"/>
          </a:xfrm>
          <a:prstGeom prst="rect">
            <a:avLst/>
          </a:prstGeom>
        </p:spPr>
        <p:txBody>
          <a:bodyPr wrap="square">
            <a:spAutoFit/>
          </a:bodyPr>
          <a:lstStyle/>
          <a:p>
            <a:r>
              <a:rPr lang="en-US" sz="1400" dirty="0">
                <a:latin typeface="TimesNewRomanPSMT"/>
              </a:rPr>
              <a:t>The PD-SAP supports the transport of MPDUs between </a:t>
            </a:r>
            <a:r>
              <a:rPr lang="en-US" sz="1400" dirty="0">
                <a:solidFill>
                  <a:srgbClr val="FF0000"/>
                </a:solidFill>
                <a:latin typeface="TimesNewRomanPSMT"/>
              </a:rPr>
              <a:t>a local MAC sublayer </a:t>
            </a:r>
            <a:r>
              <a:rPr lang="en-US" sz="1400" dirty="0">
                <a:latin typeface="TimesNewRomanPSMT"/>
              </a:rPr>
              <a:t>and </a:t>
            </a:r>
            <a:r>
              <a:rPr lang="en-US" sz="1400" dirty="0">
                <a:solidFill>
                  <a:srgbClr val="FF0000"/>
                </a:solidFill>
                <a:latin typeface="TimesNewRomanPSMT"/>
              </a:rPr>
              <a:t>a local PHY layer entity.</a:t>
            </a:r>
            <a:endParaRPr lang="en-US" sz="1400" dirty="0">
              <a:solidFill>
                <a:srgbClr val="FF0000"/>
              </a:solidFill>
            </a:endParaRPr>
          </a:p>
        </p:txBody>
      </p:sp>
      <p:pic>
        <p:nvPicPr>
          <p:cNvPr id="3" name="Picture 2"/>
          <p:cNvPicPr>
            <a:picLocks noChangeAspect="1"/>
          </p:cNvPicPr>
          <p:nvPr/>
        </p:nvPicPr>
        <p:blipFill>
          <a:blip r:embed="rId2"/>
          <a:stretch>
            <a:fillRect/>
          </a:stretch>
        </p:blipFill>
        <p:spPr>
          <a:xfrm>
            <a:off x="1066800" y="2209618"/>
            <a:ext cx="4248150" cy="1152525"/>
          </a:xfrm>
          <a:prstGeom prst="rect">
            <a:avLst/>
          </a:prstGeom>
        </p:spPr>
      </p:pic>
      <p:sp>
        <p:nvSpPr>
          <p:cNvPr id="5" name="Rectangle 4"/>
          <p:cNvSpPr/>
          <p:nvPr/>
        </p:nvSpPr>
        <p:spPr>
          <a:xfrm>
            <a:off x="303213" y="4704134"/>
            <a:ext cx="4572000" cy="1015663"/>
          </a:xfrm>
          <a:prstGeom prst="rect">
            <a:avLst/>
          </a:prstGeom>
        </p:spPr>
        <p:txBody>
          <a:bodyPr>
            <a:spAutoFit/>
          </a:bodyPr>
          <a:lstStyle/>
          <a:p>
            <a:r>
              <a:rPr lang="en-US" dirty="0">
                <a:latin typeface="ArialMT"/>
              </a:rPr>
              <a:t>PD-</a:t>
            </a:r>
            <a:r>
              <a:rPr lang="en-US" dirty="0" err="1">
                <a:latin typeface="ArialMT"/>
              </a:rPr>
              <a:t>DATA.request</a:t>
            </a:r>
            <a:r>
              <a:rPr lang="en-US" dirty="0">
                <a:latin typeface="ArialMT"/>
              </a:rPr>
              <a:t> </a:t>
            </a:r>
            <a:r>
              <a:rPr lang="en-US" dirty="0" smtClean="0">
                <a:latin typeface="ArialMT"/>
              </a:rPr>
              <a:t>	(</a:t>
            </a:r>
            <a:endParaRPr lang="en-US" dirty="0">
              <a:latin typeface="ArialMT"/>
            </a:endParaRPr>
          </a:p>
          <a:p>
            <a:r>
              <a:rPr lang="en-US" dirty="0" smtClean="0">
                <a:latin typeface="ArialMT"/>
              </a:rPr>
              <a:t>		</a:t>
            </a:r>
            <a:r>
              <a:rPr lang="en-US" dirty="0" err="1" smtClean="0">
                <a:latin typeface="ArialMT"/>
              </a:rPr>
              <a:t>psduLength</a:t>
            </a:r>
            <a:r>
              <a:rPr lang="en-US" dirty="0">
                <a:latin typeface="ArialMT"/>
              </a:rPr>
              <a:t>,</a:t>
            </a:r>
          </a:p>
          <a:p>
            <a:r>
              <a:rPr lang="en-US" dirty="0" smtClean="0">
                <a:latin typeface="ArialMT"/>
              </a:rPr>
              <a:t>		</a:t>
            </a:r>
            <a:r>
              <a:rPr lang="en-US" dirty="0" err="1" smtClean="0">
                <a:latin typeface="ArialMT"/>
              </a:rPr>
              <a:t>psdu</a:t>
            </a:r>
            <a:r>
              <a:rPr lang="en-US" dirty="0">
                <a:latin typeface="ArialMT"/>
              </a:rPr>
              <a:t>,</a:t>
            </a:r>
          </a:p>
          <a:p>
            <a:r>
              <a:rPr lang="en-US" dirty="0" smtClean="0">
                <a:latin typeface="ArialMT"/>
              </a:rPr>
              <a:t>		</a:t>
            </a:r>
            <a:r>
              <a:rPr lang="en-US" dirty="0" err="1" smtClean="0">
                <a:latin typeface="ArialMT"/>
              </a:rPr>
              <a:t>bandplanID</a:t>
            </a:r>
            <a:endParaRPr lang="en-US" dirty="0">
              <a:latin typeface="ArialMT"/>
            </a:endParaRPr>
          </a:p>
          <a:p>
            <a:r>
              <a:rPr lang="en-US" dirty="0" smtClean="0">
                <a:latin typeface="ArialMT"/>
              </a:rPr>
              <a:t>		)</a:t>
            </a:r>
            <a:endParaRPr lang="en-US" dirty="0"/>
          </a:p>
        </p:txBody>
      </p:sp>
      <p:pic>
        <p:nvPicPr>
          <p:cNvPr id="13" name="Picture 12"/>
          <p:cNvPicPr>
            <a:picLocks noChangeAspect="1"/>
          </p:cNvPicPr>
          <p:nvPr/>
        </p:nvPicPr>
        <p:blipFill>
          <a:blip r:embed="rId3"/>
          <a:stretch>
            <a:fillRect/>
          </a:stretch>
        </p:blipFill>
        <p:spPr>
          <a:xfrm>
            <a:off x="4400727" y="4025321"/>
            <a:ext cx="4223480" cy="2054028"/>
          </a:xfrm>
          <a:prstGeom prst="rect">
            <a:avLst/>
          </a:prstGeom>
        </p:spPr>
      </p:pic>
      <p:sp>
        <p:nvSpPr>
          <p:cNvPr id="17" name="Date Placeholder 1"/>
          <p:cNvSpPr>
            <a:spLocks noGrp="1"/>
          </p:cNvSpPr>
          <p:nvPr>
            <p:ph type="dt" sz="half" idx="10"/>
          </p:nvPr>
        </p:nvSpPr>
        <p:spPr>
          <a:xfrm>
            <a:off x="685800" y="378281"/>
            <a:ext cx="1600200" cy="215444"/>
          </a:xfrm>
        </p:spPr>
        <p:txBody>
          <a:bodyPr/>
          <a:lstStyle/>
          <a:p>
            <a:r>
              <a:rPr lang="en-US" altLang="en-US" dirty="0" smtClean="0"/>
              <a:t>November 2017</a:t>
            </a:r>
            <a:endParaRPr lang="en-US" altLang="en-US" dirty="0"/>
          </a:p>
        </p:txBody>
      </p:sp>
      <p:sp>
        <p:nvSpPr>
          <p:cNvPr id="1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a:t>
            </a:r>
            <a:r>
              <a:rPr lang="en-US" altLang="en-US" sz="1400" b="1" dirty="0"/>
              <a:t>802.15-15-</a:t>
            </a:r>
            <a:r>
              <a:rPr lang="en-US" sz="1400" b="1" dirty="0"/>
              <a:t> </a:t>
            </a:r>
            <a:r>
              <a:rPr lang="en-US" sz="1400" b="1" dirty="0"/>
              <a:t>0611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472117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9</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ext Box 2"/>
          <p:cNvSpPr txBox="1">
            <a:spLocks noChangeArrowheads="1"/>
          </p:cNvSpPr>
          <p:nvPr/>
        </p:nvSpPr>
        <p:spPr bwMode="auto">
          <a:xfrm>
            <a:off x="457200" y="681335"/>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400" b="1" dirty="0"/>
              <a:t>9.5.2 PHY PIB attributes</a:t>
            </a:r>
            <a:endParaRPr lang="en-US" altLang="en-US" sz="2400" b="1" dirty="0"/>
          </a:p>
        </p:txBody>
      </p:sp>
      <p:sp>
        <p:nvSpPr>
          <p:cNvPr id="2" name="Rectangle 1"/>
          <p:cNvSpPr/>
          <p:nvPr/>
        </p:nvSpPr>
        <p:spPr>
          <a:xfrm>
            <a:off x="457200" y="1676400"/>
            <a:ext cx="7924800" cy="1077218"/>
          </a:xfrm>
          <a:prstGeom prst="rect">
            <a:avLst/>
          </a:prstGeom>
        </p:spPr>
        <p:txBody>
          <a:bodyPr wrap="square">
            <a:spAutoFit/>
          </a:bodyPr>
          <a:lstStyle/>
          <a:p>
            <a:r>
              <a:rPr lang="en-US" sz="1600" dirty="0">
                <a:latin typeface="TimesNewRomanPSMT"/>
              </a:rPr>
              <a:t>The PHY PIB comprises the attributes required to manage the PHY of a device. Each of these attributes </a:t>
            </a:r>
            <a:r>
              <a:rPr lang="en-US" sz="1600" dirty="0" smtClean="0">
                <a:latin typeface="TimesNewRomanPSMT"/>
              </a:rPr>
              <a:t>can be </a:t>
            </a:r>
            <a:r>
              <a:rPr lang="en-US" sz="1600" dirty="0">
                <a:latin typeface="TimesNewRomanPSMT"/>
              </a:rPr>
              <a:t>read or written using the </a:t>
            </a:r>
            <a:r>
              <a:rPr lang="en-US" sz="1600" b="1" dirty="0">
                <a:solidFill>
                  <a:srgbClr val="FF0000"/>
                </a:solidFill>
                <a:latin typeface="TimesNewRomanPSMT"/>
              </a:rPr>
              <a:t>PLME-</a:t>
            </a:r>
            <a:r>
              <a:rPr lang="en-US" sz="1600" b="1" dirty="0" err="1">
                <a:solidFill>
                  <a:srgbClr val="FF0000"/>
                </a:solidFill>
                <a:latin typeface="TimesNewRomanPSMT"/>
              </a:rPr>
              <a:t>GET.request</a:t>
            </a:r>
            <a:r>
              <a:rPr lang="en-US" sz="1600" dirty="0">
                <a:latin typeface="TimesNewRomanPSMT"/>
              </a:rPr>
              <a:t> and </a:t>
            </a:r>
            <a:r>
              <a:rPr lang="en-US" sz="1600" b="1" dirty="0">
                <a:solidFill>
                  <a:srgbClr val="FF0000"/>
                </a:solidFill>
                <a:latin typeface="TimesNewRomanPSMT"/>
              </a:rPr>
              <a:t>PLME-</a:t>
            </a:r>
            <a:r>
              <a:rPr lang="en-US" sz="1600" b="1" dirty="0" err="1">
                <a:solidFill>
                  <a:srgbClr val="FF0000"/>
                </a:solidFill>
                <a:latin typeface="TimesNewRomanPSMT"/>
              </a:rPr>
              <a:t>SET.request</a:t>
            </a:r>
            <a:r>
              <a:rPr lang="en-US" sz="1600" dirty="0">
                <a:latin typeface="TimesNewRomanPSMT"/>
              </a:rPr>
              <a:t> primitives, respectively. </a:t>
            </a:r>
            <a:r>
              <a:rPr lang="en-US" sz="1600" dirty="0" smtClean="0">
                <a:latin typeface="TimesNewRomanPSMT"/>
              </a:rPr>
              <a:t>The attributes </a:t>
            </a:r>
            <a:r>
              <a:rPr lang="en-US" sz="1600" dirty="0">
                <a:latin typeface="TimesNewRomanPSMT"/>
              </a:rPr>
              <a:t>contained in the PHY PIB are presented in Table 100.</a:t>
            </a:r>
            <a:endParaRPr lang="en-US" sz="1600" dirty="0"/>
          </a:p>
        </p:txBody>
      </p:sp>
      <p:pic>
        <p:nvPicPr>
          <p:cNvPr id="3" name="Picture 2"/>
          <p:cNvPicPr>
            <a:picLocks noChangeAspect="1"/>
          </p:cNvPicPr>
          <p:nvPr/>
        </p:nvPicPr>
        <p:blipFill>
          <a:blip r:embed="rId2"/>
          <a:stretch>
            <a:fillRect/>
          </a:stretch>
        </p:blipFill>
        <p:spPr>
          <a:xfrm>
            <a:off x="887413" y="3281809"/>
            <a:ext cx="6915150" cy="876300"/>
          </a:xfrm>
          <a:prstGeom prst="rect">
            <a:avLst/>
          </a:prstGeom>
        </p:spPr>
      </p:pic>
      <p:sp>
        <p:nvSpPr>
          <p:cNvPr id="11" name="Date Placeholder 1"/>
          <p:cNvSpPr>
            <a:spLocks noGrp="1"/>
          </p:cNvSpPr>
          <p:nvPr>
            <p:ph type="dt" sz="half" idx="10"/>
          </p:nvPr>
        </p:nvSpPr>
        <p:spPr>
          <a:xfrm>
            <a:off x="685800" y="378281"/>
            <a:ext cx="1600200" cy="215444"/>
          </a:xfrm>
        </p:spPr>
        <p:txBody>
          <a:bodyPr/>
          <a:lstStyle/>
          <a:p>
            <a:r>
              <a:rPr lang="en-US" altLang="en-US" dirty="0" smtClean="0"/>
              <a:t>November 2017</a:t>
            </a:r>
            <a:endParaRPr lang="en-US" altLang="en-US" dirty="0"/>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a:t>
            </a:r>
            <a:r>
              <a:rPr lang="en-US" altLang="en-US" sz="1400" b="1" dirty="0"/>
              <a:t>802.15-15-</a:t>
            </a:r>
            <a:r>
              <a:rPr lang="en-US" sz="1400" b="1" dirty="0"/>
              <a:t> </a:t>
            </a:r>
            <a:r>
              <a:rPr lang="en-US" sz="1400" b="1" dirty="0"/>
              <a:t>0611</a:t>
            </a:r>
            <a:r>
              <a:rPr lang="en-US" sz="1400" b="1" dirty="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840259281"/>
      </p:ext>
    </p:extLst>
  </p:cSld>
  <p:clrMapOvr>
    <a:masterClrMapping/>
  </p:clrMapOvr>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2780</TotalTime>
  <Words>604</Words>
  <Application>Microsoft Office PowerPoint</Application>
  <PresentationFormat>On-screen Show (4:3)</PresentationFormat>
  <Paragraphs>125</Paragraphs>
  <Slides>12</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12</vt:i4>
      </vt:variant>
    </vt:vector>
  </HeadingPairs>
  <TitlesOfParts>
    <vt:vector size="21" baseType="lpstr">
      <vt:lpstr>맑은 고딕</vt:lpstr>
      <vt:lpstr>Arial</vt:lpstr>
      <vt:lpstr>Arial-BoldMT</vt:lpstr>
      <vt:lpstr>ArialMT</vt:lpstr>
      <vt:lpstr>Times New Roman</vt:lpstr>
      <vt:lpstr>TimesNewRomanPSMT</vt:lpstr>
      <vt:lpstr>Wingdings</vt:lpstr>
      <vt:lpstr>Office Theme</vt:lpstr>
      <vt:lpstr>디자인 사용자 지정</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WINC603</cp:lastModifiedBy>
  <cp:revision>508</cp:revision>
  <cp:lastPrinted>2015-12-29T06:55:16Z</cp:lastPrinted>
  <dcterms:created xsi:type="dcterms:W3CDTF">2015-01-04T22:39:23Z</dcterms:created>
  <dcterms:modified xsi:type="dcterms:W3CDTF">2017-11-06T14:11:08Z</dcterms:modified>
</cp:coreProperties>
</file>