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87" r:id="rId2"/>
    <p:sldId id="311" r:id="rId3"/>
    <p:sldId id="312" r:id="rId4"/>
    <p:sldId id="313" r:id="rId5"/>
    <p:sldId id="314" r:id="rId6"/>
    <p:sldId id="323" r:id="rId7"/>
    <p:sldId id="264" r:id="rId8"/>
    <p:sldId id="342" r:id="rId9"/>
    <p:sldId id="322" r:id="rId10"/>
    <p:sldId id="315" r:id="rId11"/>
    <p:sldId id="319"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11"/>
            <p14:sldId id="312"/>
            <p14:sldId id="313"/>
            <p14:sldId id="314"/>
            <p14:sldId id="323"/>
            <p14:sldId id="264"/>
            <p14:sldId id="342"/>
          </p14:sldIdLst>
        </p14:section>
        <p14:section name="Meeting Section" id="{423C3B5B-A901-8240-AD93-EF2BDAB31CDF}">
          <p14:sldIdLst/>
        </p14:section>
        <p14:section name="Joint Meeting w/4s" id="{A4FA45F8-2BA0-A549-9741-6314C8DEA3CE}">
          <p14:sldIdLst/>
        </p14:section>
        <p14:section name="Back up slides" id="{745B0C6E-9DCA-A44A-B310-3606DBDE587C}">
          <p14:sldIdLst/>
        </p14:section>
        <p14:section name="Closing Report" id="{D1985612-97DB-154D-A772-78B42F343021}">
          <p14:sldIdLst>
            <p14:sldId id="322"/>
            <p14:sldId id="315"/>
            <p14:sldId id="319"/>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2439" autoAdjust="0"/>
    <p:restoredTop sz="99307" autoAdjust="0"/>
  </p:normalViewPr>
  <p:slideViewPr>
    <p:cSldViewPr>
      <p:cViewPr>
        <p:scale>
          <a:sx n="116" d="100"/>
          <a:sy n="116" d="100"/>
        </p:scale>
        <p:origin x="-2112" y="-2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16816927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latin typeface="Times New Roman" charset="0"/>
                <a:ea typeface="ＭＳ Ｐゴシック" charset="0"/>
                <a:cs typeface="ＭＳ Ｐゴシック" charset="0"/>
              </a:rPr>
              <a:t>Sincere thanks</a:t>
            </a:r>
            <a:r>
              <a:rPr lang="en-GB" baseline="0" dirty="0" smtClean="0">
                <a:latin typeface="Times New Roman" charset="0"/>
                <a:ea typeface="ＭＳ Ｐゴシック" charset="0"/>
                <a:cs typeface="ＭＳ Ｐゴシック" charset="0"/>
              </a:rPr>
              <a:t> to Charley and Yokota-san: </a:t>
            </a:r>
            <a:r>
              <a:rPr lang="en-GB" dirty="0" smtClean="0">
                <a:latin typeface="Times New Roman" charset="0"/>
                <a:ea typeface="ＭＳ Ｐゴシック" charset="0"/>
                <a:cs typeface="ＭＳ Ｐゴシック" charset="0"/>
              </a:rPr>
              <a:t>ah-</a:t>
            </a:r>
            <a:r>
              <a:rPr lang="en-GB" dirty="0" err="1" smtClean="0">
                <a:latin typeface="Times New Roman" charset="0"/>
                <a:ea typeface="ＭＳ Ｐゴシック" charset="0"/>
                <a:cs typeface="ＭＳ Ｐゴシック" charset="0"/>
              </a:rPr>
              <a:t>ree</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gah-toh-oo</a:t>
            </a:r>
            <a:r>
              <a:rPr lang="en-GB" dirty="0" smtClean="0">
                <a:latin typeface="Times New Roman" charset="0"/>
                <a:ea typeface="ＭＳ Ｐゴシック" charset="0"/>
                <a:cs typeface="ＭＳ Ｐゴシック" charset="0"/>
              </a:rPr>
              <a:t> go-</a:t>
            </a:r>
            <a:r>
              <a:rPr lang="en-GB" dirty="0" err="1" smtClean="0">
                <a:latin typeface="Times New Roman" charset="0"/>
                <a:ea typeface="ＭＳ Ｐゴシック" charset="0"/>
                <a:cs typeface="ＭＳ Ｐゴシック" charset="0"/>
              </a:rPr>
              <a:t>za</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ee</a:t>
            </a:r>
            <a:r>
              <a:rPr lang="en-GB" dirty="0" smtClean="0">
                <a:latin typeface="Times New Roman" charset="0"/>
                <a:ea typeface="ＭＳ Ｐゴシック" charset="0"/>
                <a:cs typeface="ＭＳ Ｐゴシック" charset="0"/>
              </a:rPr>
              <a:t>-ma-</a:t>
            </a:r>
            <a:r>
              <a:rPr lang="en-GB" dirty="0" err="1" smtClean="0">
                <a:latin typeface="Times New Roman" charset="0"/>
                <a:ea typeface="ＭＳ Ｐゴシック" charset="0"/>
                <a:cs typeface="ＭＳ Ｐゴシック" charset="0"/>
              </a:rPr>
              <a:t>shi</a:t>
            </a:r>
            <a:r>
              <a:rPr lang="en-GB" dirty="0" smtClean="0">
                <a:latin typeface="Times New Roman" charset="0"/>
                <a:ea typeface="ＭＳ Ｐゴシック" charset="0"/>
                <a:cs typeface="ＭＳ Ｐゴシック" charset="0"/>
              </a:rPr>
              <a:t>-</a:t>
            </a:r>
            <a:r>
              <a:rPr lang="en-GB" dirty="0" err="1" smtClean="0">
                <a:latin typeface="Times New Roman" charset="0"/>
                <a:ea typeface="ＭＳ Ｐゴシック" charset="0"/>
                <a:cs typeface="ＭＳ Ｐゴシック" charset="0"/>
              </a:rPr>
              <a:t>tah</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58981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&lt;Nov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&lt;Nov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17-</a:t>
            </a:r>
            <a:r>
              <a:rPr lang="en-US" b="1" dirty="0" smtClean="0"/>
              <a:t>0610-00-</a:t>
            </a:r>
            <a:r>
              <a:rPr lang="en-US" b="1" dirty="0" smtClean="0"/>
              <a:t>0000</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TG12 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Nov 2017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10 Nov 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TG12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Nov 2017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Nov 2017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2017&gt;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447800"/>
            <a:ext cx="8686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800" b="1" dirty="0" smtClean="0"/>
              <a:t>Reviewed functional </a:t>
            </a:r>
            <a:r>
              <a:rPr lang="en-US" sz="2800" b="1" dirty="0"/>
              <a:t>decomposition review (15-17-0113-</a:t>
            </a:r>
            <a:r>
              <a:rPr lang="en-US" sz="2800" b="1" dirty="0" smtClean="0"/>
              <a:t>04)</a:t>
            </a:r>
            <a:r>
              <a:rPr lang="en-US" sz="2800" dirty="0" smtClean="0"/>
              <a:t> </a:t>
            </a:r>
            <a:endParaRPr lang="en-US" sz="2800" dirty="0"/>
          </a:p>
          <a:p>
            <a:pPr marL="342900" indent="-342900">
              <a:buClr>
                <a:srgbClr val="FF0000"/>
              </a:buClr>
              <a:buFont typeface="Wingdings" charset="2"/>
              <a:buChar char="q"/>
            </a:pPr>
            <a:r>
              <a:rPr lang="en-US" sz="2800" b="1" dirty="0" smtClean="0"/>
              <a:t>Discussion on </a:t>
            </a:r>
            <a:r>
              <a:rPr lang="en-US" sz="2800" b="1" dirty="0"/>
              <a:t>Protocol </a:t>
            </a:r>
            <a:r>
              <a:rPr lang="en-US" sz="2800" b="1" dirty="0" smtClean="0"/>
              <a:t>Stack Flow </a:t>
            </a:r>
            <a:r>
              <a:rPr lang="en-US" sz="2800" b="1" dirty="0"/>
              <a:t>(15-17-0512-00)</a:t>
            </a:r>
            <a:endParaRPr lang="en-US" sz="2800" dirty="0"/>
          </a:p>
          <a:p>
            <a:pPr marL="342900" indent="-342900">
              <a:buClr>
                <a:srgbClr val="FF0000"/>
              </a:buClr>
              <a:buFont typeface="Wingdings" charset="2"/>
              <a:buChar char="q"/>
            </a:pPr>
            <a:r>
              <a:rPr lang="en-US" sz="2800" b="1" dirty="0" smtClean="0"/>
              <a:t>Discussion on </a:t>
            </a:r>
            <a:r>
              <a:rPr lang="en-US" sz="2800" b="1" dirty="0"/>
              <a:t>Primitives (15-17-0513-00)</a:t>
            </a:r>
          </a:p>
          <a:p>
            <a:pPr marL="342900" indent="-342900">
              <a:buClr>
                <a:srgbClr val="FF0000"/>
              </a:buClr>
              <a:buFont typeface="Wingdings" charset="2"/>
              <a:buChar char="q"/>
            </a:pPr>
            <a:r>
              <a:rPr lang="en-US" sz="2800" b="1" dirty="0" smtClean="0"/>
              <a:t>Discussion </a:t>
            </a:r>
            <a:r>
              <a:rPr lang="en-US" sz="2800" b="1" dirty="0"/>
              <a:t>on </a:t>
            </a:r>
            <a:r>
              <a:rPr lang="en-US" sz="2800" b="1" dirty="0" err="1"/>
              <a:t>PassThru</a:t>
            </a:r>
            <a:r>
              <a:rPr lang="en-US" sz="2800" b="1" dirty="0"/>
              <a:t> </a:t>
            </a:r>
            <a:r>
              <a:rPr lang="en-US" sz="2800" b="1" dirty="0" smtClean="0"/>
              <a:t>functions (</a:t>
            </a:r>
            <a:r>
              <a:rPr lang="en-US" sz="2800" b="1" dirty="0"/>
              <a:t>15-17-0537-00</a:t>
            </a:r>
            <a:r>
              <a:rPr lang="en-US" sz="2800" b="1" dirty="0" smtClean="0"/>
              <a:t>)</a:t>
            </a:r>
          </a:p>
          <a:p>
            <a:pPr marL="342900" indent="-342900">
              <a:buClr>
                <a:srgbClr val="FF0000"/>
              </a:buClr>
              <a:buFont typeface="Wingdings" charset="2"/>
              <a:buChar char="q"/>
            </a:pPr>
            <a:r>
              <a:rPr lang="en-US" sz="2800" b="1" dirty="0" smtClean="0"/>
              <a:t>Discussion </a:t>
            </a:r>
            <a:r>
              <a:rPr lang="en-US" sz="2800" b="1" dirty="0"/>
              <a:t>on </a:t>
            </a:r>
            <a:r>
              <a:rPr lang="en-US" sz="2800" b="1" dirty="0" smtClean="0"/>
              <a:t>RLS: model of SS-TWR for the ULI (</a:t>
            </a:r>
            <a:r>
              <a:rPr lang="en-US" sz="2800" b="1" dirty="0"/>
              <a:t>15-17-0534-00)</a:t>
            </a:r>
            <a:r>
              <a:rPr lang="en-US" sz="2800" dirty="0"/>
              <a:t> </a:t>
            </a:r>
          </a:p>
          <a:p>
            <a:pPr marL="342900" indent="-342900">
              <a:buClr>
                <a:srgbClr val="FF0000"/>
              </a:buClr>
              <a:buFont typeface="Wingdings" charset="2"/>
              <a:buChar char="q"/>
            </a:pPr>
            <a:r>
              <a:rPr lang="en-US" sz="2800" b="1" dirty="0" smtClean="0"/>
              <a:t>Detailed </a:t>
            </a:r>
            <a:r>
              <a:rPr lang="en-US" sz="2800" b="1" dirty="0"/>
              <a:t>discussion on </a:t>
            </a:r>
            <a:r>
              <a:rPr lang="en-US" sz="2800" b="1" dirty="0" smtClean="0"/>
              <a:t>a</a:t>
            </a:r>
            <a:r>
              <a:rPr lang="en-US" altLang="zh-CN" sz="2800" b="1" dirty="0" smtClean="0"/>
              <a:t>ddress </a:t>
            </a:r>
            <a:r>
              <a:rPr lang="en-US" altLang="zh-CN" sz="2800" b="1" dirty="0"/>
              <a:t>adaption between </a:t>
            </a:r>
            <a:r>
              <a:rPr lang="en-US" altLang="zh-CN" sz="2800" b="1" dirty="0" smtClean="0"/>
              <a:t/>
            </a:r>
            <a:br>
              <a:rPr lang="en-US" altLang="zh-CN" sz="2800" b="1" dirty="0" smtClean="0"/>
            </a:br>
            <a:r>
              <a:rPr lang="en-US" altLang="zh-CN" sz="2800" b="1" dirty="0" smtClean="0"/>
              <a:t>48</a:t>
            </a:r>
            <a:r>
              <a:rPr lang="en-US" altLang="zh-CN" sz="2800" b="1" dirty="0"/>
              <a:t>-bit </a:t>
            </a:r>
            <a:r>
              <a:rPr lang="en-US" altLang="zh-CN" sz="2800" b="1" dirty="0" smtClean="0"/>
              <a:t>addresses </a:t>
            </a:r>
            <a:r>
              <a:rPr lang="en-US" altLang="zh-CN" sz="2800" b="1" dirty="0"/>
              <a:t>and 64-bit </a:t>
            </a:r>
            <a:r>
              <a:rPr lang="en-US" altLang="zh-CN" sz="2800" b="1" dirty="0" smtClean="0"/>
              <a:t>addresses </a:t>
            </a:r>
            <a:r>
              <a:rPr lang="en-US" altLang="zh-CN" sz="2800" b="1" dirty="0"/>
              <a:t>in </a:t>
            </a:r>
            <a:r>
              <a:rPr lang="en-US" altLang="zh-CN" sz="2800" b="1" dirty="0" smtClean="0"/>
              <a:t>the ULI (15-17-0538-00)</a:t>
            </a:r>
          </a:p>
          <a:p>
            <a:pPr marL="342900" indent="-342900">
              <a:buClr>
                <a:srgbClr val="FF0000"/>
              </a:buClr>
              <a:buFont typeface="Wingdings" charset="2"/>
              <a:buChar char="q"/>
            </a:pPr>
            <a:r>
              <a:rPr lang="en-US" sz="2800" b="1" dirty="0" smtClean="0"/>
              <a:t>Detailed </a:t>
            </a:r>
            <a:r>
              <a:rPr lang="en-US" sz="2800" b="1" dirty="0"/>
              <a:t>discussion on </a:t>
            </a:r>
            <a:r>
              <a:rPr lang="en-US" sz="2800" b="1" dirty="0" smtClean="0"/>
              <a:t>L2R operation (15-17-0539-00)</a:t>
            </a:r>
            <a:endParaRPr lang="en-US" sz="2800" b="1" dirty="0"/>
          </a:p>
        </p:txBody>
      </p:sp>
    </p:spTree>
    <p:extLst>
      <p:ext uri="{BB962C8B-B14F-4D97-AF65-F5344CB8AC3E}">
        <p14:creationId xmlns:p14="http://schemas.microsoft.com/office/powerpoint/2010/main" val="10307036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1573118476"/>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May, 2016</a:t>
                      </a:r>
                    </a:p>
                  </a:txBody>
                  <a:tcPr/>
                </a:tc>
                <a:tc>
                  <a:txBody>
                    <a:bodyPr/>
                    <a:lstStyle/>
                    <a:p>
                      <a:r>
                        <a:rPr lang="en-US" b="1" dirty="0" smtClean="0"/>
                        <a:t>Mar,</a:t>
                      </a:r>
                      <a:r>
                        <a:rPr lang="en-US" b="1" baseline="0" dirty="0" smtClean="0"/>
                        <a:t> 2019</a:t>
                      </a:r>
                      <a:endParaRPr lang="en-US" b="1" dirty="0"/>
                    </a:p>
                  </a:txBody>
                  <a:tcPr/>
                </a:tc>
              </a:tr>
              <a:tr h="398549">
                <a:tc>
                  <a:txBody>
                    <a:bodyPr/>
                    <a:lstStyle/>
                    <a:p>
                      <a:r>
                        <a:rPr lang="en-US" dirty="0" smtClean="0"/>
                        <a:t>Concept and Architecture</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2017</a:t>
                      </a:r>
                    </a:p>
                  </a:txBody>
                  <a:tcPr/>
                </a:tc>
              </a:tr>
              <a:tr h="398549">
                <a:tc>
                  <a:txBody>
                    <a:bodyPr/>
                    <a:lstStyle/>
                    <a:p>
                      <a:r>
                        <a:rPr lang="en-US" dirty="0" smtClean="0"/>
                        <a:t>Baseline definition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2017</a:t>
                      </a:r>
                    </a:p>
                  </a:txBody>
                  <a:tcPr/>
                </a:tc>
                <a:tc>
                  <a:txBody>
                    <a:bodyPr/>
                    <a:lstStyle/>
                    <a:p>
                      <a:r>
                        <a:rPr lang="en-US" dirty="0" smtClean="0"/>
                        <a:t>July, 2018</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2019</a:t>
                      </a:r>
                    </a:p>
                  </a:txBody>
                  <a:tcPr/>
                </a:tc>
              </a:tr>
              <a:tr h="398549">
                <a:tc>
                  <a:txBody>
                    <a:bodyPr/>
                    <a:lstStyle/>
                    <a:p>
                      <a:r>
                        <a:rPr lang="en-US" dirty="0" smtClean="0"/>
                        <a:t>TG Comment Collection</a:t>
                      </a:r>
                      <a:endParaRPr lang="en-US" dirty="0"/>
                    </a:p>
                  </a:txBody>
                  <a:tcPr/>
                </a:tc>
                <a:tc>
                  <a:txBody>
                    <a:bodyPr/>
                    <a:lstStyle/>
                    <a:p>
                      <a:r>
                        <a:rPr lang="en-US" dirty="0" smtClean="0"/>
                        <a:t>Sept, 2019</a:t>
                      </a:r>
                      <a:endParaRPr lang="en-US" dirty="0"/>
                    </a:p>
                  </a:txBody>
                  <a:tcPr/>
                </a:tc>
                <a:tc>
                  <a:txBody>
                    <a:bodyPr/>
                    <a:lstStyle/>
                    <a:p>
                      <a:r>
                        <a:rPr lang="en-US" dirty="0" smtClean="0"/>
                        <a:t>Nov, 2019</a:t>
                      </a:r>
                      <a:endParaRPr lang="en-US" dirty="0"/>
                    </a:p>
                  </a:txBody>
                  <a:tcPr/>
                </a:tc>
              </a:tr>
              <a:tr h="398549">
                <a:tc>
                  <a:txBody>
                    <a:bodyPr/>
                    <a:lstStyle/>
                    <a:p>
                      <a:r>
                        <a:rPr lang="en-US" dirty="0" smtClean="0"/>
                        <a:t>WG Letter Ballot</a:t>
                      </a:r>
                      <a:endParaRPr lang="en-US" dirty="0"/>
                    </a:p>
                  </a:txBody>
                  <a:tcPr/>
                </a:tc>
                <a:tc>
                  <a:txBody>
                    <a:bodyPr/>
                    <a:lstStyle/>
                    <a:p>
                      <a:r>
                        <a:rPr lang="en-US" dirty="0" smtClean="0"/>
                        <a:t>Nov,</a:t>
                      </a:r>
                      <a:r>
                        <a:rPr lang="en-US" baseline="0" dirty="0" smtClean="0"/>
                        <a:t> 2019</a:t>
                      </a:r>
                      <a:endParaRPr lang="en-US" dirty="0"/>
                    </a:p>
                  </a:txBody>
                  <a:tcPr/>
                </a:tc>
                <a:tc>
                  <a:txBody>
                    <a:bodyPr/>
                    <a:lstStyle/>
                    <a:p>
                      <a:r>
                        <a:rPr lang="en-US" dirty="0" smtClean="0"/>
                        <a:t>Nov,</a:t>
                      </a:r>
                      <a:r>
                        <a:rPr lang="en-US" baseline="0" dirty="0" smtClean="0"/>
                        <a:t> 2020</a:t>
                      </a:r>
                      <a:endParaRPr lang="en-US" dirty="0"/>
                    </a:p>
                  </a:txBody>
                  <a:tcPr/>
                </a:tc>
              </a:tr>
              <a:tr h="398549">
                <a:tc>
                  <a:txBody>
                    <a:bodyPr/>
                    <a:lstStyle/>
                    <a:p>
                      <a:r>
                        <a:rPr lang="en-US" dirty="0" smtClean="0"/>
                        <a:t>Sponsor Ballot</a:t>
                      </a:r>
                      <a:endParaRPr lang="en-US" dirty="0"/>
                    </a:p>
                  </a:txBody>
                  <a:tcPr/>
                </a:tc>
                <a:tc>
                  <a:txBody>
                    <a:bodyPr/>
                    <a:lstStyle/>
                    <a:p>
                      <a:r>
                        <a:rPr lang="en-US" dirty="0" smtClean="0"/>
                        <a:t>Jan, 2021</a:t>
                      </a:r>
                      <a:endParaRPr lang="en-US" dirty="0"/>
                    </a:p>
                  </a:txBody>
                  <a:tcPr/>
                </a:tc>
                <a:tc>
                  <a:txBody>
                    <a:bodyPr/>
                    <a:lstStyle/>
                    <a:p>
                      <a:r>
                        <a:rPr lang="en-US" dirty="0" smtClean="0"/>
                        <a:t>July, 2021</a:t>
                      </a:r>
                      <a:endParaRPr lang="en-US" dirty="0"/>
                    </a:p>
                  </a:txBody>
                  <a:tcPr/>
                </a:tc>
              </a:tr>
              <a:tr h="398549">
                <a:tc>
                  <a:txBody>
                    <a:bodyPr/>
                    <a:lstStyle/>
                    <a:p>
                      <a:r>
                        <a:rPr lang="en-US" dirty="0" smtClean="0"/>
                        <a:t>NesCom</a:t>
                      </a:r>
                      <a:endParaRPr lang="en-US" dirty="0"/>
                    </a:p>
                  </a:txBody>
                  <a:tcPr/>
                </a:tc>
                <a:tc>
                  <a:txBody>
                    <a:bodyPr/>
                    <a:lstStyle/>
                    <a:p>
                      <a:r>
                        <a:rPr lang="en-US" dirty="0" smtClean="0"/>
                        <a:t>July, 2021</a:t>
                      </a:r>
                      <a:endParaRPr lang="en-US" dirty="0"/>
                    </a:p>
                  </a:txBody>
                  <a:tcPr/>
                </a:tc>
                <a:tc>
                  <a:txBody>
                    <a:bodyPr/>
                    <a:lstStyle/>
                    <a:p>
                      <a:r>
                        <a:rPr lang="en-US" dirty="0" smtClean="0"/>
                        <a:t>Sep, 2021</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Sep, 2021</a:t>
                      </a:r>
                      <a:endParaRPr lang="en-US" dirty="0"/>
                    </a:p>
                  </a:txBody>
                  <a:tcPr/>
                </a:tc>
                <a:tc>
                  <a:txBody>
                    <a:bodyPr/>
                    <a:lstStyle/>
                    <a:p>
                      <a:r>
                        <a:rPr lang="en-US" smtClean="0"/>
                        <a:t>Dec, 2021</a:t>
                      </a:r>
                      <a:endParaRPr lang="en-US" dirty="0"/>
                    </a:p>
                  </a:txBody>
                  <a:tcPr/>
                </a:tc>
              </a:tr>
            </a:tbl>
          </a:graphicData>
        </a:graphic>
      </p:graphicFrame>
    </p:spTree>
    <p:extLst>
      <p:ext uri="{BB962C8B-B14F-4D97-AF65-F5344CB8AC3E}">
        <p14:creationId xmlns:p14="http://schemas.microsoft.com/office/powerpoint/2010/main" val="19480569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&lt;Nov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&lt;Nov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&lt;Nov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09600" y="16764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&lt;Nov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Pat Kinney</a:t>
            </a:r>
          </a:p>
          <a:p>
            <a:r>
              <a:rPr lang="en-US" sz="2000" dirty="0" smtClean="0"/>
              <a:t>Vice Chair	Charlie Perkins</a:t>
            </a:r>
            <a:endParaRPr lang="en-US" sz="2000" dirty="0"/>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304800" y="304800"/>
            <a:ext cx="8305800" cy="762000"/>
          </a:xfrm>
        </p:spPr>
        <p:txBody>
          <a:bodyPr/>
          <a:lstStyle/>
          <a:p>
            <a:r>
              <a:rPr lang="en-US" b="1" dirty="0" smtClean="0">
                <a:latin typeface="Times New Roman" charset="0"/>
                <a:ea typeface="ＭＳ Ｐゴシック" charset="0"/>
                <a:cs typeface="ＭＳ Ｐゴシック" charset="0"/>
              </a:rPr>
              <a:t>TG12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067682"/>
            <a:ext cx="8763000" cy="580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Monday </a:t>
            </a:r>
            <a:r>
              <a:rPr lang="en-US" sz="2400" b="1" dirty="0" smtClean="0"/>
              <a:t>6 Nov, PM2: </a:t>
            </a:r>
            <a:r>
              <a:rPr lang="en-US" sz="2400" b="1" dirty="0"/>
              <a:t>Opening report, Agenda, Status, and Functional decomposition review (15-17-0113-</a:t>
            </a:r>
            <a:r>
              <a:rPr lang="en-US" sz="2400" b="1" dirty="0" smtClean="0"/>
              <a:t>04)</a:t>
            </a:r>
            <a:r>
              <a:rPr lang="en-US" sz="2400" dirty="0" smtClean="0"/>
              <a:t> </a:t>
            </a:r>
            <a:endParaRPr lang="en-US" sz="2400" dirty="0" smtClean="0"/>
          </a:p>
          <a:p>
            <a:pPr marL="342900" indent="-342900">
              <a:buClr>
                <a:srgbClr val="FF0000"/>
              </a:buClr>
              <a:buFont typeface="Wingdings" charset="2"/>
              <a:buChar char="q"/>
            </a:pPr>
            <a:r>
              <a:rPr lang="en-US" sz="2400" b="1" dirty="0" smtClean="0"/>
              <a:t>Tuesday </a:t>
            </a:r>
            <a:r>
              <a:rPr lang="en-US" sz="2400" b="1" dirty="0" smtClean="0"/>
              <a:t>7 Nov, AM1: Protocol </a:t>
            </a:r>
            <a:r>
              <a:rPr lang="en-US" sz="2400" b="1" dirty="0" smtClean="0"/>
              <a:t>Stack </a:t>
            </a:r>
            <a:r>
              <a:rPr lang="en-US" sz="2400" b="1" dirty="0" smtClean="0"/>
              <a:t>Discussion (</a:t>
            </a:r>
            <a:r>
              <a:rPr lang="en-US" sz="2400" b="1" dirty="0" smtClean="0"/>
              <a:t>15-17-0512-00)</a:t>
            </a:r>
            <a:endParaRPr lang="en-US" sz="2400" dirty="0" smtClean="0"/>
          </a:p>
          <a:p>
            <a:pPr marL="342900" indent="-342900">
              <a:buClr>
                <a:srgbClr val="FF0000"/>
              </a:buClr>
              <a:buFont typeface="Wingdings" charset="2"/>
              <a:buChar char="q"/>
            </a:pPr>
            <a:r>
              <a:rPr lang="en-US" sz="2400" b="1" dirty="0"/>
              <a:t>Tuesday </a:t>
            </a:r>
            <a:r>
              <a:rPr lang="en-US" sz="2400" b="1" dirty="0" smtClean="0"/>
              <a:t>7 Nov, AM2</a:t>
            </a:r>
            <a:r>
              <a:rPr lang="en-US" sz="2400" b="1" dirty="0" smtClean="0"/>
              <a:t>: </a:t>
            </a:r>
            <a:r>
              <a:rPr lang="en-US" sz="2400" b="1" dirty="0" smtClean="0"/>
              <a:t>Primitive Discussion </a:t>
            </a:r>
            <a:r>
              <a:rPr lang="en-US" sz="2400" b="1" dirty="0" smtClean="0"/>
              <a:t>(15-17-0513-00)</a:t>
            </a:r>
          </a:p>
          <a:p>
            <a:pPr marL="342900" indent="-342900">
              <a:buClr>
                <a:srgbClr val="FF0000"/>
              </a:buClr>
              <a:buFont typeface="Wingdings" charset="2"/>
              <a:buChar char="q"/>
            </a:pPr>
            <a:r>
              <a:rPr lang="en-US" sz="2400" b="1" dirty="0" smtClean="0"/>
              <a:t>Wednesday </a:t>
            </a:r>
            <a:r>
              <a:rPr lang="en-US" sz="2400" b="1" dirty="0" smtClean="0"/>
              <a:t>8 Nov, </a:t>
            </a:r>
            <a:r>
              <a:rPr lang="en-US" sz="2400" b="1" dirty="0" smtClean="0"/>
              <a:t>PM2: </a:t>
            </a:r>
            <a:r>
              <a:rPr lang="en-US" sz="2400" b="1" dirty="0"/>
              <a:t>Detailed discussion on </a:t>
            </a:r>
            <a:r>
              <a:rPr lang="en-US" sz="2400" b="1" dirty="0" err="1" smtClean="0"/>
              <a:t>PassThru</a:t>
            </a:r>
            <a:r>
              <a:rPr lang="en-US" sz="2400" b="1" dirty="0" smtClean="0"/>
              <a:t> (15-17-0537-00), and discussion on RLS (15-17-0534-00)</a:t>
            </a:r>
            <a:r>
              <a:rPr lang="en-US" sz="2400" dirty="0" smtClean="0"/>
              <a:t> </a:t>
            </a:r>
          </a:p>
          <a:p>
            <a:pPr marL="342900" indent="-342900">
              <a:buClr>
                <a:srgbClr val="FF0000"/>
              </a:buClr>
              <a:buFont typeface="Wingdings" charset="2"/>
              <a:buChar char="q"/>
            </a:pPr>
            <a:r>
              <a:rPr lang="en-US" sz="2400" b="1" dirty="0" smtClean="0"/>
              <a:t>Thursday </a:t>
            </a:r>
            <a:r>
              <a:rPr lang="en-US" sz="2400" b="1" dirty="0" smtClean="0"/>
              <a:t>9 Nov, </a:t>
            </a:r>
            <a:r>
              <a:rPr lang="en-US" sz="2400" b="1" dirty="0" smtClean="0"/>
              <a:t>AM1: </a:t>
            </a:r>
            <a:r>
              <a:rPr lang="en-US" sz="2400" b="1" dirty="0" smtClean="0"/>
              <a:t>Open items</a:t>
            </a:r>
          </a:p>
          <a:p>
            <a:pPr marL="342900" indent="-342900">
              <a:buClr>
                <a:srgbClr val="FF0000"/>
              </a:buClr>
              <a:buFont typeface="Wingdings" charset="2"/>
              <a:buChar char="q"/>
            </a:pPr>
            <a:r>
              <a:rPr lang="en-US" sz="2400" b="1" dirty="0" smtClean="0"/>
              <a:t>Thursday 9 Nov, </a:t>
            </a:r>
            <a:r>
              <a:rPr lang="en-US" sz="2400" b="1" dirty="0" smtClean="0"/>
              <a:t>AM2: </a:t>
            </a:r>
            <a:r>
              <a:rPr lang="en-US" sz="2400" b="1" dirty="0" smtClean="0"/>
              <a:t>Closing report, future activities</a:t>
            </a:r>
          </a:p>
          <a:p>
            <a:pPr marL="342900" indent="-342900">
              <a:buClr>
                <a:srgbClr val="FF0000"/>
              </a:buClr>
              <a:buFont typeface="Wingdings" charset="2"/>
              <a:buChar char="q"/>
            </a:pPr>
            <a:endParaRPr lang="en-US" sz="2400" b="1" i="1" dirty="0"/>
          </a:p>
          <a:p>
            <a:pPr>
              <a:buClr>
                <a:srgbClr val="FF0000"/>
              </a:buClr>
            </a:pPr>
            <a:r>
              <a:rPr lang="en-US" sz="2400" b="1" i="1" dirty="0" smtClean="0"/>
              <a:t>Upon </a:t>
            </a:r>
            <a:r>
              <a:rPr lang="en-US" sz="2400" b="1" i="1" dirty="0" smtClean="0"/>
              <a:t>neither discussion nor objection the motion to approve the agenda carries</a:t>
            </a:r>
            <a:r>
              <a:rPr lang="en-US" sz="2400" b="1" dirty="0" smtClean="0"/>
              <a:t>.</a:t>
            </a:r>
          </a:p>
          <a:p>
            <a:pPr marL="342900" indent="-342900">
              <a:buClr>
                <a:srgbClr val="FF0000"/>
              </a:buClr>
              <a:buFont typeface="Wingdings" charset="2"/>
              <a:buChar char="q"/>
            </a:pPr>
            <a:endParaRPr lang="en-US" sz="2400"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1676400" y="152400"/>
            <a:ext cx="4800600" cy="990600"/>
          </a:xfrm>
        </p:spPr>
        <p:txBody>
          <a:bodyPr/>
          <a:lstStyle/>
          <a:p>
            <a:r>
              <a:rPr lang="en-US" b="1" dirty="0" smtClean="0">
                <a:solidFill>
                  <a:srgbClr val="000000"/>
                </a:solidFill>
                <a:ea typeface="Lucida Grande"/>
                <a:cs typeface="Lucida Grande"/>
              </a:rPr>
              <a:t>TG 12 Status </a:t>
            </a:r>
            <a:r>
              <a:rPr lang="en-US" b="1" dirty="0" smtClean="0">
                <a:solidFill>
                  <a:srgbClr val="000000"/>
                </a:solidFill>
                <a:ea typeface="Lucida Grande"/>
                <a:cs typeface="Lucida Grande"/>
              </a:rPr>
              <a:t>Update, as of Sept 2017</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304800" y="1447800"/>
            <a:ext cx="8382000" cy="4893647"/>
          </a:xfrm>
          <a:prstGeom prst="rect">
            <a:avLst/>
          </a:prstGeom>
          <a:noFill/>
        </p:spPr>
        <p:txBody>
          <a:bodyPr wrap="square" rtlCol="0">
            <a:spAutoFit/>
          </a:bodyPr>
          <a:lstStyle/>
          <a:p>
            <a:pPr marL="342900" indent="-342900">
              <a:buClr>
                <a:srgbClr val="FF0000"/>
              </a:buClr>
              <a:buFont typeface="Wingdings" charset="2"/>
              <a:buChar char="q"/>
            </a:pPr>
            <a:r>
              <a:rPr lang="en-US" sz="2400" b="1" dirty="0"/>
              <a:t>Reviewed functional decomposition review (15-17-0113-04)</a:t>
            </a:r>
            <a:r>
              <a:rPr lang="en-US" sz="2400" dirty="0"/>
              <a:t> </a:t>
            </a:r>
          </a:p>
          <a:p>
            <a:pPr marL="342900" indent="-342900">
              <a:buClr>
                <a:srgbClr val="FF0000"/>
              </a:buClr>
              <a:buFont typeface="Wingdings" charset="2"/>
              <a:buChar char="q"/>
            </a:pPr>
            <a:r>
              <a:rPr lang="en-US" sz="2400" b="1" dirty="0"/>
              <a:t>Discussion on Protocol Stack Flow (15-17-0512-00)</a:t>
            </a:r>
            <a:endParaRPr lang="en-US" sz="2400" dirty="0"/>
          </a:p>
          <a:p>
            <a:pPr marL="342900" indent="-342900">
              <a:buClr>
                <a:srgbClr val="FF0000"/>
              </a:buClr>
              <a:buFont typeface="Wingdings" charset="2"/>
              <a:buChar char="q"/>
            </a:pPr>
            <a:r>
              <a:rPr lang="en-US" sz="2400" b="1" dirty="0"/>
              <a:t>Discussion on Primitives (15-17-0513-00)</a:t>
            </a:r>
          </a:p>
          <a:p>
            <a:pPr marL="342900" indent="-342900">
              <a:buClr>
                <a:srgbClr val="FF0000"/>
              </a:buClr>
              <a:buFont typeface="Wingdings" charset="2"/>
              <a:buChar char="q"/>
            </a:pPr>
            <a:r>
              <a:rPr lang="en-US" sz="2400" b="1" dirty="0"/>
              <a:t>Discussion on </a:t>
            </a:r>
            <a:r>
              <a:rPr lang="en-US" sz="2400" b="1" dirty="0" err="1"/>
              <a:t>PassThru</a:t>
            </a:r>
            <a:r>
              <a:rPr lang="en-US" sz="2400" b="1" dirty="0"/>
              <a:t> functions (15-17-0537-00)</a:t>
            </a:r>
          </a:p>
          <a:p>
            <a:pPr marL="342900" indent="-342900">
              <a:buClr>
                <a:srgbClr val="FF0000"/>
              </a:buClr>
              <a:buFont typeface="Wingdings" charset="2"/>
              <a:buChar char="q"/>
            </a:pPr>
            <a:r>
              <a:rPr lang="en-US" sz="2400" b="1" dirty="0"/>
              <a:t>Discussion on RLS: model of SS-TWR for the ULI (15-17-0534-00)</a:t>
            </a:r>
            <a:r>
              <a:rPr lang="en-US" sz="2400" dirty="0"/>
              <a:t> </a:t>
            </a:r>
          </a:p>
          <a:p>
            <a:pPr marL="342900" indent="-342900">
              <a:buClr>
                <a:srgbClr val="FF0000"/>
              </a:buClr>
              <a:buFont typeface="Wingdings" charset="2"/>
              <a:buChar char="q"/>
            </a:pPr>
            <a:r>
              <a:rPr lang="en-US" sz="2400" b="1" dirty="0"/>
              <a:t>Detailed discussion on a</a:t>
            </a:r>
            <a:r>
              <a:rPr lang="en-US" altLang="zh-CN" sz="2400" b="1" dirty="0"/>
              <a:t>ddress adaption between </a:t>
            </a:r>
            <a:br>
              <a:rPr lang="en-US" altLang="zh-CN" sz="2400" b="1" dirty="0"/>
            </a:br>
            <a:r>
              <a:rPr lang="en-US" altLang="zh-CN" sz="2400" b="1" dirty="0"/>
              <a:t>48-bit addresses and 64-bit addresses in the ULI (15-17-0538-00)</a:t>
            </a:r>
          </a:p>
          <a:p>
            <a:pPr marL="342900" indent="-342900">
              <a:buClr>
                <a:srgbClr val="FF0000"/>
              </a:buClr>
              <a:buFont typeface="Wingdings" charset="2"/>
              <a:buChar char="q"/>
            </a:pPr>
            <a:r>
              <a:rPr lang="en-US" sz="2400" b="1" dirty="0"/>
              <a:t>Detailed discussion on L2R operation (15-17-0539-00</a:t>
            </a:r>
            <a:r>
              <a:rPr lang="en-US" sz="2400" b="1" dirty="0" smtClean="0"/>
              <a:t>)</a:t>
            </a:r>
          </a:p>
          <a:p>
            <a:pPr marL="342900" indent="-342900">
              <a:buClr>
                <a:srgbClr val="FF0000"/>
              </a:buClr>
              <a:buFont typeface="Wingdings" charset="2"/>
              <a:buChar char="q"/>
            </a:pPr>
            <a:endParaRPr lang="en-US" sz="2400" b="1" dirty="0"/>
          </a:p>
          <a:p>
            <a:pPr>
              <a:buClr>
                <a:srgbClr val="FF0000"/>
              </a:buClr>
            </a:pPr>
            <a:r>
              <a:rPr lang="en-US" sz="2400" b="1" i="1" dirty="0"/>
              <a:t>Upon neither discussion nor objection the motion to approve the </a:t>
            </a:r>
            <a:r>
              <a:rPr lang="en-US" sz="2400" b="1" i="1" dirty="0" smtClean="0"/>
              <a:t>minutes from the Sept session (15-17-0540-00) carries</a:t>
            </a:r>
            <a:r>
              <a:rPr lang="en-US" sz="2400" b="1" dirty="0" smtClean="0"/>
              <a:t>.</a:t>
            </a:r>
            <a:endParaRPr lang="en-US" sz="2400" b="1" dirty="0"/>
          </a:p>
        </p:txBody>
      </p:sp>
    </p:spTree>
    <p:extLst>
      <p:ext uri="{BB962C8B-B14F-4D97-AF65-F5344CB8AC3E}">
        <p14:creationId xmlns:p14="http://schemas.microsoft.com/office/powerpoint/2010/main" val="1230316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&lt;Nov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Future Efforts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685800" y="1219200"/>
            <a:ext cx="7848600" cy="5109092"/>
          </a:xfrm>
          <a:prstGeom prst="rect">
            <a:avLst/>
          </a:prstGeom>
          <a:noFill/>
        </p:spPr>
        <p:txBody>
          <a:bodyPr wrap="square" numCol="1" rtlCol="0">
            <a:spAutoFit/>
          </a:bodyPr>
          <a:lstStyle/>
          <a:p>
            <a:r>
              <a:rPr lang="en-US" sz="2000" b="1" dirty="0" smtClean="0"/>
              <a:t>Functional Module Technical Details</a:t>
            </a:r>
          </a:p>
          <a:p>
            <a:pPr marL="285750" indent="-285750">
              <a:buFont typeface="Arial"/>
              <a:buChar char="•"/>
            </a:pPr>
            <a:r>
              <a:rPr lang="en-US" sz="1800" b="1" dirty="0" smtClean="0"/>
              <a:t>PDE			P Kinney</a:t>
            </a:r>
          </a:p>
          <a:p>
            <a:pPr marL="285750" indent="-285750">
              <a:buFont typeface="Arial"/>
              <a:buChar char="•"/>
            </a:pPr>
            <a:r>
              <a:rPr lang="en-US" sz="1800" b="1" dirty="0" smtClean="0"/>
              <a:t>MMI			</a:t>
            </a:r>
            <a:r>
              <a:rPr lang="en-US" sz="1800" b="1" dirty="0"/>
              <a:t>P </a:t>
            </a:r>
            <a:r>
              <a:rPr lang="en-US" sz="1800" b="1" dirty="0" smtClean="0"/>
              <a:t>Kinney	</a:t>
            </a:r>
          </a:p>
          <a:p>
            <a:pPr marL="285750" indent="-285750">
              <a:buFont typeface="Arial"/>
              <a:buChar char="•"/>
            </a:pPr>
            <a:r>
              <a:rPr lang="en-US" sz="1800" b="1" dirty="0" smtClean="0"/>
              <a:t>Management Protocol	H Yokota</a:t>
            </a:r>
          </a:p>
          <a:p>
            <a:pPr marL="285750" indent="-285750">
              <a:buFont typeface="Arial"/>
              <a:buChar char="•"/>
            </a:pPr>
            <a:r>
              <a:rPr lang="en-US" sz="1800" b="1" dirty="0" err="1" smtClean="0"/>
              <a:t>PassThru</a:t>
            </a:r>
            <a:r>
              <a:rPr lang="en-US" sz="1800" b="1" dirty="0"/>
              <a:t>		C </a:t>
            </a:r>
            <a:r>
              <a:rPr lang="en-US" sz="1800" b="1" dirty="0" smtClean="0"/>
              <a:t>Perkins</a:t>
            </a:r>
          </a:p>
          <a:p>
            <a:pPr marL="285750" indent="-285750">
              <a:buFont typeface="Arial"/>
              <a:buChar char="•"/>
            </a:pPr>
            <a:r>
              <a:rPr lang="en-US" sz="1800" b="1" dirty="0" smtClean="0"/>
              <a:t>6LoWPAN		</a:t>
            </a:r>
          </a:p>
          <a:p>
            <a:pPr marL="285750" indent="-285750">
              <a:buFont typeface="Arial"/>
              <a:buChar char="•"/>
            </a:pPr>
            <a:r>
              <a:rPr lang="en-US" sz="1800" b="1" dirty="0" smtClean="0"/>
              <a:t>KMP			</a:t>
            </a:r>
          </a:p>
          <a:p>
            <a:pPr marL="285750" indent="-285750">
              <a:buFont typeface="Arial"/>
              <a:buChar char="•"/>
            </a:pPr>
            <a:r>
              <a:rPr lang="en-US" sz="1800" b="1" dirty="0" smtClean="0"/>
              <a:t>802.1X		Kinney/Moskowitz		</a:t>
            </a:r>
          </a:p>
          <a:p>
            <a:pPr marL="285750" indent="-285750">
              <a:buFont typeface="Arial"/>
              <a:buChar char="•"/>
            </a:pPr>
            <a:r>
              <a:rPr lang="en-US" sz="1800" b="1" dirty="0" smtClean="0"/>
              <a:t>L2R			Sato		</a:t>
            </a:r>
          </a:p>
          <a:p>
            <a:pPr marL="285750" indent="-285750">
              <a:buFont typeface="Arial"/>
              <a:buChar char="•"/>
            </a:pPr>
            <a:r>
              <a:rPr lang="en-US" sz="1800" b="1" dirty="0" smtClean="0"/>
              <a:t>6tisch			</a:t>
            </a:r>
          </a:p>
          <a:p>
            <a:pPr marL="285750" indent="-285750">
              <a:buFont typeface="Arial"/>
              <a:buChar char="•"/>
            </a:pPr>
            <a:r>
              <a:rPr lang="en-US" sz="1800" b="1" dirty="0" smtClean="0"/>
              <a:t>Ranging		B Verso</a:t>
            </a:r>
          </a:p>
          <a:p>
            <a:pPr marL="285750" indent="-285750">
              <a:buFont typeface="Arial"/>
              <a:buChar char="•"/>
            </a:pPr>
            <a:endParaRPr lang="en-US" sz="1800" b="1" dirty="0"/>
          </a:p>
          <a:p>
            <a:r>
              <a:rPr lang="en-US" sz="1800" b="1" dirty="0"/>
              <a:t>Functional Block Overview</a:t>
            </a:r>
          </a:p>
          <a:p>
            <a:pPr marL="342900" indent="-342900">
              <a:buFont typeface="Arial"/>
              <a:buChar char="•"/>
            </a:pPr>
            <a:r>
              <a:rPr lang="en-US" sz="1800" b="1" dirty="0"/>
              <a:t>How do they work?</a:t>
            </a:r>
          </a:p>
          <a:p>
            <a:pPr marL="342900" indent="-342900">
              <a:buFont typeface="Arial"/>
              <a:buChar char="•"/>
            </a:pPr>
            <a:r>
              <a:rPr lang="en-US" sz="1800" b="1" dirty="0"/>
              <a:t>What functions do they include?</a:t>
            </a:r>
          </a:p>
          <a:p>
            <a:pPr marL="342900" indent="-342900">
              <a:buFont typeface="Arial"/>
              <a:buChar char="•"/>
            </a:pPr>
            <a:r>
              <a:rPr lang="en-US" sz="1800" b="1" dirty="0"/>
              <a:t>How do the SAPs work? </a:t>
            </a:r>
          </a:p>
          <a:p>
            <a:pPr marL="342900" indent="-342900">
              <a:buFont typeface="Arial"/>
              <a:buChar char="•"/>
            </a:pPr>
            <a:r>
              <a:rPr lang="en-US" sz="1800" b="1" dirty="0"/>
              <a:t>What primitives are required?</a:t>
            </a:r>
          </a:p>
          <a:p>
            <a:pPr marL="342900" indent="-342900">
              <a:buFont typeface="Arial"/>
              <a:buChar char="•"/>
            </a:pPr>
            <a:r>
              <a:rPr lang="en-US" sz="1800" b="1" dirty="0"/>
              <a:t>What parameters are required</a:t>
            </a:r>
            <a:r>
              <a:rPr lang="en-US" sz="1800" b="1" dirty="0" smtClean="0"/>
              <a:t>?</a:t>
            </a:r>
            <a:endParaRPr lang="en-US" sz="1800" b="1" dirty="0"/>
          </a:p>
        </p:txBody>
      </p:sp>
    </p:spTree>
    <p:extLst>
      <p:ext uri="{BB962C8B-B14F-4D97-AF65-F5344CB8AC3E}">
        <p14:creationId xmlns:p14="http://schemas.microsoft.com/office/powerpoint/2010/main" val="1632005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107117</TotalTime>
  <Words>1184</Words>
  <Application>Microsoft Macintosh PowerPoint</Application>
  <PresentationFormat>On-screen Show (4:3)</PresentationFormat>
  <Paragraphs>211</Paragraphs>
  <Slides>11</Slides>
  <Notes>8</Notes>
  <HiddenSlides>3</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 Design</vt:lpstr>
      <vt:lpstr>PowerPoint Presentation</vt:lpstr>
      <vt:lpstr>Instructions for the WG Chair</vt:lpstr>
      <vt:lpstr>Participants, Patents, and Duty to Inform</vt:lpstr>
      <vt:lpstr>Patent Related Links</vt:lpstr>
      <vt:lpstr>Call for Potentially Essential Patents</vt:lpstr>
      <vt:lpstr>TG12 Officers</vt:lpstr>
      <vt:lpstr>TG12 Meeting Goals</vt:lpstr>
      <vt:lpstr>TG 12 Status Update, as of Sept 2017</vt:lpstr>
      <vt:lpstr>Future Efforts</vt:lpstr>
      <vt:lpstr>Meeting Accomplishments </vt:lpstr>
      <vt:lpstr>Schedule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Waikoloa</dc:title>
  <dc:subject>IEEE 802.15 &lt;TG12&gt;</dc:subject>
  <dc:creator>Pat Kinney</dc:creator>
  <cp:keywords/>
  <dc:description>&lt;15-17-0508-01-0012&gt;</dc:description>
  <cp:lastModifiedBy>Pat Kinney</cp:lastModifiedBy>
  <cp:revision>991</cp:revision>
  <cp:lastPrinted>2015-07-14T16:02:16Z</cp:lastPrinted>
  <dcterms:created xsi:type="dcterms:W3CDTF">2009-07-12T16:25:16Z</dcterms:created>
  <dcterms:modified xsi:type="dcterms:W3CDTF">2017-11-06T19:53:59Z</dcterms:modified>
  <cp:category/>
</cp:coreProperties>
</file>