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6" r:id="rId3"/>
    <p:sldId id="260" r:id="rId4"/>
    <p:sldId id="261" r:id="rId5"/>
    <p:sldId id="262" r:id="rId6"/>
    <p:sldId id="263" r:id="rId7"/>
    <p:sldId id="264" r:id="rId8"/>
    <p:sldId id="265" r:id="rId9"/>
    <p:sldId id="26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867D01C2-8C3E-46D5-97BB-69883BEB743A}"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949698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1E0CD724-E8B6-43C9-96CE-F1B85F42D39C}"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5976676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18FF625-DF6A-407B-BBBA-5DA19F3FB723}" type="slidenum">
              <a:rPr lang="en-US" altLang="en-US"/>
              <a:pPr>
                <a:defRPr/>
              </a:pPr>
              <a:t>‹Nr.›</a:t>
            </a:fld>
            <a:endParaRPr lang="en-US" altLang="en-US"/>
          </a:p>
        </p:txBody>
      </p:sp>
    </p:spTree>
    <p:extLst>
      <p:ext uri="{BB962C8B-B14F-4D97-AF65-F5344CB8AC3E}">
        <p14:creationId xmlns:p14="http://schemas.microsoft.com/office/powerpoint/2010/main" val="330660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EF6DCB-7AAB-47E4-9633-07E9B4755E8D}" type="slidenum">
              <a:rPr lang="en-US" altLang="en-US"/>
              <a:pPr>
                <a:defRPr/>
              </a:pPr>
              <a:t>‹Nr.›</a:t>
            </a:fld>
            <a:endParaRPr lang="en-US" altLang="en-US"/>
          </a:p>
        </p:txBody>
      </p:sp>
    </p:spTree>
    <p:extLst>
      <p:ext uri="{BB962C8B-B14F-4D97-AF65-F5344CB8AC3E}">
        <p14:creationId xmlns:p14="http://schemas.microsoft.com/office/powerpoint/2010/main" val="302355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5979E2F-B6AA-410F-B823-863B4B8ECFB5}" type="slidenum">
              <a:rPr lang="en-US" altLang="en-US"/>
              <a:pPr>
                <a:defRPr/>
              </a:pPr>
              <a:t>‹Nr.›</a:t>
            </a:fld>
            <a:endParaRPr lang="en-US" altLang="en-US"/>
          </a:p>
        </p:txBody>
      </p:sp>
    </p:spTree>
    <p:extLst>
      <p:ext uri="{BB962C8B-B14F-4D97-AF65-F5344CB8AC3E}">
        <p14:creationId xmlns:p14="http://schemas.microsoft.com/office/powerpoint/2010/main" val="327730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65F7874-E198-4F97-9944-B8125A25F473}" type="slidenum">
              <a:rPr lang="en-US" altLang="en-US"/>
              <a:pPr>
                <a:defRPr/>
              </a:pPr>
              <a:t>‹Nr.›</a:t>
            </a:fld>
            <a:endParaRPr lang="en-US" altLang="en-US"/>
          </a:p>
        </p:txBody>
      </p:sp>
    </p:spTree>
    <p:extLst>
      <p:ext uri="{BB962C8B-B14F-4D97-AF65-F5344CB8AC3E}">
        <p14:creationId xmlns:p14="http://schemas.microsoft.com/office/powerpoint/2010/main" val="2548482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413A868-3F39-495C-BEA4-AD5E0E028A1C}" type="slidenum">
              <a:rPr lang="en-US" altLang="en-US"/>
              <a:pPr>
                <a:defRPr/>
              </a:pPr>
              <a:t>‹Nr.›</a:t>
            </a:fld>
            <a:endParaRPr lang="en-US" altLang="en-US"/>
          </a:p>
        </p:txBody>
      </p:sp>
    </p:spTree>
    <p:extLst>
      <p:ext uri="{BB962C8B-B14F-4D97-AF65-F5344CB8AC3E}">
        <p14:creationId xmlns:p14="http://schemas.microsoft.com/office/powerpoint/2010/main" val="180779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Nov.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15AEC09-DFBC-431E-A3D7-4465807267A7}" type="slidenum">
              <a:rPr lang="en-US" altLang="en-US"/>
              <a:pPr>
                <a:defRPr/>
              </a:pPr>
              <a:t>‹Nr.›</a:t>
            </a:fld>
            <a:endParaRPr lang="en-US" altLang="en-US"/>
          </a:p>
        </p:txBody>
      </p:sp>
    </p:spTree>
    <p:extLst>
      <p:ext uri="{BB962C8B-B14F-4D97-AF65-F5344CB8AC3E}">
        <p14:creationId xmlns:p14="http://schemas.microsoft.com/office/powerpoint/2010/main" val="3873395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5B311FC-ED24-48DF-84B8-CE3B6ABCA5FC}" type="slidenum">
              <a:rPr lang="en-US" altLang="en-US"/>
              <a:pPr>
                <a:defRPr/>
              </a:pPr>
              <a:t>‹Nr.›</a:t>
            </a:fld>
            <a:endParaRPr lang="en-US" altLang="en-US"/>
          </a:p>
        </p:txBody>
      </p:sp>
    </p:spTree>
    <p:extLst>
      <p:ext uri="{BB962C8B-B14F-4D97-AF65-F5344CB8AC3E}">
        <p14:creationId xmlns:p14="http://schemas.microsoft.com/office/powerpoint/2010/main" val="404431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F2222567-84D0-4E51-8BAE-9A03FF41567E}" type="slidenum">
              <a:rPr lang="en-US" altLang="en-US"/>
              <a:pPr>
                <a:defRPr/>
              </a:pPr>
              <a:t>‹Nr.›</a:t>
            </a:fld>
            <a:endParaRPr lang="en-US" altLang="en-US"/>
          </a:p>
        </p:txBody>
      </p:sp>
    </p:spTree>
    <p:extLst>
      <p:ext uri="{BB962C8B-B14F-4D97-AF65-F5344CB8AC3E}">
        <p14:creationId xmlns:p14="http://schemas.microsoft.com/office/powerpoint/2010/main" val="383269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DCEF8783-9C8C-4877-BE61-4E3B26F5217A}" type="slidenum">
              <a:rPr lang="en-US" altLang="en-US"/>
              <a:pPr>
                <a:defRPr/>
              </a:pPr>
              <a:t>‹Nr.›</a:t>
            </a:fld>
            <a:endParaRPr lang="en-US" altLang="en-US"/>
          </a:p>
        </p:txBody>
      </p:sp>
    </p:spTree>
    <p:extLst>
      <p:ext uri="{BB962C8B-B14F-4D97-AF65-F5344CB8AC3E}">
        <p14:creationId xmlns:p14="http://schemas.microsoft.com/office/powerpoint/2010/main" val="250935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8DC9A39-8047-4701-AC0F-13240616A65C}" type="slidenum">
              <a:rPr lang="en-US" altLang="en-US"/>
              <a:pPr>
                <a:defRPr/>
              </a:pPr>
              <a:t>‹Nr.›</a:t>
            </a:fld>
            <a:endParaRPr lang="en-US" altLang="en-US"/>
          </a:p>
        </p:txBody>
      </p:sp>
    </p:spTree>
    <p:extLst>
      <p:ext uri="{BB962C8B-B14F-4D97-AF65-F5344CB8AC3E}">
        <p14:creationId xmlns:p14="http://schemas.microsoft.com/office/powerpoint/2010/main" val="3158617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Nov.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5BF4CCD-74FE-462D-9308-2E74628B442E}" type="slidenum">
              <a:rPr lang="en-US" altLang="en-US"/>
              <a:pPr>
                <a:defRPr/>
              </a:pPr>
              <a:t>‹Nr.›</a:t>
            </a:fld>
            <a:endParaRPr lang="en-US" altLang="en-US"/>
          </a:p>
        </p:txBody>
      </p:sp>
    </p:spTree>
    <p:extLst>
      <p:ext uri="{BB962C8B-B14F-4D97-AF65-F5344CB8AC3E}">
        <p14:creationId xmlns:p14="http://schemas.microsoft.com/office/powerpoint/2010/main" val="1829074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Nov.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72A0D44-5701-4AB1-9F34-B3A031C36D0F}" type="slidenum">
              <a:rPr lang="en-US" altLang="en-US"/>
              <a:pPr>
                <a:defRPr/>
              </a:pPr>
              <a:t>‹Nr.›</a:t>
            </a:fld>
            <a:endParaRPr lang="en-US" altLang="en-US"/>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15-17-0608-00-lpwa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39998B5-3C48-4324-8A50-75486ED9005C}"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[Implementation </a:t>
            </a:r>
            <a:r>
              <a:rPr lang="en-US" altLang="en-US" sz="1600" dirty="0" smtClean="0">
                <a:solidFill>
                  <a:schemeClr val="tx2"/>
                </a:solidFill>
              </a:rPr>
              <a:t>Approaches for </a:t>
            </a:r>
            <a:r>
              <a:rPr lang="en-US" altLang="en-US" sz="1600" dirty="0" smtClean="0">
                <a:solidFill>
                  <a:schemeClr val="tx2"/>
                </a:solidFill>
              </a:rPr>
              <a:t>LPWAN </a:t>
            </a:r>
            <a:r>
              <a:rPr lang="en-US" altLang="en-US" sz="1600" dirty="0" smtClean="0">
                <a:solidFill>
                  <a:schemeClr val="tx2"/>
                </a:solidFill>
              </a:rPr>
              <a:t>Extension]</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[6 November,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This document presents two possible approaches to integrate LPWAN in an existing 802.15.4 infrastructure]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IG LPWA]</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Implementation Approaches for LPWAN Extension</a:t>
            </a:r>
            <a:endParaRPr lang="en-US" dirty="0"/>
          </a:p>
        </p:txBody>
      </p:sp>
      <p:sp>
        <p:nvSpPr>
          <p:cNvPr id="6" name="Untertitel 5"/>
          <p:cNvSpPr>
            <a:spLocks noGrp="1"/>
          </p:cNvSpPr>
          <p:nvPr>
            <p:ph type="subTitle" idx="1"/>
          </p:nvPr>
        </p:nvSpPr>
        <p:spPr/>
        <p:txBody>
          <a:bodyPr/>
          <a:lstStyle/>
          <a:p>
            <a:r>
              <a:rPr lang="de-DE" dirty="0"/>
              <a:t>Joerg Robert (FAU Erlangen-</a:t>
            </a:r>
            <a:r>
              <a:rPr lang="de-DE" dirty="0" err="1"/>
              <a:t>Nuernberg</a:t>
            </a:r>
            <a:r>
              <a:rPr lang="de-DE" dirty="0"/>
              <a:t>)</a:t>
            </a:r>
          </a:p>
          <a:p>
            <a:endParaRPr lang="en-US" dirty="0"/>
          </a:p>
        </p:txBody>
      </p:sp>
      <p:sp>
        <p:nvSpPr>
          <p:cNvPr id="2" name="Datumsplatzhalter 1"/>
          <p:cNvSpPr>
            <a:spLocks noGrp="1"/>
          </p:cNvSpPr>
          <p:nvPr>
            <p:ph type="dt" sz="half" idx="10"/>
          </p:nvPr>
        </p:nvSpPr>
        <p:spPr/>
        <p:txBody>
          <a:bodyPr/>
          <a:lstStyle/>
          <a:p>
            <a:pPr>
              <a:defRPr/>
            </a:pPr>
            <a:r>
              <a:rPr lang="en-US" altLang="en-US" smtClean="0"/>
              <a:t>Nov.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DCEF8783-9C8C-4877-BE61-4E3B26F5217A}" type="slidenum">
              <a:rPr lang="en-US" altLang="en-US" smtClean="0"/>
              <a:pPr>
                <a:defRPr/>
              </a:pPr>
              <a:t>2</a:t>
            </a:fld>
            <a:endParaRPr lang="en-US" altLang="en-US"/>
          </a:p>
        </p:txBody>
      </p:sp>
    </p:spTree>
    <p:extLst>
      <p:ext uri="{BB962C8B-B14F-4D97-AF65-F5344CB8AC3E}">
        <p14:creationId xmlns:p14="http://schemas.microsoft.com/office/powerpoint/2010/main" val="2131573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Use-Case Smart Grid with LPWAN </a:t>
            </a:r>
            <a:r>
              <a:rPr lang="en-US" dirty="0" smtClean="0"/>
              <a:t>Extension ( I / II )</a:t>
            </a:r>
            <a:endParaRPr lang="en-US" dirty="0"/>
          </a:p>
        </p:txBody>
      </p:sp>
      <p:sp>
        <p:nvSpPr>
          <p:cNvPr id="3" name="Inhaltsplatzhalter 2"/>
          <p:cNvSpPr>
            <a:spLocks noGrp="1"/>
          </p:cNvSpPr>
          <p:nvPr>
            <p:ph idx="1"/>
          </p:nvPr>
        </p:nvSpPr>
        <p:spPr/>
        <p:txBody>
          <a:bodyPr/>
          <a:lstStyle/>
          <a:p>
            <a:r>
              <a:rPr lang="en-US" sz="2000" dirty="0" smtClean="0"/>
              <a:t>Discussion in Waikoloa on possible ways to integrate LPWAN into existing 802.15.4 infrastructure to cover remote users</a:t>
            </a:r>
          </a:p>
          <a:p>
            <a:r>
              <a:rPr lang="en-US" sz="2000" dirty="0" smtClean="0"/>
              <a:t>Die document presents two possible approaches for the integration</a:t>
            </a:r>
          </a:p>
          <a:p>
            <a:endParaRPr lang="en-US" sz="2000" dirty="0" smtClean="0"/>
          </a:p>
          <a:p>
            <a:r>
              <a:rPr lang="en-US" sz="2000" dirty="0" smtClean="0"/>
              <a:t>The assumptions are:</a:t>
            </a:r>
          </a:p>
          <a:p>
            <a:pPr lvl="1"/>
            <a:r>
              <a:rPr lang="en-US" sz="1600" dirty="0" smtClean="0"/>
              <a:t>Potential re-use of existing 802.15.4 devices with updated software</a:t>
            </a:r>
          </a:p>
          <a:p>
            <a:pPr lvl="1"/>
            <a:r>
              <a:rPr lang="en-US" sz="1600" dirty="0" smtClean="0"/>
              <a:t>Each device is only able to operate on 802.15.4 or LPWAN at each point of time</a:t>
            </a:r>
          </a:p>
          <a:p>
            <a:pPr lvl="1"/>
            <a:r>
              <a:rPr lang="en-US" sz="1600" dirty="0" smtClean="0"/>
              <a:t>The number of LPWAN devices should be as low as possible</a:t>
            </a:r>
            <a:endParaRPr lang="en-US" sz="1600"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1D08F16-FA3F-4F02-A0C8-4AFDF9D24858}" type="slidenum">
              <a:rPr lang="en-US" altLang="en-US"/>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p:cNvSpPr>
            <a:spLocks noGrp="1"/>
          </p:cNvSpPr>
          <p:nvPr>
            <p:ph type="title"/>
          </p:nvPr>
        </p:nvSpPr>
        <p:spPr/>
        <p:txBody>
          <a:bodyPr/>
          <a:lstStyle/>
          <a:p>
            <a:r>
              <a:rPr lang="en-US" dirty="0" smtClean="0"/>
              <a:t>Use-Case Smart Grid with LPWAN Extension ( II / II )</a:t>
            </a:r>
            <a:endParaRPr lang="en-US" dirty="0"/>
          </a:p>
        </p:txBody>
      </p:sp>
      <p:sp>
        <p:nvSpPr>
          <p:cNvPr id="2" name="Datumsplatzhalter 1"/>
          <p:cNvSpPr>
            <a:spLocks noGrp="1"/>
          </p:cNvSpPr>
          <p:nvPr>
            <p:ph type="dt" sz="half" idx="10"/>
          </p:nvPr>
        </p:nvSpPr>
        <p:spPr/>
        <p:txBody>
          <a:bodyPr/>
          <a:lstStyle/>
          <a:p>
            <a:pPr>
              <a:defRPr/>
            </a:pPr>
            <a:r>
              <a:rPr lang="en-US" altLang="en-US" dirty="0" smtClean="0"/>
              <a:t>Nov.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DCEF8783-9C8C-4877-BE61-4E3B26F5217A}" type="slidenum">
              <a:rPr lang="en-US" altLang="en-US" smtClean="0"/>
              <a:pPr>
                <a:defRPr/>
              </a:pPr>
              <a:t>4</a:t>
            </a:fld>
            <a:endParaRPr lang="en-US" altLang="en-US" dirty="0"/>
          </a:p>
        </p:txBody>
      </p:sp>
      <p:pic>
        <p:nvPicPr>
          <p:cNvPr id="5" name="Picture 4" descr="cell phone tower by adriankierm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203" y="1988840"/>
            <a:ext cx="541755" cy="24122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4443" y="2057114"/>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4601" y="1988840"/>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0427" y="3484543"/>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6341" y="3263248"/>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1168" y="3009660"/>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Forest by 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4048" y="2249702"/>
            <a:ext cx="2315506" cy="1753996"/>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mit Pfeil 11"/>
          <p:cNvCxnSpPr/>
          <p:nvPr/>
        </p:nvCxnSpPr>
        <p:spPr bwMode="auto">
          <a:xfrm>
            <a:off x="1691680" y="1988840"/>
            <a:ext cx="855043" cy="23709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mit Pfeil 12"/>
          <p:cNvCxnSpPr/>
          <p:nvPr/>
        </p:nvCxnSpPr>
        <p:spPr bwMode="auto">
          <a:xfrm>
            <a:off x="1691680" y="2225932"/>
            <a:ext cx="855043" cy="1352658"/>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3059832" y="2225932"/>
            <a:ext cx="99107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p:nvPr/>
        </p:nvCxnSpPr>
        <p:spPr bwMode="auto">
          <a:xfrm flipV="1">
            <a:off x="2804988" y="3484543"/>
            <a:ext cx="843633" cy="26086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mit Pfeil 15"/>
          <p:cNvCxnSpPr/>
          <p:nvPr/>
        </p:nvCxnSpPr>
        <p:spPr bwMode="auto">
          <a:xfrm flipV="1">
            <a:off x="3648621" y="2369948"/>
            <a:ext cx="402281" cy="100811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mit Pfeil 16"/>
          <p:cNvCxnSpPr>
            <a:endCxn id="10" idx="0"/>
          </p:cNvCxnSpPr>
          <p:nvPr/>
        </p:nvCxnSpPr>
        <p:spPr bwMode="auto">
          <a:xfrm>
            <a:off x="4572000" y="2225932"/>
            <a:ext cx="3601449" cy="783728"/>
          </a:xfrm>
          <a:prstGeom prst="straightConnector1">
            <a:avLst/>
          </a:prstGeom>
          <a:ln>
            <a:solidFill>
              <a:srgbClr val="FF0000"/>
            </a:solidFill>
            <a:headEnd type="arrow"/>
            <a:tailEnd type="arrow"/>
          </a:ln>
          <a:extLst/>
        </p:spPr>
        <p:style>
          <a:lnRef idx="3">
            <a:schemeClr val="accent4"/>
          </a:lnRef>
          <a:fillRef idx="0">
            <a:schemeClr val="accent4"/>
          </a:fillRef>
          <a:effectRef idx="2">
            <a:schemeClr val="accent4"/>
          </a:effectRef>
          <a:fontRef idx="minor">
            <a:schemeClr val="tx1"/>
          </a:fontRef>
        </p:style>
      </p:cxnSp>
      <p:sp>
        <p:nvSpPr>
          <p:cNvPr id="18" name="Textfeld 17"/>
          <p:cNvSpPr txBox="1"/>
          <p:nvPr/>
        </p:nvSpPr>
        <p:spPr>
          <a:xfrm>
            <a:off x="1886700" y="4850764"/>
            <a:ext cx="2768707" cy="584775"/>
          </a:xfrm>
          <a:prstGeom prst="rect">
            <a:avLst/>
          </a:prstGeom>
          <a:noFill/>
        </p:spPr>
        <p:txBody>
          <a:bodyPr wrap="none" rtlCol="0">
            <a:spAutoFit/>
          </a:bodyPr>
          <a:lstStyle/>
          <a:p>
            <a:r>
              <a:rPr lang="en-US" sz="1600" dirty="0" smtClean="0"/>
              <a:t>Mesh Network (e.g. 802.15.4g)</a:t>
            </a:r>
          </a:p>
          <a:p>
            <a:r>
              <a:rPr lang="en-US" sz="1600" dirty="0" smtClean="0"/>
              <a:t>for “normal” users</a:t>
            </a:r>
            <a:endParaRPr lang="en-US" sz="1600" dirty="0"/>
          </a:p>
        </p:txBody>
      </p:sp>
      <p:sp>
        <p:nvSpPr>
          <p:cNvPr id="19" name="Textfeld 18"/>
          <p:cNvSpPr txBox="1"/>
          <p:nvPr/>
        </p:nvSpPr>
        <p:spPr>
          <a:xfrm>
            <a:off x="7548524" y="4840428"/>
            <a:ext cx="1263487" cy="338554"/>
          </a:xfrm>
          <a:prstGeom prst="rect">
            <a:avLst/>
          </a:prstGeom>
          <a:noFill/>
        </p:spPr>
        <p:txBody>
          <a:bodyPr wrap="none" rtlCol="0">
            <a:spAutoFit/>
          </a:bodyPr>
          <a:lstStyle/>
          <a:p>
            <a:r>
              <a:rPr lang="en-US" sz="1600" dirty="0" smtClean="0"/>
              <a:t>Remote User</a:t>
            </a:r>
            <a:endParaRPr lang="en-US" sz="1600" dirty="0"/>
          </a:p>
        </p:txBody>
      </p:sp>
      <p:sp>
        <p:nvSpPr>
          <p:cNvPr id="20" name="Textfeld 19"/>
          <p:cNvSpPr txBox="1"/>
          <p:nvPr/>
        </p:nvSpPr>
        <p:spPr>
          <a:xfrm>
            <a:off x="5220072" y="4696875"/>
            <a:ext cx="1473545" cy="646331"/>
          </a:xfrm>
          <a:prstGeom prst="rect">
            <a:avLst/>
          </a:prstGeom>
          <a:noFill/>
        </p:spPr>
        <p:txBody>
          <a:bodyPr wrap="none" rtlCol="0">
            <a:spAutoFit/>
          </a:bodyPr>
          <a:lstStyle/>
          <a:p>
            <a:r>
              <a:rPr lang="en-US" sz="1800" dirty="0" smtClean="0">
                <a:solidFill>
                  <a:srgbClr val="FF0000"/>
                </a:solidFill>
              </a:rPr>
              <a:t>Long-Range </a:t>
            </a:r>
            <a:br>
              <a:rPr lang="en-US" sz="1800" dirty="0" smtClean="0">
                <a:solidFill>
                  <a:srgbClr val="FF0000"/>
                </a:solidFill>
              </a:rPr>
            </a:br>
            <a:r>
              <a:rPr lang="en-US" sz="1800" dirty="0" smtClean="0">
                <a:solidFill>
                  <a:srgbClr val="FF0000"/>
                </a:solidFill>
              </a:rPr>
              <a:t>LPWAN Link</a:t>
            </a:r>
            <a:endParaRPr lang="en-US" sz="1800" dirty="0">
              <a:solidFill>
                <a:srgbClr val="FF0000"/>
              </a:solidFill>
            </a:endParaRPr>
          </a:p>
        </p:txBody>
      </p:sp>
      <p:cxnSp>
        <p:nvCxnSpPr>
          <p:cNvPr id="21" name="Gerade Verbindung mit Pfeil 20"/>
          <p:cNvCxnSpPr/>
          <p:nvPr/>
        </p:nvCxnSpPr>
        <p:spPr bwMode="auto">
          <a:xfrm>
            <a:off x="1468958" y="2378332"/>
            <a:ext cx="6856891" cy="783728"/>
          </a:xfrm>
          <a:prstGeom prst="straightConnector1">
            <a:avLst/>
          </a:prstGeom>
          <a:ln>
            <a:solidFill>
              <a:srgbClr val="FF0000"/>
            </a:solidFill>
            <a:headEnd type="arrow"/>
            <a:tailEnd type="arrow"/>
          </a:ln>
          <a:extLst/>
        </p:spPr>
        <p:style>
          <a:lnRef idx="3">
            <a:schemeClr val="accent4"/>
          </a:lnRef>
          <a:fillRef idx="0">
            <a:schemeClr val="accent4"/>
          </a:fillRef>
          <a:effectRef idx="2">
            <a:schemeClr val="accent4"/>
          </a:effectRef>
          <a:fontRef idx="minor">
            <a:schemeClr val="tx1"/>
          </a:fontRef>
        </p:style>
      </p:cxnSp>
      <p:sp>
        <p:nvSpPr>
          <p:cNvPr id="23" name="Inhaltsplatzhalter 8"/>
          <p:cNvSpPr txBox="1">
            <a:spLocks/>
          </p:cNvSpPr>
          <p:nvPr/>
        </p:nvSpPr>
        <p:spPr>
          <a:xfrm>
            <a:off x="685800" y="5589240"/>
            <a:ext cx="7772400" cy="75279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Scenario 1: Direct link to base-station</a:t>
            </a:r>
          </a:p>
          <a:p>
            <a:r>
              <a:rPr lang="en-US" sz="2400" kern="0" dirty="0" smtClean="0"/>
              <a:t>Scenario 2: Link to 802.15.4 mesh node</a:t>
            </a:r>
            <a:endParaRPr lang="en-US" sz="2400" kern="0" dirty="0"/>
          </a:p>
        </p:txBody>
      </p:sp>
    </p:spTree>
    <p:extLst>
      <p:ext uri="{BB962C8B-B14F-4D97-AF65-F5344CB8AC3E}">
        <p14:creationId xmlns:p14="http://schemas.microsoft.com/office/powerpoint/2010/main" val="3538887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Scenario 1: Direct Link to Base-Station</a:t>
            </a:r>
            <a:endParaRPr lang="en-US" dirty="0"/>
          </a:p>
        </p:txBody>
      </p:sp>
      <p:sp>
        <p:nvSpPr>
          <p:cNvPr id="9" name="Inhaltsplatzhalter 8"/>
          <p:cNvSpPr>
            <a:spLocks noGrp="1"/>
          </p:cNvSpPr>
          <p:nvPr>
            <p:ph idx="1"/>
          </p:nvPr>
        </p:nvSpPr>
        <p:spPr/>
        <p:txBody>
          <a:bodyPr/>
          <a:lstStyle/>
          <a:p>
            <a:r>
              <a:rPr lang="en-US" sz="2400" dirty="0"/>
              <a:t>The base station is equipped with separate LPWAN communication device</a:t>
            </a:r>
          </a:p>
          <a:p>
            <a:endParaRPr lang="en-US" sz="2400" dirty="0" smtClean="0"/>
          </a:p>
          <a:p>
            <a:r>
              <a:rPr lang="en-US" sz="2400" dirty="0" smtClean="0"/>
              <a:t>Connection setup:</a:t>
            </a:r>
          </a:p>
          <a:p>
            <a:pPr lvl="1"/>
            <a:r>
              <a:rPr lang="en-US" sz="2000" dirty="0" smtClean="0"/>
              <a:t>Devices listen to 802.15.4 beacon and first try to connect to classical 802.15.4g network</a:t>
            </a:r>
          </a:p>
          <a:p>
            <a:pPr lvl="1"/>
            <a:r>
              <a:rPr lang="en-US" sz="2000" dirty="0" smtClean="0"/>
              <a:t>If connection cannot be established properly, they switch to the LPWAN mode and listen for LPWAN beacons to connect  to the LPWAN network that is operated on a different frequency</a:t>
            </a:r>
            <a:endParaRPr lang="en-US" sz="2400" dirty="0"/>
          </a:p>
          <a:p>
            <a:pPr marL="0" indent="0">
              <a:buNone/>
            </a:pPr>
            <a:r>
              <a:rPr lang="en-US" sz="2400" dirty="0" smtClean="0">
                <a:sym typeface="Wingdings" panose="05000000000000000000" pitchFamily="2" charset="2"/>
              </a:rPr>
              <a:t> Trivial case, as two different networks are operated</a:t>
            </a:r>
            <a:endParaRPr lang="en-US" sz="2400" dirty="0"/>
          </a:p>
        </p:txBody>
      </p:sp>
      <p:sp>
        <p:nvSpPr>
          <p:cNvPr id="3" name="Datumsplatzhalter 2"/>
          <p:cNvSpPr>
            <a:spLocks noGrp="1"/>
          </p:cNvSpPr>
          <p:nvPr>
            <p:ph type="dt" sz="half" idx="10"/>
          </p:nvPr>
        </p:nvSpPr>
        <p:spPr/>
        <p:txBody>
          <a:bodyPr/>
          <a:lstStyle/>
          <a:p>
            <a:pPr>
              <a:defRPr/>
            </a:pPr>
            <a:r>
              <a:rPr lang="en-US" altLang="en-US" smtClean="0"/>
              <a:t>Nov. 2017</a:t>
            </a:r>
            <a:endParaRPr lang="en-US" altLang="en-US" dirty="0"/>
          </a:p>
        </p:txBody>
      </p:sp>
      <p:sp>
        <p:nvSpPr>
          <p:cNvPr id="4" name="Fußzeilenplatzhalter 3"/>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5" name="Foliennummernplatzhalter 4"/>
          <p:cNvSpPr>
            <a:spLocks noGrp="1"/>
          </p:cNvSpPr>
          <p:nvPr>
            <p:ph type="sldNum" sz="quarter" idx="12"/>
          </p:nvPr>
        </p:nvSpPr>
        <p:spPr/>
        <p:txBody>
          <a:bodyPr/>
          <a:lstStyle/>
          <a:p>
            <a:pPr>
              <a:defRPr/>
            </a:pPr>
            <a:r>
              <a:rPr lang="en-US" altLang="en-US" smtClean="0"/>
              <a:t>Slide </a:t>
            </a:r>
            <a:fld id="{F2222567-84D0-4E51-8BAE-9A03FF41567E}" type="slidenum">
              <a:rPr lang="en-US" altLang="en-US" smtClean="0"/>
              <a:pPr>
                <a:defRPr/>
              </a:pPr>
              <a:t>5</a:t>
            </a:fld>
            <a:endParaRPr lang="en-US" altLang="en-US"/>
          </a:p>
        </p:txBody>
      </p:sp>
    </p:spTree>
    <p:extLst>
      <p:ext uri="{BB962C8B-B14F-4D97-AF65-F5344CB8AC3E}">
        <p14:creationId xmlns:p14="http://schemas.microsoft.com/office/powerpoint/2010/main" val="1839963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Scenario 2: Link to 802.15.4 </a:t>
            </a:r>
            <a:r>
              <a:rPr lang="en-US" dirty="0" smtClean="0"/>
              <a:t>Mesh </a:t>
            </a:r>
            <a:r>
              <a:rPr lang="en-US" dirty="0"/>
              <a:t>N</a:t>
            </a:r>
            <a:r>
              <a:rPr lang="en-US" dirty="0" smtClean="0"/>
              <a:t>ode</a:t>
            </a:r>
            <a:endParaRPr lang="en-US" dirty="0"/>
          </a:p>
        </p:txBody>
      </p:sp>
      <p:sp>
        <p:nvSpPr>
          <p:cNvPr id="3" name="Inhaltsplatzhalter 2"/>
          <p:cNvSpPr>
            <a:spLocks noGrp="1"/>
          </p:cNvSpPr>
          <p:nvPr>
            <p:ph idx="1"/>
          </p:nvPr>
        </p:nvSpPr>
        <p:spPr/>
        <p:txBody>
          <a:bodyPr/>
          <a:lstStyle/>
          <a:p>
            <a:r>
              <a:rPr lang="en-US" sz="2400" dirty="0" smtClean="0"/>
              <a:t>The mesh nodes offer LPWAN and classical 802.15.4 connectivity, but not at the same time</a:t>
            </a:r>
          </a:p>
          <a:p>
            <a:endParaRPr lang="en-US" sz="2400" dirty="0"/>
          </a:p>
          <a:p>
            <a:r>
              <a:rPr lang="en-US" sz="2400" dirty="0"/>
              <a:t>Connection setup:</a:t>
            </a:r>
          </a:p>
          <a:p>
            <a:pPr lvl="1"/>
            <a:r>
              <a:rPr lang="en-US" sz="2000" dirty="0"/>
              <a:t>Devices first </a:t>
            </a:r>
            <a:r>
              <a:rPr lang="en-US" sz="2000" dirty="0" smtClean="0"/>
              <a:t>listen to 802.15.4 beacon and then try </a:t>
            </a:r>
            <a:r>
              <a:rPr lang="en-US" sz="2000" dirty="0"/>
              <a:t>to connect to classical 802.15.4g network</a:t>
            </a:r>
          </a:p>
          <a:p>
            <a:pPr lvl="1"/>
            <a:r>
              <a:rPr lang="en-US" sz="2000" dirty="0"/>
              <a:t>If connection cannot be established properly, they switch to the </a:t>
            </a:r>
            <a:r>
              <a:rPr lang="en-US" sz="2000" dirty="0" smtClean="0"/>
              <a:t>LPWAN mode and listen for the LPWAN beacon</a:t>
            </a:r>
            <a:endParaRPr lang="en-US" sz="2000" dirty="0"/>
          </a:p>
          <a:p>
            <a:endParaRPr lang="en-US" sz="2400" dirty="0" smtClean="0"/>
          </a:p>
          <a:p>
            <a:pPr>
              <a:buFont typeface="Wingdings"/>
              <a:buChar char="è"/>
            </a:pPr>
            <a:r>
              <a:rPr lang="en-US" sz="2400" dirty="0" smtClean="0">
                <a:sym typeface="Wingdings" panose="05000000000000000000" pitchFamily="2" charset="2"/>
              </a:rPr>
              <a:t>Nodes connected to the 802.15.4 mesh network (mesh nodes) have to offer LPWAN connectivity</a:t>
            </a:r>
          </a:p>
          <a:p>
            <a:pPr>
              <a:buFont typeface="Wingdings"/>
              <a:buChar char="è"/>
            </a:pP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65F7874-E198-4F97-9944-B8125A25F473}" type="slidenum">
              <a:rPr lang="en-US" altLang="en-US" smtClean="0"/>
              <a:pPr>
                <a:defRPr/>
              </a:pPr>
              <a:t>6</a:t>
            </a:fld>
            <a:endParaRPr lang="en-US" altLang="en-US"/>
          </a:p>
        </p:txBody>
      </p:sp>
    </p:spTree>
    <p:extLst>
      <p:ext uri="{BB962C8B-B14F-4D97-AF65-F5344CB8AC3E}">
        <p14:creationId xmlns:p14="http://schemas.microsoft.com/office/powerpoint/2010/main" val="3720114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Mesh Node Realization</a:t>
            </a:r>
            <a:endParaRPr lang="en-US" dirty="0"/>
          </a:p>
        </p:txBody>
      </p:sp>
      <p:sp>
        <p:nvSpPr>
          <p:cNvPr id="3" name="Inhaltsplatzhalter 2"/>
          <p:cNvSpPr>
            <a:spLocks noGrp="1"/>
          </p:cNvSpPr>
          <p:nvPr>
            <p:ph idx="1"/>
          </p:nvPr>
        </p:nvSpPr>
        <p:spPr>
          <a:xfrm>
            <a:off x="685800" y="3933056"/>
            <a:ext cx="7772400" cy="2162944"/>
          </a:xfrm>
        </p:spPr>
        <p:txBody>
          <a:bodyPr/>
          <a:lstStyle/>
          <a:p>
            <a:r>
              <a:rPr lang="en-US" sz="1800" dirty="0" smtClean="0"/>
              <a:t>Nodes cannot offer 802.15.4 and LPWAN connectivity simultaneously</a:t>
            </a:r>
          </a:p>
          <a:p>
            <a:pPr>
              <a:buFont typeface="Wingdings"/>
              <a:buChar char="è"/>
            </a:pPr>
            <a:r>
              <a:rPr lang="en-US" sz="1800" dirty="0" smtClean="0">
                <a:sym typeface="Wingdings" panose="05000000000000000000" pitchFamily="2" charset="2"/>
              </a:rPr>
              <a:t>TDMA structure where only LPWAN or 802.15.4 is active at each point of time</a:t>
            </a:r>
          </a:p>
          <a:p>
            <a:pPr>
              <a:buFont typeface="Wingdings"/>
              <a:buChar char="è"/>
            </a:pPr>
            <a:r>
              <a:rPr lang="en-US" sz="1800" dirty="0" smtClean="0">
                <a:sym typeface="Wingdings" panose="05000000000000000000" pitchFamily="2" charset="2"/>
              </a:rPr>
              <a:t>Mesh Node acts as 802.15.4 and LPWAN PAN coordinator and transmits 802.15.4 and LPWAN beacons to coordinate TDMA structure</a:t>
            </a:r>
          </a:p>
          <a:p>
            <a:pPr>
              <a:buFont typeface="Wingdings"/>
              <a:buChar char="è"/>
            </a:pPr>
            <a:r>
              <a:rPr lang="en-US" sz="1800" dirty="0" smtClean="0">
                <a:sym typeface="Wingdings" panose="05000000000000000000" pitchFamily="2" charset="2"/>
              </a:rPr>
              <a:t>LPWAN mode acts as new MCS mode</a:t>
            </a:r>
            <a:endParaRPr lang="en-US"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65F7874-E198-4F97-9944-B8125A25F473}" type="slidenum">
              <a:rPr lang="en-US" altLang="en-US" smtClean="0"/>
              <a:pPr>
                <a:defRPr/>
              </a:pPr>
              <a:t>7</a:t>
            </a:fld>
            <a:endParaRPr lang="en-US" altLang="en-US"/>
          </a:p>
        </p:txBody>
      </p:sp>
      <p:grpSp>
        <p:nvGrpSpPr>
          <p:cNvPr id="17" name="Gruppieren 16"/>
          <p:cNvGrpSpPr/>
          <p:nvPr/>
        </p:nvGrpSpPr>
        <p:grpSpPr>
          <a:xfrm>
            <a:off x="1404393" y="2065049"/>
            <a:ext cx="5976664" cy="1100981"/>
            <a:chOff x="395536" y="1859967"/>
            <a:chExt cx="8424936" cy="1353009"/>
          </a:xfrm>
        </p:grpSpPr>
        <p:sp>
          <p:nvSpPr>
            <p:cNvPr id="8" name="Rechteck 7"/>
            <p:cNvSpPr/>
            <p:nvPr/>
          </p:nvSpPr>
          <p:spPr bwMode="auto">
            <a:xfrm>
              <a:off x="413504" y="1859967"/>
              <a:ext cx="2808312" cy="504056"/>
            </a:xfrm>
            <a:prstGeom prst="rect">
              <a:avLst/>
            </a:prstGeom>
            <a:solidFill>
              <a:schemeClr val="bg1">
                <a:lumMod val="75000"/>
              </a:schemeClr>
            </a:solidFill>
            <a:ln>
              <a:solidFill>
                <a:schemeClr val="tx1"/>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802.15.4 Active Period</a:t>
              </a:r>
            </a:p>
          </p:txBody>
        </p:sp>
        <p:sp>
          <p:nvSpPr>
            <p:cNvPr id="9" name="Rechteck 8"/>
            <p:cNvSpPr/>
            <p:nvPr/>
          </p:nvSpPr>
          <p:spPr bwMode="auto">
            <a:xfrm>
              <a:off x="3221816" y="1859967"/>
              <a:ext cx="2808312" cy="504056"/>
            </a:xfrm>
            <a:prstGeom prst="rect">
              <a:avLst/>
            </a:prstGeom>
            <a:solidFill>
              <a:schemeClr val="bg1">
                <a:lumMod val="95000"/>
              </a:schemeClr>
            </a:solidFill>
            <a:ln>
              <a:solidFill>
                <a:schemeClr val="tx1"/>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Times New Roman" pitchFamily="18" charset="0"/>
                </a:rPr>
                <a:t>802.15.4 In-Active Period</a:t>
              </a:r>
            </a:p>
          </p:txBody>
        </p:sp>
        <p:sp>
          <p:nvSpPr>
            <p:cNvPr id="12" name="Rechteck 11"/>
            <p:cNvSpPr/>
            <p:nvPr/>
          </p:nvSpPr>
          <p:spPr bwMode="auto">
            <a:xfrm>
              <a:off x="6012160" y="1859967"/>
              <a:ext cx="2808312" cy="504056"/>
            </a:xfrm>
            <a:prstGeom prst="rect">
              <a:avLst/>
            </a:prstGeom>
            <a:solidFill>
              <a:schemeClr val="bg1">
                <a:lumMod val="75000"/>
              </a:schemeClr>
            </a:solidFill>
            <a:ln>
              <a:solidFill>
                <a:schemeClr val="tx1"/>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802.15.4 Active Period</a:t>
              </a:r>
            </a:p>
          </p:txBody>
        </p:sp>
        <p:sp>
          <p:nvSpPr>
            <p:cNvPr id="14" name="Rechteck 13"/>
            <p:cNvSpPr/>
            <p:nvPr/>
          </p:nvSpPr>
          <p:spPr bwMode="auto">
            <a:xfrm>
              <a:off x="395536" y="2708920"/>
              <a:ext cx="2808312" cy="504056"/>
            </a:xfrm>
            <a:prstGeom prst="rect">
              <a:avLst/>
            </a:prstGeom>
            <a:solidFill>
              <a:srgbClr val="FF8080"/>
            </a:solidFill>
            <a:ln>
              <a:solidFill>
                <a:schemeClr val="tx1"/>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Times New Roman" pitchFamily="18" charset="0"/>
                </a:rPr>
                <a:t>LPWAN In-Active Period</a:t>
              </a:r>
            </a:p>
          </p:txBody>
        </p:sp>
        <p:sp>
          <p:nvSpPr>
            <p:cNvPr id="15" name="Rechteck 14"/>
            <p:cNvSpPr/>
            <p:nvPr/>
          </p:nvSpPr>
          <p:spPr bwMode="auto">
            <a:xfrm>
              <a:off x="3203848" y="2708920"/>
              <a:ext cx="2808312" cy="504056"/>
            </a:xfrm>
            <a:prstGeom prst="rect">
              <a:avLst/>
            </a:prstGeom>
            <a:solidFill>
              <a:srgbClr val="FF0000"/>
            </a:solidFill>
            <a:ln>
              <a:solidFill>
                <a:schemeClr val="tx1"/>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400" dirty="0" smtClean="0">
                  <a:solidFill>
                    <a:schemeClr val="tx1"/>
                  </a:solidFill>
                  <a:latin typeface="Times New Roman" pitchFamily="18" charset="0"/>
                </a:rPr>
                <a:t>LPWAN Active </a:t>
              </a:r>
              <a:r>
                <a:rPr lang="en-US" sz="1400" dirty="0">
                  <a:solidFill>
                    <a:schemeClr val="tx1"/>
                  </a:solidFill>
                  <a:latin typeface="Times New Roman" pitchFamily="18" charset="0"/>
                </a:rPr>
                <a:t>Period</a:t>
              </a:r>
            </a:p>
          </p:txBody>
        </p:sp>
        <p:sp>
          <p:nvSpPr>
            <p:cNvPr id="16" name="Rechteck 15"/>
            <p:cNvSpPr/>
            <p:nvPr/>
          </p:nvSpPr>
          <p:spPr bwMode="auto">
            <a:xfrm>
              <a:off x="5994192" y="2708920"/>
              <a:ext cx="2808312" cy="504056"/>
            </a:xfrm>
            <a:prstGeom prst="rect">
              <a:avLst/>
            </a:prstGeom>
            <a:solidFill>
              <a:srgbClr val="FF8080"/>
            </a:solidFill>
            <a:ln>
              <a:solidFill>
                <a:schemeClr val="tx1"/>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Times New Roman" pitchFamily="18" charset="0"/>
                </a:rPr>
                <a:t>LPWAN In-Active Period</a:t>
              </a:r>
            </a:p>
          </p:txBody>
        </p:sp>
      </p:grpSp>
      <p:sp>
        <p:nvSpPr>
          <p:cNvPr id="18" name="Textfeld 17"/>
          <p:cNvSpPr txBox="1"/>
          <p:nvPr/>
        </p:nvSpPr>
        <p:spPr>
          <a:xfrm>
            <a:off x="7668344" y="2359486"/>
            <a:ext cx="377026" cy="400110"/>
          </a:xfrm>
          <a:prstGeom prst="rect">
            <a:avLst/>
          </a:prstGeom>
          <a:noFill/>
        </p:spPr>
        <p:txBody>
          <a:bodyPr wrap="none" rtlCol="0">
            <a:spAutoFit/>
          </a:bodyPr>
          <a:lstStyle/>
          <a:p>
            <a:r>
              <a:rPr lang="en-US" sz="2000" dirty="0" smtClean="0"/>
              <a:t>...</a:t>
            </a:r>
            <a:endParaRPr lang="en-US" sz="2000" dirty="0"/>
          </a:p>
        </p:txBody>
      </p:sp>
      <p:sp>
        <p:nvSpPr>
          <p:cNvPr id="19" name="Textfeld 18"/>
          <p:cNvSpPr txBox="1"/>
          <p:nvPr/>
        </p:nvSpPr>
        <p:spPr>
          <a:xfrm>
            <a:off x="755576" y="2359486"/>
            <a:ext cx="377026" cy="400110"/>
          </a:xfrm>
          <a:prstGeom prst="rect">
            <a:avLst/>
          </a:prstGeom>
          <a:noFill/>
        </p:spPr>
        <p:txBody>
          <a:bodyPr wrap="none" rtlCol="0">
            <a:spAutoFit/>
          </a:bodyPr>
          <a:lstStyle/>
          <a:p>
            <a:r>
              <a:rPr lang="en-US" sz="2000" dirty="0" smtClean="0"/>
              <a:t>...</a:t>
            </a:r>
            <a:endParaRPr lang="en-US" sz="2000" dirty="0"/>
          </a:p>
        </p:txBody>
      </p:sp>
      <p:cxnSp>
        <p:nvCxnSpPr>
          <p:cNvPr id="21" name="Gerade Verbindung mit Pfeil 20"/>
          <p:cNvCxnSpPr/>
          <p:nvPr/>
        </p:nvCxnSpPr>
        <p:spPr bwMode="auto">
          <a:xfrm>
            <a:off x="5891984" y="3573016"/>
            <a:ext cx="1108454" cy="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sp>
        <p:nvSpPr>
          <p:cNvPr id="22" name="Textfeld 21"/>
          <p:cNvSpPr txBox="1"/>
          <p:nvPr/>
        </p:nvSpPr>
        <p:spPr>
          <a:xfrm>
            <a:off x="6055834" y="3212976"/>
            <a:ext cx="638316" cy="400110"/>
          </a:xfrm>
          <a:prstGeom prst="rect">
            <a:avLst/>
          </a:prstGeom>
          <a:noFill/>
        </p:spPr>
        <p:txBody>
          <a:bodyPr wrap="none" rtlCol="0">
            <a:spAutoFit/>
          </a:bodyPr>
          <a:lstStyle/>
          <a:p>
            <a:r>
              <a:rPr lang="en-US" sz="2000" dirty="0" smtClean="0"/>
              <a:t>time</a:t>
            </a:r>
            <a:endParaRPr lang="en-US" sz="2000" dirty="0"/>
          </a:p>
        </p:txBody>
      </p:sp>
    </p:spTree>
    <p:extLst>
      <p:ext uri="{BB962C8B-B14F-4D97-AF65-F5344CB8AC3E}">
        <p14:creationId xmlns:p14="http://schemas.microsoft.com/office/powerpoint/2010/main" val="292064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p:txBody>
          <a:bodyPr/>
          <a:lstStyle/>
          <a:p>
            <a:r>
              <a:rPr lang="en-US" sz="2400" dirty="0" smtClean="0"/>
              <a:t>LPWAN can support existing networks to cover also remote users</a:t>
            </a:r>
          </a:p>
          <a:p>
            <a:r>
              <a:rPr lang="en-US" sz="2400" dirty="0" smtClean="0"/>
              <a:t>A new LPWAN standard may be achieved in software without replacing existing hardware </a:t>
            </a:r>
          </a:p>
          <a:p>
            <a:r>
              <a:rPr lang="en-US" sz="2400" dirty="0" smtClean="0"/>
              <a:t>This document presents two approaches how remote users may be integrated into an existing 802.15.4 network</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65F7874-E198-4F97-9944-B8125A25F473}" type="slidenum">
              <a:rPr lang="en-US" altLang="en-US" smtClean="0"/>
              <a:pPr>
                <a:defRPr/>
              </a:pPr>
              <a:t>8</a:t>
            </a:fld>
            <a:endParaRPr lang="en-US" altLang="en-US"/>
          </a:p>
        </p:txBody>
      </p:sp>
    </p:spTree>
    <p:extLst>
      <p:ext uri="{BB962C8B-B14F-4D97-AF65-F5344CB8AC3E}">
        <p14:creationId xmlns:p14="http://schemas.microsoft.com/office/powerpoint/2010/main" val="1002031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r>
              <a:rPr lang="en-US" dirty="0" smtClean="0"/>
              <a:t>Questions?</a:t>
            </a:r>
            <a:endParaRPr lang="en-US" dirty="0"/>
          </a:p>
        </p:txBody>
      </p:sp>
      <p:sp>
        <p:nvSpPr>
          <p:cNvPr id="4" name="Datumsplatzhalter 3"/>
          <p:cNvSpPr>
            <a:spLocks noGrp="1"/>
          </p:cNvSpPr>
          <p:nvPr>
            <p:ph type="dt" sz="half" idx="10"/>
          </p:nvPr>
        </p:nvSpPr>
        <p:spPr/>
        <p:txBody>
          <a:bodyPr/>
          <a:lstStyle/>
          <a:p>
            <a:pPr>
              <a:defRPr/>
            </a:pPr>
            <a:r>
              <a:rPr lang="en-US" altLang="en-US"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65F7874-E198-4F97-9944-B8125A25F473}" type="slidenum">
              <a:rPr lang="en-US" altLang="en-US" smtClean="0"/>
              <a:pPr>
                <a:defRPr/>
              </a:pPr>
              <a:t>9</a:t>
            </a:fld>
            <a:endParaRPr lang="en-US" altLang="en-US"/>
          </a:p>
        </p:txBody>
      </p:sp>
    </p:spTree>
    <p:extLst>
      <p:ext uri="{BB962C8B-B14F-4D97-AF65-F5344CB8AC3E}">
        <p14:creationId xmlns:p14="http://schemas.microsoft.com/office/powerpoint/2010/main" val="454634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516</Words>
  <Application>Microsoft Office PowerPoint</Application>
  <PresentationFormat>Bildschirmpräsentation (4:3)</PresentationFormat>
  <Paragraphs>91</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Implementation Approaches for LPWAN Extension</vt:lpstr>
      <vt:lpstr>Use-Case Smart Grid with LPWAN Extension ( I / II )</vt:lpstr>
      <vt:lpstr>Use-Case Smart Grid with LPWAN Extension ( II / II )</vt:lpstr>
      <vt:lpstr>Scenario 1: Direct Link to Base-Station</vt:lpstr>
      <vt:lpstr>Scenario 2: Link to 802.15.4 Mesh Node</vt:lpstr>
      <vt:lpstr>Potential Mesh Node Realization</vt:lpstr>
      <vt:lpstr>Summary</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47</cp:revision>
  <cp:lastPrinted>1998-02-10T13:28:06Z</cp:lastPrinted>
  <dcterms:created xsi:type="dcterms:W3CDTF">2017-11-05T13:59:59Z</dcterms:created>
  <dcterms:modified xsi:type="dcterms:W3CDTF">2017-11-06T12:10:09Z</dcterms:modified>
</cp:coreProperties>
</file>