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4" r:id="rId2"/>
    <p:sldId id="265" r:id="rId3"/>
    <p:sldId id="266" r:id="rId4"/>
    <p:sldId id="267" r:id="rId5"/>
    <p:sldId id="275" r:id="rId6"/>
    <p:sldId id="268" r:id="rId7"/>
    <p:sldId id="276" r:id="rId8"/>
    <p:sldId id="277" r:id="rId9"/>
    <p:sldId id="278" r:id="rId10"/>
    <p:sldId id="279" r:id="rId11"/>
    <p:sldId id="280" r:id="rId12"/>
    <p:sldId id="281" r:id="rId13"/>
    <p:sldId id="282" r:id="rId14"/>
    <p:sldId id="283" r:id="rId15"/>
    <p:sldId id="284"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0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November 2017</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November 2017</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a:t>
            </a:r>
            <a:r>
              <a:rPr lang="en-US" altLang="zh-CN" sz="1200" b="1" i="0" kern="1200" baseline="0" dirty="0" smtClean="0">
                <a:solidFill>
                  <a:schemeClr val="tx1"/>
                </a:solidFill>
                <a:latin typeface="Times New Roman" pitchFamily="18" charset="0"/>
                <a:ea typeface="+mn-ea"/>
                <a:cs typeface="+mn-cs"/>
              </a:rPr>
              <a:t>802.</a:t>
            </a:r>
            <a:r>
              <a:rPr lang="en-US" altLang="zh-CN" b="1" dirty="0" smtClean="0"/>
              <a:t>15-17-0605-00-0013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ETRI’s comment on CVD frame in D1 draft of IEEE 802.15.13</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06 November 2017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a:t>
            </a:r>
            <a:r>
              <a:rPr lang="en-US" altLang="zh-CN" sz="1600" dirty="0" err="1" smtClean="0">
                <a:solidFill>
                  <a:schemeClr val="tx1">
                    <a:lumMod val="85000"/>
                    <a:lumOff val="15000"/>
                  </a:schemeClr>
                </a:solidFill>
                <a:ea typeface="宋体" charset="-122"/>
              </a:rPr>
              <a:t>Kyu</a:t>
            </a:r>
            <a:r>
              <a:rPr lang="en-US" altLang="zh-CN" sz="1600" dirty="0" smtClean="0">
                <a:solidFill>
                  <a:schemeClr val="tx1">
                    <a:lumMod val="85000"/>
                    <a:lumOff val="15000"/>
                  </a:schemeClr>
                </a:solidFill>
                <a:ea typeface="宋体" charset="-122"/>
              </a:rPr>
              <a:t> Lim and </a:t>
            </a:r>
            <a:r>
              <a:rPr lang="en-US" altLang="zh-CN" sz="1600" dirty="0" smtClean="0">
                <a:solidFill>
                  <a:schemeClr val="tx1">
                    <a:lumMod val="85000"/>
                    <a:lumOff val="15000"/>
                  </a:schemeClr>
                </a:solidFill>
                <a:ea typeface="宋体" charset="-122"/>
              </a:rPr>
              <a:t>Wan-Ki Park </a:t>
            </a:r>
            <a:r>
              <a:rPr lang="en-US" altLang="zh-CN" sz="1600" dirty="0" smtClean="0">
                <a:solidFill>
                  <a:schemeClr val="tx1">
                    <a:lumMod val="85000"/>
                    <a:lumOff val="15000"/>
                  </a:schemeClr>
                </a:solidFill>
                <a:ea typeface="宋体" charset="-122"/>
              </a:rPr>
              <a:t>[ETRI]</a:t>
            </a:r>
            <a:endParaRPr lang="en-US" altLang="zh-CN" sz="1600" dirty="0">
              <a:solidFill>
                <a:schemeClr val="tx1">
                  <a:lumMod val="85000"/>
                  <a:lumOff val="15000"/>
                </a:schemeClr>
              </a:solidFill>
              <a:ea typeface="宋体" charset="-122"/>
            </a:endParaRPr>
          </a:p>
          <a:p>
            <a:r>
              <a:rPr lang="en-US" altLang="zh-CN" sz="1600" dirty="0" smtClean="0">
                <a:solidFill>
                  <a:schemeClr val="tx1">
                    <a:lumMod val="85000"/>
                    <a:lumOff val="15000"/>
                  </a:schemeClr>
                </a:solidFill>
                <a:ea typeface="宋体" charset="-122"/>
              </a:rPr>
              <a:t>Address: </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p:cNvPicPr>
            <a:picLocks noChangeAspect="1"/>
          </p:cNvPicPr>
          <p:nvPr/>
        </p:nvPicPr>
        <p:blipFill>
          <a:blip r:embed="rId2"/>
          <a:stretch>
            <a:fillRect/>
          </a:stretch>
        </p:blipFill>
        <p:spPr>
          <a:xfrm>
            <a:off x="1370013" y="1484784"/>
            <a:ext cx="6381750" cy="4808574"/>
          </a:xfrm>
          <a:prstGeom prst="rect">
            <a:avLst/>
          </a:prstGeom>
          <a:ln>
            <a:solidFill>
              <a:srgbClr val="0000FF"/>
            </a:solidFill>
          </a:ln>
        </p:spPr>
      </p:pic>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9" name="TextBox 8"/>
          <p:cNvSpPr txBox="1"/>
          <p:nvPr/>
        </p:nvSpPr>
        <p:spPr>
          <a:xfrm>
            <a:off x="6308061" y="1516808"/>
            <a:ext cx="1394934" cy="338554"/>
          </a:xfrm>
          <a:prstGeom prst="rect">
            <a:avLst/>
          </a:prstGeom>
          <a:noFill/>
        </p:spPr>
        <p:txBody>
          <a:bodyPr wrap="none" rtlCol="0">
            <a:spAutoFit/>
          </a:bodyPr>
          <a:lstStyle/>
          <a:p>
            <a:r>
              <a:rPr lang="en-US" altLang="ko-KR" sz="1600" dirty="0" smtClean="0">
                <a:solidFill>
                  <a:srgbClr val="0000FF"/>
                </a:solidFill>
              </a:rPr>
              <a:t>(pdf) page #38</a:t>
            </a:r>
            <a:endParaRPr lang="ko-KR" altLang="en-US" sz="1600" dirty="0">
              <a:solidFill>
                <a:srgbClr val="0000FF"/>
              </a:solidFill>
            </a:endParaRPr>
          </a:p>
        </p:txBody>
      </p:sp>
      <p:sp>
        <p:nvSpPr>
          <p:cNvPr id="11"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(#5)</a:t>
            </a:r>
            <a:endParaRPr lang="en-US" altLang="ko-KR" sz="4000" b="1" dirty="0">
              <a:latin typeface="+mj-ea"/>
              <a:ea typeface="+mj-ea"/>
            </a:endParaRPr>
          </a:p>
        </p:txBody>
      </p:sp>
    </p:spTree>
    <p:extLst>
      <p:ext uri="{BB962C8B-B14F-4D97-AF65-F5344CB8AC3E}">
        <p14:creationId xmlns:p14="http://schemas.microsoft.com/office/powerpoint/2010/main" val="2929778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pic>
        <p:nvPicPr>
          <p:cNvPr id="7" name="그림 6"/>
          <p:cNvPicPr>
            <a:picLocks noChangeAspect="1"/>
          </p:cNvPicPr>
          <p:nvPr/>
        </p:nvPicPr>
        <p:blipFill>
          <a:blip r:embed="rId2"/>
          <a:stretch>
            <a:fillRect/>
          </a:stretch>
        </p:blipFill>
        <p:spPr>
          <a:xfrm>
            <a:off x="795337" y="1920224"/>
            <a:ext cx="7629525" cy="4000500"/>
          </a:xfrm>
          <a:prstGeom prst="rect">
            <a:avLst/>
          </a:prstGeom>
          <a:ln>
            <a:solidFill>
              <a:schemeClr val="tx1"/>
            </a:solidFill>
          </a:ln>
        </p:spPr>
      </p:pic>
      <p:sp>
        <p:nvSpPr>
          <p:cNvPr id="9" name="TextBox 8"/>
          <p:cNvSpPr txBox="1"/>
          <p:nvPr/>
        </p:nvSpPr>
        <p:spPr>
          <a:xfrm>
            <a:off x="6978352" y="1954536"/>
            <a:ext cx="1394934" cy="338554"/>
          </a:xfrm>
          <a:prstGeom prst="rect">
            <a:avLst/>
          </a:prstGeom>
          <a:noFill/>
        </p:spPr>
        <p:txBody>
          <a:bodyPr wrap="none" rtlCol="0">
            <a:spAutoFit/>
          </a:bodyPr>
          <a:lstStyle/>
          <a:p>
            <a:r>
              <a:rPr lang="en-US" altLang="ko-KR" sz="1600" dirty="0" smtClean="0">
                <a:solidFill>
                  <a:srgbClr val="0000FF"/>
                </a:solidFill>
              </a:rPr>
              <a:t>(pdf) page #83</a:t>
            </a:r>
            <a:endParaRPr lang="ko-KR" altLang="en-US" sz="1600" dirty="0">
              <a:solidFill>
                <a:srgbClr val="0000FF"/>
              </a:solidFill>
            </a:endParaRPr>
          </a:p>
        </p:txBody>
      </p:sp>
      <p:sp>
        <p:nvSpPr>
          <p:cNvPr id="10" name="직사각형 9"/>
          <p:cNvSpPr/>
          <p:nvPr/>
        </p:nvSpPr>
        <p:spPr bwMode="auto">
          <a:xfrm>
            <a:off x="2286000" y="4680568"/>
            <a:ext cx="4014192" cy="28803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(#6)</a:t>
            </a:r>
            <a:endParaRPr lang="en-US" altLang="ko-KR" sz="4000" b="1" dirty="0">
              <a:latin typeface="+mj-ea"/>
              <a:ea typeface="+mj-ea"/>
            </a:endParaRPr>
          </a:p>
        </p:txBody>
      </p:sp>
    </p:spTree>
    <p:extLst>
      <p:ext uri="{BB962C8B-B14F-4D97-AF65-F5344CB8AC3E}">
        <p14:creationId xmlns:p14="http://schemas.microsoft.com/office/powerpoint/2010/main" val="32979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p:cNvPicPr>
            <a:picLocks noChangeAspect="1"/>
          </p:cNvPicPr>
          <p:nvPr/>
        </p:nvPicPr>
        <p:blipFill>
          <a:blip r:embed="rId2"/>
          <a:stretch>
            <a:fillRect/>
          </a:stretch>
        </p:blipFill>
        <p:spPr>
          <a:xfrm>
            <a:off x="1043608" y="1641712"/>
            <a:ext cx="6710709" cy="4423819"/>
          </a:xfrm>
          <a:prstGeom prst="rect">
            <a:avLst/>
          </a:prstGeom>
          <a:ln>
            <a:solidFill>
              <a:srgbClr val="0000FF"/>
            </a:solidFill>
          </a:ln>
        </p:spPr>
      </p:pic>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9" name="TextBox 8"/>
          <p:cNvSpPr txBox="1"/>
          <p:nvPr/>
        </p:nvSpPr>
        <p:spPr>
          <a:xfrm>
            <a:off x="6312933" y="1650872"/>
            <a:ext cx="1394934" cy="338554"/>
          </a:xfrm>
          <a:prstGeom prst="rect">
            <a:avLst/>
          </a:prstGeom>
          <a:noFill/>
        </p:spPr>
        <p:txBody>
          <a:bodyPr wrap="none" rtlCol="0">
            <a:spAutoFit/>
          </a:bodyPr>
          <a:lstStyle/>
          <a:p>
            <a:r>
              <a:rPr lang="en-US" altLang="ko-KR" sz="1600" dirty="0" smtClean="0">
                <a:solidFill>
                  <a:srgbClr val="0000FF"/>
                </a:solidFill>
              </a:rPr>
              <a:t>(pdf) page #96</a:t>
            </a:r>
            <a:endParaRPr lang="ko-KR" altLang="en-US" sz="1600" dirty="0">
              <a:solidFill>
                <a:srgbClr val="0000FF"/>
              </a:solidFill>
            </a:endParaRPr>
          </a:p>
        </p:txBody>
      </p:sp>
      <p:sp>
        <p:nvSpPr>
          <p:cNvPr id="11"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(#7)</a:t>
            </a:r>
            <a:endParaRPr lang="en-US" altLang="ko-KR" sz="4000" b="1" dirty="0">
              <a:latin typeface="+mj-ea"/>
              <a:ea typeface="+mj-ea"/>
            </a:endParaRPr>
          </a:p>
        </p:txBody>
      </p:sp>
    </p:spTree>
    <p:extLst>
      <p:ext uri="{BB962C8B-B14F-4D97-AF65-F5344CB8AC3E}">
        <p14:creationId xmlns:p14="http://schemas.microsoft.com/office/powerpoint/2010/main" val="598600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p:cNvPicPr>
            <a:picLocks noChangeAspect="1"/>
          </p:cNvPicPr>
          <p:nvPr/>
        </p:nvPicPr>
        <p:blipFill>
          <a:blip r:embed="rId2"/>
          <a:stretch>
            <a:fillRect/>
          </a:stretch>
        </p:blipFill>
        <p:spPr>
          <a:xfrm>
            <a:off x="1832698" y="1642872"/>
            <a:ext cx="5024580" cy="4691090"/>
          </a:xfrm>
          <a:prstGeom prst="rect">
            <a:avLst/>
          </a:prstGeom>
          <a:ln>
            <a:solidFill>
              <a:schemeClr val="tx1"/>
            </a:solidFill>
          </a:ln>
        </p:spPr>
      </p:pic>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9" name="TextBox 8"/>
          <p:cNvSpPr txBox="1"/>
          <p:nvPr/>
        </p:nvSpPr>
        <p:spPr>
          <a:xfrm>
            <a:off x="5370904" y="1610888"/>
            <a:ext cx="1489895" cy="338554"/>
          </a:xfrm>
          <a:prstGeom prst="rect">
            <a:avLst/>
          </a:prstGeom>
          <a:noFill/>
        </p:spPr>
        <p:txBody>
          <a:bodyPr wrap="none" rtlCol="0">
            <a:spAutoFit/>
          </a:bodyPr>
          <a:lstStyle/>
          <a:p>
            <a:r>
              <a:rPr lang="en-US" altLang="ko-KR" sz="1600" dirty="0" smtClean="0">
                <a:solidFill>
                  <a:srgbClr val="0000FF"/>
                </a:solidFill>
              </a:rPr>
              <a:t>(pdf) page #116</a:t>
            </a:r>
            <a:endParaRPr lang="ko-KR" altLang="en-US" sz="1600" dirty="0">
              <a:solidFill>
                <a:srgbClr val="0000FF"/>
              </a:solidFill>
            </a:endParaRPr>
          </a:p>
        </p:txBody>
      </p:sp>
      <p:sp>
        <p:nvSpPr>
          <p:cNvPr id="10" name="직사각형 9"/>
          <p:cNvSpPr/>
          <p:nvPr/>
        </p:nvSpPr>
        <p:spPr bwMode="auto">
          <a:xfrm>
            <a:off x="2118794" y="5661247"/>
            <a:ext cx="4397421" cy="144017"/>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(#8)</a:t>
            </a:r>
            <a:endParaRPr lang="en-US" altLang="ko-KR" sz="4000" b="1" dirty="0">
              <a:latin typeface="+mj-ea"/>
              <a:ea typeface="+mj-ea"/>
            </a:endParaRPr>
          </a:p>
        </p:txBody>
      </p:sp>
    </p:spTree>
    <p:extLst>
      <p:ext uri="{BB962C8B-B14F-4D97-AF65-F5344CB8AC3E}">
        <p14:creationId xmlns:p14="http://schemas.microsoft.com/office/powerpoint/2010/main" val="1942334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p:cNvPicPr>
            <a:picLocks noChangeAspect="1"/>
          </p:cNvPicPr>
          <p:nvPr/>
        </p:nvPicPr>
        <p:blipFill>
          <a:blip r:embed="rId2"/>
          <a:stretch>
            <a:fillRect/>
          </a:stretch>
        </p:blipFill>
        <p:spPr>
          <a:xfrm>
            <a:off x="2066008" y="1484784"/>
            <a:ext cx="4944392" cy="4838241"/>
          </a:xfrm>
          <a:prstGeom prst="rect">
            <a:avLst/>
          </a:prstGeom>
          <a:ln>
            <a:solidFill>
              <a:srgbClr val="0000FF"/>
            </a:solidFill>
          </a:ln>
        </p:spPr>
      </p:pic>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9" name="TextBox 8"/>
          <p:cNvSpPr txBox="1"/>
          <p:nvPr/>
        </p:nvSpPr>
        <p:spPr>
          <a:xfrm>
            <a:off x="5520505" y="1484784"/>
            <a:ext cx="1497526" cy="338554"/>
          </a:xfrm>
          <a:prstGeom prst="rect">
            <a:avLst/>
          </a:prstGeom>
          <a:noFill/>
        </p:spPr>
        <p:txBody>
          <a:bodyPr wrap="none" rtlCol="0">
            <a:spAutoFit/>
          </a:bodyPr>
          <a:lstStyle/>
          <a:p>
            <a:r>
              <a:rPr lang="en-US" altLang="ko-KR" sz="1600" dirty="0" smtClean="0">
                <a:solidFill>
                  <a:srgbClr val="0000FF"/>
                </a:solidFill>
              </a:rPr>
              <a:t>(pdf) page #132</a:t>
            </a:r>
            <a:endParaRPr lang="ko-KR" altLang="en-US" sz="1600" dirty="0">
              <a:solidFill>
                <a:srgbClr val="0000FF"/>
              </a:solidFill>
            </a:endParaRPr>
          </a:p>
        </p:txBody>
      </p:sp>
      <p:sp>
        <p:nvSpPr>
          <p:cNvPr id="11"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(#9)</a:t>
            </a:r>
            <a:endParaRPr lang="en-US" altLang="ko-KR" sz="4000" b="1" dirty="0">
              <a:latin typeface="+mj-ea"/>
              <a:ea typeface="+mj-ea"/>
            </a:endParaRPr>
          </a:p>
        </p:txBody>
      </p:sp>
    </p:spTree>
    <p:extLst>
      <p:ext uri="{BB962C8B-B14F-4D97-AF65-F5344CB8AC3E}">
        <p14:creationId xmlns:p14="http://schemas.microsoft.com/office/powerpoint/2010/main" val="3208977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p:cNvPicPr>
            <a:picLocks noChangeAspect="1"/>
          </p:cNvPicPr>
          <p:nvPr/>
        </p:nvPicPr>
        <p:blipFill>
          <a:blip r:embed="rId2"/>
          <a:stretch>
            <a:fillRect/>
          </a:stretch>
        </p:blipFill>
        <p:spPr>
          <a:xfrm>
            <a:off x="1763688" y="1484784"/>
            <a:ext cx="5446584" cy="4927272"/>
          </a:xfrm>
          <a:prstGeom prst="rect">
            <a:avLst/>
          </a:prstGeom>
          <a:ln>
            <a:solidFill>
              <a:schemeClr val="tx1"/>
            </a:solidFill>
          </a:ln>
        </p:spPr>
      </p:pic>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9" name="TextBox 8"/>
          <p:cNvSpPr txBox="1"/>
          <p:nvPr/>
        </p:nvSpPr>
        <p:spPr>
          <a:xfrm>
            <a:off x="5796136" y="1456232"/>
            <a:ext cx="1497526" cy="338554"/>
          </a:xfrm>
          <a:prstGeom prst="rect">
            <a:avLst/>
          </a:prstGeom>
          <a:noFill/>
        </p:spPr>
        <p:txBody>
          <a:bodyPr wrap="none" rtlCol="0">
            <a:spAutoFit/>
          </a:bodyPr>
          <a:lstStyle/>
          <a:p>
            <a:r>
              <a:rPr lang="en-US" altLang="ko-KR" sz="1600" dirty="0" smtClean="0">
                <a:solidFill>
                  <a:srgbClr val="0000FF"/>
                </a:solidFill>
              </a:rPr>
              <a:t>(pdf) page #135</a:t>
            </a:r>
            <a:endParaRPr lang="ko-KR" altLang="en-US" sz="1600" dirty="0">
              <a:solidFill>
                <a:srgbClr val="0000FF"/>
              </a:solidFill>
            </a:endParaRPr>
          </a:p>
        </p:txBody>
      </p:sp>
      <p:sp>
        <p:nvSpPr>
          <p:cNvPr id="10" name="직사각형 9"/>
          <p:cNvSpPr/>
          <p:nvPr/>
        </p:nvSpPr>
        <p:spPr bwMode="auto">
          <a:xfrm>
            <a:off x="2676503" y="4149080"/>
            <a:ext cx="2111522" cy="21602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(#10)</a:t>
            </a:r>
            <a:endParaRPr lang="en-US" altLang="ko-KR" sz="4000" b="1" dirty="0">
              <a:latin typeface="+mj-ea"/>
              <a:ea typeface="+mj-ea"/>
            </a:endParaRPr>
          </a:p>
        </p:txBody>
      </p:sp>
    </p:spTree>
    <p:extLst>
      <p:ext uri="{BB962C8B-B14F-4D97-AF65-F5344CB8AC3E}">
        <p14:creationId xmlns:p14="http://schemas.microsoft.com/office/powerpoint/2010/main" val="316994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712884" y="1415438"/>
            <a:ext cx="7723589" cy="1938992"/>
          </a:xfrm>
          <a:prstGeom prst="rect">
            <a:avLst/>
          </a:prstGeom>
          <a:noFill/>
        </p:spPr>
        <p:txBody>
          <a:bodyPr wrap="none" rtlCol="0">
            <a:spAutoFit/>
          </a:bodyPr>
          <a:lstStyle/>
          <a:p>
            <a:pPr algn="ctr">
              <a:lnSpc>
                <a:spcPct val="150000"/>
              </a:lnSpc>
            </a:pPr>
            <a:r>
              <a:rPr lang="en-US" altLang="ko-KR" sz="4000" b="1" dirty="0" smtClean="0"/>
              <a:t>ETRI’s Comment on CVD frame</a:t>
            </a:r>
            <a:endParaRPr lang="en-US" altLang="ko-KR" sz="4000" b="1" dirty="0" smtClean="0"/>
          </a:p>
          <a:p>
            <a:pPr algn="ctr">
              <a:lnSpc>
                <a:spcPct val="150000"/>
              </a:lnSpc>
            </a:pPr>
            <a:r>
              <a:rPr lang="en-US" altLang="ko-KR" sz="4000" b="1" dirty="0" smtClean="0"/>
              <a:t>in D1 draft of IEEE 802.15.13</a:t>
            </a:r>
            <a:endParaRPr lang="ko-KR" altLang="en-US" sz="4000" b="1" dirty="0"/>
          </a:p>
        </p:txBody>
      </p:sp>
      <p:sp>
        <p:nvSpPr>
          <p:cNvPr id="6" name="TextBox 5"/>
          <p:cNvSpPr txBox="1"/>
          <p:nvPr/>
        </p:nvSpPr>
        <p:spPr>
          <a:xfrm>
            <a:off x="1550339" y="4221088"/>
            <a:ext cx="6048672" cy="1384995"/>
          </a:xfrm>
          <a:prstGeom prst="rect">
            <a:avLst/>
          </a:prstGeom>
          <a:noFill/>
        </p:spPr>
        <p:txBody>
          <a:bodyPr wrap="square" rtlCol="0">
            <a:spAutoFit/>
          </a:bodyPr>
          <a:lstStyle/>
          <a:p>
            <a:pPr algn="ctr">
              <a:lnSpc>
                <a:spcPct val="150000"/>
              </a:lnSpc>
            </a:pPr>
            <a:r>
              <a:rPr lang="en-US" altLang="ko-KR" sz="2800" dirty="0" smtClean="0"/>
              <a:t>Sang-</a:t>
            </a:r>
            <a:r>
              <a:rPr lang="en-US" altLang="ko-KR" sz="2800" dirty="0" err="1" smtClean="0"/>
              <a:t>Kyu</a:t>
            </a:r>
            <a:r>
              <a:rPr lang="en-US" altLang="ko-KR" sz="2800" dirty="0" smtClean="0"/>
              <a:t> Lim and </a:t>
            </a:r>
            <a:r>
              <a:rPr lang="en-US" altLang="ko-KR" sz="2800" dirty="0" smtClean="0"/>
              <a:t>Wan-Ki Park</a:t>
            </a:r>
            <a:endParaRPr lang="en-US" altLang="ko-KR" sz="2800" dirty="0" smtClean="0"/>
          </a:p>
          <a:p>
            <a:pPr algn="ctr">
              <a:lnSpc>
                <a:spcPct val="150000"/>
              </a:lnSpc>
            </a:pPr>
            <a:r>
              <a:rPr lang="en-US" altLang="ko-KR" sz="2800" dirty="0" smtClean="0"/>
              <a:t>ETRI</a:t>
            </a:r>
            <a:endParaRPr lang="ko-KR" altLang="en-US" sz="28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Motivation</a:t>
            </a:r>
            <a:endParaRPr lang="ko-KR" altLang="en-US" sz="3600" b="1" dirty="0">
              <a:latin typeface="+mj-ea"/>
              <a:ea typeface="+mj-ea"/>
              <a:cs typeface="Arial" panose="020B0604020202020204" pitchFamily="34" charset="0"/>
            </a:endParaRPr>
          </a:p>
        </p:txBody>
      </p:sp>
      <p:sp>
        <p:nvSpPr>
          <p:cNvPr id="7" name="Rectangle 3"/>
          <p:cNvSpPr>
            <a:spLocks noChangeArrowheads="1"/>
          </p:cNvSpPr>
          <p:nvPr/>
        </p:nvSpPr>
        <p:spPr bwMode="auto">
          <a:xfrm>
            <a:off x="395536" y="1631851"/>
            <a:ext cx="8737352" cy="2532137"/>
          </a:xfrm>
          <a:prstGeom prst="rect">
            <a:avLst/>
          </a:prstGeom>
          <a:noFill/>
          <a:ln w="12700">
            <a:noFill/>
            <a:miter lim="800000"/>
            <a:headEnd type="none" w="sm" len="sm"/>
            <a:tailEnd type="none" w="sm" len="sm"/>
          </a:ln>
        </p:spPr>
        <p:txBody>
          <a:bodyPr/>
          <a:lstStyle/>
          <a:p>
            <a:pPr marL="342900" indent="-342900">
              <a:lnSpc>
                <a:spcPct val="90000"/>
              </a:lnSpc>
              <a:spcBef>
                <a:spcPct val="20000"/>
              </a:spcBef>
              <a:buClr>
                <a:schemeClr val="tx1"/>
              </a:buClr>
              <a:buFont typeface="Wingdings" pitchFamily="2" charset="2"/>
              <a:buChar char="q"/>
            </a:pPr>
            <a:r>
              <a:rPr kumimoji="0" lang="en-US" altLang="ko-KR" sz="2400" b="1" dirty="0">
                <a:solidFill>
                  <a:srgbClr val="000000"/>
                </a:solidFill>
              </a:rPr>
              <a:t> </a:t>
            </a:r>
            <a:r>
              <a:rPr lang="en-US" altLang="ko-KR" sz="2400" b="1" dirty="0" smtClean="0">
                <a:solidFill>
                  <a:srgbClr val="000000"/>
                </a:solidFill>
              </a:rPr>
              <a:t>Color visibility dimming (CVD) </a:t>
            </a:r>
            <a:r>
              <a:rPr kumimoji="0" lang="en-US" altLang="ko-KR" sz="2400" b="1" dirty="0" smtClean="0">
                <a:solidFill>
                  <a:srgbClr val="000000"/>
                </a:solidFill>
              </a:rPr>
              <a:t>frame is a frame used for color, visibility and dimming support.</a:t>
            </a:r>
            <a:endParaRPr lang="en-US" altLang="ko-KR" sz="2400" b="1" dirty="0">
              <a:solidFill>
                <a:srgbClr val="000000"/>
              </a:solidFill>
            </a:endParaRPr>
          </a:p>
        </p:txBody>
      </p:sp>
      <p:pic>
        <p:nvPicPr>
          <p:cNvPr id="8" name="그림 7"/>
          <p:cNvPicPr>
            <a:picLocks noChangeAspect="1"/>
          </p:cNvPicPr>
          <p:nvPr/>
        </p:nvPicPr>
        <p:blipFill>
          <a:blip r:embed="rId2"/>
          <a:stretch>
            <a:fillRect/>
          </a:stretch>
        </p:blipFill>
        <p:spPr>
          <a:xfrm>
            <a:off x="673706" y="2439530"/>
            <a:ext cx="7796587" cy="1408278"/>
          </a:xfrm>
          <a:prstGeom prst="rect">
            <a:avLst/>
          </a:prstGeom>
          <a:ln>
            <a:solidFill>
              <a:srgbClr val="0000FF"/>
            </a:solidFill>
          </a:ln>
        </p:spPr>
      </p:pic>
      <p:sp>
        <p:nvSpPr>
          <p:cNvPr id="9" name="Rectangle 3"/>
          <p:cNvSpPr>
            <a:spLocks noChangeArrowheads="1"/>
          </p:cNvSpPr>
          <p:nvPr/>
        </p:nvSpPr>
        <p:spPr bwMode="auto">
          <a:xfrm>
            <a:off x="395536" y="4070974"/>
            <a:ext cx="8737352" cy="2349575"/>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itchFamily="2" charset="2"/>
              <a:buChar char="q"/>
            </a:pPr>
            <a:r>
              <a:rPr kumimoji="0" lang="en-US" altLang="ko-KR" sz="2400" b="1" dirty="0">
                <a:solidFill>
                  <a:srgbClr val="000000"/>
                </a:solidFill>
              </a:rPr>
              <a:t> </a:t>
            </a:r>
            <a:r>
              <a:rPr kumimoji="0" lang="en-US" altLang="ko-KR" sz="2400" b="1" dirty="0" smtClean="0">
                <a:solidFill>
                  <a:srgbClr val="000000"/>
                </a:solidFill>
              </a:rPr>
              <a:t>TG13 has discussed the </a:t>
            </a:r>
            <a:r>
              <a:rPr lang="en-US" altLang="ko-KR" sz="2400" b="1" dirty="0" smtClean="0">
                <a:solidFill>
                  <a:srgbClr val="000000"/>
                </a:solidFill>
              </a:rPr>
              <a:t>functionality issues, which are color function, visibility, and dimming supported by CVD frame, through the comment resolution in September meeting. </a:t>
            </a:r>
          </a:p>
          <a:p>
            <a:pPr marL="342900" indent="-342900">
              <a:lnSpc>
                <a:spcPct val="90000"/>
              </a:lnSpc>
              <a:spcBef>
                <a:spcPct val="20000"/>
              </a:spcBef>
              <a:spcAft>
                <a:spcPts val="600"/>
              </a:spcAft>
              <a:buClr>
                <a:schemeClr val="tx1"/>
              </a:buClr>
              <a:buFont typeface="Wingdings" pitchFamily="2" charset="2"/>
              <a:buChar char="q"/>
            </a:pPr>
            <a:r>
              <a:rPr kumimoji="0" lang="en-US" altLang="ko-KR" sz="2400" b="1" dirty="0" smtClean="0">
                <a:solidFill>
                  <a:srgbClr val="000000"/>
                </a:solidFill>
              </a:rPr>
              <a:t>TG13 need to make a clear conclusion on CVD frame because  the results of September meeting and D0 comment resolution create some confusion.</a:t>
            </a:r>
            <a:endParaRPr lang="en-US" altLang="ko-KR" sz="2400" b="1" dirty="0">
              <a:solidFill>
                <a:srgbClr val="000000"/>
              </a:solidFill>
            </a:endParaRPr>
          </a:p>
        </p:txBody>
      </p:sp>
    </p:spTree>
    <p:extLst>
      <p:ext uri="{BB962C8B-B14F-4D97-AF65-F5344CB8AC3E}">
        <p14:creationId xmlns:p14="http://schemas.microsoft.com/office/powerpoint/2010/main" val="6038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Comment Resolution against D0</a:t>
            </a:r>
          </a:p>
          <a:p>
            <a:pPr algn="ctr"/>
            <a:r>
              <a:rPr lang="en-US" altLang="ko-KR" sz="2800" b="1" dirty="0">
                <a:latin typeface="+mj-ea"/>
                <a:ea typeface="+mj-ea"/>
              </a:rPr>
              <a:t>(</a:t>
            </a:r>
            <a:r>
              <a:rPr lang="en-US" altLang="ko-KR" sz="2800" b="1" dirty="0" smtClean="0">
                <a:latin typeface="+mj-ea"/>
                <a:ea typeface="+mj-ea"/>
              </a:rPr>
              <a:t>15-17-0479-03-0013-combined-comments-against-d0)</a:t>
            </a:r>
            <a:endParaRPr lang="en-US" altLang="ko-KR" sz="2800" b="1" dirty="0">
              <a:latin typeface="+mj-ea"/>
              <a:ea typeface="+mj-ea"/>
            </a:endParaRPr>
          </a:p>
        </p:txBody>
      </p:sp>
      <p:pic>
        <p:nvPicPr>
          <p:cNvPr id="18" name="그림 17"/>
          <p:cNvPicPr>
            <a:picLocks noChangeAspect="1"/>
          </p:cNvPicPr>
          <p:nvPr/>
        </p:nvPicPr>
        <p:blipFill>
          <a:blip r:embed="rId2"/>
          <a:stretch>
            <a:fillRect/>
          </a:stretch>
        </p:blipFill>
        <p:spPr>
          <a:xfrm>
            <a:off x="171512" y="1844824"/>
            <a:ext cx="8784976" cy="1902033"/>
          </a:xfrm>
          <a:prstGeom prst="rect">
            <a:avLst/>
          </a:prstGeom>
          <a:ln>
            <a:solidFill>
              <a:schemeClr val="tx1"/>
            </a:solidFill>
          </a:ln>
        </p:spPr>
      </p:pic>
      <p:pic>
        <p:nvPicPr>
          <p:cNvPr id="19" name="그림 18"/>
          <p:cNvPicPr>
            <a:picLocks noChangeAspect="1"/>
          </p:cNvPicPr>
          <p:nvPr/>
        </p:nvPicPr>
        <p:blipFill>
          <a:blip r:embed="rId3"/>
          <a:stretch>
            <a:fillRect/>
          </a:stretch>
        </p:blipFill>
        <p:spPr>
          <a:xfrm>
            <a:off x="171512" y="3756001"/>
            <a:ext cx="8784976" cy="1063881"/>
          </a:xfrm>
          <a:prstGeom prst="rect">
            <a:avLst/>
          </a:prstGeom>
          <a:ln>
            <a:solidFill>
              <a:schemeClr val="tx1"/>
            </a:solidFill>
          </a:ln>
        </p:spPr>
      </p:pic>
      <p:pic>
        <p:nvPicPr>
          <p:cNvPr id="20" name="그림 19"/>
          <p:cNvPicPr>
            <a:picLocks noChangeAspect="1"/>
          </p:cNvPicPr>
          <p:nvPr/>
        </p:nvPicPr>
        <p:blipFill>
          <a:blip r:embed="rId4"/>
          <a:stretch>
            <a:fillRect/>
          </a:stretch>
        </p:blipFill>
        <p:spPr>
          <a:xfrm>
            <a:off x="171512" y="4829026"/>
            <a:ext cx="8784976" cy="617047"/>
          </a:xfrm>
          <a:prstGeom prst="rect">
            <a:avLst/>
          </a:prstGeom>
          <a:ln>
            <a:solidFill>
              <a:schemeClr val="tx1"/>
            </a:solidFill>
          </a:ln>
        </p:spPr>
      </p:pic>
      <p:pic>
        <p:nvPicPr>
          <p:cNvPr id="21" name="그림 20"/>
          <p:cNvPicPr>
            <a:picLocks noChangeAspect="1"/>
          </p:cNvPicPr>
          <p:nvPr/>
        </p:nvPicPr>
        <p:blipFill>
          <a:blip r:embed="rId5"/>
          <a:stretch>
            <a:fillRect/>
          </a:stretch>
        </p:blipFill>
        <p:spPr>
          <a:xfrm>
            <a:off x="171512" y="5464361"/>
            <a:ext cx="8784976" cy="846668"/>
          </a:xfrm>
          <a:prstGeom prst="rect">
            <a:avLst/>
          </a:prstGeom>
          <a:ln>
            <a:solidFill>
              <a:schemeClr val="tx1"/>
            </a:solidFill>
          </a:ln>
        </p:spPr>
      </p:pic>
    </p:spTree>
    <p:extLst>
      <p:ext uri="{BB962C8B-B14F-4D97-AF65-F5344CB8AC3E}">
        <p14:creationId xmlns:p14="http://schemas.microsoft.com/office/powerpoint/2010/main" val="233730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September Meeting Results</a:t>
            </a:r>
          </a:p>
          <a:p>
            <a:pPr algn="ctr"/>
            <a:r>
              <a:rPr lang="en-US" altLang="ko-KR" sz="2800" b="1" dirty="0">
                <a:latin typeface="+mj-ea"/>
                <a:ea typeface="+mj-ea"/>
              </a:rPr>
              <a:t>(</a:t>
            </a:r>
            <a:r>
              <a:rPr lang="en-US" altLang="ko-KR" sz="2800" b="1" dirty="0" smtClean="0">
                <a:latin typeface="+mj-ea"/>
                <a:ea typeface="+mj-ea"/>
              </a:rPr>
              <a:t>15-17-0509-06-0013-tg13-meeting-slides-for-kona)</a:t>
            </a:r>
            <a:endParaRPr lang="en-US" altLang="ko-KR" sz="2800" b="1" dirty="0">
              <a:latin typeface="+mj-ea"/>
              <a:ea typeface="+mj-ea"/>
            </a:endParaRPr>
          </a:p>
        </p:txBody>
      </p:sp>
      <p:pic>
        <p:nvPicPr>
          <p:cNvPr id="6" name="그림 5"/>
          <p:cNvPicPr>
            <a:picLocks noChangeAspect="1"/>
          </p:cNvPicPr>
          <p:nvPr/>
        </p:nvPicPr>
        <p:blipFill>
          <a:blip r:embed="rId2"/>
          <a:stretch>
            <a:fillRect/>
          </a:stretch>
        </p:blipFill>
        <p:spPr>
          <a:xfrm>
            <a:off x="296817" y="2172856"/>
            <a:ext cx="4306371" cy="2813496"/>
          </a:xfrm>
          <a:prstGeom prst="rect">
            <a:avLst/>
          </a:prstGeom>
          <a:ln>
            <a:solidFill>
              <a:schemeClr val="tx1"/>
            </a:solidFill>
          </a:ln>
        </p:spPr>
      </p:pic>
      <p:pic>
        <p:nvPicPr>
          <p:cNvPr id="7" name="그림 6"/>
          <p:cNvPicPr>
            <a:picLocks noChangeAspect="1"/>
          </p:cNvPicPr>
          <p:nvPr/>
        </p:nvPicPr>
        <p:blipFill>
          <a:blip r:embed="rId3"/>
          <a:stretch>
            <a:fillRect/>
          </a:stretch>
        </p:blipFill>
        <p:spPr>
          <a:xfrm>
            <a:off x="4735448" y="2172856"/>
            <a:ext cx="4104714" cy="2813496"/>
          </a:xfrm>
          <a:prstGeom prst="rect">
            <a:avLst/>
          </a:prstGeom>
          <a:ln>
            <a:solidFill>
              <a:schemeClr val="tx1"/>
            </a:solidFill>
          </a:ln>
        </p:spPr>
      </p:pic>
      <p:sp>
        <p:nvSpPr>
          <p:cNvPr id="12" name="Rectangle 3"/>
          <p:cNvSpPr>
            <a:spLocks noChangeArrowheads="1"/>
          </p:cNvSpPr>
          <p:nvPr/>
        </p:nvSpPr>
        <p:spPr bwMode="auto">
          <a:xfrm>
            <a:off x="192212" y="5295497"/>
            <a:ext cx="8737352" cy="57606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itchFamily="2" charset="2"/>
              <a:buChar char="q"/>
            </a:pPr>
            <a:r>
              <a:rPr kumimoji="0" lang="en-US" altLang="ko-KR" sz="2400" b="1" dirty="0">
                <a:solidFill>
                  <a:srgbClr val="000000"/>
                </a:solidFill>
              </a:rPr>
              <a:t> </a:t>
            </a:r>
            <a:r>
              <a:rPr kumimoji="0" lang="en-US" altLang="ko-KR" sz="2400" b="1" dirty="0" smtClean="0">
                <a:solidFill>
                  <a:srgbClr val="000000"/>
                </a:solidFill>
              </a:rPr>
              <a:t>So, the color function support has moved into Annex G in D1.</a:t>
            </a:r>
            <a:r>
              <a:rPr lang="en-US" altLang="ko-KR" sz="2400" b="1" dirty="0" smtClean="0">
                <a:solidFill>
                  <a:srgbClr val="000000"/>
                </a:solidFill>
              </a:rPr>
              <a:t> </a:t>
            </a:r>
          </a:p>
        </p:txBody>
      </p:sp>
    </p:spTree>
    <p:extLst>
      <p:ext uri="{BB962C8B-B14F-4D97-AF65-F5344CB8AC3E}">
        <p14:creationId xmlns:p14="http://schemas.microsoft.com/office/powerpoint/2010/main" val="1417198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(#1)</a:t>
            </a:r>
            <a:endParaRPr lang="en-US" altLang="ko-KR" sz="4000" b="1" dirty="0">
              <a:latin typeface="+mj-ea"/>
              <a:ea typeface="+mj-ea"/>
            </a:endParaRPr>
          </a:p>
        </p:txBody>
      </p:sp>
      <p:pic>
        <p:nvPicPr>
          <p:cNvPr id="46" name="그림 45"/>
          <p:cNvPicPr>
            <a:picLocks noChangeAspect="1"/>
          </p:cNvPicPr>
          <p:nvPr/>
        </p:nvPicPr>
        <p:blipFill>
          <a:blip r:embed="rId2"/>
          <a:stretch>
            <a:fillRect/>
          </a:stretch>
        </p:blipFill>
        <p:spPr>
          <a:xfrm>
            <a:off x="804441" y="1688174"/>
            <a:ext cx="7512893" cy="4276046"/>
          </a:xfrm>
          <a:prstGeom prst="rect">
            <a:avLst/>
          </a:prstGeom>
          <a:ln>
            <a:solidFill>
              <a:schemeClr val="tx1"/>
            </a:solidFill>
          </a:ln>
        </p:spPr>
      </p:pic>
      <p:sp>
        <p:nvSpPr>
          <p:cNvPr id="47" name="직사각형 46"/>
          <p:cNvSpPr/>
          <p:nvPr/>
        </p:nvSpPr>
        <p:spPr bwMode="auto">
          <a:xfrm>
            <a:off x="1043608" y="4869160"/>
            <a:ext cx="7128792" cy="100811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8" name="TextBox 47"/>
          <p:cNvSpPr txBox="1"/>
          <p:nvPr/>
        </p:nvSpPr>
        <p:spPr>
          <a:xfrm>
            <a:off x="6969208" y="1738418"/>
            <a:ext cx="1292341" cy="338554"/>
          </a:xfrm>
          <a:prstGeom prst="rect">
            <a:avLst/>
          </a:prstGeom>
          <a:noFill/>
        </p:spPr>
        <p:txBody>
          <a:bodyPr wrap="none" rtlCol="0">
            <a:spAutoFit/>
          </a:bodyPr>
          <a:lstStyle/>
          <a:p>
            <a:r>
              <a:rPr lang="en-US" altLang="ko-KR" sz="1600" dirty="0" smtClean="0">
                <a:solidFill>
                  <a:srgbClr val="0000FF"/>
                </a:solidFill>
              </a:rPr>
              <a:t>(pdf) page #6</a:t>
            </a:r>
            <a:endParaRPr lang="ko-KR" altLang="en-US" sz="1600" dirty="0">
              <a:solidFill>
                <a:srgbClr val="0000FF"/>
              </a:solidFill>
            </a:endParaRPr>
          </a:p>
        </p:txBody>
      </p:sp>
    </p:spTree>
    <p:extLst>
      <p:ext uri="{BB962C8B-B14F-4D97-AF65-F5344CB8AC3E}">
        <p14:creationId xmlns:p14="http://schemas.microsoft.com/office/powerpoint/2010/main" val="673451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pic>
        <p:nvPicPr>
          <p:cNvPr id="6" name="그림 5"/>
          <p:cNvPicPr>
            <a:picLocks noChangeAspect="1"/>
          </p:cNvPicPr>
          <p:nvPr/>
        </p:nvPicPr>
        <p:blipFill>
          <a:blip r:embed="rId2"/>
          <a:stretch>
            <a:fillRect/>
          </a:stretch>
        </p:blipFill>
        <p:spPr>
          <a:xfrm>
            <a:off x="2065668" y="1546878"/>
            <a:ext cx="4558639" cy="4558639"/>
          </a:xfrm>
          <a:prstGeom prst="rect">
            <a:avLst/>
          </a:prstGeom>
          <a:noFill/>
          <a:ln>
            <a:solidFill>
              <a:schemeClr val="tx1"/>
            </a:solidFill>
          </a:ln>
        </p:spPr>
      </p:pic>
      <p:sp>
        <p:nvSpPr>
          <p:cNvPr id="47" name="직사각형 46"/>
          <p:cNvSpPr/>
          <p:nvPr/>
        </p:nvSpPr>
        <p:spPr bwMode="auto">
          <a:xfrm>
            <a:off x="5391520" y="1890544"/>
            <a:ext cx="1080120" cy="180020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5285409" y="1506270"/>
            <a:ext cx="1292341" cy="338554"/>
          </a:xfrm>
          <a:prstGeom prst="rect">
            <a:avLst/>
          </a:prstGeom>
          <a:noFill/>
        </p:spPr>
        <p:txBody>
          <a:bodyPr wrap="none" rtlCol="0">
            <a:spAutoFit/>
          </a:bodyPr>
          <a:lstStyle/>
          <a:p>
            <a:r>
              <a:rPr lang="en-US" altLang="ko-KR" sz="1600" dirty="0" smtClean="0">
                <a:solidFill>
                  <a:srgbClr val="0000FF"/>
                </a:solidFill>
              </a:rPr>
              <a:t>(pdf) page #7</a:t>
            </a:r>
            <a:endParaRPr lang="ko-KR" altLang="en-US" sz="1600" dirty="0">
              <a:solidFill>
                <a:srgbClr val="0000FF"/>
              </a:solidFill>
            </a:endParaRPr>
          </a:p>
        </p:txBody>
      </p:sp>
      <p:sp>
        <p:nvSpPr>
          <p:cNvPr id="10"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(#2)</a:t>
            </a:r>
            <a:endParaRPr lang="en-US" altLang="ko-KR" sz="4000" b="1" dirty="0">
              <a:latin typeface="+mj-ea"/>
              <a:ea typeface="+mj-ea"/>
            </a:endParaRPr>
          </a:p>
        </p:txBody>
      </p:sp>
    </p:spTree>
    <p:extLst>
      <p:ext uri="{BB962C8B-B14F-4D97-AF65-F5344CB8AC3E}">
        <p14:creationId xmlns:p14="http://schemas.microsoft.com/office/powerpoint/2010/main" val="2470135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pic>
        <p:nvPicPr>
          <p:cNvPr id="7" name="그림 6"/>
          <p:cNvPicPr>
            <a:picLocks noChangeAspect="1"/>
          </p:cNvPicPr>
          <p:nvPr/>
        </p:nvPicPr>
        <p:blipFill>
          <a:blip r:embed="rId2"/>
          <a:stretch>
            <a:fillRect/>
          </a:stretch>
        </p:blipFill>
        <p:spPr>
          <a:xfrm>
            <a:off x="355600" y="2217226"/>
            <a:ext cx="8410575" cy="3038475"/>
          </a:xfrm>
          <a:prstGeom prst="rect">
            <a:avLst/>
          </a:prstGeom>
          <a:ln>
            <a:solidFill>
              <a:schemeClr val="tx1"/>
            </a:solidFill>
          </a:ln>
        </p:spPr>
      </p:pic>
      <p:sp>
        <p:nvSpPr>
          <p:cNvPr id="47" name="직사각형 46"/>
          <p:cNvSpPr/>
          <p:nvPr/>
        </p:nvSpPr>
        <p:spPr bwMode="auto">
          <a:xfrm>
            <a:off x="611560" y="4725144"/>
            <a:ext cx="8064896" cy="43204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7384115" y="2227417"/>
            <a:ext cx="1394934" cy="338554"/>
          </a:xfrm>
          <a:prstGeom prst="rect">
            <a:avLst/>
          </a:prstGeom>
          <a:noFill/>
        </p:spPr>
        <p:txBody>
          <a:bodyPr wrap="none" rtlCol="0">
            <a:spAutoFit/>
          </a:bodyPr>
          <a:lstStyle/>
          <a:p>
            <a:r>
              <a:rPr lang="en-US" altLang="ko-KR" sz="1600" dirty="0" smtClean="0">
                <a:solidFill>
                  <a:srgbClr val="0000FF"/>
                </a:solidFill>
              </a:rPr>
              <a:t>(pdf) page #20</a:t>
            </a:r>
            <a:endParaRPr lang="ko-KR" altLang="en-US" sz="1600" dirty="0">
              <a:solidFill>
                <a:srgbClr val="0000FF"/>
              </a:solidFill>
            </a:endParaRPr>
          </a:p>
        </p:txBody>
      </p:sp>
      <p:sp>
        <p:nvSpPr>
          <p:cNvPr id="11"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(#3)</a:t>
            </a:r>
            <a:endParaRPr lang="en-US" altLang="ko-KR" sz="4000" b="1" dirty="0">
              <a:latin typeface="+mj-ea"/>
              <a:ea typeface="+mj-ea"/>
            </a:endParaRPr>
          </a:p>
        </p:txBody>
      </p:sp>
    </p:spTree>
    <p:extLst>
      <p:ext uri="{BB962C8B-B14F-4D97-AF65-F5344CB8AC3E}">
        <p14:creationId xmlns:p14="http://schemas.microsoft.com/office/powerpoint/2010/main" val="1970324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p:cNvPicPr>
            <a:picLocks noChangeAspect="1"/>
          </p:cNvPicPr>
          <p:nvPr/>
        </p:nvPicPr>
        <p:blipFill>
          <a:blip r:embed="rId2"/>
          <a:stretch>
            <a:fillRect/>
          </a:stretch>
        </p:blipFill>
        <p:spPr>
          <a:xfrm>
            <a:off x="1619672" y="1666660"/>
            <a:ext cx="5768995" cy="4567720"/>
          </a:xfrm>
          <a:prstGeom prst="rect">
            <a:avLst/>
          </a:prstGeom>
          <a:ln>
            <a:solidFill>
              <a:schemeClr val="tx1"/>
            </a:solidFill>
          </a:ln>
        </p:spPr>
      </p:pic>
      <p:sp>
        <p:nvSpPr>
          <p:cNvPr id="2" name="날짜 개체 틀 1"/>
          <p:cNvSpPr>
            <a:spLocks noGrp="1"/>
          </p:cNvSpPr>
          <p:nvPr>
            <p:ph type="dt" sz="half" idx="10"/>
          </p:nvPr>
        </p:nvSpPr>
        <p:spPr/>
        <p:txBody>
          <a:bodyPr/>
          <a:lstStyle/>
          <a:p>
            <a:r>
              <a:rPr lang="en-US" altLang="ko-KR" smtClean="0"/>
              <a:t>November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47" name="직사각형 46"/>
          <p:cNvSpPr/>
          <p:nvPr/>
        </p:nvSpPr>
        <p:spPr bwMode="auto">
          <a:xfrm>
            <a:off x="2411760" y="4365104"/>
            <a:ext cx="4752528" cy="72008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5998305" y="1619831"/>
            <a:ext cx="1394934" cy="338554"/>
          </a:xfrm>
          <a:prstGeom prst="rect">
            <a:avLst/>
          </a:prstGeom>
          <a:noFill/>
        </p:spPr>
        <p:txBody>
          <a:bodyPr wrap="none" rtlCol="0">
            <a:spAutoFit/>
          </a:bodyPr>
          <a:lstStyle/>
          <a:p>
            <a:r>
              <a:rPr lang="en-US" altLang="ko-KR" sz="1600" dirty="0" smtClean="0">
                <a:solidFill>
                  <a:srgbClr val="0000FF"/>
                </a:solidFill>
              </a:rPr>
              <a:t>(pdf) page #26</a:t>
            </a:r>
            <a:endParaRPr lang="ko-KR" altLang="en-US" sz="1600" dirty="0">
              <a:solidFill>
                <a:srgbClr val="0000FF"/>
              </a:solidFill>
            </a:endParaRPr>
          </a:p>
        </p:txBody>
      </p:sp>
      <p:sp>
        <p:nvSpPr>
          <p:cNvPr id="10" name="직사각형 9"/>
          <p:cNvSpPr/>
          <p:nvPr/>
        </p:nvSpPr>
        <p:spPr bwMode="auto">
          <a:xfrm>
            <a:off x="6444208" y="5229200"/>
            <a:ext cx="720080" cy="71512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CVD Issues in D1 (#4)</a:t>
            </a:r>
            <a:endParaRPr lang="en-US" altLang="ko-KR" sz="4000" b="1" dirty="0">
              <a:latin typeface="+mj-ea"/>
              <a:ea typeface="+mj-ea"/>
            </a:endParaRPr>
          </a:p>
        </p:txBody>
      </p:sp>
    </p:spTree>
    <p:extLst>
      <p:ext uri="{BB962C8B-B14F-4D97-AF65-F5344CB8AC3E}">
        <p14:creationId xmlns:p14="http://schemas.microsoft.com/office/powerpoint/2010/main" val="3518976301"/>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1214</TotalTime>
  <Words>432</Words>
  <Application>Microsoft Office PowerPoint</Application>
  <PresentationFormat>화면 슬라이드 쇼(4:3)</PresentationFormat>
  <Paragraphs>94</Paragraphs>
  <Slides>15</Slides>
  <Notes>1</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15</vt:i4>
      </vt:variant>
    </vt:vector>
  </HeadingPairs>
  <TitlesOfParts>
    <vt:vector size="23" baseType="lpstr">
      <vt:lpstr>Arial Unicode MS</vt:lpstr>
      <vt:lpstr>宋体</vt:lpstr>
      <vt:lpstr>굴림</vt:lpstr>
      <vt:lpstr>맑은 고딕</vt:lpstr>
      <vt:lpstr>Arial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ETRI-SKlim</cp:lastModifiedBy>
  <cp:revision>227</cp:revision>
  <cp:lastPrinted>1998-02-10T13:28:06Z</cp:lastPrinted>
  <dcterms:created xsi:type="dcterms:W3CDTF">2016-01-08T02:18:10Z</dcterms:created>
  <dcterms:modified xsi:type="dcterms:W3CDTF">2017-11-06T08:31:13Z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