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handoutMasterIdLst>
    <p:handoutMasterId r:id="rId18"/>
  </p:handoutMasterIdLst>
  <p:sldIdLst>
    <p:sldId id="264" r:id="rId2"/>
    <p:sldId id="265" r:id="rId3"/>
    <p:sldId id="266" r:id="rId4"/>
    <p:sldId id="267" r:id="rId5"/>
    <p:sldId id="275" r:id="rId6"/>
    <p:sldId id="268" r:id="rId7"/>
    <p:sldId id="276" r:id="rId8"/>
    <p:sldId id="277" r:id="rId9"/>
    <p:sldId id="278" r:id="rId10"/>
    <p:sldId id="279" r:id="rId11"/>
    <p:sldId id="280" r:id="rId12"/>
    <p:sldId id="281" r:id="rId13"/>
    <p:sldId id="282" r:id="rId14"/>
    <p:sldId id="283" r:id="rId15"/>
    <p:sldId id="284" r:id="rId16"/>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中度样式 2 - 强调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4" d="100"/>
          <a:sy n="84" d="100"/>
        </p:scale>
        <p:origin x="706" y="72"/>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82" d="100"/>
          <a:sy n="82" d="100"/>
        </p:scale>
        <p:origin x="-3186" y="-72"/>
      </p:cViewPr>
      <p:guideLst>
        <p:guide orient="horz" pos="2923"/>
        <p:guide pos="218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5081"/>
            <a:ext cx="2693987"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zh-CN" dirty="0" smtClean="0"/>
              <a:t>IEEE 15-16-0028-00-007a</a:t>
            </a:r>
            <a:endParaRPr lang="en-US" altLang="zh-CN" dirty="0"/>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r>
              <a:rPr lang="en-US" altLang="zh-CN"/>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z="1000"/>
            </a:lvl1pPr>
          </a:lstStyle>
          <a:p>
            <a:r>
              <a:rPr lang="en-US" altLang="zh-CN"/>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zh-CN"/>
              <a:t>Page </a:t>
            </a:r>
            <a:fld id="{5DFC834A-87AC-4CC8-9400-01035A11F60B}" type="slidenum">
              <a:rPr lang="en-US" altLang="zh-CN"/>
              <a:pPr/>
              <a:t>‹#›</a:t>
            </a:fld>
            <a:endParaRPr lang="en-US" altLang="zh-CN"/>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endParaRPr lang="zh-CN" alt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lIns="0" tIns="0" rIns="0" bIns="0">
            <a:spAutoFit/>
          </a:bodyPr>
          <a:lstStyle/>
          <a:p>
            <a:pPr defTabSz="933450"/>
            <a:r>
              <a:rPr lang="en-US" altLang="zh-CN"/>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endParaRPr lang="zh-CN" altLang="en-US"/>
          </a:p>
        </p:txBody>
      </p:sp>
    </p:spTree>
    <p:extLst>
      <p:ext uri="{BB962C8B-B14F-4D97-AF65-F5344CB8AC3E}">
        <p14:creationId xmlns:p14="http://schemas.microsoft.com/office/powerpoint/2010/main" val="416713680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zh-CN"/>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r>
              <a:rPr lang="en-US" altLang="zh-CN"/>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zh-CN"/>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a:lvl1pPr>
          </a:lstStyle>
          <a:p>
            <a:r>
              <a:rPr lang="en-US" altLang="zh-CN"/>
              <a:t>Page </a:t>
            </a:r>
            <a:fld id="{E03D6019-6E9A-433C-BEAF-106EDE2EE5B7}" type="slidenum">
              <a:rPr lang="en-US" altLang="zh-CN"/>
              <a:pPr/>
              <a:t>‹#›</a:t>
            </a:fld>
            <a:endParaRPr lang="en-US" altLang="zh-CN"/>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lIns="0" tIns="0" rIns="0" bIns="0">
            <a:spAutoFit/>
          </a:bodyPr>
          <a:lstStyle/>
          <a:p>
            <a:r>
              <a:rPr lang="en-US" altLang="zh-CN"/>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endParaRPr lang="zh-CN" altLang="en-US"/>
          </a:p>
        </p:txBody>
      </p:sp>
    </p:spTree>
    <p:extLst>
      <p:ext uri="{BB962C8B-B14F-4D97-AF65-F5344CB8AC3E}">
        <p14:creationId xmlns:p14="http://schemas.microsoft.com/office/powerpoint/2010/main" val="59316195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1154113" y="701675"/>
            <a:ext cx="4625975" cy="3468688"/>
          </a:xfrm>
        </p:spPr>
      </p:sp>
      <p:sp>
        <p:nvSpPr>
          <p:cNvPr id="3" name="슬라이드 노트 개체 틀 2"/>
          <p:cNvSpPr>
            <a:spLocks noGrp="1"/>
          </p:cNvSpPr>
          <p:nvPr>
            <p:ph type="body" idx="1"/>
          </p:nvPr>
        </p:nvSpPr>
        <p:spPr/>
        <p:txBody>
          <a:bodyPr/>
          <a:lstStyle/>
          <a:p>
            <a:endParaRPr lang="ko-KR" altLang="en-US"/>
          </a:p>
        </p:txBody>
      </p:sp>
      <p:sp>
        <p:nvSpPr>
          <p:cNvPr id="4" name="머리글 개체 틀 3"/>
          <p:cNvSpPr>
            <a:spLocks noGrp="1"/>
          </p:cNvSpPr>
          <p:nvPr>
            <p:ph type="hdr" sz="quarter" idx="10"/>
          </p:nvPr>
        </p:nvSpPr>
        <p:spPr/>
        <p:txBody>
          <a:bodyPr/>
          <a:lstStyle/>
          <a:p>
            <a:r>
              <a:rPr lang="en-US" altLang="zh-CN" smtClean="0"/>
              <a:t>doc.: IEEE 802.15-&lt;doc#&gt;</a:t>
            </a:r>
            <a:endParaRPr lang="en-US" altLang="zh-CN"/>
          </a:p>
        </p:txBody>
      </p:sp>
      <p:sp>
        <p:nvSpPr>
          <p:cNvPr id="5" name="날짜 개체 틀 4"/>
          <p:cNvSpPr>
            <a:spLocks noGrp="1"/>
          </p:cNvSpPr>
          <p:nvPr>
            <p:ph type="dt" idx="11"/>
          </p:nvPr>
        </p:nvSpPr>
        <p:spPr/>
        <p:txBody>
          <a:bodyPr/>
          <a:lstStyle/>
          <a:p>
            <a:r>
              <a:rPr lang="en-US" altLang="zh-CN" smtClean="0"/>
              <a:t>&lt;month year&gt;</a:t>
            </a:r>
            <a:endParaRPr lang="en-US" altLang="zh-CN"/>
          </a:p>
        </p:txBody>
      </p:sp>
      <p:sp>
        <p:nvSpPr>
          <p:cNvPr id="6" name="바닥글 개체 틀 5"/>
          <p:cNvSpPr>
            <a:spLocks noGrp="1"/>
          </p:cNvSpPr>
          <p:nvPr>
            <p:ph type="ftr" sz="quarter" idx="12"/>
          </p:nvPr>
        </p:nvSpPr>
        <p:spPr/>
        <p:txBody>
          <a:bodyPr/>
          <a:lstStyle/>
          <a:p>
            <a:pPr lvl="4"/>
            <a:r>
              <a:rPr lang="en-US" altLang="zh-CN" smtClean="0"/>
              <a:t>&lt;author&gt;, &lt;company&gt;</a:t>
            </a:r>
            <a:endParaRPr lang="en-US" altLang="zh-CN"/>
          </a:p>
        </p:txBody>
      </p:sp>
      <p:sp>
        <p:nvSpPr>
          <p:cNvPr id="7" name="슬라이드 번호 개체 틀 6"/>
          <p:cNvSpPr>
            <a:spLocks noGrp="1"/>
          </p:cNvSpPr>
          <p:nvPr>
            <p:ph type="sldNum" sz="quarter" idx="13"/>
          </p:nvPr>
        </p:nvSpPr>
        <p:spPr/>
        <p:txBody>
          <a:bodyPr/>
          <a:lstStyle/>
          <a:p>
            <a:r>
              <a:rPr lang="en-US" altLang="zh-CN" smtClean="0"/>
              <a:t>Page </a:t>
            </a:r>
            <a:fld id="{E03D6019-6E9A-433C-BEAF-106EDE2EE5B7}" type="slidenum">
              <a:rPr lang="en-US" altLang="zh-CN" smtClean="0"/>
              <a:pPr/>
              <a:t>1</a:t>
            </a:fld>
            <a:endParaRPr lang="en-US" altLang="zh-CN"/>
          </a:p>
        </p:txBody>
      </p:sp>
    </p:spTree>
    <p:extLst>
      <p:ext uri="{BB962C8B-B14F-4D97-AF65-F5344CB8AC3E}">
        <p14:creationId xmlns:p14="http://schemas.microsoft.com/office/powerpoint/2010/main" val="7889022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a:xfrm>
            <a:off x="685800" y="378281"/>
            <a:ext cx="1600200" cy="215444"/>
          </a:xfrm>
        </p:spPr>
        <p:txBody>
          <a:bodyPr/>
          <a:lstStyle>
            <a:lvl1pPr>
              <a:defRPr/>
            </a:lvl1pPr>
          </a:lstStyle>
          <a:p>
            <a:r>
              <a:rPr lang="en-US" altLang="ko-KR" smtClean="0"/>
              <a:t>November 2017</a:t>
            </a:r>
            <a:endParaRPr lang="en-US" altLang="zh-CN" dirty="0"/>
          </a:p>
        </p:txBody>
      </p:sp>
      <p:sp>
        <p:nvSpPr>
          <p:cNvPr id="4" name="灯片编号占位符 3"/>
          <p:cNvSpPr>
            <a:spLocks noGrp="1"/>
          </p:cNvSpPr>
          <p:nvPr>
            <p:ph type="sldNum" sz="quarter" idx="12"/>
          </p:nvPr>
        </p:nvSpPr>
        <p:spPr/>
        <p:txBody>
          <a:bodyPr/>
          <a:lstStyle>
            <a:lvl1pPr>
              <a:defRPr/>
            </a:lvl1pPr>
          </a:lstStyle>
          <a:p>
            <a:r>
              <a:rPr lang="en-US" altLang="zh-CN" dirty="0"/>
              <a:t>Slide </a:t>
            </a:r>
            <a:fld id="{76C0EB13-4677-48A4-A691-EDFD86E62D7A}" type="slidenum">
              <a:rPr lang="en-US" altLang="zh-CN"/>
              <a:pPr/>
              <a:t>‹#›</a:t>
            </a:fld>
            <a:endParaRPr lang="en-US" altLang="zh-CN" dirty="0"/>
          </a:p>
        </p:txBody>
      </p:sp>
      <p:sp>
        <p:nvSpPr>
          <p:cNvPr id="5" name="Rectangle 5"/>
          <p:cNvSpPr>
            <a:spLocks noGrp="1" noChangeArrowheads="1"/>
          </p:cNvSpPr>
          <p:nvPr>
            <p:ph type="ftr" sz="quarter" idx="3"/>
          </p:nvPr>
        </p:nvSpPr>
        <p:spPr bwMode="auto">
          <a:xfrm>
            <a:off x="5448300" y="6475413"/>
            <a:ext cx="3124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ea typeface="宋体" charset="-122"/>
              </a:defRPr>
            </a:lvl1pPr>
          </a:lstStyle>
          <a:p>
            <a:r>
              <a:rPr lang="en-US" altLang="zh-CN" dirty="0" smtClean="0"/>
              <a:t>Sang-</a:t>
            </a:r>
            <a:r>
              <a:rPr lang="en-US" altLang="zh-CN" dirty="0" err="1" smtClean="0"/>
              <a:t>Kyu</a:t>
            </a:r>
            <a:r>
              <a:rPr lang="en-US" altLang="zh-CN" dirty="0" smtClean="0"/>
              <a:t> Lim (ETRI)</a:t>
            </a:r>
            <a:endParaRPr lang="en-US" altLang="zh-CN" dirty="0"/>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8" name="Rectangle 4"/>
          <p:cNvSpPr>
            <a:spLocks noGrp="1" noChangeArrowheads="1"/>
          </p:cNvSpPr>
          <p:nvPr>
            <p:ph type="dt" sz="half" idx="2"/>
          </p:nvPr>
        </p:nvSpPr>
        <p:spPr bwMode="auto">
          <a:xfrm>
            <a:off x="685800" y="378281"/>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ea typeface="宋体" charset="-122"/>
              </a:defRPr>
            </a:lvl1pPr>
          </a:lstStyle>
          <a:p>
            <a:r>
              <a:rPr lang="en-US" altLang="ko-KR" smtClean="0"/>
              <a:t>November 2017</a:t>
            </a:r>
            <a:endParaRPr lang="en-US" altLang="zh-CN" dirty="0"/>
          </a:p>
        </p:txBody>
      </p:sp>
      <p:sp>
        <p:nvSpPr>
          <p:cNvPr id="1029" name="Rectangle 5"/>
          <p:cNvSpPr>
            <a:spLocks noGrp="1" noChangeArrowheads="1"/>
          </p:cNvSpPr>
          <p:nvPr>
            <p:ph type="ftr" sz="quarter" idx="3"/>
          </p:nvPr>
        </p:nvSpPr>
        <p:spPr bwMode="auto">
          <a:xfrm>
            <a:off x="5448300" y="6475413"/>
            <a:ext cx="3124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ea typeface="宋体" charset="-122"/>
              </a:defRPr>
            </a:lvl1pPr>
          </a:lstStyle>
          <a:p>
            <a:r>
              <a:rPr lang="en-US" altLang="zh-CN" dirty="0" smtClean="0"/>
              <a:t>Sang-</a:t>
            </a:r>
            <a:r>
              <a:rPr lang="en-US" altLang="zh-CN" dirty="0" err="1" smtClean="0"/>
              <a:t>Kyu</a:t>
            </a:r>
            <a:r>
              <a:rPr lang="en-US" altLang="zh-CN" dirty="0" smtClean="0"/>
              <a:t> Lim (ETRI)</a:t>
            </a:r>
            <a:endParaRPr lang="en-US" altLang="zh-CN"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ea typeface="宋体" charset="-122"/>
              </a:defRPr>
            </a:lvl1pPr>
          </a:lstStyle>
          <a:p>
            <a:r>
              <a:rPr lang="en-US" altLang="zh-CN" dirty="0"/>
              <a:t>Slide </a:t>
            </a:r>
            <a:fld id="{4F86E66E-D9C0-4855-B6C9-2AB5A3396A65}" type="slidenum">
              <a:rPr lang="en-US" altLang="zh-CN"/>
              <a:pPr/>
              <a:t>‹#›</a:t>
            </a:fld>
            <a:endParaRPr lang="en-US" altLang="zh-CN" dirty="0"/>
          </a:p>
        </p:txBody>
      </p:sp>
      <p:sp>
        <p:nvSpPr>
          <p:cNvPr id="1031" name="Rectangle 7"/>
          <p:cNvSpPr>
            <a:spLocks noChangeArrowheads="1"/>
          </p:cNvSpPr>
          <p:nvPr/>
        </p:nvSpPr>
        <p:spPr bwMode="auto">
          <a:xfrm>
            <a:off x="3779912" y="424934"/>
            <a:ext cx="4678288" cy="184666"/>
          </a:xfrm>
          <a:prstGeom prst="rect">
            <a:avLst/>
          </a:prstGeom>
          <a:noFill/>
          <a:ln w="9525">
            <a:noFill/>
            <a:miter lim="800000"/>
            <a:headEnd/>
            <a:tailEnd/>
          </a:ln>
          <a:effectLst/>
        </p:spPr>
        <p:txBody>
          <a:bodyPr wrap="square" lIns="0" tIns="0" rIns="0" bIns="0" anchor="b">
            <a:spAutoFit/>
          </a:bodyPr>
          <a:lstStyle/>
          <a:p>
            <a:pPr lvl="4" algn="r"/>
            <a:r>
              <a:rPr lang="en-US" altLang="zh-CN" sz="1200" b="1" i="0" kern="1200" dirty="0" smtClean="0">
                <a:solidFill>
                  <a:schemeClr val="tx1"/>
                </a:solidFill>
                <a:latin typeface="Times New Roman" pitchFamily="18" charset="0"/>
                <a:ea typeface="+mn-ea"/>
                <a:cs typeface="+mn-cs"/>
              </a:rPr>
              <a:t>doc.:</a:t>
            </a:r>
            <a:r>
              <a:rPr lang="en-US" altLang="zh-CN" sz="1200" b="1" i="0" kern="1200" baseline="0" dirty="0" smtClean="0">
                <a:solidFill>
                  <a:schemeClr val="tx1"/>
                </a:solidFill>
                <a:latin typeface="Times New Roman" pitchFamily="18" charset="0"/>
                <a:ea typeface="+mn-ea"/>
                <a:cs typeface="+mn-cs"/>
              </a:rPr>
              <a:t> IEEE </a:t>
            </a:r>
            <a:r>
              <a:rPr lang="en-US" altLang="zh-CN" sz="1200" b="1" i="0" kern="1200" baseline="0" dirty="0" smtClean="0">
                <a:solidFill>
                  <a:schemeClr val="tx1"/>
                </a:solidFill>
                <a:latin typeface="Times New Roman" pitchFamily="18" charset="0"/>
                <a:ea typeface="+mn-ea"/>
                <a:cs typeface="+mn-cs"/>
              </a:rPr>
              <a:t>802.</a:t>
            </a:r>
            <a:r>
              <a:rPr lang="en-US" altLang="zh-CN" b="1" dirty="0" smtClean="0"/>
              <a:t>15-17-0605-00-0013</a:t>
            </a:r>
            <a:endParaRPr lang="en-US" altLang="zh-CN" sz="1400" b="1" dirty="0">
              <a:ea typeface="宋体" charset="-122"/>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zh-CN" alt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r>
              <a:rPr lang="en-US" altLang="zh-CN" dirty="0">
                <a:ea typeface="宋体" charset="-122"/>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zh-CN" altLang="en-US"/>
          </a:p>
        </p:txBody>
      </p:sp>
    </p:spTree>
  </p:cSld>
  <p:clrMap bg1="lt1" tx1="dk1" bg2="lt2" tx2="dk2" accent1="accent1" accent2="accent2" accent3="accent3" accent4="accent4" accent5="accent5" accent6="accent6" hlink="hlink" folHlink="folHlink"/>
  <p:sldLayoutIdLst>
    <p:sldLayoutId id="2147483655" r:id="rId1"/>
  </p:sldLayoutIdLst>
  <p:hf hdr="0"/>
  <p:txStyles>
    <p:titleStyle>
      <a:lvl1pPr algn="ctr" rtl="0" eaLnBrk="1" fontAlgn="base" hangingPunct="1">
        <a:spcBef>
          <a:spcPct val="0"/>
        </a:spcBef>
        <a:spcAft>
          <a:spcPct val="0"/>
        </a:spcAft>
        <a:defRPr sz="3600">
          <a:solidFill>
            <a:schemeClr val="tx1">
              <a:lumMod val="85000"/>
              <a:lumOff val="15000"/>
            </a:schemeClr>
          </a:solidFill>
          <a:latin typeface="Arial Unicode MS" pitchFamily="34" charset="-122"/>
          <a:ea typeface="Arial Unicode MS" pitchFamily="34" charset="-122"/>
          <a:cs typeface="Arial Unicode MS" pitchFamily="34" charset="-122"/>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lumMod val="85000"/>
              <a:lumOff val="15000"/>
            </a:schemeClr>
          </a:solidFill>
          <a:latin typeface="Arial Unicode MS" pitchFamily="34" charset="-122"/>
          <a:ea typeface="Arial Unicode MS" pitchFamily="34" charset="-122"/>
          <a:cs typeface="Arial Unicode MS" pitchFamily="34" charset="-122"/>
        </a:defRPr>
      </a:lvl1pPr>
      <a:lvl2pPr marL="742950" indent="-285750" algn="l" rtl="0" eaLnBrk="1" fontAlgn="base" hangingPunct="1">
        <a:spcBef>
          <a:spcPct val="20000"/>
        </a:spcBef>
        <a:spcAft>
          <a:spcPct val="0"/>
        </a:spcAft>
        <a:buChar char="–"/>
        <a:defRPr sz="2800">
          <a:solidFill>
            <a:schemeClr val="tx1">
              <a:lumMod val="85000"/>
              <a:lumOff val="15000"/>
            </a:schemeClr>
          </a:solidFill>
          <a:latin typeface="Arial Unicode MS" pitchFamily="34" charset="-122"/>
          <a:ea typeface="Arial Unicode MS" pitchFamily="34" charset="-122"/>
          <a:cs typeface="Arial Unicode MS" pitchFamily="34" charset="-122"/>
        </a:defRPr>
      </a:lvl2pPr>
      <a:lvl3pPr marL="1085850" indent="-228600" algn="l" rtl="0" eaLnBrk="1" fontAlgn="base" hangingPunct="1">
        <a:spcBef>
          <a:spcPct val="20000"/>
        </a:spcBef>
        <a:spcAft>
          <a:spcPct val="0"/>
        </a:spcAft>
        <a:buChar char="•"/>
        <a:defRPr sz="2400">
          <a:solidFill>
            <a:schemeClr val="tx1">
              <a:lumMod val="85000"/>
              <a:lumOff val="15000"/>
            </a:schemeClr>
          </a:solidFill>
          <a:latin typeface="Arial Unicode MS" pitchFamily="34" charset="-122"/>
          <a:ea typeface="Arial Unicode MS" pitchFamily="34" charset="-122"/>
          <a:cs typeface="Arial Unicode MS" pitchFamily="34" charset="-122"/>
        </a:defRPr>
      </a:lvl3pPr>
      <a:lvl4pPr marL="1428750" indent="-228600" algn="l" rtl="0" eaLnBrk="1" fontAlgn="base" hangingPunct="1">
        <a:spcBef>
          <a:spcPct val="20000"/>
        </a:spcBef>
        <a:spcAft>
          <a:spcPct val="0"/>
        </a:spcAft>
        <a:buChar char="–"/>
        <a:defRPr sz="2000">
          <a:solidFill>
            <a:schemeClr val="tx1">
              <a:lumMod val="85000"/>
              <a:lumOff val="15000"/>
            </a:schemeClr>
          </a:solidFill>
          <a:latin typeface="Arial Unicode MS" pitchFamily="34" charset="-122"/>
          <a:ea typeface="Arial Unicode MS" pitchFamily="34" charset="-122"/>
          <a:cs typeface="Arial Unicode MS" pitchFamily="34" charset="-122"/>
        </a:defRPr>
      </a:lvl4pPr>
      <a:lvl5pPr marL="1771650" indent="-228600" algn="l" rtl="0" eaLnBrk="1" fontAlgn="base" hangingPunct="1">
        <a:spcBef>
          <a:spcPct val="20000"/>
        </a:spcBef>
        <a:spcAft>
          <a:spcPct val="0"/>
        </a:spcAft>
        <a:buChar char="•"/>
        <a:defRPr sz="2000">
          <a:solidFill>
            <a:schemeClr val="tx1">
              <a:lumMod val="85000"/>
              <a:lumOff val="15000"/>
            </a:schemeClr>
          </a:solidFill>
          <a:latin typeface="Arial Unicode MS" pitchFamily="34" charset="-122"/>
          <a:ea typeface="Arial Unicode MS" pitchFamily="34" charset="-122"/>
          <a:cs typeface="Arial Unicode MS" pitchFamily="34" charset="-122"/>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 Id="rId5" Type="http://schemas.openxmlformats.org/officeDocument/2006/relationships/image" Target="../media/image5.png"/><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날짜 개체 틀 1"/>
          <p:cNvSpPr>
            <a:spLocks noGrp="1"/>
          </p:cNvSpPr>
          <p:nvPr>
            <p:ph type="dt" sz="half" idx="10"/>
          </p:nvPr>
        </p:nvSpPr>
        <p:spPr/>
        <p:txBody>
          <a:bodyPr/>
          <a:lstStyle/>
          <a:p>
            <a:r>
              <a:rPr lang="en-US" altLang="ko-KR" smtClean="0"/>
              <a:t>November 2017</a:t>
            </a:r>
            <a:endParaRPr lang="en-US" altLang="zh-CN" dirty="0"/>
          </a:p>
        </p:txBody>
      </p:sp>
      <p:sp>
        <p:nvSpPr>
          <p:cNvPr id="3" name="슬라이드 번호 개체 틀 2"/>
          <p:cNvSpPr>
            <a:spLocks noGrp="1"/>
          </p:cNvSpPr>
          <p:nvPr>
            <p:ph type="sldNum" sz="quarter" idx="12"/>
          </p:nvPr>
        </p:nvSpPr>
        <p:spPr/>
        <p:txBody>
          <a:bodyPr/>
          <a:lstStyle/>
          <a:p>
            <a:r>
              <a:rPr lang="en-US" altLang="zh-CN" smtClean="0"/>
              <a:t>Slide </a:t>
            </a:r>
            <a:fld id="{76C0EB13-4677-48A4-A691-EDFD86E62D7A}" type="slidenum">
              <a:rPr lang="en-US" altLang="zh-CN" smtClean="0"/>
              <a:pPr/>
              <a:t>1</a:t>
            </a:fld>
            <a:endParaRPr lang="en-US" altLang="zh-CN" dirty="0"/>
          </a:p>
        </p:txBody>
      </p:sp>
      <p:sp>
        <p:nvSpPr>
          <p:cNvPr id="4" name="바닥글 개체 틀 3"/>
          <p:cNvSpPr>
            <a:spLocks noGrp="1"/>
          </p:cNvSpPr>
          <p:nvPr>
            <p:ph type="ftr" sz="quarter" idx="3"/>
          </p:nvPr>
        </p:nvSpPr>
        <p:spPr/>
        <p:txBody>
          <a:bodyPr/>
          <a:lstStyle/>
          <a:p>
            <a:r>
              <a:rPr lang="en-US" altLang="zh-CN" dirty="0" smtClean="0"/>
              <a:t>Sang-</a:t>
            </a:r>
            <a:r>
              <a:rPr lang="en-US" altLang="zh-CN" dirty="0" err="1" smtClean="0"/>
              <a:t>Kyu</a:t>
            </a:r>
            <a:r>
              <a:rPr lang="en-US" altLang="zh-CN" dirty="0" smtClean="0"/>
              <a:t> Lim (ETRI)</a:t>
            </a:r>
            <a:endParaRPr lang="en-US" altLang="zh-CN" dirty="0"/>
          </a:p>
        </p:txBody>
      </p:sp>
      <p:sp>
        <p:nvSpPr>
          <p:cNvPr id="5" name="Rectangle 3"/>
          <p:cNvSpPr>
            <a:spLocks noChangeArrowheads="1"/>
          </p:cNvSpPr>
          <p:nvPr/>
        </p:nvSpPr>
        <p:spPr bwMode="auto">
          <a:xfrm>
            <a:off x="152400" y="609600"/>
            <a:ext cx="8991600" cy="4524315"/>
          </a:xfrm>
          <a:prstGeom prst="rect">
            <a:avLst/>
          </a:prstGeom>
          <a:noFill/>
          <a:ln w="12700">
            <a:noFill/>
            <a:miter lim="800000"/>
            <a:headEnd type="none" w="sm" len="sm"/>
            <a:tailEnd type="none" w="sm" len="sm"/>
          </a:ln>
          <a:effectLst/>
        </p:spPr>
        <p:txBody>
          <a:bodyPr>
            <a:spAutoFit/>
          </a:bodyPr>
          <a:lstStyle/>
          <a:p>
            <a:pPr algn="ctr"/>
            <a:r>
              <a:rPr lang="en-US" altLang="zh-CN" sz="1800" b="1" u="sng" dirty="0">
                <a:solidFill>
                  <a:schemeClr val="tx1">
                    <a:lumMod val="85000"/>
                    <a:lumOff val="15000"/>
                  </a:schemeClr>
                </a:solidFill>
                <a:effectLst>
                  <a:outerShdw blurRad="38100" dist="38100" dir="2700000" algn="tl">
                    <a:srgbClr val="C0C0C0"/>
                  </a:outerShdw>
                </a:effectLst>
                <a:ea typeface="宋体" charset="-122"/>
              </a:rPr>
              <a:t>Project: IEEE P802.15 Working Group for Wireless Personal Area Networks (WPANs)</a:t>
            </a:r>
            <a:endParaRPr lang="en-US" altLang="zh-CN" sz="1600" b="1" dirty="0">
              <a:solidFill>
                <a:schemeClr val="tx1">
                  <a:lumMod val="85000"/>
                  <a:lumOff val="15000"/>
                </a:schemeClr>
              </a:solidFill>
              <a:ea typeface="宋体" charset="-122"/>
            </a:endParaRPr>
          </a:p>
          <a:p>
            <a:endParaRPr lang="en-US" altLang="zh-CN" sz="1600" dirty="0">
              <a:solidFill>
                <a:schemeClr val="tx1">
                  <a:lumMod val="85000"/>
                  <a:lumOff val="15000"/>
                </a:schemeClr>
              </a:solidFill>
              <a:ea typeface="宋体" charset="-122"/>
            </a:endParaRPr>
          </a:p>
          <a:p>
            <a:r>
              <a:rPr lang="en-US" altLang="zh-CN" sz="1600" b="1" dirty="0">
                <a:solidFill>
                  <a:schemeClr val="tx1">
                    <a:lumMod val="85000"/>
                    <a:lumOff val="15000"/>
                  </a:schemeClr>
                </a:solidFill>
                <a:ea typeface="宋体" charset="-122"/>
              </a:rPr>
              <a:t>Submission Title:</a:t>
            </a:r>
            <a:r>
              <a:rPr lang="en-US" altLang="zh-CN" sz="1600" dirty="0">
                <a:solidFill>
                  <a:schemeClr val="tx1">
                    <a:lumMod val="85000"/>
                    <a:lumOff val="15000"/>
                  </a:schemeClr>
                </a:solidFill>
                <a:ea typeface="宋体" charset="-122"/>
              </a:rPr>
              <a:t> </a:t>
            </a:r>
            <a:r>
              <a:rPr lang="en-US" altLang="zh-CN" sz="1600" dirty="0" smtClean="0">
                <a:solidFill>
                  <a:schemeClr val="tx1">
                    <a:lumMod val="85000"/>
                    <a:lumOff val="15000"/>
                  </a:schemeClr>
                </a:solidFill>
                <a:ea typeface="宋体" charset="-122"/>
              </a:rPr>
              <a:t>ETRI’s comment on CVD frame in D1 draft of IEEE 802.15.13</a:t>
            </a:r>
            <a:r>
              <a:rPr lang="en-US" altLang="zh-CN" sz="1600" dirty="0">
                <a:solidFill>
                  <a:schemeClr val="tx1">
                    <a:lumMod val="85000"/>
                    <a:lumOff val="15000"/>
                  </a:schemeClr>
                </a:solidFill>
                <a:ea typeface="宋体" charset="-122"/>
              </a:rPr>
              <a:t>	</a:t>
            </a:r>
          </a:p>
          <a:p>
            <a:r>
              <a:rPr lang="en-US" altLang="zh-CN" sz="1600" b="1" dirty="0">
                <a:solidFill>
                  <a:schemeClr val="tx1">
                    <a:lumMod val="85000"/>
                    <a:lumOff val="15000"/>
                  </a:schemeClr>
                </a:solidFill>
                <a:ea typeface="宋体" charset="-122"/>
              </a:rPr>
              <a:t>Date Submitted: </a:t>
            </a:r>
            <a:r>
              <a:rPr lang="en-US" altLang="zh-CN" sz="1600" dirty="0" smtClean="0">
                <a:solidFill>
                  <a:schemeClr val="tx1">
                    <a:lumMod val="85000"/>
                    <a:lumOff val="15000"/>
                  </a:schemeClr>
                </a:solidFill>
                <a:ea typeface="宋体" charset="-122"/>
              </a:rPr>
              <a:t>06 November 2017</a:t>
            </a:r>
            <a:r>
              <a:rPr lang="en-US" altLang="zh-CN" sz="1600" dirty="0">
                <a:solidFill>
                  <a:schemeClr val="tx1">
                    <a:lumMod val="85000"/>
                    <a:lumOff val="15000"/>
                  </a:schemeClr>
                </a:solidFill>
                <a:ea typeface="宋体" charset="-122"/>
              </a:rPr>
              <a:t>	</a:t>
            </a:r>
          </a:p>
          <a:p>
            <a:r>
              <a:rPr lang="en-US" altLang="zh-CN" sz="1600" b="1" dirty="0">
                <a:solidFill>
                  <a:schemeClr val="tx1">
                    <a:lumMod val="85000"/>
                    <a:lumOff val="15000"/>
                  </a:schemeClr>
                </a:solidFill>
                <a:ea typeface="宋体" charset="-122"/>
              </a:rPr>
              <a:t>Source:</a:t>
            </a:r>
            <a:r>
              <a:rPr lang="en-US" altLang="zh-CN" sz="1600" dirty="0">
                <a:solidFill>
                  <a:schemeClr val="tx1">
                    <a:lumMod val="85000"/>
                    <a:lumOff val="15000"/>
                  </a:schemeClr>
                </a:solidFill>
                <a:ea typeface="宋体" charset="-122"/>
              </a:rPr>
              <a:t> </a:t>
            </a:r>
            <a:r>
              <a:rPr lang="en-US" altLang="zh-CN" sz="1600" dirty="0" smtClean="0">
                <a:solidFill>
                  <a:schemeClr val="tx1">
                    <a:lumMod val="85000"/>
                    <a:lumOff val="15000"/>
                  </a:schemeClr>
                </a:solidFill>
                <a:ea typeface="宋体" charset="-122"/>
              </a:rPr>
              <a:t>Sang-</a:t>
            </a:r>
            <a:r>
              <a:rPr lang="en-US" altLang="zh-CN" sz="1600" dirty="0" err="1" smtClean="0">
                <a:solidFill>
                  <a:schemeClr val="tx1">
                    <a:lumMod val="85000"/>
                    <a:lumOff val="15000"/>
                  </a:schemeClr>
                </a:solidFill>
                <a:ea typeface="宋体" charset="-122"/>
              </a:rPr>
              <a:t>Kyu</a:t>
            </a:r>
            <a:r>
              <a:rPr lang="en-US" altLang="zh-CN" sz="1600" dirty="0" smtClean="0">
                <a:solidFill>
                  <a:schemeClr val="tx1">
                    <a:lumMod val="85000"/>
                    <a:lumOff val="15000"/>
                  </a:schemeClr>
                </a:solidFill>
                <a:ea typeface="宋体" charset="-122"/>
              </a:rPr>
              <a:t> Lim and </a:t>
            </a:r>
            <a:r>
              <a:rPr lang="en-US" altLang="zh-CN" sz="1600" dirty="0" smtClean="0">
                <a:solidFill>
                  <a:schemeClr val="tx1">
                    <a:lumMod val="85000"/>
                    <a:lumOff val="15000"/>
                  </a:schemeClr>
                </a:solidFill>
                <a:ea typeface="宋体" charset="-122"/>
              </a:rPr>
              <a:t>Wan-Ki Park </a:t>
            </a:r>
            <a:r>
              <a:rPr lang="en-US" altLang="zh-CN" sz="1600" dirty="0" smtClean="0">
                <a:solidFill>
                  <a:schemeClr val="tx1">
                    <a:lumMod val="85000"/>
                    <a:lumOff val="15000"/>
                  </a:schemeClr>
                </a:solidFill>
                <a:ea typeface="宋体" charset="-122"/>
              </a:rPr>
              <a:t>[ETRI]</a:t>
            </a:r>
            <a:endParaRPr lang="en-US" altLang="zh-CN" sz="1600" dirty="0">
              <a:solidFill>
                <a:schemeClr val="tx1">
                  <a:lumMod val="85000"/>
                  <a:lumOff val="15000"/>
                </a:schemeClr>
              </a:solidFill>
              <a:ea typeface="宋体" charset="-122"/>
            </a:endParaRPr>
          </a:p>
          <a:p>
            <a:r>
              <a:rPr lang="en-US" altLang="zh-CN" sz="1600" dirty="0" smtClean="0">
                <a:solidFill>
                  <a:schemeClr val="tx1">
                    <a:lumMod val="85000"/>
                    <a:lumOff val="15000"/>
                  </a:schemeClr>
                </a:solidFill>
                <a:ea typeface="宋体" charset="-122"/>
              </a:rPr>
              <a:t>Address: </a:t>
            </a:r>
            <a:endParaRPr lang="en-US" altLang="zh-CN" sz="1600" dirty="0">
              <a:solidFill>
                <a:schemeClr val="tx1">
                  <a:lumMod val="85000"/>
                  <a:lumOff val="15000"/>
                </a:schemeClr>
              </a:solidFill>
              <a:ea typeface="宋体" charset="-122"/>
            </a:endParaRPr>
          </a:p>
          <a:p>
            <a:r>
              <a:rPr lang="en-US" altLang="zh-CN" sz="1600" dirty="0">
                <a:solidFill>
                  <a:schemeClr val="tx1">
                    <a:lumMod val="85000"/>
                    <a:lumOff val="15000"/>
                  </a:schemeClr>
                </a:solidFill>
                <a:ea typeface="宋体" charset="-122"/>
              </a:rPr>
              <a:t>Voice</a:t>
            </a:r>
            <a:r>
              <a:rPr lang="en-US" altLang="zh-CN" sz="1600" dirty="0" smtClean="0">
                <a:solidFill>
                  <a:schemeClr val="tx1">
                    <a:lumMod val="85000"/>
                    <a:lumOff val="15000"/>
                  </a:schemeClr>
                </a:solidFill>
                <a:ea typeface="宋体" charset="-122"/>
              </a:rPr>
              <a:t>:[+82-42</a:t>
            </a:r>
            <a:r>
              <a:rPr lang="en-US" altLang="ko-KR" sz="1600" dirty="0" smtClean="0">
                <a:solidFill>
                  <a:schemeClr val="tx1">
                    <a:lumMod val="85000"/>
                    <a:lumOff val="15000"/>
                  </a:schemeClr>
                </a:solidFill>
                <a:ea typeface="굴림" pitchFamily="50" charset="-127"/>
              </a:rPr>
              <a:t>-860-1573</a:t>
            </a:r>
            <a:r>
              <a:rPr lang="en-US" altLang="zh-CN" sz="1600" dirty="0" smtClean="0">
                <a:solidFill>
                  <a:schemeClr val="tx1">
                    <a:lumMod val="85000"/>
                    <a:lumOff val="15000"/>
                  </a:schemeClr>
                </a:solidFill>
                <a:ea typeface="宋体" charset="-122"/>
              </a:rPr>
              <a:t>], </a:t>
            </a:r>
            <a:r>
              <a:rPr lang="en-US" altLang="zh-CN" sz="1600" dirty="0">
                <a:solidFill>
                  <a:schemeClr val="tx1">
                    <a:lumMod val="85000"/>
                    <a:lumOff val="15000"/>
                  </a:schemeClr>
                </a:solidFill>
                <a:ea typeface="宋体" charset="-122"/>
              </a:rPr>
              <a:t>FAX: </a:t>
            </a:r>
            <a:r>
              <a:rPr lang="en-US" altLang="zh-CN" sz="1600" dirty="0" smtClean="0">
                <a:solidFill>
                  <a:schemeClr val="tx1">
                    <a:lumMod val="85000"/>
                    <a:lumOff val="15000"/>
                  </a:schemeClr>
                </a:solidFill>
                <a:ea typeface="宋体" charset="-122"/>
              </a:rPr>
              <a:t>[</a:t>
            </a:r>
            <a:r>
              <a:rPr lang="en-US" altLang="ko-KR" sz="1600" dirty="0" smtClean="0">
                <a:solidFill>
                  <a:schemeClr val="tx1">
                    <a:lumMod val="85000"/>
                    <a:lumOff val="15000"/>
                  </a:schemeClr>
                </a:solidFill>
                <a:ea typeface="굴림" pitchFamily="50" charset="-127"/>
              </a:rPr>
              <a:t>+82-42-860-5218</a:t>
            </a:r>
            <a:r>
              <a:rPr lang="en-US" altLang="zh-CN" sz="1600" dirty="0" smtClean="0">
                <a:solidFill>
                  <a:schemeClr val="tx1">
                    <a:lumMod val="85000"/>
                    <a:lumOff val="15000"/>
                  </a:schemeClr>
                </a:solidFill>
                <a:ea typeface="宋体" charset="-122"/>
              </a:rPr>
              <a:t>], </a:t>
            </a:r>
            <a:r>
              <a:rPr lang="en-US" altLang="zh-CN" sz="1600" dirty="0">
                <a:solidFill>
                  <a:schemeClr val="tx1">
                    <a:lumMod val="85000"/>
                    <a:lumOff val="15000"/>
                  </a:schemeClr>
                </a:solidFill>
                <a:ea typeface="宋体" charset="-122"/>
              </a:rPr>
              <a:t>E-Mail</a:t>
            </a:r>
            <a:r>
              <a:rPr lang="en-US" altLang="zh-CN" sz="1600" dirty="0" smtClean="0">
                <a:solidFill>
                  <a:schemeClr val="tx1">
                    <a:lumMod val="85000"/>
                    <a:lumOff val="15000"/>
                  </a:schemeClr>
                </a:solidFill>
                <a:ea typeface="宋体" charset="-122"/>
              </a:rPr>
              <a:t>:[sklim</a:t>
            </a:r>
            <a:r>
              <a:rPr lang="en-US" altLang="ko-KR" sz="1600" dirty="0" smtClean="0">
                <a:solidFill>
                  <a:schemeClr val="tx1">
                    <a:lumMod val="85000"/>
                    <a:lumOff val="15000"/>
                  </a:schemeClr>
                </a:solidFill>
                <a:ea typeface="굴림" pitchFamily="50" charset="-127"/>
              </a:rPr>
              <a:t>@etri.re.kr</a:t>
            </a:r>
            <a:r>
              <a:rPr lang="en-US" altLang="zh-CN" sz="1600" dirty="0" smtClean="0">
                <a:solidFill>
                  <a:schemeClr val="tx1">
                    <a:lumMod val="85000"/>
                    <a:lumOff val="15000"/>
                  </a:schemeClr>
                </a:solidFill>
                <a:ea typeface="宋体" charset="-122"/>
              </a:rPr>
              <a:t>]</a:t>
            </a:r>
            <a:r>
              <a:rPr lang="en-US" altLang="zh-CN" sz="1600" dirty="0">
                <a:solidFill>
                  <a:schemeClr val="tx1">
                    <a:lumMod val="85000"/>
                    <a:lumOff val="15000"/>
                  </a:schemeClr>
                </a:solidFill>
                <a:ea typeface="宋体" charset="-122"/>
              </a:rPr>
              <a:t>	</a:t>
            </a:r>
          </a:p>
          <a:p>
            <a:pPr>
              <a:spcBef>
                <a:spcPts val="600"/>
              </a:spcBef>
              <a:spcAft>
                <a:spcPts val="600"/>
              </a:spcAft>
            </a:pPr>
            <a:r>
              <a:rPr lang="en-US" altLang="zh-CN" sz="1600" b="1" dirty="0">
                <a:solidFill>
                  <a:schemeClr val="tx1">
                    <a:lumMod val="85000"/>
                    <a:lumOff val="15000"/>
                  </a:schemeClr>
                </a:solidFill>
                <a:ea typeface="宋体" charset="-122"/>
              </a:rPr>
              <a:t>Re</a:t>
            </a:r>
            <a:r>
              <a:rPr lang="en-US" altLang="zh-CN" sz="1600" b="1" dirty="0" smtClean="0">
                <a:solidFill>
                  <a:schemeClr val="tx1">
                    <a:lumMod val="85000"/>
                    <a:lumOff val="15000"/>
                  </a:schemeClr>
                </a:solidFill>
                <a:ea typeface="宋体" charset="-122"/>
              </a:rPr>
              <a:t>:</a:t>
            </a:r>
            <a:endParaRPr lang="en-US" altLang="zh-CN" sz="1600" dirty="0">
              <a:solidFill>
                <a:schemeClr val="tx1">
                  <a:lumMod val="85000"/>
                  <a:lumOff val="15000"/>
                </a:schemeClr>
              </a:solidFill>
              <a:ea typeface="宋体" charset="-122"/>
            </a:endParaRPr>
          </a:p>
          <a:p>
            <a:pPr>
              <a:spcBef>
                <a:spcPts val="600"/>
              </a:spcBef>
              <a:spcAft>
                <a:spcPts val="600"/>
              </a:spcAft>
            </a:pPr>
            <a:r>
              <a:rPr lang="en-US" altLang="zh-CN" sz="1600" b="1" dirty="0" smtClean="0">
                <a:solidFill>
                  <a:schemeClr val="tx1">
                    <a:lumMod val="85000"/>
                    <a:lumOff val="15000"/>
                  </a:schemeClr>
                </a:solidFill>
                <a:ea typeface="宋体" charset="-122"/>
              </a:rPr>
              <a:t>Abstract</a:t>
            </a:r>
            <a:r>
              <a:rPr lang="en-US" altLang="zh-CN" sz="1600" b="1" dirty="0">
                <a:solidFill>
                  <a:schemeClr val="tx1">
                    <a:lumMod val="85000"/>
                    <a:lumOff val="15000"/>
                  </a:schemeClr>
                </a:solidFill>
                <a:ea typeface="宋体" charset="-122"/>
              </a:rPr>
              <a:t>:</a:t>
            </a:r>
            <a:r>
              <a:rPr lang="en-US" altLang="zh-CN" sz="1600" dirty="0">
                <a:solidFill>
                  <a:schemeClr val="tx1">
                    <a:lumMod val="85000"/>
                    <a:lumOff val="15000"/>
                  </a:schemeClr>
                </a:solidFill>
                <a:ea typeface="宋体" charset="-122"/>
              </a:rPr>
              <a:t>	</a:t>
            </a:r>
          </a:p>
          <a:p>
            <a:pPr>
              <a:spcBef>
                <a:spcPts val="600"/>
              </a:spcBef>
              <a:spcAft>
                <a:spcPts val="600"/>
              </a:spcAft>
            </a:pPr>
            <a:r>
              <a:rPr lang="en-US" altLang="zh-CN" sz="1600" b="1" dirty="0">
                <a:solidFill>
                  <a:schemeClr val="tx1">
                    <a:lumMod val="85000"/>
                    <a:lumOff val="15000"/>
                  </a:schemeClr>
                </a:solidFill>
                <a:ea typeface="宋体" charset="-122"/>
              </a:rPr>
              <a:t>Purpose:</a:t>
            </a:r>
            <a:r>
              <a:rPr lang="en-US" altLang="zh-CN" sz="1600" dirty="0">
                <a:solidFill>
                  <a:schemeClr val="tx1">
                    <a:lumMod val="85000"/>
                    <a:lumOff val="15000"/>
                  </a:schemeClr>
                </a:solidFill>
                <a:ea typeface="宋体" charset="-122"/>
              </a:rPr>
              <a:t>	</a:t>
            </a:r>
            <a:r>
              <a:rPr lang="en-US" altLang="ko-KR" sz="1600" dirty="0" smtClean="0">
                <a:solidFill>
                  <a:schemeClr val="tx1">
                    <a:lumMod val="85000"/>
                    <a:lumOff val="15000"/>
                  </a:schemeClr>
                </a:solidFill>
                <a:ea typeface="굴림" pitchFamily="50" charset="-127"/>
              </a:rPr>
              <a:t>Contribution to IEEE 802.15.13</a:t>
            </a:r>
            <a:endParaRPr lang="en-US" altLang="zh-CN" sz="1600" dirty="0">
              <a:solidFill>
                <a:schemeClr val="tx1">
                  <a:lumMod val="85000"/>
                  <a:lumOff val="15000"/>
                </a:schemeClr>
              </a:solidFill>
              <a:ea typeface="宋体" charset="-122"/>
            </a:endParaRPr>
          </a:p>
          <a:p>
            <a:r>
              <a:rPr lang="en-US" altLang="zh-CN" sz="1600" b="1" dirty="0">
                <a:solidFill>
                  <a:schemeClr val="tx1">
                    <a:lumMod val="85000"/>
                    <a:lumOff val="15000"/>
                  </a:schemeClr>
                </a:solidFill>
                <a:ea typeface="宋体" charset="-122"/>
              </a:rPr>
              <a:t>Notice:</a:t>
            </a:r>
            <a:r>
              <a:rPr lang="en-US" altLang="zh-CN" sz="1600" dirty="0">
                <a:solidFill>
                  <a:schemeClr val="tx1">
                    <a:lumMod val="85000"/>
                    <a:lumOff val="15000"/>
                  </a:schemeClr>
                </a:solidFill>
                <a:ea typeface="宋体" charset="-122"/>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zh-CN" sz="1600" b="1" dirty="0">
                <a:solidFill>
                  <a:schemeClr val="tx1">
                    <a:lumMod val="85000"/>
                    <a:lumOff val="15000"/>
                  </a:schemeClr>
                </a:solidFill>
                <a:ea typeface="宋体" charset="-122"/>
              </a:rPr>
              <a:t>Release:</a:t>
            </a:r>
            <a:r>
              <a:rPr lang="en-US" altLang="zh-CN" sz="1600" dirty="0">
                <a:solidFill>
                  <a:schemeClr val="tx1">
                    <a:lumMod val="85000"/>
                    <a:lumOff val="15000"/>
                  </a:schemeClr>
                </a:solidFill>
                <a:ea typeface="宋体" charset="-122"/>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114612911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그림 5"/>
          <p:cNvPicPr>
            <a:picLocks noChangeAspect="1"/>
          </p:cNvPicPr>
          <p:nvPr/>
        </p:nvPicPr>
        <p:blipFill>
          <a:blip r:embed="rId2"/>
          <a:stretch>
            <a:fillRect/>
          </a:stretch>
        </p:blipFill>
        <p:spPr>
          <a:xfrm>
            <a:off x="1370013" y="1484784"/>
            <a:ext cx="6381750" cy="4808574"/>
          </a:xfrm>
          <a:prstGeom prst="rect">
            <a:avLst/>
          </a:prstGeom>
          <a:ln>
            <a:solidFill>
              <a:srgbClr val="0000FF"/>
            </a:solidFill>
          </a:ln>
        </p:spPr>
      </p:pic>
      <p:sp>
        <p:nvSpPr>
          <p:cNvPr id="2" name="날짜 개체 틀 1"/>
          <p:cNvSpPr>
            <a:spLocks noGrp="1"/>
          </p:cNvSpPr>
          <p:nvPr>
            <p:ph type="dt" sz="half" idx="10"/>
          </p:nvPr>
        </p:nvSpPr>
        <p:spPr/>
        <p:txBody>
          <a:bodyPr/>
          <a:lstStyle/>
          <a:p>
            <a:r>
              <a:rPr lang="en-US" altLang="ko-KR" smtClean="0"/>
              <a:t>November 2017</a:t>
            </a:r>
            <a:endParaRPr lang="en-US" altLang="zh-CN" dirty="0"/>
          </a:p>
        </p:txBody>
      </p:sp>
      <p:sp>
        <p:nvSpPr>
          <p:cNvPr id="3" name="슬라이드 번호 개체 틀 2"/>
          <p:cNvSpPr>
            <a:spLocks noGrp="1"/>
          </p:cNvSpPr>
          <p:nvPr>
            <p:ph type="sldNum" sz="quarter" idx="12"/>
          </p:nvPr>
        </p:nvSpPr>
        <p:spPr/>
        <p:txBody>
          <a:bodyPr/>
          <a:lstStyle/>
          <a:p>
            <a:r>
              <a:rPr lang="en-US" altLang="zh-CN" smtClean="0"/>
              <a:t>Slide </a:t>
            </a:r>
            <a:fld id="{76C0EB13-4677-48A4-A691-EDFD86E62D7A}" type="slidenum">
              <a:rPr lang="en-US" altLang="zh-CN" smtClean="0"/>
              <a:pPr/>
              <a:t>10</a:t>
            </a:fld>
            <a:endParaRPr lang="en-US" altLang="zh-CN" dirty="0"/>
          </a:p>
        </p:txBody>
      </p:sp>
      <p:sp>
        <p:nvSpPr>
          <p:cNvPr id="4" name="바닥글 개체 틀 3"/>
          <p:cNvSpPr>
            <a:spLocks noGrp="1"/>
          </p:cNvSpPr>
          <p:nvPr>
            <p:ph type="ftr" sz="quarter" idx="3"/>
          </p:nvPr>
        </p:nvSpPr>
        <p:spPr/>
        <p:txBody>
          <a:bodyPr/>
          <a:lstStyle/>
          <a:p>
            <a:r>
              <a:rPr lang="en-US" altLang="zh-CN" smtClean="0"/>
              <a:t>Sang-Kyu Lim (ETRI)</a:t>
            </a:r>
            <a:endParaRPr lang="en-US" altLang="zh-CN" dirty="0"/>
          </a:p>
        </p:txBody>
      </p:sp>
      <p:sp>
        <p:nvSpPr>
          <p:cNvPr id="9" name="TextBox 8"/>
          <p:cNvSpPr txBox="1"/>
          <p:nvPr/>
        </p:nvSpPr>
        <p:spPr>
          <a:xfrm>
            <a:off x="6308061" y="1516808"/>
            <a:ext cx="1394934" cy="338554"/>
          </a:xfrm>
          <a:prstGeom prst="rect">
            <a:avLst/>
          </a:prstGeom>
          <a:noFill/>
        </p:spPr>
        <p:txBody>
          <a:bodyPr wrap="none" rtlCol="0">
            <a:spAutoFit/>
          </a:bodyPr>
          <a:lstStyle/>
          <a:p>
            <a:r>
              <a:rPr lang="en-US" altLang="ko-KR" sz="1600" dirty="0" smtClean="0">
                <a:solidFill>
                  <a:srgbClr val="0000FF"/>
                </a:solidFill>
              </a:rPr>
              <a:t>(pdf) page #38</a:t>
            </a:r>
            <a:endParaRPr lang="ko-KR" altLang="en-US" sz="1600" dirty="0">
              <a:solidFill>
                <a:srgbClr val="0000FF"/>
              </a:solidFill>
            </a:endParaRPr>
          </a:p>
        </p:txBody>
      </p:sp>
      <p:sp>
        <p:nvSpPr>
          <p:cNvPr id="11" name="Rectangle 2"/>
          <p:cNvSpPr txBox="1">
            <a:spLocks noChangeArrowheads="1"/>
          </p:cNvSpPr>
          <p:nvPr/>
        </p:nvSpPr>
        <p:spPr bwMode="auto">
          <a:xfrm>
            <a:off x="-11112" y="657870"/>
            <a:ext cx="9144000" cy="519112"/>
          </a:xfrm>
          <a:prstGeom prst="rect">
            <a:avLst/>
          </a:prstGeom>
          <a:noFill/>
          <a:ln w="9525">
            <a:noFill/>
            <a:miter lim="800000"/>
            <a:headEnd/>
            <a:tailEnd/>
          </a:ln>
        </p:spPr>
        <p:txBody>
          <a:bodyPr/>
          <a:lstStyle/>
          <a:p>
            <a:pPr algn="ctr"/>
            <a:r>
              <a:rPr lang="en-US" altLang="ko-KR" sz="4000" b="1" dirty="0" smtClean="0">
                <a:latin typeface="+mj-ea"/>
                <a:ea typeface="+mj-ea"/>
              </a:rPr>
              <a:t>CVD Issues in D1 (#5)</a:t>
            </a:r>
            <a:endParaRPr lang="en-US" altLang="ko-KR" sz="4000" b="1" dirty="0">
              <a:latin typeface="+mj-ea"/>
              <a:ea typeface="+mj-ea"/>
            </a:endParaRPr>
          </a:p>
        </p:txBody>
      </p:sp>
    </p:spTree>
    <p:extLst>
      <p:ext uri="{BB962C8B-B14F-4D97-AF65-F5344CB8AC3E}">
        <p14:creationId xmlns:p14="http://schemas.microsoft.com/office/powerpoint/2010/main" val="292977899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날짜 개체 틀 1"/>
          <p:cNvSpPr>
            <a:spLocks noGrp="1"/>
          </p:cNvSpPr>
          <p:nvPr>
            <p:ph type="dt" sz="half" idx="10"/>
          </p:nvPr>
        </p:nvSpPr>
        <p:spPr/>
        <p:txBody>
          <a:bodyPr/>
          <a:lstStyle/>
          <a:p>
            <a:r>
              <a:rPr lang="en-US" altLang="ko-KR" smtClean="0"/>
              <a:t>November 2017</a:t>
            </a:r>
            <a:endParaRPr lang="en-US" altLang="zh-CN" dirty="0"/>
          </a:p>
        </p:txBody>
      </p:sp>
      <p:sp>
        <p:nvSpPr>
          <p:cNvPr id="3" name="슬라이드 번호 개체 틀 2"/>
          <p:cNvSpPr>
            <a:spLocks noGrp="1"/>
          </p:cNvSpPr>
          <p:nvPr>
            <p:ph type="sldNum" sz="quarter" idx="12"/>
          </p:nvPr>
        </p:nvSpPr>
        <p:spPr/>
        <p:txBody>
          <a:bodyPr/>
          <a:lstStyle/>
          <a:p>
            <a:r>
              <a:rPr lang="en-US" altLang="zh-CN" smtClean="0"/>
              <a:t>Slide </a:t>
            </a:r>
            <a:fld id="{76C0EB13-4677-48A4-A691-EDFD86E62D7A}" type="slidenum">
              <a:rPr lang="en-US" altLang="zh-CN" smtClean="0"/>
              <a:pPr/>
              <a:t>11</a:t>
            </a:fld>
            <a:endParaRPr lang="en-US" altLang="zh-CN" dirty="0"/>
          </a:p>
        </p:txBody>
      </p:sp>
      <p:sp>
        <p:nvSpPr>
          <p:cNvPr id="4" name="바닥글 개체 틀 3"/>
          <p:cNvSpPr>
            <a:spLocks noGrp="1"/>
          </p:cNvSpPr>
          <p:nvPr>
            <p:ph type="ftr" sz="quarter" idx="3"/>
          </p:nvPr>
        </p:nvSpPr>
        <p:spPr/>
        <p:txBody>
          <a:bodyPr/>
          <a:lstStyle/>
          <a:p>
            <a:r>
              <a:rPr lang="en-US" altLang="zh-CN" smtClean="0"/>
              <a:t>Sang-Kyu Lim (ETRI)</a:t>
            </a:r>
            <a:endParaRPr lang="en-US" altLang="zh-CN" dirty="0"/>
          </a:p>
        </p:txBody>
      </p:sp>
      <p:pic>
        <p:nvPicPr>
          <p:cNvPr id="7" name="그림 6"/>
          <p:cNvPicPr>
            <a:picLocks noChangeAspect="1"/>
          </p:cNvPicPr>
          <p:nvPr/>
        </p:nvPicPr>
        <p:blipFill>
          <a:blip r:embed="rId2"/>
          <a:stretch>
            <a:fillRect/>
          </a:stretch>
        </p:blipFill>
        <p:spPr>
          <a:xfrm>
            <a:off x="795337" y="1920224"/>
            <a:ext cx="7629525" cy="4000500"/>
          </a:xfrm>
          <a:prstGeom prst="rect">
            <a:avLst/>
          </a:prstGeom>
          <a:ln>
            <a:solidFill>
              <a:schemeClr val="tx1"/>
            </a:solidFill>
          </a:ln>
        </p:spPr>
      </p:pic>
      <p:sp>
        <p:nvSpPr>
          <p:cNvPr id="9" name="TextBox 8"/>
          <p:cNvSpPr txBox="1"/>
          <p:nvPr/>
        </p:nvSpPr>
        <p:spPr>
          <a:xfrm>
            <a:off x="6978352" y="1954536"/>
            <a:ext cx="1394934" cy="338554"/>
          </a:xfrm>
          <a:prstGeom prst="rect">
            <a:avLst/>
          </a:prstGeom>
          <a:noFill/>
        </p:spPr>
        <p:txBody>
          <a:bodyPr wrap="none" rtlCol="0">
            <a:spAutoFit/>
          </a:bodyPr>
          <a:lstStyle/>
          <a:p>
            <a:r>
              <a:rPr lang="en-US" altLang="ko-KR" sz="1600" dirty="0" smtClean="0">
                <a:solidFill>
                  <a:srgbClr val="0000FF"/>
                </a:solidFill>
              </a:rPr>
              <a:t>(pdf) page #83</a:t>
            </a:r>
            <a:endParaRPr lang="ko-KR" altLang="en-US" sz="1600" dirty="0">
              <a:solidFill>
                <a:srgbClr val="0000FF"/>
              </a:solidFill>
            </a:endParaRPr>
          </a:p>
        </p:txBody>
      </p:sp>
      <p:sp>
        <p:nvSpPr>
          <p:cNvPr id="10" name="직사각형 9"/>
          <p:cNvSpPr/>
          <p:nvPr/>
        </p:nvSpPr>
        <p:spPr bwMode="auto">
          <a:xfrm>
            <a:off x="2286000" y="4680568"/>
            <a:ext cx="4014192" cy="288032"/>
          </a:xfrm>
          <a:prstGeom prst="rect">
            <a:avLst/>
          </a:prstGeom>
          <a:noFill/>
          <a:ln w="12700" cap="flat" cmpd="sng" algn="ctr">
            <a:solidFill>
              <a:srgbClr val="00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1" name="Rectangle 2"/>
          <p:cNvSpPr txBox="1">
            <a:spLocks noChangeArrowheads="1"/>
          </p:cNvSpPr>
          <p:nvPr/>
        </p:nvSpPr>
        <p:spPr bwMode="auto">
          <a:xfrm>
            <a:off x="-11112" y="657870"/>
            <a:ext cx="9144000" cy="519112"/>
          </a:xfrm>
          <a:prstGeom prst="rect">
            <a:avLst/>
          </a:prstGeom>
          <a:noFill/>
          <a:ln w="9525">
            <a:noFill/>
            <a:miter lim="800000"/>
            <a:headEnd/>
            <a:tailEnd/>
          </a:ln>
        </p:spPr>
        <p:txBody>
          <a:bodyPr/>
          <a:lstStyle/>
          <a:p>
            <a:pPr algn="ctr"/>
            <a:r>
              <a:rPr lang="en-US" altLang="ko-KR" sz="4000" b="1" dirty="0" smtClean="0">
                <a:latin typeface="+mj-ea"/>
                <a:ea typeface="+mj-ea"/>
              </a:rPr>
              <a:t>CVD Issues in D1 (#6)</a:t>
            </a:r>
            <a:endParaRPr lang="en-US" altLang="ko-KR" sz="4000" b="1" dirty="0">
              <a:latin typeface="+mj-ea"/>
              <a:ea typeface="+mj-ea"/>
            </a:endParaRPr>
          </a:p>
        </p:txBody>
      </p:sp>
    </p:spTree>
    <p:extLst>
      <p:ext uri="{BB962C8B-B14F-4D97-AF65-F5344CB8AC3E}">
        <p14:creationId xmlns:p14="http://schemas.microsoft.com/office/powerpoint/2010/main" val="3297920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그림 5"/>
          <p:cNvPicPr>
            <a:picLocks noChangeAspect="1"/>
          </p:cNvPicPr>
          <p:nvPr/>
        </p:nvPicPr>
        <p:blipFill>
          <a:blip r:embed="rId2"/>
          <a:stretch>
            <a:fillRect/>
          </a:stretch>
        </p:blipFill>
        <p:spPr>
          <a:xfrm>
            <a:off x="1043608" y="1641712"/>
            <a:ext cx="6710709" cy="4423819"/>
          </a:xfrm>
          <a:prstGeom prst="rect">
            <a:avLst/>
          </a:prstGeom>
          <a:ln>
            <a:solidFill>
              <a:srgbClr val="0000FF"/>
            </a:solidFill>
          </a:ln>
        </p:spPr>
      </p:pic>
      <p:sp>
        <p:nvSpPr>
          <p:cNvPr id="2" name="날짜 개체 틀 1"/>
          <p:cNvSpPr>
            <a:spLocks noGrp="1"/>
          </p:cNvSpPr>
          <p:nvPr>
            <p:ph type="dt" sz="half" idx="10"/>
          </p:nvPr>
        </p:nvSpPr>
        <p:spPr/>
        <p:txBody>
          <a:bodyPr/>
          <a:lstStyle/>
          <a:p>
            <a:r>
              <a:rPr lang="en-US" altLang="ko-KR" smtClean="0"/>
              <a:t>November 2017</a:t>
            </a:r>
            <a:endParaRPr lang="en-US" altLang="zh-CN" dirty="0"/>
          </a:p>
        </p:txBody>
      </p:sp>
      <p:sp>
        <p:nvSpPr>
          <p:cNvPr id="3" name="슬라이드 번호 개체 틀 2"/>
          <p:cNvSpPr>
            <a:spLocks noGrp="1"/>
          </p:cNvSpPr>
          <p:nvPr>
            <p:ph type="sldNum" sz="quarter" idx="12"/>
          </p:nvPr>
        </p:nvSpPr>
        <p:spPr/>
        <p:txBody>
          <a:bodyPr/>
          <a:lstStyle/>
          <a:p>
            <a:r>
              <a:rPr lang="en-US" altLang="zh-CN" smtClean="0"/>
              <a:t>Slide </a:t>
            </a:r>
            <a:fld id="{76C0EB13-4677-48A4-A691-EDFD86E62D7A}" type="slidenum">
              <a:rPr lang="en-US" altLang="zh-CN" smtClean="0"/>
              <a:pPr/>
              <a:t>12</a:t>
            </a:fld>
            <a:endParaRPr lang="en-US" altLang="zh-CN" dirty="0"/>
          </a:p>
        </p:txBody>
      </p:sp>
      <p:sp>
        <p:nvSpPr>
          <p:cNvPr id="4" name="바닥글 개체 틀 3"/>
          <p:cNvSpPr>
            <a:spLocks noGrp="1"/>
          </p:cNvSpPr>
          <p:nvPr>
            <p:ph type="ftr" sz="quarter" idx="3"/>
          </p:nvPr>
        </p:nvSpPr>
        <p:spPr/>
        <p:txBody>
          <a:bodyPr/>
          <a:lstStyle/>
          <a:p>
            <a:r>
              <a:rPr lang="en-US" altLang="zh-CN" smtClean="0"/>
              <a:t>Sang-Kyu Lim (ETRI)</a:t>
            </a:r>
            <a:endParaRPr lang="en-US" altLang="zh-CN" dirty="0"/>
          </a:p>
        </p:txBody>
      </p:sp>
      <p:sp>
        <p:nvSpPr>
          <p:cNvPr id="9" name="TextBox 8"/>
          <p:cNvSpPr txBox="1"/>
          <p:nvPr/>
        </p:nvSpPr>
        <p:spPr>
          <a:xfrm>
            <a:off x="6312933" y="1650872"/>
            <a:ext cx="1394934" cy="338554"/>
          </a:xfrm>
          <a:prstGeom prst="rect">
            <a:avLst/>
          </a:prstGeom>
          <a:noFill/>
        </p:spPr>
        <p:txBody>
          <a:bodyPr wrap="none" rtlCol="0">
            <a:spAutoFit/>
          </a:bodyPr>
          <a:lstStyle/>
          <a:p>
            <a:r>
              <a:rPr lang="en-US" altLang="ko-KR" sz="1600" dirty="0" smtClean="0">
                <a:solidFill>
                  <a:srgbClr val="0000FF"/>
                </a:solidFill>
              </a:rPr>
              <a:t>(pdf) page #96</a:t>
            </a:r>
            <a:endParaRPr lang="ko-KR" altLang="en-US" sz="1600" dirty="0">
              <a:solidFill>
                <a:srgbClr val="0000FF"/>
              </a:solidFill>
            </a:endParaRPr>
          </a:p>
        </p:txBody>
      </p:sp>
      <p:sp>
        <p:nvSpPr>
          <p:cNvPr id="11" name="Rectangle 2"/>
          <p:cNvSpPr txBox="1">
            <a:spLocks noChangeArrowheads="1"/>
          </p:cNvSpPr>
          <p:nvPr/>
        </p:nvSpPr>
        <p:spPr bwMode="auto">
          <a:xfrm>
            <a:off x="-11112" y="657870"/>
            <a:ext cx="9144000" cy="519112"/>
          </a:xfrm>
          <a:prstGeom prst="rect">
            <a:avLst/>
          </a:prstGeom>
          <a:noFill/>
          <a:ln w="9525">
            <a:noFill/>
            <a:miter lim="800000"/>
            <a:headEnd/>
            <a:tailEnd/>
          </a:ln>
        </p:spPr>
        <p:txBody>
          <a:bodyPr/>
          <a:lstStyle/>
          <a:p>
            <a:pPr algn="ctr"/>
            <a:r>
              <a:rPr lang="en-US" altLang="ko-KR" sz="4000" b="1" dirty="0" smtClean="0">
                <a:latin typeface="+mj-ea"/>
                <a:ea typeface="+mj-ea"/>
              </a:rPr>
              <a:t>CVD Issues in D1 (#7)</a:t>
            </a:r>
            <a:endParaRPr lang="en-US" altLang="ko-KR" sz="4000" b="1" dirty="0">
              <a:latin typeface="+mj-ea"/>
              <a:ea typeface="+mj-ea"/>
            </a:endParaRPr>
          </a:p>
        </p:txBody>
      </p:sp>
    </p:spTree>
    <p:extLst>
      <p:ext uri="{BB962C8B-B14F-4D97-AF65-F5344CB8AC3E}">
        <p14:creationId xmlns:p14="http://schemas.microsoft.com/office/powerpoint/2010/main" val="59860006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그림 6"/>
          <p:cNvPicPr>
            <a:picLocks noChangeAspect="1"/>
          </p:cNvPicPr>
          <p:nvPr/>
        </p:nvPicPr>
        <p:blipFill>
          <a:blip r:embed="rId2"/>
          <a:stretch>
            <a:fillRect/>
          </a:stretch>
        </p:blipFill>
        <p:spPr>
          <a:xfrm>
            <a:off x="1832698" y="1642872"/>
            <a:ext cx="5024580" cy="4691090"/>
          </a:xfrm>
          <a:prstGeom prst="rect">
            <a:avLst/>
          </a:prstGeom>
          <a:ln>
            <a:solidFill>
              <a:schemeClr val="tx1"/>
            </a:solidFill>
          </a:ln>
        </p:spPr>
      </p:pic>
      <p:sp>
        <p:nvSpPr>
          <p:cNvPr id="2" name="날짜 개체 틀 1"/>
          <p:cNvSpPr>
            <a:spLocks noGrp="1"/>
          </p:cNvSpPr>
          <p:nvPr>
            <p:ph type="dt" sz="half" idx="10"/>
          </p:nvPr>
        </p:nvSpPr>
        <p:spPr/>
        <p:txBody>
          <a:bodyPr/>
          <a:lstStyle/>
          <a:p>
            <a:r>
              <a:rPr lang="en-US" altLang="ko-KR" smtClean="0"/>
              <a:t>November 2017</a:t>
            </a:r>
            <a:endParaRPr lang="en-US" altLang="zh-CN" dirty="0"/>
          </a:p>
        </p:txBody>
      </p:sp>
      <p:sp>
        <p:nvSpPr>
          <p:cNvPr id="3" name="슬라이드 번호 개체 틀 2"/>
          <p:cNvSpPr>
            <a:spLocks noGrp="1"/>
          </p:cNvSpPr>
          <p:nvPr>
            <p:ph type="sldNum" sz="quarter" idx="12"/>
          </p:nvPr>
        </p:nvSpPr>
        <p:spPr/>
        <p:txBody>
          <a:bodyPr/>
          <a:lstStyle/>
          <a:p>
            <a:r>
              <a:rPr lang="en-US" altLang="zh-CN" smtClean="0"/>
              <a:t>Slide </a:t>
            </a:r>
            <a:fld id="{76C0EB13-4677-48A4-A691-EDFD86E62D7A}" type="slidenum">
              <a:rPr lang="en-US" altLang="zh-CN" smtClean="0"/>
              <a:pPr/>
              <a:t>13</a:t>
            </a:fld>
            <a:endParaRPr lang="en-US" altLang="zh-CN" dirty="0"/>
          </a:p>
        </p:txBody>
      </p:sp>
      <p:sp>
        <p:nvSpPr>
          <p:cNvPr id="4" name="바닥글 개체 틀 3"/>
          <p:cNvSpPr>
            <a:spLocks noGrp="1"/>
          </p:cNvSpPr>
          <p:nvPr>
            <p:ph type="ftr" sz="quarter" idx="3"/>
          </p:nvPr>
        </p:nvSpPr>
        <p:spPr/>
        <p:txBody>
          <a:bodyPr/>
          <a:lstStyle/>
          <a:p>
            <a:r>
              <a:rPr lang="en-US" altLang="zh-CN" smtClean="0"/>
              <a:t>Sang-Kyu Lim (ETRI)</a:t>
            </a:r>
            <a:endParaRPr lang="en-US" altLang="zh-CN" dirty="0"/>
          </a:p>
        </p:txBody>
      </p:sp>
      <p:sp>
        <p:nvSpPr>
          <p:cNvPr id="9" name="TextBox 8"/>
          <p:cNvSpPr txBox="1"/>
          <p:nvPr/>
        </p:nvSpPr>
        <p:spPr>
          <a:xfrm>
            <a:off x="5370904" y="1610888"/>
            <a:ext cx="1489895" cy="338554"/>
          </a:xfrm>
          <a:prstGeom prst="rect">
            <a:avLst/>
          </a:prstGeom>
          <a:noFill/>
        </p:spPr>
        <p:txBody>
          <a:bodyPr wrap="none" rtlCol="0">
            <a:spAutoFit/>
          </a:bodyPr>
          <a:lstStyle/>
          <a:p>
            <a:r>
              <a:rPr lang="en-US" altLang="ko-KR" sz="1600" dirty="0" smtClean="0">
                <a:solidFill>
                  <a:srgbClr val="0000FF"/>
                </a:solidFill>
              </a:rPr>
              <a:t>(pdf) page #116</a:t>
            </a:r>
            <a:endParaRPr lang="ko-KR" altLang="en-US" sz="1600" dirty="0">
              <a:solidFill>
                <a:srgbClr val="0000FF"/>
              </a:solidFill>
            </a:endParaRPr>
          </a:p>
        </p:txBody>
      </p:sp>
      <p:sp>
        <p:nvSpPr>
          <p:cNvPr id="10" name="직사각형 9"/>
          <p:cNvSpPr/>
          <p:nvPr/>
        </p:nvSpPr>
        <p:spPr bwMode="auto">
          <a:xfrm>
            <a:off x="2118794" y="5661247"/>
            <a:ext cx="4397421" cy="144017"/>
          </a:xfrm>
          <a:prstGeom prst="rect">
            <a:avLst/>
          </a:prstGeom>
          <a:noFill/>
          <a:ln w="12700" cap="flat" cmpd="sng" algn="ctr">
            <a:solidFill>
              <a:srgbClr val="00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1" name="Rectangle 2"/>
          <p:cNvSpPr txBox="1">
            <a:spLocks noChangeArrowheads="1"/>
          </p:cNvSpPr>
          <p:nvPr/>
        </p:nvSpPr>
        <p:spPr bwMode="auto">
          <a:xfrm>
            <a:off x="-11112" y="657870"/>
            <a:ext cx="9144000" cy="519112"/>
          </a:xfrm>
          <a:prstGeom prst="rect">
            <a:avLst/>
          </a:prstGeom>
          <a:noFill/>
          <a:ln w="9525">
            <a:noFill/>
            <a:miter lim="800000"/>
            <a:headEnd/>
            <a:tailEnd/>
          </a:ln>
        </p:spPr>
        <p:txBody>
          <a:bodyPr/>
          <a:lstStyle/>
          <a:p>
            <a:pPr algn="ctr"/>
            <a:r>
              <a:rPr lang="en-US" altLang="ko-KR" sz="4000" b="1" dirty="0" smtClean="0">
                <a:latin typeface="+mj-ea"/>
                <a:ea typeface="+mj-ea"/>
              </a:rPr>
              <a:t>CVD Issues in D1 (#8)</a:t>
            </a:r>
            <a:endParaRPr lang="en-US" altLang="ko-KR" sz="4000" b="1" dirty="0">
              <a:latin typeface="+mj-ea"/>
              <a:ea typeface="+mj-ea"/>
            </a:endParaRPr>
          </a:p>
        </p:txBody>
      </p:sp>
    </p:spTree>
    <p:extLst>
      <p:ext uri="{BB962C8B-B14F-4D97-AF65-F5344CB8AC3E}">
        <p14:creationId xmlns:p14="http://schemas.microsoft.com/office/powerpoint/2010/main" val="194233422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그림 5"/>
          <p:cNvPicPr>
            <a:picLocks noChangeAspect="1"/>
          </p:cNvPicPr>
          <p:nvPr/>
        </p:nvPicPr>
        <p:blipFill>
          <a:blip r:embed="rId2"/>
          <a:stretch>
            <a:fillRect/>
          </a:stretch>
        </p:blipFill>
        <p:spPr>
          <a:xfrm>
            <a:off x="2066008" y="1484784"/>
            <a:ext cx="4944392" cy="4838241"/>
          </a:xfrm>
          <a:prstGeom prst="rect">
            <a:avLst/>
          </a:prstGeom>
          <a:ln>
            <a:solidFill>
              <a:srgbClr val="0000FF"/>
            </a:solidFill>
          </a:ln>
        </p:spPr>
      </p:pic>
      <p:sp>
        <p:nvSpPr>
          <p:cNvPr id="2" name="날짜 개체 틀 1"/>
          <p:cNvSpPr>
            <a:spLocks noGrp="1"/>
          </p:cNvSpPr>
          <p:nvPr>
            <p:ph type="dt" sz="half" idx="10"/>
          </p:nvPr>
        </p:nvSpPr>
        <p:spPr/>
        <p:txBody>
          <a:bodyPr/>
          <a:lstStyle/>
          <a:p>
            <a:r>
              <a:rPr lang="en-US" altLang="ko-KR" smtClean="0"/>
              <a:t>November 2017</a:t>
            </a:r>
            <a:endParaRPr lang="en-US" altLang="zh-CN" dirty="0"/>
          </a:p>
        </p:txBody>
      </p:sp>
      <p:sp>
        <p:nvSpPr>
          <p:cNvPr id="3" name="슬라이드 번호 개체 틀 2"/>
          <p:cNvSpPr>
            <a:spLocks noGrp="1"/>
          </p:cNvSpPr>
          <p:nvPr>
            <p:ph type="sldNum" sz="quarter" idx="12"/>
          </p:nvPr>
        </p:nvSpPr>
        <p:spPr/>
        <p:txBody>
          <a:bodyPr/>
          <a:lstStyle/>
          <a:p>
            <a:r>
              <a:rPr lang="en-US" altLang="zh-CN" smtClean="0"/>
              <a:t>Slide </a:t>
            </a:r>
            <a:fld id="{76C0EB13-4677-48A4-A691-EDFD86E62D7A}" type="slidenum">
              <a:rPr lang="en-US" altLang="zh-CN" smtClean="0"/>
              <a:pPr/>
              <a:t>14</a:t>
            </a:fld>
            <a:endParaRPr lang="en-US" altLang="zh-CN" dirty="0"/>
          </a:p>
        </p:txBody>
      </p:sp>
      <p:sp>
        <p:nvSpPr>
          <p:cNvPr id="4" name="바닥글 개체 틀 3"/>
          <p:cNvSpPr>
            <a:spLocks noGrp="1"/>
          </p:cNvSpPr>
          <p:nvPr>
            <p:ph type="ftr" sz="quarter" idx="3"/>
          </p:nvPr>
        </p:nvSpPr>
        <p:spPr/>
        <p:txBody>
          <a:bodyPr/>
          <a:lstStyle/>
          <a:p>
            <a:r>
              <a:rPr lang="en-US" altLang="zh-CN" smtClean="0"/>
              <a:t>Sang-Kyu Lim (ETRI)</a:t>
            </a:r>
            <a:endParaRPr lang="en-US" altLang="zh-CN" dirty="0"/>
          </a:p>
        </p:txBody>
      </p:sp>
      <p:sp>
        <p:nvSpPr>
          <p:cNvPr id="9" name="TextBox 8"/>
          <p:cNvSpPr txBox="1"/>
          <p:nvPr/>
        </p:nvSpPr>
        <p:spPr>
          <a:xfrm>
            <a:off x="5520505" y="1484784"/>
            <a:ext cx="1497526" cy="338554"/>
          </a:xfrm>
          <a:prstGeom prst="rect">
            <a:avLst/>
          </a:prstGeom>
          <a:noFill/>
        </p:spPr>
        <p:txBody>
          <a:bodyPr wrap="none" rtlCol="0">
            <a:spAutoFit/>
          </a:bodyPr>
          <a:lstStyle/>
          <a:p>
            <a:r>
              <a:rPr lang="en-US" altLang="ko-KR" sz="1600" dirty="0" smtClean="0">
                <a:solidFill>
                  <a:srgbClr val="0000FF"/>
                </a:solidFill>
              </a:rPr>
              <a:t>(pdf) page #132</a:t>
            </a:r>
            <a:endParaRPr lang="ko-KR" altLang="en-US" sz="1600" dirty="0">
              <a:solidFill>
                <a:srgbClr val="0000FF"/>
              </a:solidFill>
            </a:endParaRPr>
          </a:p>
        </p:txBody>
      </p:sp>
      <p:sp>
        <p:nvSpPr>
          <p:cNvPr id="11" name="Rectangle 2"/>
          <p:cNvSpPr txBox="1">
            <a:spLocks noChangeArrowheads="1"/>
          </p:cNvSpPr>
          <p:nvPr/>
        </p:nvSpPr>
        <p:spPr bwMode="auto">
          <a:xfrm>
            <a:off x="-11112" y="657870"/>
            <a:ext cx="9144000" cy="519112"/>
          </a:xfrm>
          <a:prstGeom prst="rect">
            <a:avLst/>
          </a:prstGeom>
          <a:noFill/>
          <a:ln w="9525">
            <a:noFill/>
            <a:miter lim="800000"/>
            <a:headEnd/>
            <a:tailEnd/>
          </a:ln>
        </p:spPr>
        <p:txBody>
          <a:bodyPr/>
          <a:lstStyle/>
          <a:p>
            <a:pPr algn="ctr"/>
            <a:r>
              <a:rPr lang="en-US" altLang="ko-KR" sz="4000" b="1" dirty="0" smtClean="0">
                <a:latin typeface="+mj-ea"/>
                <a:ea typeface="+mj-ea"/>
              </a:rPr>
              <a:t>CVD Issues in D1 (#9)</a:t>
            </a:r>
            <a:endParaRPr lang="en-US" altLang="ko-KR" sz="4000" b="1" dirty="0">
              <a:latin typeface="+mj-ea"/>
              <a:ea typeface="+mj-ea"/>
            </a:endParaRPr>
          </a:p>
        </p:txBody>
      </p:sp>
    </p:spTree>
    <p:extLst>
      <p:ext uri="{BB962C8B-B14F-4D97-AF65-F5344CB8AC3E}">
        <p14:creationId xmlns:p14="http://schemas.microsoft.com/office/powerpoint/2010/main" val="320897772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그림 6"/>
          <p:cNvPicPr>
            <a:picLocks noChangeAspect="1"/>
          </p:cNvPicPr>
          <p:nvPr/>
        </p:nvPicPr>
        <p:blipFill>
          <a:blip r:embed="rId2"/>
          <a:stretch>
            <a:fillRect/>
          </a:stretch>
        </p:blipFill>
        <p:spPr>
          <a:xfrm>
            <a:off x="1763688" y="1484784"/>
            <a:ext cx="5446584" cy="4927272"/>
          </a:xfrm>
          <a:prstGeom prst="rect">
            <a:avLst/>
          </a:prstGeom>
          <a:ln>
            <a:solidFill>
              <a:schemeClr val="tx1"/>
            </a:solidFill>
          </a:ln>
        </p:spPr>
      </p:pic>
      <p:sp>
        <p:nvSpPr>
          <p:cNvPr id="2" name="날짜 개체 틀 1"/>
          <p:cNvSpPr>
            <a:spLocks noGrp="1"/>
          </p:cNvSpPr>
          <p:nvPr>
            <p:ph type="dt" sz="half" idx="10"/>
          </p:nvPr>
        </p:nvSpPr>
        <p:spPr/>
        <p:txBody>
          <a:bodyPr/>
          <a:lstStyle/>
          <a:p>
            <a:r>
              <a:rPr lang="en-US" altLang="ko-KR" smtClean="0"/>
              <a:t>November 2017</a:t>
            </a:r>
            <a:endParaRPr lang="en-US" altLang="zh-CN" dirty="0"/>
          </a:p>
        </p:txBody>
      </p:sp>
      <p:sp>
        <p:nvSpPr>
          <p:cNvPr id="3" name="슬라이드 번호 개체 틀 2"/>
          <p:cNvSpPr>
            <a:spLocks noGrp="1"/>
          </p:cNvSpPr>
          <p:nvPr>
            <p:ph type="sldNum" sz="quarter" idx="12"/>
          </p:nvPr>
        </p:nvSpPr>
        <p:spPr/>
        <p:txBody>
          <a:bodyPr/>
          <a:lstStyle/>
          <a:p>
            <a:r>
              <a:rPr lang="en-US" altLang="zh-CN" smtClean="0"/>
              <a:t>Slide </a:t>
            </a:r>
            <a:fld id="{76C0EB13-4677-48A4-A691-EDFD86E62D7A}" type="slidenum">
              <a:rPr lang="en-US" altLang="zh-CN" smtClean="0"/>
              <a:pPr/>
              <a:t>15</a:t>
            </a:fld>
            <a:endParaRPr lang="en-US" altLang="zh-CN" dirty="0"/>
          </a:p>
        </p:txBody>
      </p:sp>
      <p:sp>
        <p:nvSpPr>
          <p:cNvPr id="4" name="바닥글 개체 틀 3"/>
          <p:cNvSpPr>
            <a:spLocks noGrp="1"/>
          </p:cNvSpPr>
          <p:nvPr>
            <p:ph type="ftr" sz="quarter" idx="3"/>
          </p:nvPr>
        </p:nvSpPr>
        <p:spPr/>
        <p:txBody>
          <a:bodyPr/>
          <a:lstStyle/>
          <a:p>
            <a:r>
              <a:rPr lang="en-US" altLang="zh-CN" smtClean="0"/>
              <a:t>Sang-Kyu Lim (ETRI)</a:t>
            </a:r>
            <a:endParaRPr lang="en-US" altLang="zh-CN" dirty="0"/>
          </a:p>
        </p:txBody>
      </p:sp>
      <p:sp>
        <p:nvSpPr>
          <p:cNvPr id="9" name="TextBox 8"/>
          <p:cNvSpPr txBox="1"/>
          <p:nvPr/>
        </p:nvSpPr>
        <p:spPr>
          <a:xfrm>
            <a:off x="5796136" y="1456232"/>
            <a:ext cx="1497526" cy="338554"/>
          </a:xfrm>
          <a:prstGeom prst="rect">
            <a:avLst/>
          </a:prstGeom>
          <a:noFill/>
        </p:spPr>
        <p:txBody>
          <a:bodyPr wrap="none" rtlCol="0">
            <a:spAutoFit/>
          </a:bodyPr>
          <a:lstStyle/>
          <a:p>
            <a:r>
              <a:rPr lang="en-US" altLang="ko-KR" sz="1600" dirty="0" smtClean="0">
                <a:solidFill>
                  <a:srgbClr val="0000FF"/>
                </a:solidFill>
              </a:rPr>
              <a:t>(pdf) page #135</a:t>
            </a:r>
            <a:endParaRPr lang="ko-KR" altLang="en-US" sz="1600" dirty="0">
              <a:solidFill>
                <a:srgbClr val="0000FF"/>
              </a:solidFill>
            </a:endParaRPr>
          </a:p>
        </p:txBody>
      </p:sp>
      <p:sp>
        <p:nvSpPr>
          <p:cNvPr id="10" name="직사각형 9"/>
          <p:cNvSpPr/>
          <p:nvPr/>
        </p:nvSpPr>
        <p:spPr bwMode="auto">
          <a:xfrm>
            <a:off x="2676503" y="4149080"/>
            <a:ext cx="2111522" cy="216023"/>
          </a:xfrm>
          <a:prstGeom prst="rect">
            <a:avLst/>
          </a:prstGeom>
          <a:noFill/>
          <a:ln w="12700" cap="flat" cmpd="sng" algn="ctr">
            <a:solidFill>
              <a:srgbClr val="00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1" name="Rectangle 2"/>
          <p:cNvSpPr txBox="1">
            <a:spLocks noChangeArrowheads="1"/>
          </p:cNvSpPr>
          <p:nvPr/>
        </p:nvSpPr>
        <p:spPr bwMode="auto">
          <a:xfrm>
            <a:off x="-11112" y="657870"/>
            <a:ext cx="9144000" cy="519112"/>
          </a:xfrm>
          <a:prstGeom prst="rect">
            <a:avLst/>
          </a:prstGeom>
          <a:noFill/>
          <a:ln w="9525">
            <a:noFill/>
            <a:miter lim="800000"/>
            <a:headEnd/>
            <a:tailEnd/>
          </a:ln>
        </p:spPr>
        <p:txBody>
          <a:bodyPr/>
          <a:lstStyle/>
          <a:p>
            <a:pPr algn="ctr"/>
            <a:r>
              <a:rPr lang="en-US" altLang="ko-KR" sz="4000" b="1" dirty="0" smtClean="0">
                <a:latin typeface="+mj-ea"/>
                <a:ea typeface="+mj-ea"/>
              </a:rPr>
              <a:t>CVD Issues in D1 (#10)</a:t>
            </a:r>
            <a:endParaRPr lang="en-US" altLang="ko-KR" sz="4000" b="1" dirty="0">
              <a:latin typeface="+mj-ea"/>
              <a:ea typeface="+mj-ea"/>
            </a:endParaRPr>
          </a:p>
        </p:txBody>
      </p:sp>
    </p:spTree>
    <p:extLst>
      <p:ext uri="{BB962C8B-B14F-4D97-AF65-F5344CB8AC3E}">
        <p14:creationId xmlns:p14="http://schemas.microsoft.com/office/powerpoint/2010/main" val="31699457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날짜 개체 틀 1"/>
          <p:cNvSpPr>
            <a:spLocks noGrp="1"/>
          </p:cNvSpPr>
          <p:nvPr>
            <p:ph type="dt" sz="half" idx="10"/>
          </p:nvPr>
        </p:nvSpPr>
        <p:spPr/>
        <p:txBody>
          <a:bodyPr/>
          <a:lstStyle/>
          <a:p>
            <a:r>
              <a:rPr lang="en-US" altLang="ko-KR" smtClean="0"/>
              <a:t>November 2017</a:t>
            </a:r>
            <a:endParaRPr lang="en-US" altLang="zh-CN" dirty="0"/>
          </a:p>
        </p:txBody>
      </p:sp>
      <p:sp>
        <p:nvSpPr>
          <p:cNvPr id="3" name="슬라이드 번호 개체 틀 2"/>
          <p:cNvSpPr>
            <a:spLocks noGrp="1"/>
          </p:cNvSpPr>
          <p:nvPr>
            <p:ph type="sldNum" sz="quarter" idx="12"/>
          </p:nvPr>
        </p:nvSpPr>
        <p:spPr/>
        <p:txBody>
          <a:bodyPr/>
          <a:lstStyle/>
          <a:p>
            <a:r>
              <a:rPr lang="en-US" altLang="zh-CN" smtClean="0"/>
              <a:t>Slide </a:t>
            </a:r>
            <a:fld id="{76C0EB13-4677-48A4-A691-EDFD86E62D7A}" type="slidenum">
              <a:rPr lang="en-US" altLang="zh-CN" smtClean="0"/>
              <a:pPr/>
              <a:t>2</a:t>
            </a:fld>
            <a:endParaRPr lang="en-US" altLang="zh-CN" dirty="0"/>
          </a:p>
        </p:txBody>
      </p:sp>
      <p:sp>
        <p:nvSpPr>
          <p:cNvPr id="4" name="바닥글 개체 틀 3"/>
          <p:cNvSpPr>
            <a:spLocks noGrp="1"/>
          </p:cNvSpPr>
          <p:nvPr>
            <p:ph type="ftr" sz="quarter" idx="3"/>
          </p:nvPr>
        </p:nvSpPr>
        <p:spPr/>
        <p:txBody>
          <a:bodyPr/>
          <a:lstStyle/>
          <a:p>
            <a:r>
              <a:rPr lang="en-US" altLang="zh-CN" smtClean="0"/>
              <a:t>Sang-Kyu Lim (ETRI)</a:t>
            </a:r>
            <a:endParaRPr lang="en-US" altLang="zh-CN" dirty="0"/>
          </a:p>
        </p:txBody>
      </p:sp>
      <p:sp>
        <p:nvSpPr>
          <p:cNvPr id="5" name="TextBox 4"/>
          <p:cNvSpPr txBox="1"/>
          <p:nvPr/>
        </p:nvSpPr>
        <p:spPr>
          <a:xfrm>
            <a:off x="712884" y="1415438"/>
            <a:ext cx="7723589" cy="1938992"/>
          </a:xfrm>
          <a:prstGeom prst="rect">
            <a:avLst/>
          </a:prstGeom>
          <a:noFill/>
        </p:spPr>
        <p:txBody>
          <a:bodyPr wrap="none" rtlCol="0">
            <a:spAutoFit/>
          </a:bodyPr>
          <a:lstStyle/>
          <a:p>
            <a:pPr algn="ctr">
              <a:lnSpc>
                <a:spcPct val="150000"/>
              </a:lnSpc>
            </a:pPr>
            <a:r>
              <a:rPr lang="en-US" altLang="ko-KR" sz="4000" b="1" dirty="0" smtClean="0"/>
              <a:t>ETRI’s Comment on CVD frame</a:t>
            </a:r>
            <a:endParaRPr lang="en-US" altLang="ko-KR" sz="4000" b="1" dirty="0" smtClean="0"/>
          </a:p>
          <a:p>
            <a:pPr algn="ctr">
              <a:lnSpc>
                <a:spcPct val="150000"/>
              </a:lnSpc>
            </a:pPr>
            <a:r>
              <a:rPr lang="en-US" altLang="ko-KR" sz="4000" b="1" dirty="0" smtClean="0"/>
              <a:t>in D1 draft of IEEE 802.15.13</a:t>
            </a:r>
            <a:endParaRPr lang="ko-KR" altLang="en-US" sz="4000" b="1" dirty="0"/>
          </a:p>
        </p:txBody>
      </p:sp>
      <p:sp>
        <p:nvSpPr>
          <p:cNvPr id="6" name="TextBox 5"/>
          <p:cNvSpPr txBox="1"/>
          <p:nvPr/>
        </p:nvSpPr>
        <p:spPr>
          <a:xfrm>
            <a:off x="1550339" y="4221088"/>
            <a:ext cx="6048672" cy="1384995"/>
          </a:xfrm>
          <a:prstGeom prst="rect">
            <a:avLst/>
          </a:prstGeom>
          <a:noFill/>
        </p:spPr>
        <p:txBody>
          <a:bodyPr wrap="square" rtlCol="0">
            <a:spAutoFit/>
          </a:bodyPr>
          <a:lstStyle/>
          <a:p>
            <a:pPr algn="ctr">
              <a:lnSpc>
                <a:spcPct val="150000"/>
              </a:lnSpc>
            </a:pPr>
            <a:r>
              <a:rPr lang="en-US" altLang="ko-KR" sz="2800" dirty="0" smtClean="0"/>
              <a:t>Sang-</a:t>
            </a:r>
            <a:r>
              <a:rPr lang="en-US" altLang="ko-KR" sz="2800" dirty="0" err="1" smtClean="0"/>
              <a:t>Kyu</a:t>
            </a:r>
            <a:r>
              <a:rPr lang="en-US" altLang="ko-KR" sz="2800" dirty="0" smtClean="0"/>
              <a:t> Lim and </a:t>
            </a:r>
            <a:r>
              <a:rPr lang="en-US" altLang="ko-KR" sz="2800" dirty="0" smtClean="0"/>
              <a:t>Wan-Ki Park</a:t>
            </a:r>
            <a:endParaRPr lang="en-US" altLang="ko-KR" sz="2800" dirty="0" smtClean="0"/>
          </a:p>
          <a:p>
            <a:pPr algn="ctr">
              <a:lnSpc>
                <a:spcPct val="150000"/>
              </a:lnSpc>
            </a:pPr>
            <a:r>
              <a:rPr lang="en-US" altLang="ko-KR" sz="2800" dirty="0" smtClean="0"/>
              <a:t>ETRI</a:t>
            </a:r>
            <a:endParaRPr lang="ko-KR" altLang="en-US" sz="2800" dirty="0"/>
          </a:p>
        </p:txBody>
      </p:sp>
    </p:spTree>
    <p:extLst>
      <p:ext uri="{BB962C8B-B14F-4D97-AF65-F5344CB8AC3E}">
        <p14:creationId xmlns:p14="http://schemas.microsoft.com/office/powerpoint/2010/main" val="28939001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날짜 개체 틀 1"/>
          <p:cNvSpPr>
            <a:spLocks noGrp="1"/>
          </p:cNvSpPr>
          <p:nvPr>
            <p:ph type="dt" sz="half" idx="10"/>
          </p:nvPr>
        </p:nvSpPr>
        <p:spPr/>
        <p:txBody>
          <a:bodyPr/>
          <a:lstStyle/>
          <a:p>
            <a:r>
              <a:rPr lang="en-US" altLang="ko-KR" smtClean="0"/>
              <a:t>November 2017</a:t>
            </a:r>
            <a:endParaRPr lang="en-US" altLang="zh-CN" dirty="0"/>
          </a:p>
        </p:txBody>
      </p:sp>
      <p:sp>
        <p:nvSpPr>
          <p:cNvPr id="3" name="슬라이드 번호 개체 틀 2"/>
          <p:cNvSpPr>
            <a:spLocks noGrp="1"/>
          </p:cNvSpPr>
          <p:nvPr>
            <p:ph type="sldNum" sz="quarter" idx="12"/>
          </p:nvPr>
        </p:nvSpPr>
        <p:spPr/>
        <p:txBody>
          <a:bodyPr/>
          <a:lstStyle/>
          <a:p>
            <a:r>
              <a:rPr lang="en-US" altLang="zh-CN" smtClean="0"/>
              <a:t>Slide </a:t>
            </a:r>
            <a:fld id="{76C0EB13-4677-48A4-A691-EDFD86E62D7A}" type="slidenum">
              <a:rPr lang="en-US" altLang="zh-CN" smtClean="0"/>
              <a:pPr/>
              <a:t>3</a:t>
            </a:fld>
            <a:endParaRPr lang="en-US" altLang="zh-CN" dirty="0"/>
          </a:p>
        </p:txBody>
      </p:sp>
      <p:sp>
        <p:nvSpPr>
          <p:cNvPr id="4" name="바닥글 개체 틀 3"/>
          <p:cNvSpPr>
            <a:spLocks noGrp="1"/>
          </p:cNvSpPr>
          <p:nvPr>
            <p:ph type="ftr" sz="quarter" idx="3"/>
          </p:nvPr>
        </p:nvSpPr>
        <p:spPr/>
        <p:txBody>
          <a:bodyPr/>
          <a:lstStyle/>
          <a:p>
            <a:r>
              <a:rPr lang="en-US" altLang="zh-CN" smtClean="0"/>
              <a:t>Sang-Kyu Lim (ETRI)</a:t>
            </a:r>
            <a:endParaRPr lang="en-US" altLang="zh-CN" dirty="0"/>
          </a:p>
        </p:txBody>
      </p:sp>
      <p:sp>
        <p:nvSpPr>
          <p:cNvPr id="5" name="Rectangle 2"/>
          <p:cNvSpPr txBox="1">
            <a:spLocks noChangeArrowheads="1"/>
          </p:cNvSpPr>
          <p:nvPr/>
        </p:nvSpPr>
        <p:spPr bwMode="auto">
          <a:xfrm>
            <a:off x="0" y="764704"/>
            <a:ext cx="9144000" cy="769391"/>
          </a:xfrm>
          <a:prstGeom prst="rect">
            <a:avLst/>
          </a:prstGeom>
          <a:noFill/>
          <a:ln w="9525">
            <a:noFill/>
            <a:miter lim="800000"/>
            <a:headEnd/>
            <a:tailEnd/>
          </a:ln>
        </p:spPr>
        <p:txBody>
          <a:bodyPr/>
          <a:lstStyle/>
          <a:p>
            <a:pPr algn="ctr"/>
            <a:r>
              <a:rPr lang="en-US" altLang="ko-KR" sz="3600" b="1" dirty="0" smtClean="0">
                <a:latin typeface="+mj-ea"/>
                <a:ea typeface="+mj-ea"/>
                <a:cs typeface="Arial" panose="020B0604020202020204" pitchFamily="34" charset="0"/>
              </a:rPr>
              <a:t>Motivation</a:t>
            </a:r>
            <a:endParaRPr lang="ko-KR" altLang="en-US" sz="3600" b="1" dirty="0">
              <a:latin typeface="+mj-ea"/>
              <a:ea typeface="+mj-ea"/>
              <a:cs typeface="Arial" panose="020B0604020202020204" pitchFamily="34" charset="0"/>
            </a:endParaRPr>
          </a:p>
        </p:txBody>
      </p:sp>
      <p:sp>
        <p:nvSpPr>
          <p:cNvPr id="7" name="Rectangle 3"/>
          <p:cNvSpPr>
            <a:spLocks noChangeArrowheads="1"/>
          </p:cNvSpPr>
          <p:nvPr/>
        </p:nvSpPr>
        <p:spPr bwMode="auto">
          <a:xfrm>
            <a:off x="395536" y="1631851"/>
            <a:ext cx="8737352" cy="2532137"/>
          </a:xfrm>
          <a:prstGeom prst="rect">
            <a:avLst/>
          </a:prstGeom>
          <a:noFill/>
          <a:ln w="12700">
            <a:noFill/>
            <a:miter lim="800000"/>
            <a:headEnd type="none" w="sm" len="sm"/>
            <a:tailEnd type="none" w="sm" len="sm"/>
          </a:ln>
        </p:spPr>
        <p:txBody>
          <a:bodyPr/>
          <a:lstStyle/>
          <a:p>
            <a:pPr marL="342900" indent="-342900">
              <a:lnSpc>
                <a:spcPct val="90000"/>
              </a:lnSpc>
              <a:spcBef>
                <a:spcPct val="20000"/>
              </a:spcBef>
              <a:buClr>
                <a:schemeClr val="tx1"/>
              </a:buClr>
              <a:buFont typeface="Wingdings" pitchFamily="2" charset="2"/>
              <a:buChar char="q"/>
            </a:pPr>
            <a:r>
              <a:rPr kumimoji="0" lang="en-US" altLang="ko-KR" sz="2400" b="1" dirty="0">
                <a:solidFill>
                  <a:srgbClr val="000000"/>
                </a:solidFill>
              </a:rPr>
              <a:t> </a:t>
            </a:r>
            <a:r>
              <a:rPr lang="en-US" altLang="ko-KR" sz="2400" b="1" dirty="0" smtClean="0">
                <a:solidFill>
                  <a:srgbClr val="000000"/>
                </a:solidFill>
              </a:rPr>
              <a:t>Color visibility dimming (CVD) </a:t>
            </a:r>
            <a:r>
              <a:rPr kumimoji="0" lang="en-US" altLang="ko-KR" sz="2400" b="1" dirty="0" smtClean="0">
                <a:solidFill>
                  <a:srgbClr val="000000"/>
                </a:solidFill>
              </a:rPr>
              <a:t>frame is a frame used for color, visibility and dimming support.</a:t>
            </a:r>
            <a:endParaRPr lang="en-US" altLang="ko-KR" sz="2400" b="1" dirty="0">
              <a:solidFill>
                <a:srgbClr val="000000"/>
              </a:solidFill>
            </a:endParaRPr>
          </a:p>
        </p:txBody>
      </p:sp>
      <p:pic>
        <p:nvPicPr>
          <p:cNvPr id="8" name="그림 7"/>
          <p:cNvPicPr>
            <a:picLocks noChangeAspect="1"/>
          </p:cNvPicPr>
          <p:nvPr/>
        </p:nvPicPr>
        <p:blipFill>
          <a:blip r:embed="rId2"/>
          <a:stretch>
            <a:fillRect/>
          </a:stretch>
        </p:blipFill>
        <p:spPr>
          <a:xfrm>
            <a:off x="673706" y="2439530"/>
            <a:ext cx="7796587" cy="1408278"/>
          </a:xfrm>
          <a:prstGeom prst="rect">
            <a:avLst/>
          </a:prstGeom>
          <a:ln>
            <a:solidFill>
              <a:srgbClr val="0000FF"/>
            </a:solidFill>
          </a:ln>
        </p:spPr>
      </p:pic>
      <p:sp>
        <p:nvSpPr>
          <p:cNvPr id="9" name="Rectangle 3"/>
          <p:cNvSpPr>
            <a:spLocks noChangeArrowheads="1"/>
          </p:cNvSpPr>
          <p:nvPr/>
        </p:nvSpPr>
        <p:spPr bwMode="auto">
          <a:xfrm>
            <a:off x="395536" y="4070974"/>
            <a:ext cx="8737352" cy="2349575"/>
          </a:xfrm>
          <a:prstGeom prst="rect">
            <a:avLst/>
          </a:prstGeom>
          <a:noFill/>
          <a:ln w="12700">
            <a:noFill/>
            <a:miter lim="800000"/>
            <a:headEnd type="none" w="sm" len="sm"/>
            <a:tailEnd type="none" w="sm" len="sm"/>
          </a:ln>
        </p:spPr>
        <p:txBody>
          <a:bodyPr/>
          <a:lstStyle/>
          <a:p>
            <a:pPr marL="342900" indent="-342900">
              <a:lnSpc>
                <a:spcPct val="90000"/>
              </a:lnSpc>
              <a:spcBef>
                <a:spcPct val="20000"/>
              </a:spcBef>
              <a:spcAft>
                <a:spcPts val="600"/>
              </a:spcAft>
              <a:buClr>
                <a:schemeClr val="tx1"/>
              </a:buClr>
              <a:buFont typeface="Wingdings" pitchFamily="2" charset="2"/>
              <a:buChar char="q"/>
            </a:pPr>
            <a:r>
              <a:rPr kumimoji="0" lang="en-US" altLang="ko-KR" sz="2400" b="1" dirty="0">
                <a:solidFill>
                  <a:srgbClr val="000000"/>
                </a:solidFill>
              </a:rPr>
              <a:t> </a:t>
            </a:r>
            <a:r>
              <a:rPr kumimoji="0" lang="en-US" altLang="ko-KR" sz="2400" b="1" dirty="0" smtClean="0">
                <a:solidFill>
                  <a:srgbClr val="000000"/>
                </a:solidFill>
              </a:rPr>
              <a:t>TG13 has discussed the </a:t>
            </a:r>
            <a:r>
              <a:rPr lang="en-US" altLang="ko-KR" sz="2400" b="1" dirty="0" smtClean="0">
                <a:solidFill>
                  <a:srgbClr val="000000"/>
                </a:solidFill>
              </a:rPr>
              <a:t>functionality issues, which are color function, visibility, and dimming supported by CVD frame, through the comment resolution in September meeting. </a:t>
            </a:r>
          </a:p>
          <a:p>
            <a:pPr marL="342900" indent="-342900">
              <a:lnSpc>
                <a:spcPct val="90000"/>
              </a:lnSpc>
              <a:spcBef>
                <a:spcPct val="20000"/>
              </a:spcBef>
              <a:spcAft>
                <a:spcPts val="600"/>
              </a:spcAft>
              <a:buClr>
                <a:schemeClr val="tx1"/>
              </a:buClr>
              <a:buFont typeface="Wingdings" pitchFamily="2" charset="2"/>
              <a:buChar char="q"/>
            </a:pPr>
            <a:r>
              <a:rPr kumimoji="0" lang="en-US" altLang="ko-KR" sz="2400" b="1" dirty="0" smtClean="0">
                <a:solidFill>
                  <a:srgbClr val="000000"/>
                </a:solidFill>
              </a:rPr>
              <a:t>TG13 need to make a clear conclusion on CVD frame because  the results of September meeting and D0 comment resolution create some confusion.</a:t>
            </a:r>
            <a:endParaRPr lang="en-US" altLang="ko-KR" sz="2400" b="1" dirty="0">
              <a:solidFill>
                <a:srgbClr val="000000"/>
              </a:solidFill>
            </a:endParaRPr>
          </a:p>
        </p:txBody>
      </p:sp>
    </p:spTree>
    <p:extLst>
      <p:ext uri="{BB962C8B-B14F-4D97-AF65-F5344CB8AC3E}">
        <p14:creationId xmlns:p14="http://schemas.microsoft.com/office/powerpoint/2010/main" val="6038601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날짜 개체 틀 1"/>
          <p:cNvSpPr>
            <a:spLocks noGrp="1"/>
          </p:cNvSpPr>
          <p:nvPr>
            <p:ph type="dt" sz="half" idx="10"/>
          </p:nvPr>
        </p:nvSpPr>
        <p:spPr/>
        <p:txBody>
          <a:bodyPr/>
          <a:lstStyle/>
          <a:p>
            <a:r>
              <a:rPr lang="en-US" altLang="ko-KR" smtClean="0"/>
              <a:t>November 2017</a:t>
            </a:r>
            <a:endParaRPr lang="en-US" altLang="zh-CN" dirty="0"/>
          </a:p>
        </p:txBody>
      </p:sp>
      <p:sp>
        <p:nvSpPr>
          <p:cNvPr id="3" name="슬라이드 번호 개체 틀 2"/>
          <p:cNvSpPr>
            <a:spLocks noGrp="1"/>
          </p:cNvSpPr>
          <p:nvPr>
            <p:ph type="sldNum" sz="quarter" idx="12"/>
          </p:nvPr>
        </p:nvSpPr>
        <p:spPr/>
        <p:txBody>
          <a:bodyPr/>
          <a:lstStyle/>
          <a:p>
            <a:r>
              <a:rPr lang="en-US" altLang="zh-CN" smtClean="0"/>
              <a:t>Slide </a:t>
            </a:r>
            <a:fld id="{76C0EB13-4677-48A4-A691-EDFD86E62D7A}" type="slidenum">
              <a:rPr lang="en-US" altLang="zh-CN" smtClean="0"/>
              <a:pPr/>
              <a:t>4</a:t>
            </a:fld>
            <a:endParaRPr lang="en-US" altLang="zh-CN" dirty="0"/>
          </a:p>
        </p:txBody>
      </p:sp>
      <p:sp>
        <p:nvSpPr>
          <p:cNvPr id="4" name="바닥글 개체 틀 3"/>
          <p:cNvSpPr>
            <a:spLocks noGrp="1"/>
          </p:cNvSpPr>
          <p:nvPr>
            <p:ph type="ftr" sz="quarter" idx="3"/>
          </p:nvPr>
        </p:nvSpPr>
        <p:spPr/>
        <p:txBody>
          <a:bodyPr/>
          <a:lstStyle/>
          <a:p>
            <a:r>
              <a:rPr lang="en-US" altLang="zh-CN" smtClean="0"/>
              <a:t>Sang-Kyu Lim (ETRI)</a:t>
            </a:r>
            <a:endParaRPr lang="en-US" altLang="zh-CN" dirty="0"/>
          </a:p>
        </p:txBody>
      </p:sp>
      <p:sp>
        <p:nvSpPr>
          <p:cNvPr id="5" name="Rectangle 2"/>
          <p:cNvSpPr txBox="1">
            <a:spLocks noChangeArrowheads="1"/>
          </p:cNvSpPr>
          <p:nvPr/>
        </p:nvSpPr>
        <p:spPr bwMode="auto">
          <a:xfrm>
            <a:off x="-11112" y="657870"/>
            <a:ext cx="9144000" cy="519112"/>
          </a:xfrm>
          <a:prstGeom prst="rect">
            <a:avLst/>
          </a:prstGeom>
          <a:noFill/>
          <a:ln w="9525">
            <a:noFill/>
            <a:miter lim="800000"/>
            <a:headEnd/>
            <a:tailEnd/>
          </a:ln>
        </p:spPr>
        <p:txBody>
          <a:bodyPr/>
          <a:lstStyle/>
          <a:p>
            <a:pPr algn="ctr"/>
            <a:r>
              <a:rPr lang="en-US" altLang="ko-KR" sz="4000" b="1" dirty="0" smtClean="0">
                <a:latin typeface="+mj-ea"/>
                <a:ea typeface="+mj-ea"/>
              </a:rPr>
              <a:t>Comment Resolution against D0</a:t>
            </a:r>
          </a:p>
          <a:p>
            <a:pPr algn="ctr"/>
            <a:r>
              <a:rPr lang="en-US" altLang="ko-KR" sz="2800" b="1" dirty="0">
                <a:latin typeface="+mj-ea"/>
                <a:ea typeface="+mj-ea"/>
              </a:rPr>
              <a:t>(</a:t>
            </a:r>
            <a:r>
              <a:rPr lang="en-US" altLang="ko-KR" sz="2800" b="1" dirty="0" smtClean="0">
                <a:latin typeface="+mj-ea"/>
                <a:ea typeface="+mj-ea"/>
              </a:rPr>
              <a:t>15-17-0479-03-0013-combined-comments-against-d0)</a:t>
            </a:r>
            <a:endParaRPr lang="en-US" altLang="ko-KR" sz="2800" b="1" dirty="0">
              <a:latin typeface="+mj-ea"/>
              <a:ea typeface="+mj-ea"/>
            </a:endParaRPr>
          </a:p>
        </p:txBody>
      </p:sp>
      <p:pic>
        <p:nvPicPr>
          <p:cNvPr id="18" name="그림 17"/>
          <p:cNvPicPr>
            <a:picLocks noChangeAspect="1"/>
          </p:cNvPicPr>
          <p:nvPr/>
        </p:nvPicPr>
        <p:blipFill>
          <a:blip r:embed="rId2"/>
          <a:stretch>
            <a:fillRect/>
          </a:stretch>
        </p:blipFill>
        <p:spPr>
          <a:xfrm>
            <a:off x="171512" y="1844824"/>
            <a:ext cx="8784976" cy="1902033"/>
          </a:xfrm>
          <a:prstGeom prst="rect">
            <a:avLst/>
          </a:prstGeom>
          <a:ln>
            <a:solidFill>
              <a:schemeClr val="tx1"/>
            </a:solidFill>
          </a:ln>
        </p:spPr>
      </p:pic>
      <p:pic>
        <p:nvPicPr>
          <p:cNvPr id="19" name="그림 18"/>
          <p:cNvPicPr>
            <a:picLocks noChangeAspect="1"/>
          </p:cNvPicPr>
          <p:nvPr/>
        </p:nvPicPr>
        <p:blipFill>
          <a:blip r:embed="rId3"/>
          <a:stretch>
            <a:fillRect/>
          </a:stretch>
        </p:blipFill>
        <p:spPr>
          <a:xfrm>
            <a:off x="171512" y="3756001"/>
            <a:ext cx="8784976" cy="1063881"/>
          </a:xfrm>
          <a:prstGeom prst="rect">
            <a:avLst/>
          </a:prstGeom>
          <a:ln>
            <a:solidFill>
              <a:schemeClr val="tx1"/>
            </a:solidFill>
          </a:ln>
        </p:spPr>
      </p:pic>
      <p:pic>
        <p:nvPicPr>
          <p:cNvPr id="20" name="그림 19"/>
          <p:cNvPicPr>
            <a:picLocks noChangeAspect="1"/>
          </p:cNvPicPr>
          <p:nvPr/>
        </p:nvPicPr>
        <p:blipFill>
          <a:blip r:embed="rId4"/>
          <a:stretch>
            <a:fillRect/>
          </a:stretch>
        </p:blipFill>
        <p:spPr>
          <a:xfrm>
            <a:off x="171512" y="4829026"/>
            <a:ext cx="8784976" cy="617047"/>
          </a:xfrm>
          <a:prstGeom prst="rect">
            <a:avLst/>
          </a:prstGeom>
          <a:ln>
            <a:solidFill>
              <a:schemeClr val="tx1"/>
            </a:solidFill>
          </a:ln>
        </p:spPr>
      </p:pic>
      <p:pic>
        <p:nvPicPr>
          <p:cNvPr id="21" name="그림 20"/>
          <p:cNvPicPr>
            <a:picLocks noChangeAspect="1"/>
          </p:cNvPicPr>
          <p:nvPr/>
        </p:nvPicPr>
        <p:blipFill>
          <a:blip r:embed="rId5"/>
          <a:stretch>
            <a:fillRect/>
          </a:stretch>
        </p:blipFill>
        <p:spPr>
          <a:xfrm>
            <a:off x="171512" y="5464361"/>
            <a:ext cx="8784976" cy="846668"/>
          </a:xfrm>
          <a:prstGeom prst="rect">
            <a:avLst/>
          </a:prstGeom>
          <a:ln>
            <a:solidFill>
              <a:schemeClr val="tx1"/>
            </a:solidFill>
          </a:ln>
        </p:spPr>
      </p:pic>
    </p:spTree>
    <p:extLst>
      <p:ext uri="{BB962C8B-B14F-4D97-AF65-F5344CB8AC3E}">
        <p14:creationId xmlns:p14="http://schemas.microsoft.com/office/powerpoint/2010/main" val="23373025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날짜 개체 틀 1"/>
          <p:cNvSpPr>
            <a:spLocks noGrp="1"/>
          </p:cNvSpPr>
          <p:nvPr>
            <p:ph type="dt" sz="half" idx="10"/>
          </p:nvPr>
        </p:nvSpPr>
        <p:spPr/>
        <p:txBody>
          <a:bodyPr/>
          <a:lstStyle/>
          <a:p>
            <a:r>
              <a:rPr lang="en-US" altLang="ko-KR" smtClean="0"/>
              <a:t>November 2017</a:t>
            </a:r>
            <a:endParaRPr lang="en-US" altLang="zh-CN" dirty="0"/>
          </a:p>
        </p:txBody>
      </p:sp>
      <p:sp>
        <p:nvSpPr>
          <p:cNvPr id="3" name="슬라이드 번호 개체 틀 2"/>
          <p:cNvSpPr>
            <a:spLocks noGrp="1"/>
          </p:cNvSpPr>
          <p:nvPr>
            <p:ph type="sldNum" sz="quarter" idx="12"/>
          </p:nvPr>
        </p:nvSpPr>
        <p:spPr/>
        <p:txBody>
          <a:bodyPr/>
          <a:lstStyle/>
          <a:p>
            <a:r>
              <a:rPr lang="en-US" altLang="zh-CN" smtClean="0"/>
              <a:t>Slide </a:t>
            </a:r>
            <a:fld id="{76C0EB13-4677-48A4-A691-EDFD86E62D7A}" type="slidenum">
              <a:rPr lang="en-US" altLang="zh-CN" smtClean="0"/>
              <a:pPr/>
              <a:t>5</a:t>
            </a:fld>
            <a:endParaRPr lang="en-US" altLang="zh-CN" dirty="0"/>
          </a:p>
        </p:txBody>
      </p:sp>
      <p:sp>
        <p:nvSpPr>
          <p:cNvPr id="4" name="바닥글 개체 틀 3"/>
          <p:cNvSpPr>
            <a:spLocks noGrp="1"/>
          </p:cNvSpPr>
          <p:nvPr>
            <p:ph type="ftr" sz="quarter" idx="3"/>
          </p:nvPr>
        </p:nvSpPr>
        <p:spPr/>
        <p:txBody>
          <a:bodyPr/>
          <a:lstStyle/>
          <a:p>
            <a:r>
              <a:rPr lang="en-US" altLang="zh-CN" smtClean="0"/>
              <a:t>Sang-Kyu Lim (ETRI)</a:t>
            </a:r>
            <a:endParaRPr lang="en-US" altLang="zh-CN" dirty="0"/>
          </a:p>
        </p:txBody>
      </p:sp>
      <p:sp>
        <p:nvSpPr>
          <p:cNvPr id="5" name="Rectangle 2"/>
          <p:cNvSpPr txBox="1">
            <a:spLocks noChangeArrowheads="1"/>
          </p:cNvSpPr>
          <p:nvPr/>
        </p:nvSpPr>
        <p:spPr bwMode="auto">
          <a:xfrm>
            <a:off x="-11112" y="657870"/>
            <a:ext cx="9144000" cy="519112"/>
          </a:xfrm>
          <a:prstGeom prst="rect">
            <a:avLst/>
          </a:prstGeom>
          <a:noFill/>
          <a:ln w="9525">
            <a:noFill/>
            <a:miter lim="800000"/>
            <a:headEnd/>
            <a:tailEnd/>
          </a:ln>
        </p:spPr>
        <p:txBody>
          <a:bodyPr/>
          <a:lstStyle/>
          <a:p>
            <a:pPr algn="ctr"/>
            <a:r>
              <a:rPr lang="en-US" altLang="ko-KR" sz="4000" b="1" dirty="0" smtClean="0">
                <a:latin typeface="+mj-ea"/>
                <a:ea typeface="+mj-ea"/>
              </a:rPr>
              <a:t>September Meeting Results</a:t>
            </a:r>
          </a:p>
          <a:p>
            <a:pPr algn="ctr"/>
            <a:r>
              <a:rPr lang="en-US" altLang="ko-KR" sz="2800" b="1" dirty="0">
                <a:latin typeface="+mj-ea"/>
                <a:ea typeface="+mj-ea"/>
              </a:rPr>
              <a:t>(</a:t>
            </a:r>
            <a:r>
              <a:rPr lang="en-US" altLang="ko-KR" sz="2800" b="1" dirty="0" smtClean="0">
                <a:latin typeface="+mj-ea"/>
                <a:ea typeface="+mj-ea"/>
              </a:rPr>
              <a:t>15-17-0509-06-0013-tg13-meeting-slides-for-kona)</a:t>
            </a:r>
            <a:endParaRPr lang="en-US" altLang="ko-KR" sz="2800" b="1" dirty="0">
              <a:latin typeface="+mj-ea"/>
              <a:ea typeface="+mj-ea"/>
            </a:endParaRPr>
          </a:p>
        </p:txBody>
      </p:sp>
      <p:pic>
        <p:nvPicPr>
          <p:cNvPr id="6" name="그림 5"/>
          <p:cNvPicPr>
            <a:picLocks noChangeAspect="1"/>
          </p:cNvPicPr>
          <p:nvPr/>
        </p:nvPicPr>
        <p:blipFill>
          <a:blip r:embed="rId2"/>
          <a:stretch>
            <a:fillRect/>
          </a:stretch>
        </p:blipFill>
        <p:spPr>
          <a:xfrm>
            <a:off x="296817" y="2172856"/>
            <a:ext cx="4306371" cy="2813496"/>
          </a:xfrm>
          <a:prstGeom prst="rect">
            <a:avLst/>
          </a:prstGeom>
          <a:ln>
            <a:solidFill>
              <a:schemeClr val="tx1"/>
            </a:solidFill>
          </a:ln>
        </p:spPr>
      </p:pic>
      <p:pic>
        <p:nvPicPr>
          <p:cNvPr id="7" name="그림 6"/>
          <p:cNvPicPr>
            <a:picLocks noChangeAspect="1"/>
          </p:cNvPicPr>
          <p:nvPr/>
        </p:nvPicPr>
        <p:blipFill>
          <a:blip r:embed="rId3"/>
          <a:stretch>
            <a:fillRect/>
          </a:stretch>
        </p:blipFill>
        <p:spPr>
          <a:xfrm>
            <a:off x="4735448" y="2172856"/>
            <a:ext cx="4104714" cy="2813496"/>
          </a:xfrm>
          <a:prstGeom prst="rect">
            <a:avLst/>
          </a:prstGeom>
          <a:ln>
            <a:solidFill>
              <a:schemeClr val="tx1"/>
            </a:solidFill>
          </a:ln>
        </p:spPr>
      </p:pic>
      <p:sp>
        <p:nvSpPr>
          <p:cNvPr id="12" name="Rectangle 3"/>
          <p:cNvSpPr>
            <a:spLocks noChangeArrowheads="1"/>
          </p:cNvSpPr>
          <p:nvPr/>
        </p:nvSpPr>
        <p:spPr bwMode="auto">
          <a:xfrm>
            <a:off x="192212" y="5295497"/>
            <a:ext cx="8737352" cy="576064"/>
          </a:xfrm>
          <a:prstGeom prst="rect">
            <a:avLst/>
          </a:prstGeom>
          <a:noFill/>
          <a:ln w="12700">
            <a:noFill/>
            <a:miter lim="800000"/>
            <a:headEnd type="none" w="sm" len="sm"/>
            <a:tailEnd type="none" w="sm" len="sm"/>
          </a:ln>
        </p:spPr>
        <p:txBody>
          <a:bodyPr/>
          <a:lstStyle/>
          <a:p>
            <a:pPr marL="342900" indent="-342900">
              <a:lnSpc>
                <a:spcPct val="90000"/>
              </a:lnSpc>
              <a:spcBef>
                <a:spcPct val="20000"/>
              </a:spcBef>
              <a:spcAft>
                <a:spcPts val="600"/>
              </a:spcAft>
              <a:buClr>
                <a:schemeClr val="tx1"/>
              </a:buClr>
              <a:buFont typeface="Wingdings" pitchFamily="2" charset="2"/>
              <a:buChar char="q"/>
            </a:pPr>
            <a:r>
              <a:rPr kumimoji="0" lang="en-US" altLang="ko-KR" sz="2400" b="1" dirty="0">
                <a:solidFill>
                  <a:srgbClr val="000000"/>
                </a:solidFill>
              </a:rPr>
              <a:t> </a:t>
            </a:r>
            <a:r>
              <a:rPr kumimoji="0" lang="en-US" altLang="ko-KR" sz="2400" b="1" dirty="0" smtClean="0">
                <a:solidFill>
                  <a:srgbClr val="000000"/>
                </a:solidFill>
              </a:rPr>
              <a:t>So, the color function support has moved into Annex G in D1.</a:t>
            </a:r>
            <a:r>
              <a:rPr lang="en-US" altLang="ko-KR" sz="2400" b="1" dirty="0" smtClean="0">
                <a:solidFill>
                  <a:srgbClr val="000000"/>
                </a:solidFill>
              </a:rPr>
              <a:t> </a:t>
            </a:r>
          </a:p>
        </p:txBody>
      </p:sp>
    </p:spTree>
    <p:extLst>
      <p:ext uri="{BB962C8B-B14F-4D97-AF65-F5344CB8AC3E}">
        <p14:creationId xmlns:p14="http://schemas.microsoft.com/office/powerpoint/2010/main" val="14171981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날짜 개체 틀 1"/>
          <p:cNvSpPr>
            <a:spLocks noGrp="1"/>
          </p:cNvSpPr>
          <p:nvPr>
            <p:ph type="dt" sz="half" idx="10"/>
          </p:nvPr>
        </p:nvSpPr>
        <p:spPr/>
        <p:txBody>
          <a:bodyPr/>
          <a:lstStyle/>
          <a:p>
            <a:r>
              <a:rPr lang="en-US" altLang="ko-KR" smtClean="0"/>
              <a:t>November 2017</a:t>
            </a:r>
            <a:endParaRPr lang="en-US" altLang="zh-CN" dirty="0"/>
          </a:p>
        </p:txBody>
      </p:sp>
      <p:sp>
        <p:nvSpPr>
          <p:cNvPr id="3" name="슬라이드 번호 개체 틀 2"/>
          <p:cNvSpPr>
            <a:spLocks noGrp="1"/>
          </p:cNvSpPr>
          <p:nvPr>
            <p:ph type="sldNum" sz="quarter" idx="12"/>
          </p:nvPr>
        </p:nvSpPr>
        <p:spPr/>
        <p:txBody>
          <a:bodyPr/>
          <a:lstStyle/>
          <a:p>
            <a:r>
              <a:rPr lang="en-US" altLang="zh-CN" smtClean="0"/>
              <a:t>Slide </a:t>
            </a:r>
            <a:fld id="{76C0EB13-4677-48A4-A691-EDFD86E62D7A}" type="slidenum">
              <a:rPr lang="en-US" altLang="zh-CN" smtClean="0"/>
              <a:pPr/>
              <a:t>6</a:t>
            </a:fld>
            <a:endParaRPr lang="en-US" altLang="zh-CN" dirty="0"/>
          </a:p>
        </p:txBody>
      </p:sp>
      <p:sp>
        <p:nvSpPr>
          <p:cNvPr id="4" name="바닥글 개체 틀 3"/>
          <p:cNvSpPr>
            <a:spLocks noGrp="1"/>
          </p:cNvSpPr>
          <p:nvPr>
            <p:ph type="ftr" sz="quarter" idx="3"/>
          </p:nvPr>
        </p:nvSpPr>
        <p:spPr/>
        <p:txBody>
          <a:bodyPr/>
          <a:lstStyle/>
          <a:p>
            <a:r>
              <a:rPr lang="en-US" altLang="zh-CN" smtClean="0"/>
              <a:t>Sang-Kyu Lim (ETRI)</a:t>
            </a:r>
            <a:endParaRPr lang="en-US" altLang="zh-CN" dirty="0"/>
          </a:p>
        </p:txBody>
      </p:sp>
      <p:sp>
        <p:nvSpPr>
          <p:cNvPr id="5" name="Rectangle 2"/>
          <p:cNvSpPr txBox="1">
            <a:spLocks noChangeArrowheads="1"/>
          </p:cNvSpPr>
          <p:nvPr/>
        </p:nvSpPr>
        <p:spPr bwMode="auto">
          <a:xfrm>
            <a:off x="-11112" y="657870"/>
            <a:ext cx="9144000" cy="519112"/>
          </a:xfrm>
          <a:prstGeom prst="rect">
            <a:avLst/>
          </a:prstGeom>
          <a:noFill/>
          <a:ln w="9525">
            <a:noFill/>
            <a:miter lim="800000"/>
            <a:headEnd/>
            <a:tailEnd/>
          </a:ln>
        </p:spPr>
        <p:txBody>
          <a:bodyPr/>
          <a:lstStyle/>
          <a:p>
            <a:pPr algn="ctr"/>
            <a:r>
              <a:rPr lang="en-US" altLang="ko-KR" sz="4000" b="1" dirty="0" smtClean="0">
                <a:latin typeface="+mj-ea"/>
                <a:ea typeface="+mj-ea"/>
              </a:rPr>
              <a:t>CVD Issues in D1 (#1)</a:t>
            </a:r>
            <a:endParaRPr lang="en-US" altLang="ko-KR" sz="4000" b="1" dirty="0">
              <a:latin typeface="+mj-ea"/>
              <a:ea typeface="+mj-ea"/>
            </a:endParaRPr>
          </a:p>
        </p:txBody>
      </p:sp>
      <p:pic>
        <p:nvPicPr>
          <p:cNvPr id="46" name="그림 45"/>
          <p:cNvPicPr>
            <a:picLocks noChangeAspect="1"/>
          </p:cNvPicPr>
          <p:nvPr/>
        </p:nvPicPr>
        <p:blipFill>
          <a:blip r:embed="rId2"/>
          <a:stretch>
            <a:fillRect/>
          </a:stretch>
        </p:blipFill>
        <p:spPr>
          <a:xfrm>
            <a:off x="804441" y="1688174"/>
            <a:ext cx="7512893" cy="4276046"/>
          </a:xfrm>
          <a:prstGeom prst="rect">
            <a:avLst/>
          </a:prstGeom>
          <a:ln>
            <a:solidFill>
              <a:schemeClr val="tx1"/>
            </a:solidFill>
          </a:ln>
        </p:spPr>
      </p:pic>
      <p:sp>
        <p:nvSpPr>
          <p:cNvPr id="47" name="직사각형 46"/>
          <p:cNvSpPr/>
          <p:nvPr/>
        </p:nvSpPr>
        <p:spPr bwMode="auto">
          <a:xfrm>
            <a:off x="1043608" y="4869160"/>
            <a:ext cx="7128792" cy="1008112"/>
          </a:xfrm>
          <a:prstGeom prst="rect">
            <a:avLst/>
          </a:prstGeom>
          <a:noFill/>
          <a:ln w="12700" cap="flat" cmpd="sng" algn="ctr">
            <a:solidFill>
              <a:srgbClr val="00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48" name="TextBox 47"/>
          <p:cNvSpPr txBox="1"/>
          <p:nvPr/>
        </p:nvSpPr>
        <p:spPr>
          <a:xfrm>
            <a:off x="6969208" y="1738418"/>
            <a:ext cx="1292341" cy="338554"/>
          </a:xfrm>
          <a:prstGeom prst="rect">
            <a:avLst/>
          </a:prstGeom>
          <a:noFill/>
        </p:spPr>
        <p:txBody>
          <a:bodyPr wrap="none" rtlCol="0">
            <a:spAutoFit/>
          </a:bodyPr>
          <a:lstStyle/>
          <a:p>
            <a:r>
              <a:rPr lang="en-US" altLang="ko-KR" sz="1600" dirty="0" smtClean="0">
                <a:solidFill>
                  <a:srgbClr val="0000FF"/>
                </a:solidFill>
              </a:rPr>
              <a:t>(pdf) page #6</a:t>
            </a:r>
            <a:endParaRPr lang="ko-KR" altLang="en-US" sz="1600" dirty="0">
              <a:solidFill>
                <a:srgbClr val="0000FF"/>
              </a:solidFill>
            </a:endParaRPr>
          </a:p>
        </p:txBody>
      </p:sp>
    </p:spTree>
    <p:extLst>
      <p:ext uri="{BB962C8B-B14F-4D97-AF65-F5344CB8AC3E}">
        <p14:creationId xmlns:p14="http://schemas.microsoft.com/office/powerpoint/2010/main" val="6734511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날짜 개체 틀 1"/>
          <p:cNvSpPr>
            <a:spLocks noGrp="1"/>
          </p:cNvSpPr>
          <p:nvPr>
            <p:ph type="dt" sz="half" idx="10"/>
          </p:nvPr>
        </p:nvSpPr>
        <p:spPr/>
        <p:txBody>
          <a:bodyPr/>
          <a:lstStyle/>
          <a:p>
            <a:r>
              <a:rPr lang="en-US" altLang="ko-KR" smtClean="0"/>
              <a:t>November 2017</a:t>
            </a:r>
            <a:endParaRPr lang="en-US" altLang="zh-CN" dirty="0"/>
          </a:p>
        </p:txBody>
      </p:sp>
      <p:sp>
        <p:nvSpPr>
          <p:cNvPr id="3" name="슬라이드 번호 개체 틀 2"/>
          <p:cNvSpPr>
            <a:spLocks noGrp="1"/>
          </p:cNvSpPr>
          <p:nvPr>
            <p:ph type="sldNum" sz="quarter" idx="12"/>
          </p:nvPr>
        </p:nvSpPr>
        <p:spPr/>
        <p:txBody>
          <a:bodyPr/>
          <a:lstStyle/>
          <a:p>
            <a:r>
              <a:rPr lang="en-US" altLang="zh-CN" smtClean="0"/>
              <a:t>Slide </a:t>
            </a:r>
            <a:fld id="{76C0EB13-4677-48A4-A691-EDFD86E62D7A}" type="slidenum">
              <a:rPr lang="en-US" altLang="zh-CN" smtClean="0"/>
              <a:pPr/>
              <a:t>7</a:t>
            </a:fld>
            <a:endParaRPr lang="en-US" altLang="zh-CN" dirty="0"/>
          </a:p>
        </p:txBody>
      </p:sp>
      <p:sp>
        <p:nvSpPr>
          <p:cNvPr id="4" name="바닥글 개체 틀 3"/>
          <p:cNvSpPr>
            <a:spLocks noGrp="1"/>
          </p:cNvSpPr>
          <p:nvPr>
            <p:ph type="ftr" sz="quarter" idx="3"/>
          </p:nvPr>
        </p:nvSpPr>
        <p:spPr/>
        <p:txBody>
          <a:bodyPr/>
          <a:lstStyle/>
          <a:p>
            <a:r>
              <a:rPr lang="en-US" altLang="zh-CN" smtClean="0"/>
              <a:t>Sang-Kyu Lim (ETRI)</a:t>
            </a:r>
            <a:endParaRPr lang="en-US" altLang="zh-CN" dirty="0"/>
          </a:p>
        </p:txBody>
      </p:sp>
      <p:pic>
        <p:nvPicPr>
          <p:cNvPr id="6" name="그림 5"/>
          <p:cNvPicPr>
            <a:picLocks noChangeAspect="1"/>
          </p:cNvPicPr>
          <p:nvPr/>
        </p:nvPicPr>
        <p:blipFill>
          <a:blip r:embed="rId2"/>
          <a:stretch>
            <a:fillRect/>
          </a:stretch>
        </p:blipFill>
        <p:spPr>
          <a:xfrm>
            <a:off x="2065668" y="1546878"/>
            <a:ext cx="4558639" cy="4558639"/>
          </a:xfrm>
          <a:prstGeom prst="rect">
            <a:avLst/>
          </a:prstGeom>
          <a:noFill/>
          <a:ln>
            <a:solidFill>
              <a:schemeClr val="tx1"/>
            </a:solidFill>
          </a:ln>
        </p:spPr>
      </p:pic>
      <p:sp>
        <p:nvSpPr>
          <p:cNvPr id="47" name="직사각형 46"/>
          <p:cNvSpPr/>
          <p:nvPr/>
        </p:nvSpPr>
        <p:spPr bwMode="auto">
          <a:xfrm>
            <a:off x="5391520" y="1890544"/>
            <a:ext cx="1080120" cy="1800200"/>
          </a:xfrm>
          <a:prstGeom prst="rect">
            <a:avLst/>
          </a:prstGeom>
          <a:noFill/>
          <a:ln w="12700" cap="flat" cmpd="sng" algn="ctr">
            <a:solidFill>
              <a:srgbClr val="00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9" name="TextBox 8"/>
          <p:cNvSpPr txBox="1"/>
          <p:nvPr/>
        </p:nvSpPr>
        <p:spPr>
          <a:xfrm>
            <a:off x="5285409" y="1506270"/>
            <a:ext cx="1292341" cy="338554"/>
          </a:xfrm>
          <a:prstGeom prst="rect">
            <a:avLst/>
          </a:prstGeom>
          <a:noFill/>
        </p:spPr>
        <p:txBody>
          <a:bodyPr wrap="none" rtlCol="0">
            <a:spAutoFit/>
          </a:bodyPr>
          <a:lstStyle/>
          <a:p>
            <a:r>
              <a:rPr lang="en-US" altLang="ko-KR" sz="1600" dirty="0" smtClean="0">
                <a:solidFill>
                  <a:srgbClr val="0000FF"/>
                </a:solidFill>
              </a:rPr>
              <a:t>(pdf) page #7</a:t>
            </a:r>
            <a:endParaRPr lang="ko-KR" altLang="en-US" sz="1600" dirty="0">
              <a:solidFill>
                <a:srgbClr val="0000FF"/>
              </a:solidFill>
            </a:endParaRPr>
          </a:p>
        </p:txBody>
      </p:sp>
      <p:sp>
        <p:nvSpPr>
          <p:cNvPr id="10" name="Rectangle 2"/>
          <p:cNvSpPr txBox="1">
            <a:spLocks noChangeArrowheads="1"/>
          </p:cNvSpPr>
          <p:nvPr/>
        </p:nvSpPr>
        <p:spPr bwMode="auto">
          <a:xfrm>
            <a:off x="-11112" y="657870"/>
            <a:ext cx="9144000" cy="519112"/>
          </a:xfrm>
          <a:prstGeom prst="rect">
            <a:avLst/>
          </a:prstGeom>
          <a:noFill/>
          <a:ln w="9525">
            <a:noFill/>
            <a:miter lim="800000"/>
            <a:headEnd/>
            <a:tailEnd/>
          </a:ln>
        </p:spPr>
        <p:txBody>
          <a:bodyPr/>
          <a:lstStyle/>
          <a:p>
            <a:pPr algn="ctr"/>
            <a:r>
              <a:rPr lang="en-US" altLang="ko-KR" sz="4000" b="1" dirty="0" smtClean="0">
                <a:latin typeface="+mj-ea"/>
                <a:ea typeface="+mj-ea"/>
              </a:rPr>
              <a:t>CVD Issues in D1 (#2)</a:t>
            </a:r>
            <a:endParaRPr lang="en-US" altLang="ko-KR" sz="4000" b="1" dirty="0">
              <a:latin typeface="+mj-ea"/>
              <a:ea typeface="+mj-ea"/>
            </a:endParaRPr>
          </a:p>
        </p:txBody>
      </p:sp>
    </p:spTree>
    <p:extLst>
      <p:ext uri="{BB962C8B-B14F-4D97-AF65-F5344CB8AC3E}">
        <p14:creationId xmlns:p14="http://schemas.microsoft.com/office/powerpoint/2010/main" val="24701351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날짜 개체 틀 1"/>
          <p:cNvSpPr>
            <a:spLocks noGrp="1"/>
          </p:cNvSpPr>
          <p:nvPr>
            <p:ph type="dt" sz="half" idx="10"/>
          </p:nvPr>
        </p:nvSpPr>
        <p:spPr/>
        <p:txBody>
          <a:bodyPr/>
          <a:lstStyle/>
          <a:p>
            <a:r>
              <a:rPr lang="en-US" altLang="ko-KR" smtClean="0"/>
              <a:t>November 2017</a:t>
            </a:r>
            <a:endParaRPr lang="en-US" altLang="zh-CN" dirty="0"/>
          </a:p>
        </p:txBody>
      </p:sp>
      <p:sp>
        <p:nvSpPr>
          <p:cNvPr id="3" name="슬라이드 번호 개체 틀 2"/>
          <p:cNvSpPr>
            <a:spLocks noGrp="1"/>
          </p:cNvSpPr>
          <p:nvPr>
            <p:ph type="sldNum" sz="quarter" idx="12"/>
          </p:nvPr>
        </p:nvSpPr>
        <p:spPr/>
        <p:txBody>
          <a:bodyPr/>
          <a:lstStyle/>
          <a:p>
            <a:r>
              <a:rPr lang="en-US" altLang="zh-CN" smtClean="0"/>
              <a:t>Slide </a:t>
            </a:r>
            <a:fld id="{76C0EB13-4677-48A4-A691-EDFD86E62D7A}" type="slidenum">
              <a:rPr lang="en-US" altLang="zh-CN" smtClean="0"/>
              <a:pPr/>
              <a:t>8</a:t>
            </a:fld>
            <a:endParaRPr lang="en-US" altLang="zh-CN" dirty="0"/>
          </a:p>
        </p:txBody>
      </p:sp>
      <p:sp>
        <p:nvSpPr>
          <p:cNvPr id="4" name="바닥글 개체 틀 3"/>
          <p:cNvSpPr>
            <a:spLocks noGrp="1"/>
          </p:cNvSpPr>
          <p:nvPr>
            <p:ph type="ftr" sz="quarter" idx="3"/>
          </p:nvPr>
        </p:nvSpPr>
        <p:spPr/>
        <p:txBody>
          <a:bodyPr/>
          <a:lstStyle/>
          <a:p>
            <a:r>
              <a:rPr lang="en-US" altLang="zh-CN" smtClean="0"/>
              <a:t>Sang-Kyu Lim (ETRI)</a:t>
            </a:r>
            <a:endParaRPr lang="en-US" altLang="zh-CN" dirty="0"/>
          </a:p>
        </p:txBody>
      </p:sp>
      <p:pic>
        <p:nvPicPr>
          <p:cNvPr id="7" name="그림 6"/>
          <p:cNvPicPr>
            <a:picLocks noChangeAspect="1"/>
          </p:cNvPicPr>
          <p:nvPr/>
        </p:nvPicPr>
        <p:blipFill>
          <a:blip r:embed="rId2"/>
          <a:stretch>
            <a:fillRect/>
          </a:stretch>
        </p:blipFill>
        <p:spPr>
          <a:xfrm>
            <a:off x="355600" y="2217226"/>
            <a:ext cx="8410575" cy="3038475"/>
          </a:xfrm>
          <a:prstGeom prst="rect">
            <a:avLst/>
          </a:prstGeom>
          <a:ln>
            <a:solidFill>
              <a:schemeClr val="tx1"/>
            </a:solidFill>
          </a:ln>
        </p:spPr>
      </p:pic>
      <p:sp>
        <p:nvSpPr>
          <p:cNvPr id="47" name="직사각형 46"/>
          <p:cNvSpPr/>
          <p:nvPr/>
        </p:nvSpPr>
        <p:spPr bwMode="auto">
          <a:xfrm>
            <a:off x="611560" y="4725144"/>
            <a:ext cx="8064896" cy="432048"/>
          </a:xfrm>
          <a:prstGeom prst="rect">
            <a:avLst/>
          </a:prstGeom>
          <a:noFill/>
          <a:ln w="12700" cap="flat" cmpd="sng" algn="ctr">
            <a:solidFill>
              <a:srgbClr val="00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9" name="TextBox 8"/>
          <p:cNvSpPr txBox="1"/>
          <p:nvPr/>
        </p:nvSpPr>
        <p:spPr>
          <a:xfrm>
            <a:off x="7384115" y="2227417"/>
            <a:ext cx="1394934" cy="338554"/>
          </a:xfrm>
          <a:prstGeom prst="rect">
            <a:avLst/>
          </a:prstGeom>
          <a:noFill/>
        </p:spPr>
        <p:txBody>
          <a:bodyPr wrap="none" rtlCol="0">
            <a:spAutoFit/>
          </a:bodyPr>
          <a:lstStyle/>
          <a:p>
            <a:r>
              <a:rPr lang="en-US" altLang="ko-KR" sz="1600" dirty="0" smtClean="0">
                <a:solidFill>
                  <a:srgbClr val="0000FF"/>
                </a:solidFill>
              </a:rPr>
              <a:t>(pdf) page #20</a:t>
            </a:r>
            <a:endParaRPr lang="ko-KR" altLang="en-US" sz="1600" dirty="0">
              <a:solidFill>
                <a:srgbClr val="0000FF"/>
              </a:solidFill>
            </a:endParaRPr>
          </a:p>
        </p:txBody>
      </p:sp>
      <p:sp>
        <p:nvSpPr>
          <p:cNvPr id="11" name="Rectangle 2"/>
          <p:cNvSpPr txBox="1">
            <a:spLocks noChangeArrowheads="1"/>
          </p:cNvSpPr>
          <p:nvPr/>
        </p:nvSpPr>
        <p:spPr bwMode="auto">
          <a:xfrm>
            <a:off x="-11112" y="657870"/>
            <a:ext cx="9144000" cy="519112"/>
          </a:xfrm>
          <a:prstGeom prst="rect">
            <a:avLst/>
          </a:prstGeom>
          <a:noFill/>
          <a:ln w="9525">
            <a:noFill/>
            <a:miter lim="800000"/>
            <a:headEnd/>
            <a:tailEnd/>
          </a:ln>
        </p:spPr>
        <p:txBody>
          <a:bodyPr/>
          <a:lstStyle/>
          <a:p>
            <a:pPr algn="ctr"/>
            <a:r>
              <a:rPr lang="en-US" altLang="ko-KR" sz="4000" b="1" dirty="0" smtClean="0">
                <a:latin typeface="+mj-ea"/>
                <a:ea typeface="+mj-ea"/>
              </a:rPr>
              <a:t>CVD Issues in D1 (#3)</a:t>
            </a:r>
            <a:endParaRPr lang="en-US" altLang="ko-KR" sz="4000" b="1" dirty="0">
              <a:latin typeface="+mj-ea"/>
              <a:ea typeface="+mj-ea"/>
            </a:endParaRPr>
          </a:p>
        </p:txBody>
      </p:sp>
    </p:spTree>
    <p:extLst>
      <p:ext uri="{BB962C8B-B14F-4D97-AF65-F5344CB8AC3E}">
        <p14:creationId xmlns:p14="http://schemas.microsoft.com/office/powerpoint/2010/main" val="19703244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그림 7"/>
          <p:cNvPicPr>
            <a:picLocks noChangeAspect="1"/>
          </p:cNvPicPr>
          <p:nvPr/>
        </p:nvPicPr>
        <p:blipFill>
          <a:blip r:embed="rId2"/>
          <a:stretch>
            <a:fillRect/>
          </a:stretch>
        </p:blipFill>
        <p:spPr>
          <a:xfrm>
            <a:off x="1619672" y="1666660"/>
            <a:ext cx="5768995" cy="4567720"/>
          </a:xfrm>
          <a:prstGeom prst="rect">
            <a:avLst/>
          </a:prstGeom>
          <a:ln>
            <a:solidFill>
              <a:schemeClr val="tx1"/>
            </a:solidFill>
          </a:ln>
        </p:spPr>
      </p:pic>
      <p:sp>
        <p:nvSpPr>
          <p:cNvPr id="2" name="날짜 개체 틀 1"/>
          <p:cNvSpPr>
            <a:spLocks noGrp="1"/>
          </p:cNvSpPr>
          <p:nvPr>
            <p:ph type="dt" sz="half" idx="10"/>
          </p:nvPr>
        </p:nvSpPr>
        <p:spPr/>
        <p:txBody>
          <a:bodyPr/>
          <a:lstStyle/>
          <a:p>
            <a:r>
              <a:rPr lang="en-US" altLang="ko-KR" smtClean="0"/>
              <a:t>November 2017</a:t>
            </a:r>
            <a:endParaRPr lang="en-US" altLang="zh-CN" dirty="0"/>
          </a:p>
        </p:txBody>
      </p:sp>
      <p:sp>
        <p:nvSpPr>
          <p:cNvPr id="3" name="슬라이드 번호 개체 틀 2"/>
          <p:cNvSpPr>
            <a:spLocks noGrp="1"/>
          </p:cNvSpPr>
          <p:nvPr>
            <p:ph type="sldNum" sz="quarter" idx="12"/>
          </p:nvPr>
        </p:nvSpPr>
        <p:spPr/>
        <p:txBody>
          <a:bodyPr/>
          <a:lstStyle/>
          <a:p>
            <a:r>
              <a:rPr lang="en-US" altLang="zh-CN" smtClean="0"/>
              <a:t>Slide </a:t>
            </a:r>
            <a:fld id="{76C0EB13-4677-48A4-A691-EDFD86E62D7A}" type="slidenum">
              <a:rPr lang="en-US" altLang="zh-CN" smtClean="0"/>
              <a:pPr/>
              <a:t>9</a:t>
            </a:fld>
            <a:endParaRPr lang="en-US" altLang="zh-CN" dirty="0"/>
          </a:p>
        </p:txBody>
      </p:sp>
      <p:sp>
        <p:nvSpPr>
          <p:cNvPr id="4" name="바닥글 개체 틀 3"/>
          <p:cNvSpPr>
            <a:spLocks noGrp="1"/>
          </p:cNvSpPr>
          <p:nvPr>
            <p:ph type="ftr" sz="quarter" idx="3"/>
          </p:nvPr>
        </p:nvSpPr>
        <p:spPr/>
        <p:txBody>
          <a:bodyPr/>
          <a:lstStyle/>
          <a:p>
            <a:r>
              <a:rPr lang="en-US" altLang="zh-CN" smtClean="0"/>
              <a:t>Sang-Kyu Lim (ETRI)</a:t>
            </a:r>
            <a:endParaRPr lang="en-US" altLang="zh-CN" dirty="0"/>
          </a:p>
        </p:txBody>
      </p:sp>
      <p:sp>
        <p:nvSpPr>
          <p:cNvPr id="47" name="직사각형 46"/>
          <p:cNvSpPr/>
          <p:nvPr/>
        </p:nvSpPr>
        <p:spPr bwMode="auto">
          <a:xfrm>
            <a:off x="2411760" y="4365104"/>
            <a:ext cx="4752528" cy="720080"/>
          </a:xfrm>
          <a:prstGeom prst="rect">
            <a:avLst/>
          </a:prstGeom>
          <a:noFill/>
          <a:ln w="12700" cap="flat" cmpd="sng" algn="ctr">
            <a:solidFill>
              <a:srgbClr val="00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9" name="TextBox 8"/>
          <p:cNvSpPr txBox="1"/>
          <p:nvPr/>
        </p:nvSpPr>
        <p:spPr>
          <a:xfrm>
            <a:off x="5998305" y="1619831"/>
            <a:ext cx="1394934" cy="338554"/>
          </a:xfrm>
          <a:prstGeom prst="rect">
            <a:avLst/>
          </a:prstGeom>
          <a:noFill/>
        </p:spPr>
        <p:txBody>
          <a:bodyPr wrap="none" rtlCol="0">
            <a:spAutoFit/>
          </a:bodyPr>
          <a:lstStyle/>
          <a:p>
            <a:r>
              <a:rPr lang="en-US" altLang="ko-KR" sz="1600" dirty="0" smtClean="0">
                <a:solidFill>
                  <a:srgbClr val="0000FF"/>
                </a:solidFill>
              </a:rPr>
              <a:t>(pdf) page #26</a:t>
            </a:r>
            <a:endParaRPr lang="ko-KR" altLang="en-US" sz="1600" dirty="0">
              <a:solidFill>
                <a:srgbClr val="0000FF"/>
              </a:solidFill>
            </a:endParaRPr>
          </a:p>
        </p:txBody>
      </p:sp>
      <p:sp>
        <p:nvSpPr>
          <p:cNvPr id="10" name="직사각형 9"/>
          <p:cNvSpPr/>
          <p:nvPr/>
        </p:nvSpPr>
        <p:spPr bwMode="auto">
          <a:xfrm>
            <a:off x="6444208" y="5229200"/>
            <a:ext cx="720080" cy="715122"/>
          </a:xfrm>
          <a:prstGeom prst="rect">
            <a:avLst/>
          </a:prstGeom>
          <a:noFill/>
          <a:ln w="12700" cap="flat" cmpd="sng" algn="ctr">
            <a:solidFill>
              <a:srgbClr val="00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1" name="Rectangle 2"/>
          <p:cNvSpPr txBox="1">
            <a:spLocks noChangeArrowheads="1"/>
          </p:cNvSpPr>
          <p:nvPr/>
        </p:nvSpPr>
        <p:spPr bwMode="auto">
          <a:xfrm>
            <a:off x="-11112" y="657870"/>
            <a:ext cx="9144000" cy="519112"/>
          </a:xfrm>
          <a:prstGeom prst="rect">
            <a:avLst/>
          </a:prstGeom>
          <a:noFill/>
          <a:ln w="9525">
            <a:noFill/>
            <a:miter lim="800000"/>
            <a:headEnd/>
            <a:tailEnd/>
          </a:ln>
        </p:spPr>
        <p:txBody>
          <a:bodyPr/>
          <a:lstStyle/>
          <a:p>
            <a:pPr algn="ctr"/>
            <a:r>
              <a:rPr lang="en-US" altLang="ko-KR" sz="4000" b="1" dirty="0" smtClean="0">
                <a:latin typeface="+mj-ea"/>
                <a:ea typeface="+mj-ea"/>
              </a:rPr>
              <a:t>CVD Issues in D1 (#4)</a:t>
            </a:r>
            <a:endParaRPr lang="en-US" altLang="ko-KR" sz="4000" b="1" dirty="0">
              <a:latin typeface="+mj-ea"/>
              <a:ea typeface="+mj-ea"/>
            </a:endParaRPr>
          </a:p>
        </p:txBody>
      </p:sp>
    </p:spTree>
    <p:extLst>
      <p:ext uri="{BB962C8B-B14F-4D97-AF65-F5344CB8AC3E}">
        <p14:creationId xmlns:p14="http://schemas.microsoft.com/office/powerpoint/2010/main" val="3518976301"/>
      </p:ext>
    </p:extLst>
  </p:cSld>
  <p:clrMapOvr>
    <a:masterClrMapping/>
  </p:clrMapOvr>
</p:sld>
</file>

<file path=ppt/theme/theme1.xml><?xml version="1.0" encoding="utf-8"?>
<a:theme xmlns:a="http://schemas.openxmlformats.org/drawingml/2006/main" name="high_speed_proposals">
  <a:themeElements>
    <a:clrScheme name="Office 主题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主题">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主题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主题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主题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主题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主题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主题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主题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主题">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主题">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high_speed_proposals</Template>
  <TotalTime>1214</TotalTime>
  <Words>432</Words>
  <Application>Microsoft Office PowerPoint</Application>
  <PresentationFormat>화면 슬라이드 쇼(4:3)</PresentationFormat>
  <Paragraphs>94</Paragraphs>
  <Slides>15</Slides>
  <Notes>1</Notes>
  <HiddenSlides>0</HiddenSlides>
  <MMClips>0</MMClips>
  <ScaleCrop>false</ScaleCrop>
  <HeadingPairs>
    <vt:vector size="6" baseType="variant">
      <vt:variant>
        <vt:lpstr>사용한 글꼴</vt:lpstr>
      </vt:variant>
      <vt:variant>
        <vt:i4>7</vt:i4>
      </vt:variant>
      <vt:variant>
        <vt:lpstr>테마</vt:lpstr>
      </vt:variant>
      <vt:variant>
        <vt:i4>1</vt:i4>
      </vt:variant>
      <vt:variant>
        <vt:lpstr>슬라이드 제목</vt:lpstr>
      </vt:variant>
      <vt:variant>
        <vt:i4>15</vt:i4>
      </vt:variant>
    </vt:vector>
  </HeadingPairs>
  <TitlesOfParts>
    <vt:vector size="23" baseType="lpstr">
      <vt:lpstr>Arial Unicode MS</vt:lpstr>
      <vt:lpstr>宋体</vt:lpstr>
      <vt:lpstr>굴림</vt:lpstr>
      <vt:lpstr>맑은 고딕</vt:lpstr>
      <vt:lpstr>Arial</vt:lpstr>
      <vt:lpstr>Times New Roman</vt:lpstr>
      <vt:lpstr>Wingdings</vt:lpstr>
      <vt:lpstr>high_speed_proposals</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vector>
  </TitlesOfParts>
  <Company>ETRI</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Flicker Mitigation Solutions of PHYs in IEEE802.15.7</dc:title>
  <dc:subject>IEEE 802.15 &lt;subject&gt;</dc:subject>
  <dc:creator>Sang-Kyu Lim</dc:creator>
  <dc:description>&lt;doc#&gt;</dc:description>
  <cp:lastModifiedBy>ETRI-SKlim</cp:lastModifiedBy>
  <cp:revision>227</cp:revision>
  <cp:lastPrinted>1998-02-10T13:28:06Z</cp:lastPrinted>
  <dcterms:created xsi:type="dcterms:W3CDTF">2016-01-08T02:18:10Z</dcterms:created>
  <dcterms:modified xsi:type="dcterms:W3CDTF">2017-11-06T08:31:13Z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1457341904</vt:lpwstr>
  </property>
</Properties>
</file>