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9" r:id="rId2"/>
    <p:sldId id="269" r:id="rId3"/>
    <p:sldId id="260" r:id="rId4"/>
    <p:sldId id="261" r:id="rId5"/>
    <p:sldId id="263" r:id="rId6"/>
    <p:sldId id="264" r:id="rId7"/>
    <p:sldId id="266" r:id="rId8"/>
    <p:sldId id="262" r:id="rId9"/>
    <p:sldId id="265" r:id="rId10"/>
    <p:sldId id="267" r:id="rId11"/>
    <p:sldId id="268" r:id="rId1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6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5C7D9F91-684A-439F-8C2F-48F8804DD76E}" type="slidenum">
              <a:rPr lang="en-US" altLang="en-US"/>
              <a:pPr>
                <a:defRPr/>
              </a:pPr>
              <a:t>‹Nr.›</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738506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46B6FC61-3D91-46BD-9A50-17E19F77BE35}" type="slidenum">
              <a:rPr lang="en-US" altLang="en-US"/>
              <a:pPr>
                <a:defRPr/>
              </a:pPr>
              <a:t>‹Nr.›</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332227517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5975" cy="3468688"/>
          </a:xfrm>
        </p:spPr>
      </p:sp>
      <p:sp>
        <p:nvSpPr>
          <p:cNvPr id="3" name="Notizenplatzhalter 2"/>
          <p:cNvSpPr>
            <a:spLocks noGrp="1"/>
          </p:cNvSpPr>
          <p:nvPr>
            <p:ph type="body" idx="1"/>
          </p:nvPr>
        </p:nvSpPr>
        <p:spPr/>
        <p:txBody>
          <a:bodyPr/>
          <a:lstStyle/>
          <a:p>
            <a:endParaRPr lang="en-US" dirty="0"/>
          </a:p>
        </p:txBody>
      </p:sp>
      <p:sp>
        <p:nvSpPr>
          <p:cNvPr id="4" name="Kopfzeilenplatzhalter 3"/>
          <p:cNvSpPr>
            <a:spLocks noGrp="1"/>
          </p:cNvSpPr>
          <p:nvPr>
            <p:ph type="hdr" sz="quarter" idx="10"/>
          </p:nvPr>
        </p:nvSpPr>
        <p:spPr/>
        <p:txBody>
          <a:bodyPr/>
          <a:lstStyle/>
          <a:p>
            <a:pPr>
              <a:defRPr/>
            </a:pPr>
            <a:r>
              <a:rPr lang="en-US" altLang="en-US" smtClean="0"/>
              <a:t>doc.: IEEE 802.15-&lt;doc#&gt;</a:t>
            </a:r>
            <a:endParaRPr lang="en-US" altLang="en-US"/>
          </a:p>
        </p:txBody>
      </p:sp>
      <p:sp>
        <p:nvSpPr>
          <p:cNvPr id="5" name="Datumsplatzhalter 4"/>
          <p:cNvSpPr>
            <a:spLocks noGrp="1"/>
          </p:cNvSpPr>
          <p:nvPr>
            <p:ph type="dt" idx="11"/>
          </p:nvPr>
        </p:nvSpPr>
        <p:spPr/>
        <p:txBody>
          <a:bodyPr/>
          <a:lstStyle/>
          <a:p>
            <a:pPr>
              <a:defRPr/>
            </a:pPr>
            <a:r>
              <a:rPr lang="en-US" altLang="en-US" smtClean="0"/>
              <a:t>&lt;month year&gt;</a:t>
            </a:r>
            <a:endParaRPr lang="en-US" altLang="en-US"/>
          </a:p>
        </p:txBody>
      </p:sp>
      <p:sp>
        <p:nvSpPr>
          <p:cNvPr id="6" name="Fußzeilenplatzhalter 5"/>
          <p:cNvSpPr>
            <a:spLocks noGrp="1"/>
          </p:cNvSpPr>
          <p:nvPr>
            <p:ph type="ftr" sz="quarter" idx="12"/>
          </p:nvPr>
        </p:nvSpPr>
        <p:spPr/>
        <p:txBody>
          <a:bodyPr/>
          <a:lstStyle/>
          <a:p>
            <a:pPr lvl="4">
              <a:defRPr/>
            </a:pPr>
            <a:r>
              <a:rPr lang="en-US" altLang="en-US" smtClean="0"/>
              <a:t>&lt;author&gt;, &lt;company&gt;</a:t>
            </a:r>
            <a:endParaRPr lang="en-US" altLang="en-US"/>
          </a:p>
        </p:txBody>
      </p:sp>
      <p:sp>
        <p:nvSpPr>
          <p:cNvPr id="7" name="Foliennummernplatzhalter 6"/>
          <p:cNvSpPr>
            <a:spLocks noGrp="1"/>
          </p:cNvSpPr>
          <p:nvPr>
            <p:ph type="sldNum" sz="quarter" idx="13"/>
          </p:nvPr>
        </p:nvSpPr>
        <p:spPr/>
        <p:txBody>
          <a:bodyPr/>
          <a:lstStyle/>
          <a:p>
            <a:pPr>
              <a:defRPr/>
            </a:pPr>
            <a:r>
              <a:rPr lang="en-US" altLang="en-US" smtClean="0"/>
              <a:t>Page </a:t>
            </a:r>
            <a:fld id="{46B6FC61-3D91-46BD-9A50-17E19F77BE35}" type="slidenum">
              <a:rPr lang="en-US" altLang="en-US" smtClean="0"/>
              <a:pPr>
                <a:defRPr/>
              </a:pPr>
              <a:t>8</a:t>
            </a:fld>
            <a:endParaRPr lang="en-US" altLang="en-US"/>
          </a:p>
        </p:txBody>
      </p:sp>
    </p:spTree>
    <p:extLst>
      <p:ext uri="{BB962C8B-B14F-4D97-AF65-F5344CB8AC3E}">
        <p14:creationId xmlns:p14="http://schemas.microsoft.com/office/powerpoint/2010/main" val="302337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98C77891-AF89-4AE3-BD9E-53F12FD9C9C7}" type="slidenum">
              <a:rPr lang="en-US" altLang="en-US"/>
              <a:pPr>
                <a:defRPr/>
              </a:pPr>
              <a:t>‹Nr.›</a:t>
            </a:fld>
            <a:endParaRPr lang="en-US" altLang="en-US"/>
          </a:p>
        </p:txBody>
      </p:sp>
    </p:spTree>
    <p:extLst>
      <p:ext uri="{BB962C8B-B14F-4D97-AF65-F5344CB8AC3E}">
        <p14:creationId xmlns:p14="http://schemas.microsoft.com/office/powerpoint/2010/main" val="272647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BFE0DE0-7330-4D6F-9802-C7FE33A75CEA}" type="slidenum">
              <a:rPr lang="en-US" altLang="en-US"/>
              <a:pPr>
                <a:defRPr/>
              </a:pPr>
              <a:t>‹Nr.›</a:t>
            </a:fld>
            <a:endParaRPr lang="en-US" altLang="en-US"/>
          </a:p>
        </p:txBody>
      </p:sp>
    </p:spTree>
    <p:extLst>
      <p:ext uri="{BB962C8B-B14F-4D97-AF65-F5344CB8AC3E}">
        <p14:creationId xmlns:p14="http://schemas.microsoft.com/office/powerpoint/2010/main" val="250586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AAA2A46-EFCD-4FE0-91DC-E2B5AE3B59FB}" type="slidenum">
              <a:rPr lang="en-US" altLang="en-US"/>
              <a:pPr>
                <a:defRPr/>
              </a:pPr>
              <a:t>‹Nr.›</a:t>
            </a:fld>
            <a:endParaRPr lang="en-US" altLang="en-US"/>
          </a:p>
        </p:txBody>
      </p:sp>
    </p:spTree>
    <p:extLst>
      <p:ext uri="{BB962C8B-B14F-4D97-AF65-F5344CB8AC3E}">
        <p14:creationId xmlns:p14="http://schemas.microsoft.com/office/powerpoint/2010/main" val="315510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605FC2AB-7254-4C92-96AF-874376F7CC1D}" type="slidenum">
              <a:rPr lang="en-US" altLang="en-US"/>
              <a:pPr>
                <a:defRPr/>
              </a:pPr>
              <a:t>‹Nr.›</a:t>
            </a:fld>
            <a:endParaRPr lang="en-US" altLang="en-US"/>
          </a:p>
        </p:txBody>
      </p:sp>
    </p:spTree>
    <p:extLst>
      <p:ext uri="{BB962C8B-B14F-4D97-AF65-F5344CB8AC3E}">
        <p14:creationId xmlns:p14="http://schemas.microsoft.com/office/powerpoint/2010/main" val="396207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46864E8D-DC7D-454D-B37D-CAE8F741464D}" type="slidenum">
              <a:rPr lang="en-US" altLang="en-US"/>
              <a:pPr>
                <a:defRPr/>
              </a:pPr>
              <a:t>‹Nr.›</a:t>
            </a:fld>
            <a:endParaRPr lang="en-US" altLang="en-US"/>
          </a:p>
        </p:txBody>
      </p:sp>
    </p:spTree>
    <p:extLst>
      <p:ext uri="{BB962C8B-B14F-4D97-AF65-F5344CB8AC3E}">
        <p14:creationId xmlns:p14="http://schemas.microsoft.com/office/powerpoint/2010/main" val="406075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a:t>&lt;month year&gt;</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a:t>Joerg ROBERT, FAU Erlangen-</a:t>
            </a:r>
            <a:r>
              <a:rPr lang="en-US" altLang="en-US" err="1"/>
              <a:t>Nuernberg</a:t>
            </a:r>
            <a:endParaRPr lang="en-US" altLang="en-US"/>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60351FF9-265E-4399-9860-F310E74E0271}" type="slidenum">
              <a:rPr lang="en-US" altLang="en-US"/>
              <a:pPr>
                <a:defRPr/>
              </a:pPr>
              <a:t>‹Nr.›</a:t>
            </a:fld>
            <a:endParaRPr lang="en-US" altLang="en-US"/>
          </a:p>
        </p:txBody>
      </p:sp>
    </p:spTree>
    <p:extLst>
      <p:ext uri="{BB962C8B-B14F-4D97-AF65-F5344CB8AC3E}">
        <p14:creationId xmlns:p14="http://schemas.microsoft.com/office/powerpoint/2010/main" val="201085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DF2EB5D3-E64E-4C20-8407-AB5F36A5042E}" type="slidenum">
              <a:rPr lang="en-US" altLang="en-US"/>
              <a:pPr>
                <a:defRPr/>
              </a:pPr>
              <a:t>‹Nr.›</a:t>
            </a:fld>
            <a:endParaRPr lang="en-US" altLang="en-US"/>
          </a:p>
        </p:txBody>
      </p:sp>
    </p:spTree>
    <p:extLst>
      <p:ext uri="{BB962C8B-B14F-4D97-AF65-F5344CB8AC3E}">
        <p14:creationId xmlns:p14="http://schemas.microsoft.com/office/powerpoint/2010/main" val="366199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D2BDB6EE-FDE4-49CA-A2CD-898883C8D59F}" type="slidenum">
              <a:rPr lang="en-US" altLang="en-US"/>
              <a:pPr>
                <a:defRPr/>
              </a:pPr>
              <a:t>‹Nr.›</a:t>
            </a:fld>
            <a:endParaRPr lang="en-US" altLang="en-US"/>
          </a:p>
        </p:txBody>
      </p:sp>
    </p:spTree>
    <p:extLst>
      <p:ext uri="{BB962C8B-B14F-4D97-AF65-F5344CB8AC3E}">
        <p14:creationId xmlns:p14="http://schemas.microsoft.com/office/powerpoint/2010/main" val="4344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9F87A4D9-C920-4BB0-A056-ECE207331E27}" type="slidenum">
              <a:rPr lang="en-US" altLang="en-US"/>
              <a:pPr>
                <a:defRPr/>
              </a:pPr>
              <a:t>‹Nr.›</a:t>
            </a:fld>
            <a:endParaRPr lang="en-US" altLang="en-US"/>
          </a:p>
        </p:txBody>
      </p:sp>
    </p:spTree>
    <p:extLst>
      <p:ext uri="{BB962C8B-B14F-4D97-AF65-F5344CB8AC3E}">
        <p14:creationId xmlns:p14="http://schemas.microsoft.com/office/powerpoint/2010/main" val="377742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F65A98C7-4349-47BC-83C7-106AF4BB6A2C}" type="slidenum">
              <a:rPr lang="en-US" altLang="en-US"/>
              <a:pPr>
                <a:defRPr/>
              </a:pPr>
              <a:t>‹Nr.›</a:t>
            </a:fld>
            <a:endParaRPr lang="en-US" altLang="en-US"/>
          </a:p>
        </p:txBody>
      </p:sp>
    </p:spTree>
    <p:extLst>
      <p:ext uri="{BB962C8B-B14F-4D97-AF65-F5344CB8AC3E}">
        <p14:creationId xmlns:p14="http://schemas.microsoft.com/office/powerpoint/2010/main" val="96779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BB5575B2-34CB-4900-96F7-149D59928270}" type="slidenum">
              <a:rPr lang="en-US" altLang="en-US"/>
              <a:pPr>
                <a:defRPr/>
              </a:pPr>
              <a:t>‹Nr.›</a:t>
            </a:fld>
            <a:endParaRPr lang="en-US" altLang="en-US"/>
          </a:p>
        </p:txBody>
      </p:sp>
    </p:spTree>
    <p:extLst>
      <p:ext uri="{BB962C8B-B14F-4D97-AF65-F5344CB8AC3E}">
        <p14:creationId xmlns:p14="http://schemas.microsoft.com/office/powerpoint/2010/main" val="41320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a:t>&lt;month year&gt;</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a:t>Joerg Robert, FAU Erlangen-</a:t>
            </a:r>
            <a:r>
              <a:rPr lang="en-US" altLang="en-US" err="1"/>
              <a:t>Nuernberg</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32C4C4D8-A5A9-497E-B32F-03402E7E66E4}" type="slidenum">
              <a:rPr lang="en-US" altLang="en-US"/>
              <a:pPr>
                <a:defRPr/>
              </a:pPr>
              <a:t>‹Nr.›</a:t>
            </a:fld>
            <a:endParaRPr lang="en-US" altLang="en-US"/>
          </a:p>
        </p:txBody>
      </p:sp>
      <p:sp>
        <p:nvSpPr>
          <p:cNvPr id="1031" name="Rectangle 7"/>
          <p:cNvSpPr>
            <a:spLocks noChangeArrowheads="1"/>
          </p:cNvSpPr>
          <p:nvPr/>
        </p:nvSpPr>
        <p:spPr bwMode="auto">
          <a:xfrm>
            <a:off x="3563888" y="394156"/>
            <a:ext cx="48943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 15-17-0603-00-lpwa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Nov. 2017</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AD83299A-C2A4-47FB-A705-9EF683DC42E8}"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Smart Grid with LPWAN Extension</a:t>
            </a:r>
            <a:r>
              <a:rPr lang="en-US" altLang="en-US" sz="1600" dirty="0" smtClean="0">
                <a:solidFill>
                  <a:schemeClr val="tx2"/>
                </a:solidFill>
              </a:rPr>
              <a:t>]</a:t>
            </a:r>
            <a:r>
              <a:rPr lang="en-US" altLang="en-US" sz="1600" dirty="0">
                <a:solidFill>
                  <a:schemeClr val="tx2"/>
                </a:solidFill>
              </a:rPr>
              <a:t>	</a:t>
            </a:r>
          </a:p>
          <a:p>
            <a:pPr>
              <a:defRPr/>
            </a:pPr>
            <a:r>
              <a:rPr lang="en-US" altLang="en-US" sz="1600" b="1" dirty="0">
                <a:solidFill>
                  <a:schemeClr val="tx2"/>
                </a:solidFill>
              </a:rPr>
              <a:t>Date Submitted: </a:t>
            </a:r>
            <a:r>
              <a:rPr lang="en-US" altLang="en-US" sz="1600" dirty="0" smtClean="0">
                <a:solidFill>
                  <a:schemeClr val="tx2"/>
                </a:solidFill>
              </a:rPr>
              <a:t>[5 November, 2017]</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[Joerg ROBERT] Company [Friedrich-Alexander University Erlangen-</a:t>
            </a:r>
            <a:r>
              <a:rPr lang="en-US" altLang="en-US" sz="1600" dirty="0" err="1">
                <a:solidFill>
                  <a:schemeClr val="tx2"/>
                </a:solidFill>
              </a:rPr>
              <a:t>Nuernberg</a:t>
            </a:r>
            <a:r>
              <a:rPr lang="en-US" altLang="en-US" sz="1600" dirty="0">
                <a:solidFill>
                  <a:schemeClr val="tx2"/>
                </a:solidFill>
              </a:rPr>
              <a:t>]</a:t>
            </a:r>
          </a:p>
          <a:p>
            <a:pPr>
              <a:defRPr/>
            </a:pPr>
            <a:r>
              <a:rPr lang="en-US" altLang="en-US" sz="1600" dirty="0">
                <a:solidFill>
                  <a:schemeClr val="tx2"/>
                </a:solidFill>
              </a:rPr>
              <a:t>Address [Am </a:t>
            </a:r>
            <a:r>
              <a:rPr lang="en-US" altLang="en-US" sz="1600" dirty="0" err="1">
                <a:solidFill>
                  <a:schemeClr val="tx2"/>
                </a:solidFill>
              </a:rPr>
              <a:t>Wolfsmantel</a:t>
            </a:r>
            <a:r>
              <a:rPr lang="en-US" altLang="en-US" sz="1600" dirty="0">
                <a:solidFill>
                  <a:schemeClr val="tx2"/>
                </a:solidFill>
              </a:rPr>
              <a:t> 33, 91058 Erlangen, Germany]</a:t>
            </a:r>
          </a:p>
          <a:p>
            <a:pPr>
              <a:defRPr/>
            </a:pPr>
            <a:r>
              <a:rPr lang="en-US" altLang="en-US" sz="1600" dirty="0">
                <a:solidFill>
                  <a:schemeClr val="tx2"/>
                </a:solidFill>
              </a:rPr>
              <a:t>Voice:[+49 9131 8525373], FAX: [+49 9131 8525102], E-Mail:[joerg.robert@fau.de]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Simulation Results for Use-Case “Smart Grid with LPWAN </a:t>
            </a:r>
            <a:r>
              <a:rPr lang="en-US" altLang="en-US" sz="1600" dirty="0">
                <a:solidFill>
                  <a:schemeClr val="tx2"/>
                </a:solidFill>
              </a:rPr>
              <a:t>Extension”]</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[Presentation in IG LPWA]</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endParaRPr lang="en-US" dirty="0"/>
          </a:p>
        </p:txBody>
      </p:sp>
      <p:sp>
        <p:nvSpPr>
          <p:cNvPr id="3" name="Inhaltsplatzhalter 2"/>
          <p:cNvSpPr>
            <a:spLocks noGrp="1"/>
          </p:cNvSpPr>
          <p:nvPr>
            <p:ph idx="1"/>
          </p:nvPr>
        </p:nvSpPr>
        <p:spPr/>
        <p:txBody>
          <a:bodyPr/>
          <a:lstStyle/>
          <a:p>
            <a:r>
              <a:rPr lang="en-US" sz="2400" dirty="0" smtClean="0"/>
              <a:t>Reducing the bit-rate does not lead to additional robustness</a:t>
            </a:r>
          </a:p>
          <a:p>
            <a:endParaRPr lang="en-US" sz="2400" dirty="0" smtClean="0"/>
          </a:p>
          <a:p>
            <a:r>
              <a:rPr lang="en-US" sz="2400" dirty="0" smtClean="0"/>
              <a:t>Additional link margin can be achieved by reducing the bit-rate in addition to coding and frequency hopping</a:t>
            </a:r>
          </a:p>
          <a:p>
            <a:endParaRPr lang="en-US" sz="2400" dirty="0"/>
          </a:p>
          <a:p>
            <a:r>
              <a:rPr lang="en-US" sz="2400" dirty="0" smtClean="0"/>
              <a:t>Additional measurements will be performed to analyze the spectrum usage in the US</a:t>
            </a:r>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605FC2AB-7254-4C92-96AF-874376F7CC1D}" type="slidenum">
              <a:rPr lang="en-US" altLang="en-US" smtClean="0"/>
              <a:pPr>
                <a:defRPr/>
              </a:pPr>
              <a:t>10</a:t>
            </a:fld>
            <a:endParaRPr lang="en-US" altLang="en-US"/>
          </a:p>
        </p:txBody>
      </p:sp>
    </p:spTree>
    <p:extLst>
      <p:ext uri="{BB962C8B-B14F-4D97-AF65-F5344CB8AC3E}">
        <p14:creationId xmlns:p14="http://schemas.microsoft.com/office/powerpoint/2010/main" val="1282180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en-US" dirty="0" smtClean="0"/>
              <a:t>Thank You for Your Interest!</a:t>
            </a:r>
            <a:endParaRPr lang="en-US" dirty="0"/>
          </a:p>
        </p:txBody>
      </p:sp>
      <p:sp>
        <p:nvSpPr>
          <p:cNvPr id="8" name="Untertitel 7"/>
          <p:cNvSpPr>
            <a:spLocks noGrp="1"/>
          </p:cNvSpPr>
          <p:nvPr>
            <p:ph type="subTitle" idx="1"/>
          </p:nvPr>
        </p:nvSpPr>
        <p:spPr/>
        <p:txBody>
          <a:bodyPr/>
          <a:lstStyle/>
          <a:p>
            <a:r>
              <a:rPr lang="en-US" dirty="0" smtClean="0"/>
              <a:t>Any Questions?</a:t>
            </a:r>
            <a:endParaRPr lang="en-US"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605FC2AB-7254-4C92-96AF-874376F7CC1D}" type="slidenum">
              <a:rPr lang="en-US" altLang="en-US" smtClean="0"/>
              <a:pPr>
                <a:defRPr/>
              </a:pPr>
              <a:t>11</a:t>
            </a:fld>
            <a:endParaRPr lang="en-US" altLang="en-US"/>
          </a:p>
        </p:txBody>
      </p:sp>
    </p:spTree>
    <p:extLst>
      <p:ext uri="{BB962C8B-B14F-4D97-AF65-F5344CB8AC3E}">
        <p14:creationId xmlns:p14="http://schemas.microsoft.com/office/powerpoint/2010/main" val="3855991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Simulation Results for Use-Case “Smart Grid with LPWAN Extension”</a:t>
            </a:r>
            <a:endParaRPr lang="en-US" dirty="0"/>
          </a:p>
        </p:txBody>
      </p:sp>
      <p:sp>
        <p:nvSpPr>
          <p:cNvPr id="6" name="Untertitel 5"/>
          <p:cNvSpPr>
            <a:spLocks noGrp="1"/>
          </p:cNvSpPr>
          <p:nvPr>
            <p:ph type="subTitle" idx="1"/>
          </p:nvPr>
        </p:nvSpPr>
        <p:spPr/>
        <p:txBody>
          <a:bodyPr/>
          <a:lstStyle/>
          <a:p>
            <a:r>
              <a:rPr lang="de-DE" dirty="0"/>
              <a:t>Joerg Robert (FAU Erlangen-</a:t>
            </a:r>
            <a:r>
              <a:rPr lang="de-DE" dirty="0" err="1"/>
              <a:t>Nuernberg</a:t>
            </a:r>
            <a:r>
              <a:rPr lang="de-DE" dirty="0"/>
              <a:t>)</a:t>
            </a:r>
            <a:endParaRPr lang="de-DE"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Nov.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9F87A4D9-C920-4BB0-A056-ECE207331E27}" type="slidenum">
              <a:rPr lang="en-US" altLang="en-US" smtClean="0"/>
              <a:pPr>
                <a:defRPr/>
              </a:pPr>
              <a:t>2</a:t>
            </a:fld>
            <a:endParaRPr lang="en-US" altLang="en-US"/>
          </a:p>
        </p:txBody>
      </p:sp>
    </p:spTree>
    <p:extLst>
      <p:ext uri="{BB962C8B-B14F-4D97-AF65-F5344CB8AC3E}">
        <p14:creationId xmlns:p14="http://schemas.microsoft.com/office/powerpoint/2010/main" val="3611499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Motivation</a:t>
            </a:r>
            <a:endParaRPr lang="en-US" dirty="0"/>
          </a:p>
        </p:txBody>
      </p:sp>
      <p:sp>
        <p:nvSpPr>
          <p:cNvPr id="3" name="Inhaltsplatzhalter 2"/>
          <p:cNvSpPr>
            <a:spLocks noGrp="1"/>
          </p:cNvSpPr>
          <p:nvPr>
            <p:ph idx="1"/>
          </p:nvPr>
        </p:nvSpPr>
        <p:spPr/>
        <p:txBody>
          <a:bodyPr/>
          <a:lstStyle/>
          <a:p>
            <a:r>
              <a:rPr lang="en-US" sz="2800" dirty="0" smtClean="0"/>
              <a:t>Use-case to extend 802.15.4g with LPWAN connectivity discussed in Waikoloa</a:t>
            </a:r>
          </a:p>
          <a:p>
            <a:r>
              <a:rPr lang="en-US" sz="2800" dirty="0" smtClean="0"/>
              <a:t>Only remote users are connected via LPWAN</a:t>
            </a:r>
          </a:p>
          <a:p>
            <a:endParaRPr lang="en-US" sz="2800" dirty="0" smtClean="0"/>
          </a:p>
          <a:p>
            <a:r>
              <a:rPr lang="en-US" sz="2800" dirty="0" smtClean="0"/>
              <a:t>Question on potential gain of optimized PHY in case of low bit-rates in 900 MHz band</a:t>
            </a:r>
            <a:endParaRPr lang="en-US" sz="2800" dirty="0"/>
          </a:p>
        </p:txBody>
      </p:sp>
      <p:sp>
        <p:nvSpPr>
          <p:cNvPr id="4098" name="Datumsplatzhalter 1"/>
          <p:cNvSpPr>
            <a:spLocks noGrp="1"/>
          </p:cNvSpPr>
          <p:nvPr>
            <p:ph type="dt" sz="half"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a:t>Nov. 2017</a:t>
            </a:r>
            <a:endParaRPr lang="en-US" altLang="en-US" sz="1400" dirty="0"/>
          </a:p>
        </p:txBody>
      </p:sp>
      <p:sp>
        <p:nvSpPr>
          <p:cNvPr id="4099"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4100"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F676115A-434E-4580-9B0F-77126ED0EFDC}" type="slidenum">
              <a:rPr lang="en-US" altLang="en-US"/>
              <a:pPr/>
              <a:t>3</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Assumed Parameters</a:t>
            </a:r>
            <a:endParaRPr lang="en-US" dirty="0"/>
          </a:p>
        </p:txBody>
      </p:sp>
      <p:sp>
        <p:nvSpPr>
          <p:cNvPr id="3" name="Inhaltsplatzhalter 2"/>
          <p:cNvSpPr>
            <a:spLocks noGrp="1"/>
          </p:cNvSpPr>
          <p:nvPr>
            <p:ph idx="1"/>
          </p:nvPr>
        </p:nvSpPr>
        <p:spPr/>
        <p:txBody>
          <a:bodyPr/>
          <a:lstStyle/>
          <a:p>
            <a:r>
              <a:rPr lang="en-US" sz="2400" dirty="0"/>
              <a:t>Interference class “Dense</a:t>
            </a:r>
            <a:r>
              <a:rPr lang="en-US" sz="2400" dirty="0" smtClean="0"/>
              <a:t>”, Outdoor channel model</a:t>
            </a:r>
            <a:endParaRPr lang="en-US" sz="2400" dirty="0"/>
          </a:p>
          <a:p>
            <a:r>
              <a:rPr lang="en-US" sz="2400" dirty="0" smtClean="0"/>
              <a:t>64 payload bytes per packet</a:t>
            </a:r>
          </a:p>
          <a:p>
            <a:r>
              <a:rPr lang="en-US" sz="2400" dirty="0" smtClean="0"/>
              <a:t>MSK modulation</a:t>
            </a:r>
          </a:p>
          <a:p>
            <a:r>
              <a:rPr lang="en-US" sz="2400" dirty="0" smtClean="0"/>
              <a:t>Reed Solomon code with rate ½ for coded packets</a:t>
            </a:r>
          </a:p>
          <a:p>
            <a:r>
              <a:rPr lang="en-US" sz="2400" dirty="0" smtClean="0"/>
              <a:t>Different configurations</a:t>
            </a:r>
          </a:p>
          <a:p>
            <a:pPr lvl="1"/>
            <a:r>
              <a:rPr lang="en-US" sz="2000" dirty="0" smtClean="0"/>
              <a:t>Uncoded 50kBit/s </a:t>
            </a:r>
            <a:r>
              <a:rPr lang="en-US" sz="2000" dirty="0" smtClean="0">
                <a:sym typeface="Wingdings" panose="05000000000000000000" pitchFamily="2" charset="2"/>
              </a:rPr>
              <a:t> 10ms</a:t>
            </a:r>
          </a:p>
          <a:p>
            <a:pPr lvl="1"/>
            <a:r>
              <a:rPr lang="en-US" sz="2000" dirty="0" smtClean="0">
                <a:sym typeface="Wingdings" panose="05000000000000000000" pitchFamily="2" charset="2"/>
              </a:rPr>
              <a:t>Coded 50kBit/s  20ms</a:t>
            </a:r>
          </a:p>
          <a:p>
            <a:pPr lvl="1"/>
            <a:r>
              <a:rPr lang="en-US" sz="2000" dirty="0" smtClean="0">
                <a:sym typeface="Wingdings" panose="05000000000000000000" pitchFamily="2" charset="2"/>
              </a:rPr>
              <a:t>Uncoded 10kBit/s  50ms</a:t>
            </a:r>
          </a:p>
          <a:p>
            <a:pPr lvl="1"/>
            <a:r>
              <a:rPr lang="en-US" sz="2000" dirty="0" smtClean="0">
                <a:sym typeface="Wingdings" panose="05000000000000000000" pitchFamily="2" charset="2"/>
              </a:rPr>
              <a:t>Coded 10kBit/s  100ms</a:t>
            </a:r>
          </a:p>
          <a:p>
            <a:r>
              <a:rPr lang="en-US" sz="2400" dirty="0" smtClean="0">
                <a:sym typeface="Wingdings" panose="05000000000000000000" pitchFamily="2" charset="2"/>
              </a:rPr>
              <a:t>Variable number of hops for coded case</a:t>
            </a:r>
          </a:p>
        </p:txBody>
      </p:sp>
      <p:sp>
        <p:nvSpPr>
          <p:cNvPr id="4" name="Datumsplatzhalter 3"/>
          <p:cNvSpPr>
            <a:spLocks noGrp="1"/>
          </p:cNvSpPr>
          <p:nvPr>
            <p:ph type="dt" sz="half" idx="10"/>
          </p:nvPr>
        </p:nvSpPr>
        <p:spPr>
          <a:xfrm>
            <a:off x="685800" y="378281"/>
            <a:ext cx="1600200" cy="215444"/>
          </a:xfrm>
        </p:spPr>
        <p:txBody>
          <a:bodyPr/>
          <a:lstStyle/>
          <a:p>
            <a:r>
              <a:rPr lang="en-US" altLang="en-US" dirty="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605FC2AB-7254-4C92-96AF-874376F7CC1D}" type="slidenum">
              <a:rPr lang="en-US" altLang="en-US" smtClean="0"/>
              <a:pPr>
                <a:defRPr/>
              </a:pPr>
              <a:t>4</a:t>
            </a:fld>
            <a:endParaRPr lang="en-US" altLang="en-US"/>
          </a:p>
        </p:txBody>
      </p:sp>
    </p:spTree>
    <p:extLst>
      <p:ext uri="{BB962C8B-B14F-4D97-AF65-F5344CB8AC3E}">
        <p14:creationId xmlns:p14="http://schemas.microsoft.com/office/powerpoint/2010/main" val="4077604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50 </a:t>
            </a:r>
            <a:r>
              <a:rPr lang="en-US" dirty="0" err="1" smtClean="0"/>
              <a:t>kBit</a:t>
            </a:r>
            <a:r>
              <a:rPr lang="en-US" dirty="0" smtClean="0"/>
              <a:t>/s Simulation Results</a:t>
            </a:r>
            <a:endParaRPr lang="en-US"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56792"/>
            <a:ext cx="8068191" cy="4600487"/>
          </a:xfrm>
        </p:spPr>
      </p:pic>
      <p:sp>
        <p:nvSpPr>
          <p:cNvPr id="4" name="Datumsplatzhalter 3"/>
          <p:cNvSpPr>
            <a:spLocks noGrp="1"/>
          </p:cNvSpPr>
          <p:nvPr>
            <p:ph type="dt" sz="half" idx="10"/>
          </p:nvPr>
        </p:nvSpPr>
        <p:spPr>
          <a:xfrm>
            <a:off x="685800" y="378281"/>
            <a:ext cx="1600200" cy="215444"/>
          </a:xfrm>
        </p:spPr>
        <p:txBody>
          <a:bodyPr/>
          <a:lstStyle/>
          <a:p>
            <a:r>
              <a:rPr lang="en-US" altLang="en-US" dirty="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605FC2AB-7254-4C92-96AF-874376F7CC1D}" type="slidenum">
              <a:rPr lang="en-US" altLang="en-US" smtClean="0"/>
              <a:pPr>
                <a:defRPr/>
              </a:pPr>
              <a:t>5</a:t>
            </a:fld>
            <a:endParaRPr lang="en-US" altLang="en-US"/>
          </a:p>
        </p:txBody>
      </p:sp>
      <p:cxnSp>
        <p:nvCxnSpPr>
          <p:cNvPr id="11" name="Gerade Verbindung mit Pfeil 10"/>
          <p:cNvCxnSpPr/>
          <p:nvPr/>
        </p:nvCxnSpPr>
        <p:spPr bwMode="auto">
          <a:xfrm flipH="1">
            <a:off x="3635896" y="5517232"/>
            <a:ext cx="3816424" cy="0"/>
          </a:xfrm>
          <a:prstGeom prst="straightConnector1">
            <a:avLst/>
          </a:prstGeom>
          <a:ln>
            <a:solidFill>
              <a:srgbClr val="FF0000"/>
            </a:solidFill>
            <a:headEnd type="none" w="sm" len="sm"/>
            <a:tailEnd type="arrow"/>
          </a:ln>
          <a:extLst/>
        </p:spPr>
        <p:style>
          <a:lnRef idx="2">
            <a:schemeClr val="dk1"/>
          </a:lnRef>
          <a:fillRef idx="0">
            <a:schemeClr val="dk1"/>
          </a:fillRef>
          <a:effectRef idx="1">
            <a:schemeClr val="dk1"/>
          </a:effectRef>
          <a:fontRef idx="minor">
            <a:schemeClr val="tx1"/>
          </a:fontRef>
        </p:style>
      </p:cxnSp>
      <p:sp>
        <p:nvSpPr>
          <p:cNvPr id="12" name="Textfeld 11"/>
          <p:cNvSpPr txBox="1"/>
          <p:nvPr/>
        </p:nvSpPr>
        <p:spPr>
          <a:xfrm>
            <a:off x="5796136" y="5167202"/>
            <a:ext cx="684803" cy="369332"/>
          </a:xfrm>
          <a:prstGeom prst="rect">
            <a:avLst/>
          </a:prstGeom>
          <a:noFill/>
        </p:spPr>
        <p:txBody>
          <a:bodyPr wrap="none" rtlCol="0">
            <a:spAutoFit/>
          </a:bodyPr>
          <a:lstStyle/>
          <a:p>
            <a:r>
              <a:rPr lang="en-US" sz="1800" dirty="0" smtClean="0">
                <a:solidFill>
                  <a:srgbClr val="C00000"/>
                </a:solidFill>
              </a:rPr>
              <a:t>20dB</a:t>
            </a:r>
            <a:endParaRPr lang="en-US" sz="1800" dirty="0">
              <a:solidFill>
                <a:srgbClr val="C00000"/>
              </a:solidFill>
            </a:endParaRPr>
          </a:p>
        </p:txBody>
      </p:sp>
    </p:spTree>
    <p:extLst>
      <p:ext uri="{BB962C8B-B14F-4D97-AF65-F5344CB8AC3E}">
        <p14:creationId xmlns:p14="http://schemas.microsoft.com/office/powerpoint/2010/main" val="3899639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10 </a:t>
            </a:r>
            <a:r>
              <a:rPr lang="en-US" dirty="0" err="1" smtClean="0"/>
              <a:t>kBit</a:t>
            </a:r>
            <a:r>
              <a:rPr lang="en-US" dirty="0" smtClean="0"/>
              <a:t>/s Simulation Results</a:t>
            </a:r>
            <a:endParaRPr lang="en-US"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634488"/>
            <a:ext cx="7884246" cy="4461512"/>
          </a:xfrm>
        </p:spPr>
      </p:pic>
      <p:sp>
        <p:nvSpPr>
          <p:cNvPr id="4" name="Datumsplatzhalter 3"/>
          <p:cNvSpPr>
            <a:spLocks noGrp="1"/>
          </p:cNvSpPr>
          <p:nvPr>
            <p:ph type="dt" sz="half" idx="10"/>
          </p:nvPr>
        </p:nvSpPr>
        <p:spPr>
          <a:xfrm>
            <a:off x="685800" y="378281"/>
            <a:ext cx="1600200" cy="215444"/>
          </a:xfrm>
        </p:spPr>
        <p:txBody>
          <a:bodyPr/>
          <a:lstStyle/>
          <a:p>
            <a:r>
              <a:rPr lang="en-US" altLang="en-US" dirty="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605FC2AB-7254-4C92-96AF-874376F7CC1D}" type="slidenum">
              <a:rPr lang="en-US" altLang="en-US" smtClean="0"/>
              <a:pPr>
                <a:defRPr/>
              </a:pPr>
              <a:t>6</a:t>
            </a:fld>
            <a:endParaRPr lang="en-US" altLang="en-US"/>
          </a:p>
        </p:txBody>
      </p:sp>
      <p:cxnSp>
        <p:nvCxnSpPr>
          <p:cNvPr id="8" name="Gerade Verbindung mit Pfeil 7"/>
          <p:cNvCxnSpPr/>
          <p:nvPr/>
        </p:nvCxnSpPr>
        <p:spPr bwMode="auto">
          <a:xfrm flipH="1">
            <a:off x="1979712" y="5517232"/>
            <a:ext cx="5256584" cy="0"/>
          </a:xfrm>
          <a:prstGeom prst="straightConnector1">
            <a:avLst/>
          </a:prstGeom>
          <a:ln>
            <a:solidFill>
              <a:srgbClr val="FF0000"/>
            </a:solidFill>
            <a:headEnd type="none" w="sm" len="sm"/>
            <a:tailEnd type="arrow"/>
          </a:ln>
          <a:extLst/>
        </p:spPr>
        <p:style>
          <a:lnRef idx="2">
            <a:schemeClr val="dk1"/>
          </a:lnRef>
          <a:fillRef idx="0">
            <a:schemeClr val="dk1"/>
          </a:fillRef>
          <a:effectRef idx="1">
            <a:schemeClr val="dk1"/>
          </a:effectRef>
          <a:fontRef idx="minor">
            <a:schemeClr val="tx1"/>
          </a:fontRef>
        </p:style>
      </p:cxnSp>
      <p:sp>
        <p:nvSpPr>
          <p:cNvPr id="11" name="Textfeld 10"/>
          <p:cNvSpPr txBox="1"/>
          <p:nvPr/>
        </p:nvSpPr>
        <p:spPr>
          <a:xfrm>
            <a:off x="5220072" y="5167202"/>
            <a:ext cx="684803" cy="369332"/>
          </a:xfrm>
          <a:prstGeom prst="rect">
            <a:avLst/>
          </a:prstGeom>
          <a:noFill/>
        </p:spPr>
        <p:txBody>
          <a:bodyPr wrap="none" rtlCol="0">
            <a:spAutoFit/>
          </a:bodyPr>
          <a:lstStyle/>
          <a:p>
            <a:r>
              <a:rPr lang="en-US" sz="1800" dirty="0" smtClean="0">
                <a:solidFill>
                  <a:srgbClr val="C00000"/>
                </a:solidFill>
              </a:rPr>
              <a:t>25dB</a:t>
            </a:r>
            <a:endParaRPr lang="en-US" sz="1800" dirty="0">
              <a:solidFill>
                <a:srgbClr val="C00000"/>
              </a:solidFill>
            </a:endParaRPr>
          </a:p>
        </p:txBody>
      </p:sp>
    </p:spTree>
    <p:extLst>
      <p:ext uri="{BB962C8B-B14F-4D97-AF65-F5344CB8AC3E}">
        <p14:creationId xmlns:p14="http://schemas.microsoft.com/office/powerpoint/2010/main" val="1588256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 Summary</a:t>
            </a:r>
            <a:endParaRPr lang="en-US" dirty="0"/>
          </a:p>
        </p:txBody>
      </p:sp>
      <p:sp>
        <p:nvSpPr>
          <p:cNvPr id="3" name="Inhaltsplatzhalter 2"/>
          <p:cNvSpPr>
            <a:spLocks noGrp="1"/>
          </p:cNvSpPr>
          <p:nvPr>
            <p:ph idx="1"/>
          </p:nvPr>
        </p:nvSpPr>
        <p:spPr/>
        <p:txBody>
          <a:bodyPr/>
          <a:lstStyle/>
          <a:p>
            <a:r>
              <a:rPr lang="en-US" sz="2400" dirty="0" smtClean="0"/>
              <a:t>Reduction of bit-rate from 50kBit/s to 10kBit/s does not provide significant gain without coding</a:t>
            </a:r>
          </a:p>
          <a:p>
            <a:r>
              <a:rPr lang="en-US" sz="2400" dirty="0" smtClean="0"/>
              <a:t>Coding with hopping offers good robustness</a:t>
            </a:r>
          </a:p>
          <a:p>
            <a:r>
              <a:rPr lang="en-US" sz="2400" dirty="0" smtClean="0"/>
              <a:t>Already 8 hops offer significant level of robustness</a:t>
            </a:r>
          </a:p>
          <a:p>
            <a:endParaRPr lang="en-US" sz="2400" dirty="0" smtClean="0"/>
          </a:p>
          <a:p>
            <a:r>
              <a:rPr lang="en-US" sz="2400" dirty="0" smtClean="0"/>
              <a:t>However: To obtain reliable results for the US additional spectrum measurements are required...</a:t>
            </a:r>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605FC2AB-7254-4C92-96AF-874376F7CC1D}" type="slidenum">
              <a:rPr lang="en-US" altLang="en-US" smtClean="0"/>
              <a:pPr>
                <a:defRPr/>
              </a:pPr>
              <a:t>7</a:t>
            </a:fld>
            <a:endParaRPr lang="en-US" altLang="en-US"/>
          </a:p>
        </p:txBody>
      </p:sp>
    </p:spTree>
    <p:extLst>
      <p:ext uri="{BB962C8B-B14F-4D97-AF65-F5344CB8AC3E}">
        <p14:creationId xmlns:p14="http://schemas.microsoft.com/office/powerpoint/2010/main" val="4289603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Orlando sub-GHZ ISM Spectrum Use</a:t>
            </a:r>
            <a:endParaRPr lang="en-US"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00808"/>
            <a:ext cx="7772400" cy="3945380"/>
          </a:xfrm>
        </p:spPr>
      </p:pic>
      <p:sp>
        <p:nvSpPr>
          <p:cNvPr id="4" name="Datumsplatzhalter 3"/>
          <p:cNvSpPr>
            <a:spLocks noGrp="1"/>
          </p:cNvSpPr>
          <p:nvPr>
            <p:ph type="dt" sz="half" idx="10"/>
          </p:nvPr>
        </p:nvSpPr>
        <p:spPr>
          <a:xfrm>
            <a:off x="685800" y="378281"/>
            <a:ext cx="1600200" cy="215444"/>
          </a:xfrm>
        </p:spPr>
        <p:txBody>
          <a:bodyPr/>
          <a:lstStyle/>
          <a:p>
            <a:r>
              <a:rPr lang="en-US" altLang="en-US" dirty="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605FC2AB-7254-4C92-96AF-874376F7CC1D}" type="slidenum">
              <a:rPr lang="en-US" altLang="en-US" smtClean="0"/>
              <a:pPr>
                <a:defRPr/>
              </a:pPr>
              <a:t>8</a:t>
            </a:fld>
            <a:endParaRPr lang="en-US" altLang="en-US"/>
          </a:p>
        </p:txBody>
      </p:sp>
      <p:sp>
        <p:nvSpPr>
          <p:cNvPr id="8" name="Inhaltsplatzhalter 2"/>
          <p:cNvSpPr txBox="1">
            <a:spLocks/>
          </p:cNvSpPr>
          <p:nvPr/>
        </p:nvSpPr>
        <p:spPr bwMode="auto">
          <a:xfrm>
            <a:off x="685800" y="5661248"/>
            <a:ext cx="7772400" cy="43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sz="2000" kern="0" dirty="0" smtClean="0"/>
              <a:t>Measured on 5 November, 2017, in hotel room</a:t>
            </a:r>
          </a:p>
          <a:p>
            <a:r>
              <a:rPr lang="en-US" sz="2000" kern="0" dirty="0" smtClean="0"/>
              <a:t>Higher interference levels can be expected for outdoor meas.</a:t>
            </a:r>
            <a:endParaRPr lang="en-US" sz="2000" kern="0" dirty="0"/>
          </a:p>
        </p:txBody>
      </p:sp>
    </p:spTree>
    <p:extLst>
      <p:ext uri="{BB962C8B-B14F-4D97-AF65-F5344CB8AC3E}">
        <p14:creationId xmlns:p14="http://schemas.microsoft.com/office/powerpoint/2010/main" val="2574287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Orlando 100ms Zoom</a:t>
            </a:r>
            <a:endParaRPr lang="en-US"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12777"/>
            <a:ext cx="8108799" cy="4104456"/>
          </a:xfrm>
        </p:spPr>
      </p:pic>
      <p:sp>
        <p:nvSpPr>
          <p:cNvPr id="4" name="Datumsplatzhalter 3"/>
          <p:cNvSpPr>
            <a:spLocks noGrp="1"/>
          </p:cNvSpPr>
          <p:nvPr>
            <p:ph type="dt" sz="half" idx="10"/>
          </p:nvPr>
        </p:nvSpPr>
        <p:spPr>
          <a:xfrm>
            <a:off x="685800" y="378281"/>
            <a:ext cx="1600200" cy="215444"/>
          </a:xfrm>
        </p:spPr>
        <p:txBody>
          <a:bodyPr/>
          <a:lstStyle/>
          <a:p>
            <a:r>
              <a:rPr lang="en-US" altLang="en-US" dirty="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605FC2AB-7254-4C92-96AF-874376F7CC1D}" type="slidenum">
              <a:rPr lang="en-US" altLang="en-US" smtClean="0"/>
              <a:pPr>
                <a:defRPr/>
              </a:pPr>
              <a:t>9</a:t>
            </a:fld>
            <a:endParaRPr lang="en-US" altLang="en-US"/>
          </a:p>
        </p:txBody>
      </p:sp>
      <p:sp>
        <p:nvSpPr>
          <p:cNvPr id="8" name="Inhaltsplatzhalter 2"/>
          <p:cNvSpPr txBox="1">
            <a:spLocks/>
          </p:cNvSpPr>
          <p:nvPr/>
        </p:nvSpPr>
        <p:spPr bwMode="auto">
          <a:xfrm>
            <a:off x="689580" y="5445224"/>
            <a:ext cx="7772400" cy="65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sz="2000" kern="0" dirty="0" smtClean="0"/>
              <a:t>Window length corresponds to FEC coded (1/2 rate) 64 byte packet with 10kBit/s</a:t>
            </a:r>
          </a:p>
          <a:p>
            <a:pPr marL="0" indent="0">
              <a:buNone/>
            </a:pPr>
            <a:r>
              <a:rPr lang="en-US" sz="2000" kern="0" dirty="0" smtClean="0">
                <a:sym typeface="Wingdings" panose="05000000000000000000" pitchFamily="2" charset="2"/>
              </a:rPr>
              <a:t> Significant gain due to frequency hopping can be expected</a:t>
            </a:r>
            <a:endParaRPr lang="en-US" sz="2000" kern="0" dirty="0"/>
          </a:p>
        </p:txBody>
      </p:sp>
    </p:spTree>
    <p:extLst>
      <p:ext uri="{BB962C8B-B14F-4D97-AF65-F5344CB8AC3E}">
        <p14:creationId xmlns:p14="http://schemas.microsoft.com/office/powerpoint/2010/main" val="888325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0</TotalTime>
  <Words>413</Words>
  <Application>Microsoft Office PowerPoint</Application>
  <PresentationFormat>Bildschirmpräsentation (4:3)</PresentationFormat>
  <Paragraphs>91</Paragraphs>
  <Slides>11</Slides>
  <Notes>1</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IEEE-P802_15_Rbt</vt:lpstr>
      <vt:lpstr>PowerPoint-Präsentation</vt:lpstr>
      <vt:lpstr>Simulation Results for Use-Case “Smart Grid with LPWAN Extension”</vt:lpstr>
      <vt:lpstr>Motivation</vt:lpstr>
      <vt:lpstr>Assumed Parameters</vt:lpstr>
      <vt:lpstr>50 kBit/s Simulation Results</vt:lpstr>
      <vt:lpstr>10 kBit/s Simulation Results</vt:lpstr>
      <vt:lpstr>Simulation Result Summary</vt:lpstr>
      <vt:lpstr>Orlando sub-GHZ ISM Spectrum Use</vt:lpstr>
      <vt:lpstr>Orlando 100ms Zoom</vt:lpstr>
      <vt:lpstr>Summary</vt:lpstr>
      <vt:lpstr>Thank You for Your Interest!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Joerg Robert</cp:lastModifiedBy>
  <cp:revision>24</cp:revision>
  <cp:lastPrinted>1998-02-10T13:28:06Z</cp:lastPrinted>
  <dcterms:created xsi:type="dcterms:W3CDTF">2017-11-03T14:42:24Z</dcterms:created>
  <dcterms:modified xsi:type="dcterms:W3CDTF">2017-11-05T20:55:30Z</dcterms:modified>
</cp:coreProperties>
</file>