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9" r:id="rId2"/>
    <p:sldId id="260" r:id="rId3"/>
    <p:sldId id="261" r:id="rId4"/>
    <p:sldId id="270" r:id="rId5"/>
    <p:sldId id="262" r:id="rId6"/>
    <p:sldId id="263" r:id="rId7"/>
    <p:sldId id="264" r:id="rId8"/>
    <p:sldId id="265" r:id="rId9"/>
    <p:sldId id="266" r:id="rId10"/>
    <p:sldId id="289" r:id="rId11"/>
    <p:sldId id="267" r:id="rId12"/>
    <p:sldId id="268" r:id="rId13"/>
    <p:sldId id="269" r:id="rId14"/>
    <p:sldId id="271" r:id="rId15"/>
    <p:sldId id="272" r:id="rId16"/>
    <p:sldId id="284" r:id="rId17"/>
    <p:sldId id="273" r:id="rId18"/>
    <p:sldId id="290" r:id="rId19"/>
    <p:sldId id="274" r:id="rId20"/>
    <p:sldId id="275" r:id="rId21"/>
    <p:sldId id="277" r:id="rId22"/>
    <p:sldId id="288" r:id="rId23"/>
    <p:sldId id="276" r:id="rId24"/>
    <p:sldId id="291" r:id="rId25"/>
    <p:sldId id="286" r:id="rId26"/>
    <p:sldId id="287" r:id="rId27"/>
    <p:sldId id="279" r:id="rId28"/>
    <p:sldId id="281" r:id="rId29"/>
    <p:sldId id="282" r:id="rId30"/>
    <p:sldId id="280" r:id="rId3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80" d="100"/>
          <a:sy n="80" d="100"/>
        </p:scale>
        <p:origin x="-990" y="-48"/>
      </p:cViewPr>
      <p:guideLst>
        <p:guide orient="horz" pos="2160"/>
        <p:guide pos="2880"/>
      </p:guideLst>
    </p:cSldViewPr>
  </p:slideViewPr>
  <p:outlineViewPr>
    <p:cViewPr>
      <p:scale>
        <a:sx n="33" d="100"/>
        <a:sy n="33" d="100"/>
      </p:scale>
      <p:origin x="0" y="4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867D01C2-8C3E-46D5-97BB-69883BEB743A}"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94969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1E0CD724-E8B6-43C9-96CE-F1B85F42D39C}"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59766760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18FF625-DF6A-407B-BBBA-5DA19F3FB723}" type="slidenum">
              <a:rPr lang="en-US" altLang="en-US"/>
              <a:pPr>
                <a:defRPr/>
              </a:pPr>
              <a:t>‹Nr.›</a:t>
            </a:fld>
            <a:endParaRPr lang="en-US" altLang="en-US"/>
          </a:p>
        </p:txBody>
      </p:sp>
    </p:spTree>
    <p:extLst>
      <p:ext uri="{BB962C8B-B14F-4D97-AF65-F5344CB8AC3E}">
        <p14:creationId xmlns:p14="http://schemas.microsoft.com/office/powerpoint/2010/main" val="330660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EF6DCB-7AAB-47E4-9633-07E9B4755E8D}" type="slidenum">
              <a:rPr lang="en-US" altLang="en-US"/>
              <a:pPr>
                <a:defRPr/>
              </a:pPr>
              <a:t>‹Nr.›</a:t>
            </a:fld>
            <a:endParaRPr lang="en-US" altLang="en-US"/>
          </a:p>
        </p:txBody>
      </p:sp>
    </p:spTree>
    <p:extLst>
      <p:ext uri="{BB962C8B-B14F-4D97-AF65-F5344CB8AC3E}">
        <p14:creationId xmlns:p14="http://schemas.microsoft.com/office/powerpoint/2010/main" val="30235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5979E2F-B6AA-410F-B823-863B4B8ECFB5}" type="slidenum">
              <a:rPr lang="en-US" altLang="en-US"/>
              <a:pPr>
                <a:defRPr/>
              </a:pPr>
              <a:t>‹Nr.›</a:t>
            </a:fld>
            <a:endParaRPr lang="en-US" altLang="en-US"/>
          </a:p>
        </p:txBody>
      </p:sp>
    </p:spTree>
    <p:extLst>
      <p:ext uri="{BB962C8B-B14F-4D97-AF65-F5344CB8AC3E}">
        <p14:creationId xmlns:p14="http://schemas.microsoft.com/office/powerpoint/2010/main" val="32773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65F7874-E198-4F97-9944-B8125A25F473}" type="slidenum">
              <a:rPr lang="en-US" altLang="en-US"/>
              <a:pPr>
                <a:defRPr/>
              </a:pPr>
              <a:t>‹Nr.›</a:t>
            </a:fld>
            <a:endParaRPr lang="en-US" altLang="en-US"/>
          </a:p>
        </p:txBody>
      </p:sp>
    </p:spTree>
    <p:extLst>
      <p:ext uri="{BB962C8B-B14F-4D97-AF65-F5344CB8AC3E}">
        <p14:creationId xmlns:p14="http://schemas.microsoft.com/office/powerpoint/2010/main" val="25484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413A868-3F39-495C-BEA4-AD5E0E028A1C}" type="slidenum">
              <a:rPr lang="en-US" altLang="en-US"/>
              <a:pPr>
                <a:defRPr/>
              </a:pPr>
              <a:t>‹Nr.›</a:t>
            </a:fld>
            <a:endParaRPr lang="en-US" altLang="en-US"/>
          </a:p>
        </p:txBody>
      </p:sp>
    </p:spTree>
    <p:extLst>
      <p:ext uri="{BB962C8B-B14F-4D97-AF65-F5344CB8AC3E}">
        <p14:creationId xmlns:p14="http://schemas.microsoft.com/office/powerpoint/2010/main" val="180779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dirty="0" smtClean="0"/>
              <a:t>Nov. 2017</a:t>
            </a:r>
            <a:endParaRPr lang="en-US" altLang="en-US"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15AEC09-DFBC-431E-A3D7-4465807267A7}" type="slidenum">
              <a:rPr lang="en-US" altLang="en-US"/>
              <a:pPr>
                <a:defRPr/>
              </a:pPr>
              <a:t>‹Nr.›</a:t>
            </a:fld>
            <a:endParaRPr lang="en-US" altLang="en-US"/>
          </a:p>
        </p:txBody>
      </p:sp>
    </p:spTree>
    <p:extLst>
      <p:ext uri="{BB962C8B-B14F-4D97-AF65-F5344CB8AC3E}">
        <p14:creationId xmlns:p14="http://schemas.microsoft.com/office/powerpoint/2010/main" val="387339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65B311FC-ED24-48DF-84B8-CE3B6ABCA5FC}" type="slidenum">
              <a:rPr lang="en-US" altLang="en-US"/>
              <a:pPr>
                <a:defRPr/>
              </a:pPr>
              <a:t>‹Nr.›</a:t>
            </a:fld>
            <a:endParaRPr lang="en-US" altLang="en-US"/>
          </a:p>
        </p:txBody>
      </p:sp>
    </p:spTree>
    <p:extLst>
      <p:ext uri="{BB962C8B-B14F-4D97-AF65-F5344CB8AC3E}">
        <p14:creationId xmlns:p14="http://schemas.microsoft.com/office/powerpoint/2010/main" val="404431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F2222567-84D0-4E51-8BAE-9A03FF41567E}" type="slidenum">
              <a:rPr lang="en-US" altLang="en-US"/>
              <a:pPr>
                <a:defRPr/>
              </a:pPr>
              <a:t>‹Nr.›</a:t>
            </a:fld>
            <a:endParaRPr lang="en-US" altLang="en-US"/>
          </a:p>
        </p:txBody>
      </p:sp>
    </p:spTree>
    <p:extLst>
      <p:ext uri="{BB962C8B-B14F-4D97-AF65-F5344CB8AC3E}">
        <p14:creationId xmlns:p14="http://schemas.microsoft.com/office/powerpoint/2010/main" val="383269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DCEF8783-9C8C-4877-BE61-4E3B26F5217A}" type="slidenum">
              <a:rPr lang="en-US" altLang="en-US"/>
              <a:pPr>
                <a:defRPr/>
              </a:pPr>
              <a:t>‹Nr.›</a:t>
            </a:fld>
            <a:endParaRPr lang="en-US" altLang="en-US"/>
          </a:p>
        </p:txBody>
      </p:sp>
    </p:spTree>
    <p:extLst>
      <p:ext uri="{BB962C8B-B14F-4D97-AF65-F5344CB8AC3E}">
        <p14:creationId xmlns:p14="http://schemas.microsoft.com/office/powerpoint/2010/main" val="25093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8DC9A39-8047-4701-AC0F-13240616A65C}" type="slidenum">
              <a:rPr lang="en-US" altLang="en-US"/>
              <a:pPr>
                <a:defRPr/>
              </a:pPr>
              <a:t>‹Nr.›</a:t>
            </a:fld>
            <a:endParaRPr lang="en-US" altLang="en-US"/>
          </a:p>
        </p:txBody>
      </p:sp>
    </p:spTree>
    <p:extLst>
      <p:ext uri="{BB962C8B-B14F-4D97-AF65-F5344CB8AC3E}">
        <p14:creationId xmlns:p14="http://schemas.microsoft.com/office/powerpoint/2010/main" val="315861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5BF4CCD-74FE-462D-9308-2E74628B442E}" type="slidenum">
              <a:rPr lang="en-US" altLang="en-US"/>
              <a:pPr>
                <a:defRPr/>
              </a:pPr>
              <a:t>‹Nr.›</a:t>
            </a:fld>
            <a:endParaRPr lang="en-US" altLang="en-US"/>
          </a:p>
        </p:txBody>
      </p:sp>
    </p:spTree>
    <p:extLst>
      <p:ext uri="{BB962C8B-B14F-4D97-AF65-F5344CB8AC3E}">
        <p14:creationId xmlns:p14="http://schemas.microsoft.com/office/powerpoint/2010/main" val="182907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dirty="0" smtClean="0"/>
              <a:t>Nov. 2017</a:t>
            </a:r>
            <a:endParaRPr lang="en-US" alt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C72A0D44-5701-4AB1-9F34-B3A031C36D0F}" type="slidenum">
              <a:rPr lang="en-US" altLang="en-US"/>
              <a:pPr>
                <a:defRPr/>
              </a:pPr>
              <a:t>‹Nr.›</a:t>
            </a:fld>
            <a:endParaRPr lang="en-US" altLang="en-US"/>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15-17-0600-00-lpwa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39998B5-3C48-4324-8A50-75486ED9005C}"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[Draft Presentation of </a:t>
            </a:r>
            <a:r>
              <a:rPr lang="en-US" altLang="en-US" sz="1600" dirty="0" smtClean="0">
                <a:solidFill>
                  <a:schemeClr val="tx2"/>
                </a:solidFill>
              </a:rPr>
              <a:t>the </a:t>
            </a:r>
            <a:r>
              <a:rPr lang="en-US" altLang="en-US" sz="1600" dirty="0" smtClean="0">
                <a:solidFill>
                  <a:schemeClr val="tx2"/>
                </a:solidFill>
              </a:rPr>
              <a:t>Final </a:t>
            </a:r>
            <a:r>
              <a:rPr lang="en-US" altLang="en-US" sz="1600" dirty="0" smtClean="0">
                <a:solidFill>
                  <a:schemeClr val="tx2"/>
                </a:solidFill>
              </a:rPr>
              <a:t>Report of </a:t>
            </a:r>
            <a:r>
              <a:rPr lang="en-US" altLang="en-US" sz="1600" dirty="0" smtClean="0">
                <a:solidFill>
                  <a:schemeClr val="tx2"/>
                </a:solidFill>
              </a:rPr>
              <a:t>the IG </a:t>
            </a:r>
            <a:r>
              <a:rPr lang="en-US" altLang="en-US" sz="1600" dirty="0" smtClean="0">
                <a:solidFill>
                  <a:schemeClr val="tx2"/>
                </a:solidFill>
              </a:rPr>
              <a:t>LPWA]</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5 November, 2017]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[This document presents the results of the final report of the IG LPWA]</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 802.15 SC WNG]</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b="1" dirty="0" smtClean="0"/>
              <a:t>LPWAN Use-Cases</a:t>
            </a:r>
          </a:p>
          <a:p>
            <a:pPr marL="457200" indent="-457200">
              <a:buFont typeface="+mj-lt"/>
              <a:buAutoNum type="arabicPeriod"/>
            </a:pPr>
            <a:r>
              <a:rPr lang="en-US" sz="2400" b="1"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10</a:t>
            </a:fld>
            <a:endParaRPr lang="en-US" altLang="en-US"/>
          </a:p>
        </p:txBody>
      </p:sp>
    </p:spTree>
    <p:extLst>
      <p:ext uri="{BB962C8B-B14F-4D97-AF65-F5344CB8AC3E}">
        <p14:creationId xmlns:p14="http://schemas.microsoft.com/office/powerpoint/2010/main" val="920550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 / II )</a:t>
            </a:r>
            <a:endParaRPr lang="en-US" dirty="0"/>
          </a:p>
        </p:txBody>
      </p:sp>
      <p:sp>
        <p:nvSpPr>
          <p:cNvPr id="3" name="Inhaltsplatzhalter 2"/>
          <p:cNvSpPr>
            <a:spLocks noGrp="1"/>
          </p:cNvSpPr>
          <p:nvPr>
            <p:ph idx="1"/>
          </p:nvPr>
        </p:nvSpPr>
        <p:spPr/>
        <p:txBody>
          <a:bodyPr/>
          <a:lstStyle/>
          <a:p>
            <a:r>
              <a:rPr lang="en-US" sz="2000" dirty="0"/>
              <a:t>Defined 24 potential LPWAN use-cases in 7 different domains:</a:t>
            </a:r>
          </a:p>
          <a:p>
            <a:pPr lvl="1"/>
            <a:r>
              <a:rPr lang="en-US" sz="1600" dirty="0"/>
              <a:t>Agriculture and Environmental</a:t>
            </a:r>
          </a:p>
          <a:p>
            <a:pPr lvl="1"/>
            <a:r>
              <a:rPr lang="en-US" sz="1600" dirty="0"/>
              <a:t>Consumer/Medical</a:t>
            </a:r>
          </a:p>
          <a:p>
            <a:pPr lvl="1"/>
            <a:r>
              <a:rPr lang="en-US" sz="1600" dirty="0"/>
              <a:t>Industrial</a:t>
            </a:r>
          </a:p>
          <a:p>
            <a:pPr lvl="1"/>
            <a:r>
              <a:rPr lang="en-US" sz="1600" dirty="0" smtClean="0"/>
              <a:t>Infrastructure</a:t>
            </a:r>
          </a:p>
          <a:p>
            <a:pPr lvl="1"/>
            <a:r>
              <a:rPr lang="en-US" sz="1600" dirty="0" smtClean="0"/>
              <a:t>Logistics</a:t>
            </a:r>
          </a:p>
          <a:p>
            <a:pPr lvl="1"/>
            <a:r>
              <a:rPr lang="en-US" sz="1600" dirty="0" smtClean="0"/>
              <a:t>Smart Building</a:t>
            </a:r>
          </a:p>
          <a:p>
            <a:pPr lvl="1"/>
            <a:r>
              <a:rPr lang="en-US" sz="1600" dirty="0" smtClean="0"/>
              <a:t>Smart City</a:t>
            </a:r>
          </a:p>
          <a:p>
            <a:endParaRPr lang="en-US" sz="2000" dirty="0" smtClean="0"/>
          </a:p>
          <a:p>
            <a:r>
              <a:rPr lang="en-US" sz="2000" dirty="0" smtClean="0"/>
              <a:t>Use-case list not complete, but covers all relevant technical scenarios</a:t>
            </a:r>
          </a:p>
          <a:p>
            <a:r>
              <a:rPr lang="en-US" sz="2000" dirty="0" smtClean="0"/>
              <a:t>Full use-case list is presented in 15-16/770r5</a:t>
            </a:r>
          </a:p>
          <a:p>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11</a:t>
            </a:fld>
            <a:endParaRPr lang="en-US" altLang="en-US"/>
          </a:p>
        </p:txBody>
      </p:sp>
    </p:spTree>
    <p:extLst>
      <p:ext uri="{BB962C8B-B14F-4D97-AF65-F5344CB8AC3E}">
        <p14:creationId xmlns:p14="http://schemas.microsoft.com/office/powerpoint/2010/main" val="248937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II / II ) </a:t>
            </a:r>
            <a:br>
              <a:rPr lang="en-US" dirty="0" smtClean="0"/>
            </a:br>
            <a:r>
              <a:rPr lang="en-US" dirty="0" smtClean="0"/>
              <a:t>Example Industrial Plant Monitoring</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12</a:t>
            </a:fld>
            <a:endParaRPr lang="en-US" altLang="en-US"/>
          </a:p>
        </p:txBody>
      </p:sp>
      <p:graphicFrame>
        <p:nvGraphicFramePr>
          <p:cNvPr id="7" name="Inhaltsplatzhalter 6"/>
          <p:cNvGraphicFramePr>
            <a:graphicFrameLocks/>
          </p:cNvGraphicFramePr>
          <p:nvPr>
            <p:extLst>
              <p:ext uri="{D42A27DB-BD31-4B8C-83A1-F6EECF244321}">
                <p14:modId xmlns:p14="http://schemas.microsoft.com/office/powerpoint/2010/main" val="1498964428"/>
              </p:ext>
            </p:extLst>
          </p:nvPr>
        </p:nvGraphicFramePr>
        <p:xfrm>
          <a:off x="1403648" y="1981194"/>
          <a:ext cx="6046440" cy="4184110"/>
        </p:xfrm>
        <a:graphic>
          <a:graphicData uri="http://schemas.openxmlformats.org/drawingml/2006/table">
            <a:tbl>
              <a:tblPr firstRow="1" bandRow="1">
                <a:tableStyleId>{5C22544A-7EE6-4342-B048-85BDC9FD1C3A}</a:tableStyleId>
              </a:tblPr>
              <a:tblGrid>
                <a:gridCol w="3023220"/>
                <a:gridCol w="3023220"/>
              </a:tblGrid>
              <a:tr h="298865">
                <a:tc>
                  <a:txBody>
                    <a:bodyPr/>
                    <a:lstStyle/>
                    <a:p>
                      <a:pPr algn="l" fontAlgn="b"/>
                      <a:r>
                        <a:rPr lang="de-DE" sz="1600" b="0" i="0" u="none" strike="noStrike" dirty="0" smtClean="0">
                          <a:solidFill>
                            <a:srgbClr val="000000"/>
                          </a:solidFill>
                          <a:effectLst/>
                          <a:latin typeface="Calibri"/>
                        </a:rPr>
                        <a:t>Parameter</a:t>
                      </a:r>
                      <a:endParaRPr lang="de-DE" sz="1600" b="0" i="0" u="none" strike="noStrike" dirty="0">
                        <a:solidFill>
                          <a:srgbClr val="000000"/>
                        </a:solidFill>
                        <a:effectLst/>
                        <a:latin typeface="Calibri"/>
                      </a:endParaRPr>
                    </a:p>
                  </a:txBody>
                  <a:tcPr marL="9525" marR="9525" marT="9525" marB="0" anchor="b"/>
                </a:tc>
                <a:tc>
                  <a:txBody>
                    <a:bodyPr/>
                    <a:lstStyle/>
                    <a:p>
                      <a:pPr algn="l" fontAlgn="b"/>
                      <a:r>
                        <a:rPr lang="de-DE" sz="1600" b="0" i="0" u="none" strike="noStrike" dirty="0" smtClean="0">
                          <a:solidFill>
                            <a:srgbClr val="000000"/>
                          </a:solidFill>
                          <a:effectLst/>
                          <a:latin typeface="Calibri"/>
                        </a:rPr>
                        <a:t>Value</a:t>
                      </a:r>
                      <a:endParaRPr lang="de-DE" sz="1600" b="0" i="0" u="none" strike="noStrike" dirty="0">
                        <a:solidFill>
                          <a:srgbClr val="000000"/>
                        </a:solidFill>
                        <a:effectLst/>
                        <a:latin typeface="Calibri"/>
                      </a:endParaRPr>
                    </a:p>
                  </a:txBody>
                  <a:tcPr marL="9525" marR="9525" marT="9525" marB="0" anchor="b"/>
                </a:tc>
              </a:tr>
              <a:tr h="298865">
                <a:tc>
                  <a:txBody>
                    <a:bodyPr/>
                    <a:lstStyle/>
                    <a:p>
                      <a:pPr algn="l" fontAlgn="b"/>
                      <a:r>
                        <a:rPr lang="de-DE" sz="1600" b="0" i="0" u="none" strike="noStrike">
                          <a:solidFill>
                            <a:srgbClr val="000000"/>
                          </a:solidFill>
                          <a:effectLst/>
                          <a:latin typeface="Calibri"/>
                        </a:rPr>
                        <a:t>Channel Model</a:t>
                      </a:r>
                    </a:p>
                  </a:txBody>
                  <a:tcPr marL="9525" marR="9525" marT="9525" marB="0" anchor="b"/>
                </a:tc>
                <a:tc>
                  <a:txBody>
                    <a:bodyPr/>
                    <a:lstStyle/>
                    <a:p>
                      <a:pPr algn="l" fontAlgn="b"/>
                      <a:r>
                        <a:rPr lang="de-DE" sz="1600" b="0" i="0" u="none" strike="noStrike">
                          <a:solidFill>
                            <a:srgbClr val="000000"/>
                          </a:solidFill>
                          <a:effectLst/>
                          <a:latin typeface="Calibri"/>
                        </a:rPr>
                        <a:t>Outdoor Urban</a:t>
                      </a:r>
                    </a:p>
                  </a:txBody>
                  <a:tcPr marL="9525" marR="9525" marT="9525" marB="0" anchor="b"/>
                </a:tc>
              </a:tr>
              <a:tr h="298865">
                <a:tc>
                  <a:txBody>
                    <a:bodyPr/>
                    <a:lstStyle/>
                    <a:p>
                      <a:pPr algn="l" fontAlgn="b"/>
                      <a:r>
                        <a:rPr lang="de-DE" sz="1600" b="0" i="0" u="none" strike="noStrike">
                          <a:solidFill>
                            <a:srgbClr val="000000"/>
                          </a:solidFill>
                          <a:effectLst/>
                          <a:latin typeface="Calibri"/>
                        </a:rPr>
                        <a:t>Interference Model</a:t>
                      </a:r>
                    </a:p>
                  </a:txBody>
                  <a:tcPr marL="9525" marR="9525" marT="9525" marB="0" anchor="b"/>
                </a:tc>
                <a:tc>
                  <a:txBody>
                    <a:bodyPr/>
                    <a:lstStyle/>
                    <a:p>
                      <a:pPr algn="l" fontAlgn="b"/>
                      <a:r>
                        <a:rPr lang="de-DE" sz="1600" b="0" i="0" u="none" strike="noStrike">
                          <a:solidFill>
                            <a:srgbClr val="000000"/>
                          </a:solidFill>
                          <a:effectLst/>
                          <a:latin typeface="Calibri"/>
                        </a:rPr>
                        <a:t>None</a:t>
                      </a:r>
                    </a:p>
                  </a:txBody>
                  <a:tcPr marL="9525" marR="9525" marT="9525" marB="0" anchor="b"/>
                </a:tc>
              </a:tr>
              <a:tr h="298865">
                <a:tc>
                  <a:txBody>
                    <a:bodyPr/>
                    <a:lstStyle/>
                    <a:p>
                      <a:pPr algn="l" fontAlgn="b"/>
                      <a:r>
                        <a:rPr lang="de-DE" sz="1600" b="0" i="0" u="none" strike="noStrike">
                          <a:solidFill>
                            <a:srgbClr val="000000"/>
                          </a:solidFill>
                          <a:effectLst/>
                          <a:latin typeface="Calibri"/>
                        </a:rPr>
                        <a:t>Active Interfering Users</a:t>
                      </a:r>
                    </a:p>
                  </a:txBody>
                  <a:tcPr marL="9525" marR="9525" marT="9525" marB="0" anchor="b"/>
                </a:tc>
                <a:tc>
                  <a:txBody>
                    <a:bodyPr/>
                    <a:lstStyle/>
                    <a:p>
                      <a:pPr algn="l" fontAlgn="b"/>
                      <a:r>
                        <a:rPr lang="de-DE" sz="1600" b="0" i="0" u="none" strike="noStrike">
                          <a:solidFill>
                            <a:srgbClr val="000000"/>
                          </a:solidFill>
                          <a:effectLst/>
                          <a:latin typeface="Calibri"/>
                        </a:rPr>
                        <a:t>Medium</a:t>
                      </a:r>
                    </a:p>
                  </a:txBody>
                  <a:tcPr marL="9525" marR="9525" marT="9525" marB="0" anchor="b"/>
                </a:tc>
              </a:tr>
              <a:tr h="298865">
                <a:tc>
                  <a:txBody>
                    <a:bodyPr/>
                    <a:lstStyle/>
                    <a:p>
                      <a:pPr algn="l" fontAlgn="b"/>
                      <a:r>
                        <a:rPr lang="de-DE" sz="1600" b="0" i="0" u="none" strike="noStrike">
                          <a:solidFill>
                            <a:srgbClr val="000000"/>
                          </a:solidFill>
                          <a:effectLst/>
                          <a:latin typeface="Calibri"/>
                        </a:rPr>
                        <a:t>Communication Mode</a:t>
                      </a:r>
                    </a:p>
                  </a:txBody>
                  <a:tcPr marL="9525" marR="9525" marT="9525" marB="0" anchor="b"/>
                </a:tc>
                <a:tc>
                  <a:txBody>
                    <a:bodyPr/>
                    <a:lstStyle/>
                    <a:p>
                      <a:pPr algn="l" fontAlgn="b"/>
                      <a:r>
                        <a:rPr lang="de-DE" sz="1600" b="0" i="0" u="none" strike="noStrike">
                          <a:solidFill>
                            <a:srgbClr val="000000"/>
                          </a:solidFill>
                          <a:effectLst/>
                          <a:latin typeface="Calibri"/>
                        </a:rPr>
                        <a:t>Uplink/Broadcast Downlink</a:t>
                      </a:r>
                    </a:p>
                  </a:txBody>
                  <a:tcPr marL="9525" marR="9525" marT="9525" marB="0" anchor="b"/>
                </a:tc>
              </a:tr>
              <a:tr h="298865">
                <a:tc>
                  <a:txBody>
                    <a:bodyPr/>
                    <a:lstStyle/>
                    <a:p>
                      <a:pPr algn="l" fontAlgn="b"/>
                      <a:r>
                        <a:rPr lang="de-DE" sz="1600" b="0" i="0" u="none" strike="noStrike">
                          <a:solidFill>
                            <a:srgbClr val="000000"/>
                          </a:solidFill>
                          <a:effectLst/>
                          <a:latin typeface="Calibri"/>
                        </a:rPr>
                        <a:t>Data Period</a:t>
                      </a:r>
                    </a:p>
                  </a:txBody>
                  <a:tcPr marL="9525" marR="9525" marT="9525" marB="0" anchor="b"/>
                </a:tc>
                <a:tc>
                  <a:txBody>
                    <a:bodyPr/>
                    <a:lstStyle/>
                    <a:p>
                      <a:pPr algn="l" fontAlgn="b"/>
                      <a:r>
                        <a:rPr lang="de-DE" sz="1600" b="0" i="0" u="none" strike="noStrike">
                          <a:solidFill>
                            <a:srgbClr val="000000"/>
                          </a:solidFill>
                          <a:effectLst/>
                          <a:latin typeface="Calibri"/>
                        </a:rPr>
                        <a:t>Occasionally 1/hour</a:t>
                      </a:r>
                    </a:p>
                  </a:txBody>
                  <a:tcPr marL="9525" marR="9525" marT="9525" marB="0" anchor="b"/>
                </a:tc>
              </a:tr>
              <a:tr h="298865">
                <a:tc>
                  <a:txBody>
                    <a:bodyPr/>
                    <a:lstStyle/>
                    <a:p>
                      <a:pPr algn="l" fontAlgn="b"/>
                      <a:r>
                        <a:rPr lang="de-DE" sz="1600" b="0" i="0" u="none" strike="noStrike">
                          <a:solidFill>
                            <a:srgbClr val="000000"/>
                          </a:solidFill>
                          <a:effectLst/>
                          <a:latin typeface="Calibri"/>
                        </a:rPr>
                        <a:t>Data Length (Uplink)</a:t>
                      </a:r>
                    </a:p>
                  </a:txBody>
                  <a:tcPr marL="9525" marR="9525" marT="9525" marB="0" anchor="b"/>
                </a:tc>
                <a:tc>
                  <a:txBody>
                    <a:bodyPr/>
                    <a:lstStyle/>
                    <a:p>
                      <a:pPr algn="l" fontAlgn="b"/>
                      <a:r>
                        <a:rPr lang="de-DE" sz="1600" b="0" i="0" u="none" strike="noStrike" dirty="0">
                          <a:solidFill>
                            <a:srgbClr val="000000"/>
                          </a:solidFill>
                          <a:effectLst/>
                          <a:latin typeface="Calibri"/>
                        </a:rPr>
                        <a:t>&lt;=16bytes</a:t>
                      </a:r>
                    </a:p>
                  </a:txBody>
                  <a:tcPr marL="9525" marR="9525" marT="9525" marB="0" anchor="b"/>
                </a:tc>
              </a:tr>
              <a:tr h="298865">
                <a:tc>
                  <a:txBody>
                    <a:bodyPr/>
                    <a:lstStyle/>
                    <a:p>
                      <a:pPr algn="l" fontAlgn="b"/>
                      <a:r>
                        <a:rPr lang="de-DE" sz="1600" b="0" i="0" u="none" strike="noStrike">
                          <a:solidFill>
                            <a:srgbClr val="000000"/>
                          </a:solidFill>
                          <a:effectLst/>
                          <a:latin typeface="Calibri"/>
                        </a:rPr>
                        <a:t>Availability</a:t>
                      </a:r>
                    </a:p>
                  </a:txBody>
                  <a:tcPr marL="9525" marR="9525" marT="9525" marB="0" anchor="b"/>
                </a:tc>
                <a:tc>
                  <a:txBody>
                    <a:bodyPr/>
                    <a:lstStyle/>
                    <a:p>
                      <a:pPr algn="l" fontAlgn="b"/>
                      <a:r>
                        <a:rPr lang="de-DE" sz="1600" b="0" i="0" u="none" strike="noStrike">
                          <a:solidFill>
                            <a:srgbClr val="000000"/>
                          </a:solidFill>
                          <a:effectLst/>
                          <a:latin typeface="Calibri"/>
                        </a:rPr>
                        <a:t>High</a:t>
                      </a:r>
                    </a:p>
                  </a:txBody>
                  <a:tcPr marL="9525" marR="9525" marT="9525" marB="0" anchor="b"/>
                </a:tc>
              </a:tr>
              <a:tr h="298865">
                <a:tc>
                  <a:txBody>
                    <a:bodyPr/>
                    <a:lstStyle/>
                    <a:p>
                      <a:pPr algn="l" fontAlgn="b"/>
                      <a:r>
                        <a:rPr lang="de-DE" sz="1600" b="0" i="0" u="none" strike="noStrike" dirty="0">
                          <a:solidFill>
                            <a:srgbClr val="000000"/>
                          </a:solidFill>
                          <a:effectLst/>
                          <a:latin typeface="Calibri"/>
                        </a:rPr>
                        <a:t>Latency</a:t>
                      </a:r>
                    </a:p>
                  </a:txBody>
                  <a:tcPr marL="9525" marR="9525" marT="9525" marB="0" anchor="b"/>
                </a:tc>
                <a:tc>
                  <a:txBody>
                    <a:bodyPr/>
                    <a:lstStyle/>
                    <a:p>
                      <a:pPr algn="l" fontAlgn="b"/>
                      <a:r>
                        <a:rPr lang="de-DE" sz="1600" b="0" i="0" u="none" strike="noStrike">
                          <a:solidFill>
                            <a:srgbClr val="000000"/>
                          </a:solidFill>
                          <a:effectLst/>
                          <a:latin typeface="Calibri"/>
                        </a:rPr>
                        <a:t>&lt;10s</a:t>
                      </a:r>
                    </a:p>
                  </a:txBody>
                  <a:tcPr marL="9525" marR="9525" marT="9525" marB="0" anchor="b"/>
                </a:tc>
              </a:tr>
              <a:tr h="298865">
                <a:tc>
                  <a:txBody>
                    <a:bodyPr/>
                    <a:lstStyle/>
                    <a:p>
                      <a:pPr algn="l" fontAlgn="b"/>
                      <a:r>
                        <a:rPr lang="de-DE" sz="1600" b="0" i="0" u="none" strike="noStrike">
                          <a:solidFill>
                            <a:srgbClr val="000000"/>
                          </a:solidFill>
                          <a:effectLst/>
                          <a:latin typeface="Calibri"/>
                        </a:rPr>
                        <a:t>LP-WAN Localization Precision</a:t>
                      </a:r>
                    </a:p>
                  </a:txBody>
                  <a:tcPr marL="9525" marR="9525" marT="9525" marB="0" anchor="b"/>
                </a:tc>
                <a:tc>
                  <a:txBody>
                    <a:bodyPr/>
                    <a:lstStyle/>
                    <a:p>
                      <a:pPr algn="l" fontAlgn="b"/>
                      <a:r>
                        <a:rPr lang="de-DE" sz="1600" b="0" i="0" u="none" strike="noStrike">
                          <a:solidFill>
                            <a:srgbClr val="000000"/>
                          </a:solidFill>
                          <a:effectLst/>
                          <a:latin typeface="Calibri"/>
                        </a:rPr>
                        <a:t>&lt;10m</a:t>
                      </a:r>
                    </a:p>
                  </a:txBody>
                  <a:tcPr marL="9525" marR="9525" marT="9525" marB="0" anchor="b"/>
                </a:tc>
              </a:tr>
              <a:tr h="298865">
                <a:tc>
                  <a:txBody>
                    <a:bodyPr/>
                    <a:lstStyle/>
                    <a:p>
                      <a:pPr algn="l" fontAlgn="b"/>
                      <a:r>
                        <a:rPr lang="de-DE" sz="1600" b="0" i="0" u="none" strike="noStrike">
                          <a:solidFill>
                            <a:srgbClr val="000000"/>
                          </a:solidFill>
                          <a:effectLst/>
                          <a:latin typeface="Calibri"/>
                        </a:rPr>
                        <a:t>Typical Power Supply</a:t>
                      </a:r>
                    </a:p>
                  </a:txBody>
                  <a:tcPr marL="9525" marR="9525" marT="9525" marB="0" anchor="b"/>
                </a:tc>
                <a:tc>
                  <a:txBody>
                    <a:bodyPr/>
                    <a:lstStyle/>
                    <a:p>
                      <a:pPr algn="l" fontAlgn="b"/>
                      <a:r>
                        <a:rPr lang="de-DE" sz="1600" b="0" i="0" u="none" strike="noStrike">
                          <a:solidFill>
                            <a:srgbClr val="000000"/>
                          </a:solidFill>
                          <a:effectLst/>
                          <a:latin typeface="Calibri"/>
                        </a:rPr>
                        <a:t>Energy Harvesting</a:t>
                      </a:r>
                    </a:p>
                  </a:txBody>
                  <a:tcPr marL="9525" marR="9525" marT="9525" marB="0" anchor="b"/>
                </a:tc>
              </a:tr>
              <a:tr h="298865">
                <a:tc>
                  <a:txBody>
                    <a:bodyPr/>
                    <a:lstStyle/>
                    <a:p>
                      <a:pPr algn="l" fontAlgn="b"/>
                      <a:r>
                        <a:rPr lang="de-DE" sz="1600" b="0" i="0" u="none" strike="noStrike">
                          <a:solidFill>
                            <a:srgbClr val="000000"/>
                          </a:solidFill>
                          <a:effectLst/>
                          <a:latin typeface="Calibri"/>
                        </a:rPr>
                        <a:t>Frequency Regulation</a:t>
                      </a:r>
                    </a:p>
                  </a:txBody>
                  <a:tcPr marL="9525" marR="9525" marT="9525" marB="0" anchor="b"/>
                </a:tc>
                <a:tc>
                  <a:txBody>
                    <a:bodyPr/>
                    <a:lstStyle/>
                    <a:p>
                      <a:pPr algn="l" fontAlgn="b"/>
                      <a:r>
                        <a:rPr lang="de-DE" sz="1600" b="0" i="0" u="none" strike="noStrike">
                          <a:solidFill>
                            <a:srgbClr val="000000"/>
                          </a:solidFill>
                          <a:effectLst/>
                          <a:latin typeface="Calibri"/>
                        </a:rPr>
                        <a:t>NA</a:t>
                      </a:r>
                    </a:p>
                  </a:txBody>
                  <a:tcPr marL="9525" marR="9525" marT="9525" marB="0" anchor="b"/>
                </a:tc>
              </a:tr>
              <a:tr h="298865">
                <a:tc>
                  <a:txBody>
                    <a:bodyPr/>
                    <a:lstStyle/>
                    <a:p>
                      <a:pPr algn="l" fontAlgn="b"/>
                      <a:r>
                        <a:rPr lang="de-DE" sz="1600" b="0" i="0" u="none" strike="noStrike">
                          <a:solidFill>
                            <a:srgbClr val="000000"/>
                          </a:solidFill>
                          <a:effectLst/>
                          <a:latin typeface="Calibri"/>
                        </a:rPr>
                        <a:t>Cell Radius</a:t>
                      </a:r>
                    </a:p>
                  </a:txBody>
                  <a:tcPr marL="9525" marR="9525" marT="9525" marB="0" anchor="b"/>
                </a:tc>
                <a:tc>
                  <a:txBody>
                    <a:bodyPr/>
                    <a:lstStyle/>
                    <a:p>
                      <a:pPr algn="l" fontAlgn="b"/>
                      <a:r>
                        <a:rPr lang="de-DE" sz="1600" b="0" i="0" u="none" strike="noStrike">
                          <a:solidFill>
                            <a:srgbClr val="000000"/>
                          </a:solidFill>
                          <a:effectLst/>
                          <a:latin typeface="Calibri"/>
                        </a:rPr>
                        <a:t>&lt;50km</a:t>
                      </a:r>
                    </a:p>
                  </a:txBody>
                  <a:tcPr marL="9525" marR="9525" marT="9525" marB="0" anchor="b"/>
                </a:tc>
              </a:tr>
              <a:tr h="298865">
                <a:tc>
                  <a:txBody>
                    <a:bodyPr/>
                    <a:lstStyle/>
                    <a:p>
                      <a:pPr algn="l" fontAlgn="b"/>
                      <a:r>
                        <a:rPr lang="de-DE" sz="1600" b="0" i="0" u="none" strike="noStrike" dirty="0">
                          <a:solidFill>
                            <a:srgbClr val="000000"/>
                          </a:solidFill>
                          <a:effectLst/>
                          <a:latin typeface="Calibri"/>
                        </a:rPr>
                        <a:t>Data Security</a:t>
                      </a:r>
                    </a:p>
                  </a:txBody>
                  <a:tcPr marL="9525" marR="9525" marT="9525" marB="0" anchor="b"/>
                </a:tc>
                <a:tc>
                  <a:txBody>
                    <a:bodyPr/>
                    <a:lstStyle/>
                    <a:p>
                      <a:pPr algn="l" fontAlgn="b"/>
                      <a:r>
                        <a:rPr lang="de-DE" sz="1600" b="0" i="0" u="none" strike="noStrike" dirty="0">
                          <a:solidFill>
                            <a:srgbClr val="000000"/>
                          </a:solidFill>
                          <a:effectLst/>
                          <a:latin typeface="Calibri"/>
                        </a:rPr>
                        <a:t>Layer-3</a:t>
                      </a:r>
                    </a:p>
                  </a:txBody>
                  <a:tcPr marL="9525" marR="9525" marT="9525" marB="0" anchor="b"/>
                </a:tc>
              </a:tr>
            </a:tbl>
          </a:graphicData>
        </a:graphic>
      </p:graphicFrame>
    </p:spTree>
    <p:extLst>
      <p:ext uri="{BB962C8B-B14F-4D97-AF65-F5344CB8AC3E}">
        <p14:creationId xmlns:p14="http://schemas.microsoft.com/office/powerpoint/2010/main" val="40909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Parameters Affecting the LPWAN Performance</a:t>
            </a:r>
            <a:endParaRPr lang="en-US" dirty="0"/>
          </a:p>
        </p:txBody>
      </p:sp>
      <p:sp>
        <p:nvSpPr>
          <p:cNvPr id="3" name="Inhaltsplatzhalter 2"/>
          <p:cNvSpPr>
            <a:spLocks noGrp="1"/>
          </p:cNvSpPr>
          <p:nvPr>
            <p:ph idx="1"/>
          </p:nvPr>
        </p:nvSpPr>
        <p:spPr/>
        <p:txBody>
          <a:bodyPr/>
          <a:lstStyle/>
          <a:p>
            <a:r>
              <a:rPr lang="en-US" sz="2400" dirty="0" smtClean="0"/>
              <a:t>Frequency Regulation</a:t>
            </a:r>
          </a:p>
          <a:p>
            <a:r>
              <a:rPr lang="en-US" sz="2400" dirty="0" smtClean="0"/>
              <a:t>Propagation Models</a:t>
            </a:r>
          </a:p>
          <a:p>
            <a:r>
              <a:rPr lang="en-US" sz="2400" dirty="0" smtClean="0"/>
              <a:t>Interference Models</a:t>
            </a:r>
          </a:p>
          <a:p>
            <a:r>
              <a:rPr lang="en-US" sz="2400" dirty="0" smtClean="0"/>
              <a:t>Traffic Models</a:t>
            </a:r>
          </a:p>
          <a:p>
            <a:pPr marL="0" indent="0">
              <a:buNone/>
            </a:pPr>
            <a:endParaRPr lang="en-US" sz="2400" dirty="0" smtClean="0"/>
          </a:p>
          <a:p>
            <a:pPr marL="0" indent="0">
              <a:buNone/>
            </a:pPr>
            <a:r>
              <a:rPr lang="en-US" sz="2400" dirty="0" smtClean="0">
                <a:sym typeface="Wingdings" panose="05000000000000000000" pitchFamily="2" charset="2"/>
              </a:rPr>
              <a:t> Detailed analyses within IG LPWA</a:t>
            </a:r>
            <a:endParaRPr lang="en-US" sz="24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13</a:t>
            </a:fld>
            <a:endParaRPr lang="en-US" altLang="en-US"/>
          </a:p>
        </p:txBody>
      </p:sp>
    </p:spTree>
    <p:extLst>
      <p:ext uri="{BB962C8B-B14F-4D97-AF65-F5344CB8AC3E}">
        <p14:creationId xmlns:p14="http://schemas.microsoft.com/office/powerpoint/2010/main" val="2270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Frequency Regulation</a:t>
            </a:r>
            <a:endParaRPr lang="en-US" dirty="0"/>
          </a:p>
        </p:txBody>
      </p:sp>
      <p:sp>
        <p:nvSpPr>
          <p:cNvPr id="3" name="Inhaltsplatzhalter 2"/>
          <p:cNvSpPr>
            <a:spLocks noGrp="1"/>
          </p:cNvSpPr>
          <p:nvPr>
            <p:ph idx="1"/>
          </p:nvPr>
        </p:nvSpPr>
        <p:spPr/>
        <p:txBody>
          <a:bodyPr/>
          <a:lstStyle/>
          <a:p>
            <a:r>
              <a:rPr lang="en-US" sz="2400" dirty="0" smtClean="0"/>
              <a:t>Worldwide frequency regulation wrt. LPWAN is not consistent</a:t>
            </a:r>
          </a:p>
          <a:p>
            <a:r>
              <a:rPr lang="en-US" sz="2400" dirty="0" smtClean="0"/>
              <a:t>FCC (US):</a:t>
            </a:r>
          </a:p>
          <a:p>
            <a:pPr lvl="1"/>
            <a:r>
              <a:rPr lang="en-US" sz="1800" dirty="0" smtClean="0"/>
              <a:t>Maximum transmit duration of 0.4s</a:t>
            </a:r>
          </a:p>
          <a:p>
            <a:pPr lvl="1"/>
            <a:r>
              <a:rPr lang="en-US" sz="1800" dirty="0" smtClean="0"/>
              <a:t>For transmission exceeding 0.4s mandatory use of frequency hopping</a:t>
            </a:r>
          </a:p>
          <a:p>
            <a:pPr lvl="1"/>
            <a:r>
              <a:rPr lang="en-US" sz="1800" dirty="0" smtClean="0"/>
              <a:t>High transmit power of several Watts</a:t>
            </a:r>
          </a:p>
          <a:p>
            <a:pPr lvl="1"/>
            <a:r>
              <a:rPr lang="en-US" sz="1800" dirty="0" smtClean="0"/>
              <a:t>...</a:t>
            </a:r>
          </a:p>
          <a:p>
            <a:r>
              <a:rPr lang="en-US" sz="2400" dirty="0" smtClean="0"/>
              <a:t>ETSI (Europe):</a:t>
            </a:r>
          </a:p>
          <a:p>
            <a:pPr lvl="1"/>
            <a:r>
              <a:rPr lang="en-US" sz="1800" dirty="0" smtClean="0"/>
              <a:t>Strict limitations of duty cycle, e.g. 1% and 0.1% (especially critical for LPWAN base-station)</a:t>
            </a:r>
          </a:p>
          <a:p>
            <a:pPr lvl="1"/>
            <a:r>
              <a:rPr lang="en-US" sz="1800" dirty="0" smtClean="0"/>
              <a:t>Significantly lower transmit powers compared to FCC</a:t>
            </a:r>
          </a:p>
          <a:p>
            <a:pPr lvl="1"/>
            <a:r>
              <a:rPr lang="en-US" sz="1800" dirty="0" smtClean="0"/>
              <a:t>...</a:t>
            </a:r>
          </a:p>
          <a:p>
            <a:pPr lvl="1"/>
            <a:endParaRPr lang="en-US" sz="18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14</a:t>
            </a:fld>
            <a:endParaRPr lang="en-US" altLang="en-US"/>
          </a:p>
        </p:txBody>
      </p:sp>
    </p:spTree>
    <p:extLst>
      <p:ext uri="{BB962C8B-B14F-4D97-AF65-F5344CB8AC3E}">
        <p14:creationId xmlns:p14="http://schemas.microsoft.com/office/powerpoint/2010/main" val="248244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Propagation Models</a:t>
            </a:r>
            <a:endParaRPr lang="en-US" dirty="0"/>
          </a:p>
        </p:txBody>
      </p:sp>
      <p:sp>
        <p:nvSpPr>
          <p:cNvPr id="3" name="Inhaltsplatzhalter 2"/>
          <p:cNvSpPr>
            <a:spLocks noGrp="1"/>
          </p:cNvSpPr>
          <p:nvPr>
            <p:ph idx="1"/>
          </p:nvPr>
        </p:nvSpPr>
        <p:spPr/>
        <p:txBody>
          <a:bodyPr/>
          <a:lstStyle/>
          <a:p>
            <a:r>
              <a:rPr lang="en-US" sz="2800" dirty="0" smtClean="0"/>
              <a:t>Definition of propagation models for outdoor rural / urban and indoor scenarios</a:t>
            </a:r>
          </a:p>
          <a:p>
            <a:endParaRPr lang="en-US" sz="2800" dirty="0" smtClean="0"/>
          </a:p>
          <a:p>
            <a:r>
              <a:rPr lang="en-US" sz="2800" dirty="0" smtClean="0"/>
              <a:t>Re-use of existing IEEE 802.11ah channel models with focus on narrow-band signals</a:t>
            </a:r>
          </a:p>
          <a:p>
            <a:endParaRPr lang="en-US" sz="2800" dirty="0"/>
          </a:p>
          <a:p>
            <a:r>
              <a:rPr lang="en-US" sz="2800" dirty="0" smtClean="0"/>
              <a:t>Definition of noise figures for base-stations and sensor nodes</a:t>
            </a:r>
          </a:p>
          <a:p>
            <a:endParaRPr lang="en-US" sz="2800" dirty="0"/>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15</a:t>
            </a:fld>
            <a:endParaRPr lang="en-US" altLang="en-US"/>
          </a:p>
        </p:txBody>
      </p:sp>
    </p:spTree>
    <p:extLst>
      <p:ext uri="{BB962C8B-B14F-4D97-AF65-F5344CB8AC3E}">
        <p14:creationId xmlns:p14="http://schemas.microsoft.com/office/powerpoint/2010/main" val="3318588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Interference and Traffic Models</a:t>
            </a:r>
            <a:endParaRPr lang="en-US" dirty="0"/>
          </a:p>
        </p:txBody>
      </p:sp>
      <p:sp>
        <p:nvSpPr>
          <p:cNvPr id="3" name="Inhaltsplatzhalter 2"/>
          <p:cNvSpPr>
            <a:spLocks noGrp="1"/>
          </p:cNvSpPr>
          <p:nvPr>
            <p:ph idx="1"/>
          </p:nvPr>
        </p:nvSpPr>
        <p:spPr/>
        <p:txBody>
          <a:bodyPr/>
          <a:lstStyle/>
          <a:p>
            <a:r>
              <a:rPr lang="en-US" sz="2800" dirty="0" smtClean="0"/>
              <a:t>Defined interference and traffic models based on assumptions of the population density</a:t>
            </a:r>
          </a:p>
          <a:p>
            <a:r>
              <a:rPr lang="en-US" sz="2800" dirty="0" smtClean="0"/>
              <a:t>Traffic model can be used for PHY and MAC simulations</a:t>
            </a:r>
          </a:p>
          <a:p>
            <a:r>
              <a:rPr lang="en-US" sz="2800" dirty="0" smtClean="0"/>
              <a:t>PHY model allows analysis for interference on LPWAN transmissions</a:t>
            </a:r>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16</a:t>
            </a:fld>
            <a:endParaRPr lang="en-US" altLang="en-US"/>
          </a:p>
        </p:txBody>
      </p:sp>
    </p:spTree>
    <p:extLst>
      <p:ext uri="{BB962C8B-B14F-4D97-AF65-F5344CB8AC3E}">
        <p14:creationId xmlns:p14="http://schemas.microsoft.com/office/powerpoint/2010/main" val="156481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rotWithShape="1">
          <a:blip r:embed="rId2" cstate="screen">
            <a:extLst>
              <a:ext uri="{28A0092B-C50C-407E-A947-70E740481C1C}">
                <a14:useLocalDpi xmlns:a14="http://schemas.microsoft.com/office/drawing/2010/main"/>
              </a:ext>
            </a:extLst>
          </a:blip>
          <a:srcRect l="7054" t="5632" r="13595" b="5080"/>
          <a:stretch/>
        </p:blipFill>
        <p:spPr>
          <a:xfrm>
            <a:off x="672242" y="1484784"/>
            <a:ext cx="7788190" cy="4872732"/>
          </a:xfrm>
          <a:prstGeom prst="rect">
            <a:avLst/>
          </a:prstGeom>
        </p:spPr>
      </p:pic>
      <p:sp>
        <p:nvSpPr>
          <p:cNvPr id="2" name="Titel 1"/>
          <p:cNvSpPr>
            <a:spLocks noGrp="1"/>
          </p:cNvSpPr>
          <p:nvPr>
            <p:ph type="title"/>
          </p:nvPr>
        </p:nvSpPr>
        <p:spPr/>
        <p:txBody>
          <a:bodyPr/>
          <a:lstStyle/>
          <a:p>
            <a:r>
              <a:rPr lang="en-US" dirty="0" smtClean="0"/>
              <a:t>Example of Interference Model Playground</a:t>
            </a:r>
            <a:endParaRPr lang="en-US" dirty="0"/>
          </a:p>
        </p:txBody>
      </p:sp>
      <p:sp>
        <p:nvSpPr>
          <p:cNvPr id="3" name="Inhaltsplatzhalter 2"/>
          <p:cNvSpPr>
            <a:spLocks noGrp="1"/>
          </p:cNvSpPr>
          <p:nvPr>
            <p:ph idx="1"/>
          </p:nvPr>
        </p:nvSpPr>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17</a:t>
            </a:fld>
            <a:endParaRPr lang="en-US" altLang="en-US"/>
          </a:p>
        </p:txBody>
      </p:sp>
    </p:spTree>
    <p:extLst>
      <p:ext uri="{BB962C8B-B14F-4D97-AF65-F5344CB8AC3E}">
        <p14:creationId xmlns:p14="http://schemas.microsoft.com/office/powerpoint/2010/main" val="270642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b="1"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18</a:t>
            </a:fld>
            <a:endParaRPr lang="en-US" altLang="en-US"/>
          </a:p>
        </p:txBody>
      </p:sp>
    </p:spTree>
    <p:extLst>
      <p:ext uri="{BB962C8B-B14F-4D97-AF65-F5344CB8AC3E}">
        <p14:creationId xmlns:p14="http://schemas.microsoft.com/office/powerpoint/2010/main" val="4283190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IG LPWA Evaluation Procedure</a:t>
            </a:r>
            <a:endParaRPr lang="en-US" dirty="0"/>
          </a:p>
        </p:txBody>
      </p:sp>
      <p:sp>
        <p:nvSpPr>
          <p:cNvPr id="31" name="Inhaltsplatzhalter 30"/>
          <p:cNvSpPr>
            <a:spLocks noGrp="1"/>
          </p:cNvSpPr>
          <p:nvPr>
            <p:ph idx="1"/>
          </p:nvPr>
        </p:nvSpPr>
        <p:spPr>
          <a:xfrm>
            <a:off x="608938" y="5229200"/>
            <a:ext cx="7772400" cy="985155"/>
          </a:xfrm>
        </p:spPr>
        <p:txBody>
          <a:bodyPr/>
          <a:lstStyle/>
          <a:p>
            <a:r>
              <a:rPr lang="en-US" sz="2400" dirty="0" smtClean="0"/>
              <a:t>Parameters affecting the LPWAN performance were used to evaluate the defined use-cases</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19</a:t>
            </a:fld>
            <a:endParaRPr lang="en-US" altLang="en-US"/>
          </a:p>
        </p:txBody>
      </p:sp>
      <p:grpSp>
        <p:nvGrpSpPr>
          <p:cNvPr id="30" name="Gruppieren 29"/>
          <p:cNvGrpSpPr/>
          <p:nvPr/>
        </p:nvGrpSpPr>
        <p:grpSpPr>
          <a:xfrm>
            <a:off x="1751896" y="1700808"/>
            <a:ext cx="6204480" cy="3062176"/>
            <a:chOff x="1751896" y="2095016"/>
            <a:chExt cx="5640207" cy="2667967"/>
          </a:xfrm>
        </p:grpSpPr>
        <p:sp>
          <p:nvSpPr>
            <p:cNvPr id="10" name="Nach oben gebogener Pfeil 9"/>
            <p:cNvSpPr/>
            <p:nvPr/>
          </p:nvSpPr>
          <p:spPr>
            <a:xfrm rot="5400000">
              <a:off x="1937856" y="2873081"/>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pieren 10"/>
            <p:cNvGrpSpPr/>
            <p:nvPr/>
          </p:nvGrpSpPr>
          <p:grpSpPr>
            <a:xfrm>
              <a:off x="1751896" y="2095016"/>
              <a:ext cx="1181578" cy="827066"/>
              <a:chOff x="1767" y="150668"/>
              <a:chExt cx="1181578" cy="827066"/>
            </a:xfrm>
          </p:grpSpPr>
          <p:sp>
            <p:nvSpPr>
              <p:cNvPr id="28" name="Abgerundetes Rechteck 27"/>
              <p:cNvSpPr/>
              <p:nvPr/>
            </p:nvSpPr>
            <p:spPr>
              <a:xfrm>
                <a:off x="1767" y="150668"/>
                <a:ext cx="1181578" cy="827066"/>
              </a:xfrm>
              <a:prstGeom prst="roundRect">
                <a:avLst>
                  <a:gd name="adj" fmla="val 16670"/>
                </a:avLst>
              </a:prstGeom>
              <a:solidFill>
                <a:schemeClr val="bg1">
                  <a:lumMod val="85000"/>
                </a:schemeClr>
              </a:solidFill>
            </p:spPr>
            <p:style>
              <a:lnRef idx="1">
                <a:schemeClr val="dk1"/>
              </a:lnRef>
              <a:fillRef idx="2">
                <a:schemeClr val="dk1"/>
              </a:fillRef>
              <a:effectRef idx="1">
                <a:schemeClr val="dk1"/>
              </a:effectRef>
              <a:fontRef idx="minor">
                <a:schemeClr val="dk1"/>
              </a:fontRef>
            </p:style>
          </p:sp>
          <p:sp>
            <p:nvSpPr>
              <p:cNvPr id="29" name="Abgerundetes Rechteck 5"/>
              <p:cNvSpPr/>
              <p:nvPr/>
            </p:nvSpPr>
            <p:spPr>
              <a:xfrm>
                <a:off x="42148" y="191049"/>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Suitability</a:t>
                </a:r>
                <a:endParaRPr lang="en-US" sz="1500" kern="1200" noProof="0" dirty="0"/>
              </a:p>
            </p:txBody>
          </p:sp>
        </p:grpSp>
        <p:grpSp>
          <p:nvGrpSpPr>
            <p:cNvPr id="12" name="Gruppieren 11"/>
            <p:cNvGrpSpPr/>
            <p:nvPr/>
          </p:nvGrpSpPr>
          <p:grpSpPr>
            <a:xfrm>
              <a:off x="2949055" y="2179564"/>
              <a:ext cx="3059417" cy="668471"/>
              <a:chOff x="1198926" y="235216"/>
              <a:chExt cx="3059417" cy="668471"/>
            </a:xfrm>
          </p:grpSpPr>
          <p:sp>
            <p:nvSpPr>
              <p:cNvPr id="26" name="Rechteck 25"/>
              <p:cNvSpPr/>
              <p:nvPr/>
            </p:nvSpPr>
            <p:spPr>
              <a:xfrm>
                <a:off x="1198926" y="235216"/>
                <a:ext cx="3059417"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hteck 26"/>
              <p:cNvSpPr/>
              <p:nvPr/>
            </p:nvSpPr>
            <p:spPr>
              <a:xfrm>
                <a:off x="1198926" y="235216"/>
                <a:ext cx="3059417"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the general suitability of a candidate technology or IEEE standard</a:t>
                </a:r>
                <a:br>
                  <a:rPr lang="en-US" sz="1400" kern="1200" noProof="0" dirty="0" smtClean="0"/>
                </a:br>
                <a:endParaRPr lang="en-US" sz="1400" kern="1200" noProof="0" dirty="0"/>
              </a:p>
            </p:txBody>
          </p:sp>
        </p:grpSp>
        <p:sp>
          <p:nvSpPr>
            <p:cNvPr id="13" name="Nach oben gebogener Pfeil 12"/>
            <p:cNvSpPr/>
            <p:nvPr/>
          </p:nvSpPr>
          <p:spPr>
            <a:xfrm rot="5400000">
              <a:off x="3445522" y="3802149"/>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pieren 13"/>
            <p:cNvGrpSpPr/>
            <p:nvPr/>
          </p:nvGrpSpPr>
          <p:grpSpPr>
            <a:xfrm>
              <a:off x="2585094" y="3047432"/>
              <a:ext cx="1181578" cy="827066"/>
              <a:chOff x="834965" y="1103084"/>
              <a:chExt cx="1181578" cy="827066"/>
            </a:xfrm>
          </p:grpSpPr>
          <p:sp>
            <p:nvSpPr>
              <p:cNvPr id="24" name="Abgerundetes Rechteck 23"/>
              <p:cNvSpPr/>
              <p:nvPr/>
            </p:nvSpPr>
            <p:spPr>
              <a:xfrm>
                <a:off x="834965" y="1103084"/>
                <a:ext cx="1181578" cy="827066"/>
              </a:xfrm>
              <a:prstGeom prst="roundRect">
                <a:avLst>
                  <a:gd name="adj" fmla="val 16670"/>
                </a:avLst>
              </a:prstGeom>
              <a:solidFill>
                <a:schemeClr val="bg1">
                  <a:lumMod val="75000"/>
                </a:schemeClr>
              </a:solidFill>
            </p:spPr>
            <p:style>
              <a:lnRef idx="1">
                <a:schemeClr val="dk1"/>
              </a:lnRef>
              <a:fillRef idx="2">
                <a:schemeClr val="dk1"/>
              </a:fillRef>
              <a:effectRef idx="1">
                <a:schemeClr val="dk1"/>
              </a:effectRef>
              <a:fontRef idx="minor">
                <a:schemeClr val="dk1"/>
              </a:fontRef>
            </p:style>
          </p:sp>
          <p:sp>
            <p:nvSpPr>
              <p:cNvPr id="25" name="Abgerundetes Rechteck 10"/>
              <p:cNvSpPr/>
              <p:nvPr/>
            </p:nvSpPr>
            <p:spPr>
              <a:xfrm>
                <a:off x="875346" y="1143465"/>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Qualitative Evaluation</a:t>
                </a:r>
                <a:endParaRPr lang="de-DE" sz="1500" kern="1200" dirty="0"/>
              </a:p>
            </p:txBody>
          </p:sp>
        </p:grpSp>
        <p:grpSp>
          <p:nvGrpSpPr>
            <p:cNvPr id="15" name="Gruppieren 14"/>
            <p:cNvGrpSpPr/>
            <p:nvPr/>
          </p:nvGrpSpPr>
          <p:grpSpPr>
            <a:xfrm>
              <a:off x="3839424" y="3099695"/>
              <a:ext cx="2431090" cy="668471"/>
              <a:chOff x="2089295" y="1155347"/>
              <a:chExt cx="2431090" cy="668471"/>
            </a:xfrm>
          </p:grpSpPr>
          <p:sp>
            <p:nvSpPr>
              <p:cNvPr id="22" name="Rechteck 21"/>
              <p:cNvSpPr/>
              <p:nvPr/>
            </p:nvSpPr>
            <p:spPr>
              <a:xfrm>
                <a:off x="2089295" y="1155347"/>
                <a:ext cx="24310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hteck 22"/>
              <p:cNvSpPr/>
              <p:nvPr/>
            </p:nvSpPr>
            <p:spPr>
              <a:xfrm>
                <a:off x="2089295" y="1155347"/>
                <a:ext cx="24310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pros and cons, and dependency on other technologies </a:t>
                </a:r>
                <a:endParaRPr lang="en-US" sz="1400" kern="1200" noProof="0" dirty="0"/>
              </a:p>
            </p:txBody>
          </p:sp>
        </p:grpSp>
        <p:grpSp>
          <p:nvGrpSpPr>
            <p:cNvPr id="16" name="Gruppieren 15"/>
            <p:cNvGrpSpPr/>
            <p:nvPr/>
          </p:nvGrpSpPr>
          <p:grpSpPr>
            <a:xfrm>
              <a:off x="4205270" y="3935917"/>
              <a:ext cx="1181578" cy="827066"/>
              <a:chOff x="2455141" y="1991569"/>
              <a:chExt cx="1181578" cy="827066"/>
            </a:xfrm>
          </p:grpSpPr>
          <p:sp>
            <p:nvSpPr>
              <p:cNvPr id="20" name="Abgerundetes Rechteck 19"/>
              <p:cNvSpPr/>
              <p:nvPr/>
            </p:nvSpPr>
            <p:spPr>
              <a:xfrm>
                <a:off x="2455141" y="1991569"/>
                <a:ext cx="1181578" cy="827066"/>
              </a:xfrm>
              <a:prstGeom prst="roundRect">
                <a:avLst>
                  <a:gd name="adj" fmla="val 16670"/>
                </a:avLst>
              </a:prstGeom>
            </p:spPr>
            <p:style>
              <a:lnRef idx="1">
                <a:schemeClr val="dk1"/>
              </a:lnRef>
              <a:fillRef idx="2">
                <a:schemeClr val="dk1"/>
              </a:fillRef>
              <a:effectRef idx="1">
                <a:schemeClr val="dk1"/>
              </a:effectRef>
              <a:fontRef idx="minor">
                <a:schemeClr val="dk1"/>
              </a:fontRef>
            </p:style>
          </p:sp>
          <p:sp>
            <p:nvSpPr>
              <p:cNvPr id="21" name="Abgerundetes Rechteck 14"/>
              <p:cNvSpPr/>
              <p:nvPr/>
            </p:nvSpPr>
            <p:spPr>
              <a:xfrm>
                <a:off x="2495522" y="2031950"/>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Quantitative Evaluation</a:t>
                </a:r>
                <a:endParaRPr lang="de-DE" sz="1500" kern="1200" dirty="0"/>
              </a:p>
            </p:txBody>
          </p:sp>
        </p:grpSp>
        <p:grpSp>
          <p:nvGrpSpPr>
            <p:cNvPr id="17" name="Gruppieren 16"/>
            <p:cNvGrpSpPr/>
            <p:nvPr/>
          </p:nvGrpSpPr>
          <p:grpSpPr>
            <a:xfrm>
              <a:off x="5368413" y="4040442"/>
              <a:ext cx="2023690" cy="668471"/>
              <a:chOff x="3618284" y="2096094"/>
              <a:chExt cx="2023690" cy="668471"/>
            </a:xfrm>
          </p:grpSpPr>
          <p:sp>
            <p:nvSpPr>
              <p:cNvPr id="18" name="Rechteck 17"/>
              <p:cNvSpPr/>
              <p:nvPr/>
            </p:nvSpPr>
            <p:spPr>
              <a:xfrm>
                <a:off x="3618284" y="2096094"/>
                <a:ext cx="20236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hteck 18"/>
              <p:cNvSpPr/>
              <p:nvPr/>
            </p:nvSpPr>
            <p:spPr>
              <a:xfrm>
                <a:off x="3618284" y="2096094"/>
                <a:ext cx="20236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Exact performance (only for selected technologies)</a:t>
                </a:r>
                <a:endParaRPr lang="en-US" sz="1400" kern="1200" noProof="0" dirty="0"/>
              </a:p>
            </p:txBody>
          </p:sp>
        </p:grpSp>
      </p:grpSp>
    </p:spTree>
    <p:extLst>
      <p:ext uri="{BB962C8B-B14F-4D97-AF65-F5344CB8AC3E}">
        <p14:creationId xmlns:p14="http://schemas.microsoft.com/office/powerpoint/2010/main" val="138150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Draft Presentation of </a:t>
            </a:r>
            <a:r>
              <a:rPr lang="en-US" dirty="0" smtClean="0"/>
              <a:t>the Final </a:t>
            </a:r>
            <a:r>
              <a:rPr lang="en-US" dirty="0" smtClean="0"/>
              <a:t>Report </a:t>
            </a:r>
            <a:br>
              <a:rPr lang="en-US" dirty="0" smtClean="0"/>
            </a:br>
            <a:r>
              <a:rPr lang="en-US" dirty="0" smtClean="0"/>
              <a:t>of </a:t>
            </a:r>
            <a:r>
              <a:rPr lang="en-US" dirty="0" smtClean="0"/>
              <a:t>the IG </a:t>
            </a:r>
            <a:r>
              <a:rPr lang="en-US" dirty="0" smtClean="0"/>
              <a:t>LPWA</a:t>
            </a:r>
            <a:endParaRPr lang="en-US" dirty="0"/>
          </a:p>
        </p:txBody>
      </p:sp>
      <p:sp>
        <p:nvSpPr>
          <p:cNvPr id="3" name="Untertitel 2"/>
          <p:cNvSpPr>
            <a:spLocks noGrp="1"/>
          </p:cNvSpPr>
          <p:nvPr>
            <p:ph type="subTitle" idx="1"/>
          </p:nvPr>
        </p:nvSpPr>
        <p:spPr/>
        <p:txBody>
          <a:bodyPr/>
          <a:lstStyle/>
          <a:p>
            <a:r>
              <a:rPr lang="de-DE" dirty="0" smtClean="0"/>
              <a:t>Joerg Robert (FAU Erlangen-</a:t>
            </a:r>
            <a:r>
              <a:rPr lang="de-DE" dirty="0" err="1" smtClean="0"/>
              <a:t>Nuernberg</a:t>
            </a:r>
            <a:r>
              <a:rPr lang="de-DE" dirty="0" smtClean="0"/>
              <a:t>)</a:t>
            </a:r>
            <a:endParaRPr lang="de-DE"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61D08F16-FA3F-4F02-A0C8-4AFDF9D24858}"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 of the “Suitability and Qualitative Analyses”</a:t>
            </a:r>
            <a:endParaRPr lang="en-US" dirty="0"/>
          </a:p>
        </p:txBody>
      </p:sp>
      <p:sp>
        <p:nvSpPr>
          <p:cNvPr id="3" name="Inhaltsplatzhalter 2"/>
          <p:cNvSpPr>
            <a:spLocks noGrp="1"/>
          </p:cNvSpPr>
          <p:nvPr>
            <p:ph idx="1"/>
          </p:nvPr>
        </p:nvSpPr>
        <p:spPr/>
        <p:txBody>
          <a:bodyPr/>
          <a:lstStyle/>
          <a:p>
            <a:r>
              <a:rPr lang="en-US" sz="2400" dirty="0" smtClean="0"/>
              <a:t>IEEE 802.15.4 and IEEE 802.11ah perfectly cover all use-cases that can be realized with medium to high payload bit-rates</a:t>
            </a:r>
          </a:p>
          <a:p>
            <a:r>
              <a:rPr lang="en-US" sz="2400" dirty="0" smtClean="0"/>
              <a:t>IEEE 802.15.4 additionally perfectly covers all use-cases with very low payload bit-rates in licensed frequency bands</a:t>
            </a:r>
          </a:p>
          <a:p>
            <a:endParaRPr lang="en-US" sz="2400" dirty="0"/>
          </a:p>
          <a:p>
            <a:r>
              <a:rPr lang="en-US" sz="2400" dirty="0" smtClean="0"/>
              <a:t>Potential improvements are only possible for very low payload bit-rates due to</a:t>
            </a:r>
          </a:p>
          <a:p>
            <a:pPr lvl="1"/>
            <a:r>
              <a:rPr lang="en-US" sz="2000" dirty="0" smtClean="0"/>
              <a:t>0.4s FCC limitation</a:t>
            </a:r>
          </a:p>
          <a:p>
            <a:pPr lvl="1"/>
            <a:r>
              <a:rPr lang="en-US" sz="2000" dirty="0" smtClean="0"/>
              <a:t>Interference in license exempt frequency bands</a:t>
            </a:r>
          </a:p>
          <a:p>
            <a:pPr lvl="1"/>
            <a:endParaRPr lang="en-US" sz="2000" dirty="0" smtClean="0"/>
          </a:p>
          <a:p>
            <a:endParaRPr lang="en-US" sz="2400" dirty="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20</a:t>
            </a:fld>
            <a:endParaRPr lang="en-US" altLang="en-US"/>
          </a:p>
        </p:txBody>
      </p:sp>
    </p:spTree>
    <p:extLst>
      <p:ext uri="{BB962C8B-B14F-4D97-AF65-F5344CB8AC3E}">
        <p14:creationId xmlns:p14="http://schemas.microsoft.com/office/powerpoint/2010/main" val="3094538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Remaining LPWAN Use-Cases </a:t>
            </a:r>
            <a:endParaRPr lang="en-US"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821978324"/>
              </p:ext>
            </p:extLst>
          </p:nvPr>
        </p:nvGraphicFramePr>
        <p:xfrm>
          <a:off x="685800" y="1981200"/>
          <a:ext cx="7772265" cy="3022455"/>
        </p:xfrm>
        <a:graphic>
          <a:graphicData uri="http://schemas.openxmlformats.org/drawingml/2006/table">
            <a:tbl>
              <a:tblPr firstRow="1" firstCol="1" bandRow="1">
                <a:tableStyleId>{5C22544A-7EE6-4342-B048-85BDC9FD1C3A}</a:tableStyleId>
              </a:tblPr>
              <a:tblGrid>
                <a:gridCol w="2894400"/>
                <a:gridCol w="4877865"/>
              </a:tblGrid>
              <a:tr h="251871">
                <a:tc>
                  <a:txBody>
                    <a:bodyPr/>
                    <a:lstStyle/>
                    <a:p>
                      <a:pPr>
                        <a:spcAft>
                          <a:spcPts val="0"/>
                        </a:spcAft>
                      </a:pPr>
                      <a:r>
                        <a:rPr lang="en-US" sz="1600">
                          <a:effectLst/>
                        </a:rPr>
                        <a:t>Domain</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Use-Case</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Agriculture and Environmental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Consumer/Medical</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Pet Tracking</a:t>
                      </a:r>
                      <a:endParaRPr lang="de-DE" sz="1600" dirty="0">
                        <a:effectLst/>
                        <a:latin typeface="Times New Roman"/>
                        <a:ea typeface="Times New Roman"/>
                      </a:endParaRPr>
                    </a:p>
                  </a:txBody>
                  <a:tcPr marL="80520" marR="80520" marT="0" marB="0"/>
                </a:tc>
              </a:tr>
              <a:tr h="251871">
                <a:tc>
                  <a:txBody>
                    <a:bodyPr/>
                    <a:lstStyle/>
                    <a:p>
                      <a:pPr>
                        <a:spcAft>
                          <a:spcPts val="0"/>
                        </a:spcAft>
                      </a:pPr>
                      <a:r>
                        <a:rPr lang="en-US" sz="1600">
                          <a:effectLst/>
                        </a:rPr>
                        <a:t>Industrial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755614">
                <a:tc>
                  <a:txBody>
                    <a:bodyPr/>
                    <a:lstStyle/>
                    <a:p>
                      <a:pPr>
                        <a:spcAft>
                          <a:spcPts val="0"/>
                        </a:spcAft>
                      </a:pPr>
                      <a:r>
                        <a:rPr lang="en-US" sz="1600">
                          <a:effectLst/>
                        </a:rPr>
                        <a:t>Infrastructure</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Smart Grid - Fault Monitoring, Smart Grid – LPWAN Extension, Automated Meter Reading, Structural Health Monitoring</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Logistics</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Smart Building</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Smart City</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Smart Parking, Vending Machines – general, Waste Management</a:t>
                      </a:r>
                      <a:endParaRPr lang="de-DE" sz="1600" dirty="0">
                        <a:effectLst/>
                        <a:latin typeface="Times New Roman"/>
                        <a:ea typeface="Times New Roman"/>
                      </a:endParaRPr>
                    </a:p>
                  </a:txBody>
                  <a:tcPr marL="80520" marR="80520" marT="0" marB="0"/>
                </a:tc>
              </a:tr>
            </a:tbl>
          </a:graphicData>
        </a:graphic>
      </p:graphicFrame>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21</a:t>
            </a:fld>
            <a:endParaRPr lang="en-US" altLang="en-US"/>
          </a:p>
        </p:txBody>
      </p:sp>
      <p:sp>
        <p:nvSpPr>
          <p:cNvPr id="10" name="Rectangle 1"/>
          <p:cNvSpPr>
            <a:spLocks noChangeArrowheads="1"/>
          </p:cNvSpPr>
          <p:nvPr/>
        </p:nvSpPr>
        <p:spPr bwMode="auto">
          <a:xfrm>
            <a:off x="1624013"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smtClean="0">
              <a:ln>
                <a:noFill/>
              </a:ln>
              <a:solidFill>
                <a:schemeClr val="tx1"/>
              </a:solidFill>
              <a:effectLst/>
              <a:latin typeface="Times New Roman" pitchFamily="18" charset="0"/>
            </a:endParaRPr>
          </a:p>
        </p:txBody>
      </p:sp>
      <p:sp>
        <p:nvSpPr>
          <p:cNvPr id="11" name="Inhaltsplatzhalter 30"/>
          <p:cNvSpPr txBox="1">
            <a:spLocks/>
          </p:cNvSpPr>
          <p:nvPr/>
        </p:nvSpPr>
        <p:spPr bwMode="auto">
          <a:xfrm>
            <a:off x="608938" y="5229200"/>
            <a:ext cx="7772400" cy="98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kern="0" dirty="0" smtClean="0"/>
              <a:t>All use-cases require long-range and low payload bit-rates</a:t>
            </a:r>
          </a:p>
          <a:p>
            <a:r>
              <a:rPr lang="en-US" sz="2000" kern="0" dirty="0" smtClean="0"/>
              <a:t>Typical channel access is ALOHA and typical traffic is focusing on uplink</a:t>
            </a:r>
            <a:endParaRPr lang="en-US" sz="2000" kern="0" dirty="0"/>
          </a:p>
        </p:txBody>
      </p:sp>
    </p:spTree>
    <p:extLst>
      <p:ext uri="{BB962C8B-B14F-4D97-AF65-F5344CB8AC3E}">
        <p14:creationId xmlns:p14="http://schemas.microsoft.com/office/powerpoint/2010/main" val="266616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Analyses of Remaining</a:t>
            </a:r>
            <a:br>
              <a:rPr lang="en-US" dirty="0" smtClean="0"/>
            </a:br>
            <a:r>
              <a:rPr lang="en-US" dirty="0" smtClean="0"/>
              <a:t>Use-Cases</a:t>
            </a:r>
            <a:endParaRPr lang="en-US" dirty="0"/>
          </a:p>
        </p:txBody>
      </p:sp>
      <p:sp>
        <p:nvSpPr>
          <p:cNvPr id="3" name="Inhaltsplatzhalter 2"/>
          <p:cNvSpPr>
            <a:spLocks noGrp="1"/>
          </p:cNvSpPr>
          <p:nvPr>
            <p:ph idx="1"/>
          </p:nvPr>
        </p:nvSpPr>
        <p:spPr>
          <a:xfrm>
            <a:off x="685800" y="1772816"/>
            <a:ext cx="7772400" cy="4323184"/>
          </a:xfrm>
        </p:spPr>
        <p:txBody>
          <a:bodyPr/>
          <a:lstStyle/>
          <a:p>
            <a:r>
              <a:rPr lang="en-US" sz="2000" dirty="0" smtClean="0"/>
              <a:t>Simulations focusing on low payload bit-rates in interfered channels</a:t>
            </a:r>
          </a:p>
          <a:p>
            <a:endParaRPr lang="en-US" sz="2000" dirty="0" smtClean="0"/>
          </a:p>
          <a:p>
            <a:r>
              <a:rPr lang="en-US" sz="2000" dirty="0" smtClean="0"/>
              <a:t>Comparison of different encoding schemes</a:t>
            </a:r>
          </a:p>
          <a:p>
            <a:pPr lvl="1"/>
            <a:r>
              <a:rPr lang="en-US" sz="1800" dirty="0" smtClean="0"/>
              <a:t>Uncoded without frequency hopping</a:t>
            </a:r>
          </a:p>
          <a:p>
            <a:pPr lvl="1"/>
            <a:r>
              <a:rPr lang="en-US" sz="1800" dirty="0" smtClean="0"/>
              <a:t>Uncoded with frequency hopping (16 hops)</a:t>
            </a:r>
          </a:p>
          <a:p>
            <a:pPr lvl="1"/>
            <a:r>
              <a:rPr lang="en-US" sz="1800" dirty="0" smtClean="0"/>
              <a:t>FEC Coded without frequency hopping</a:t>
            </a:r>
          </a:p>
          <a:p>
            <a:pPr lvl="1"/>
            <a:r>
              <a:rPr lang="en-US" sz="1800" dirty="0" smtClean="0"/>
              <a:t>FEC Coded with frequency hopping (16 hops)</a:t>
            </a:r>
          </a:p>
          <a:p>
            <a:pPr lvl="1"/>
            <a:endParaRPr lang="en-US" sz="1800" dirty="0"/>
          </a:p>
          <a:p>
            <a:r>
              <a:rPr lang="en-US" sz="2000" dirty="0"/>
              <a:t>FEC code based on Reed Solomon Code that is able to correct 16 out of 64 transmitted bytes (convolutional code may obtain better results)</a:t>
            </a:r>
          </a:p>
          <a:p>
            <a:r>
              <a:rPr lang="en-US" sz="2000" dirty="0"/>
              <a:t>Use of Minimum Shift Keying </a:t>
            </a:r>
            <a:r>
              <a:rPr lang="en-US" sz="2000" dirty="0" smtClean="0"/>
              <a:t>that is offered by all chipsets supporting IEEE 802.15.4</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22</a:t>
            </a:fld>
            <a:endParaRPr lang="en-US" altLang="en-US"/>
          </a:p>
        </p:txBody>
      </p:sp>
    </p:spTree>
    <p:extLst>
      <p:ext uri="{BB962C8B-B14F-4D97-AF65-F5344CB8AC3E}">
        <p14:creationId xmlns:p14="http://schemas.microsoft.com/office/powerpoint/2010/main" val="291066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Simulation Results</a:t>
            </a:r>
            <a:endParaRPr lang="en-US" dirty="0"/>
          </a:p>
        </p:txBody>
      </p:sp>
      <p:sp>
        <p:nvSpPr>
          <p:cNvPr id="3" name="Inhaltsplatzhalter 2"/>
          <p:cNvSpPr>
            <a:spLocks noGrp="1"/>
          </p:cNvSpPr>
          <p:nvPr>
            <p:ph idx="1"/>
          </p:nvPr>
        </p:nvSpPr>
        <p:spPr>
          <a:xfrm>
            <a:off x="685800" y="1981200"/>
            <a:ext cx="7684615" cy="3596604"/>
          </a:xfrm>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23</a:t>
            </a:fld>
            <a:endParaRPr lang="en-US" altLang="en-US"/>
          </a:p>
        </p:txBody>
      </p:sp>
      <p:pic>
        <p:nvPicPr>
          <p:cNvPr id="7170" name="Picture 2" descr="C:\Users\robert\Desktop\IEEE LPWA\2017_09_10_Hawaii\material\all_10kbit_s.png"/>
          <p:cNvPicPr>
            <a:picLocks noChangeAspect="1" noChangeArrowheads="1"/>
          </p:cNvPicPr>
          <p:nvPr/>
        </p:nvPicPr>
        <p:blipFill rotWithShape="1">
          <a:blip r:embed="rId2">
            <a:extLst>
              <a:ext uri="{28A0092B-C50C-407E-A947-70E740481C1C}">
                <a14:useLocalDpi xmlns:a14="http://schemas.microsoft.com/office/drawing/2010/main" val="0"/>
              </a:ext>
            </a:extLst>
          </a:blip>
          <a:srcRect l="8358" t="5632" r="6418" b="5174"/>
          <a:stretch/>
        </p:blipFill>
        <p:spPr bwMode="auto">
          <a:xfrm>
            <a:off x="683568" y="1412776"/>
            <a:ext cx="7704856" cy="447988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a:off x="3419872" y="5373216"/>
            <a:ext cx="4485267" cy="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10" name="Textfeld 9"/>
          <p:cNvSpPr txBox="1"/>
          <p:nvPr/>
        </p:nvSpPr>
        <p:spPr>
          <a:xfrm>
            <a:off x="5869093" y="5006429"/>
            <a:ext cx="935155" cy="369332"/>
          </a:xfrm>
          <a:prstGeom prst="rect">
            <a:avLst/>
          </a:prstGeom>
          <a:noFill/>
        </p:spPr>
        <p:txBody>
          <a:bodyPr wrap="square" rtlCol="0">
            <a:spAutoFit/>
          </a:bodyPr>
          <a:lstStyle/>
          <a:p>
            <a:r>
              <a:rPr lang="en-US" sz="1800" dirty="0" smtClean="0">
                <a:solidFill>
                  <a:srgbClr val="C00000"/>
                </a:solidFill>
              </a:rPr>
              <a:t>23dB</a:t>
            </a:r>
            <a:endParaRPr lang="en-US" sz="1800" dirty="0">
              <a:solidFill>
                <a:srgbClr val="C00000"/>
              </a:solidFill>
            </a:endParaRPr>
          </a:p>
        </p:txBody>
      </p:sp>
      <p:sp>
        <p:nvSpPr>
          <p:cNvPr id="13" name="Inhaltsplatzhalter 2"/>
          <p:cNvSpPr txBox="1">
            <a:spLocks/>
          </p:cNvSpPr>
          <p:nvPr/>
        </p:nvSpPr>
        <p:spPr bwMode="auto">
          <a:xfrm>
            <a:off x="685800" y="5877272"/>
            <a:ext cx="777240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1800" kern="0" dirty="0" smtClean="0"/>
              <a:t>Frequency hopping with coding offers significant gain and additionally satisfies 0.4s FCC requirement</a:t>
            </a:r>
          </a:p>
          <a:p>
            <a:endParaRPr lang="en-US" sz="1800" kern="0" dirty="0" smtClean="0"/>
          </a:p>
        </p:txBody>
      </p:sp>
    </p:spTree>
    <p:extLst>
      <p:ext uri="{BB962C8B-B14F-4D97-AF65-F5344CB8AC3E}">
        <p14:creationId xmlns:p14="http://schemas.microsoft.com/office/powerpoint/2010/main" val="2155635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b="1" dirty="0" smtClean="0"/>
              <a:t>Recommendation to WG 802.15</a:t>
            </a:r>
            <a:endParaRPr lang="en-US" sz="2400" b="1"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24</a:t>
            </a:fld>
            <a:endParaRPr lang="en-US" altLang="en-US"/>
          </a:p>
        </p:txBody>
      </p:sp>
    </p:spTree>
    <p:extLst>
      <p:ext uri="{BB962C8B-B14F-4D97-AF65-F5344CB8AC3E}">
        <p14:creationId xmlns:p14="http://schemas.microsoft.com/office/powerpoint/2010/main" val="61511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IEEE 802.15.4 Optimization Potential for Improved LPWAN Functionality</a:t>
            </a:r>
            <a:endParaRPr lang="en-US" dirty="0"/>
          </a:p>
        </p:txBody>
      </p:sp>
      <p:sp>
        <p:nvSpPr>
          <p:cNvPr id="3" name="Inhaltsplatzhalter 2"/>
          <p:cNvSpPr>
            <a:spLocks noGrp="1"/>
          </p:cNvSpPr>
          <p:nvPr>
            <p:ph idx="1"/>
          </p:nvPr>
        </p:nvSpPr>
        <p:spPr/>
        <p:txBody>
          <a:bodyPr/>
          <a:lstStyle/>
          <a:p>
            <a:r>
              <a:rPr lang="en-US" sz="2000" dirty="0" smtClean="0"/>
              <a:t>IEEE 802.15.4 is able to almost reach the theoretical bounds for medium to high payload bit-rates </a:t>
            </a:r>
            <a:r>
              <a:rPr lang="en-US" sz="2000" dirty="0" smtClean="0">
                <a:sym typeface="Wingdings" panose="05000000000000000000" pitchFamily="2" charset="2"/>
              </a:rPr>
              <a:t> no relevant gain possible</a:t>
            </a:r>
            <a:endParaRPr lang="en-US" sz="2000" dirty="0" smtClean="0"/>
          </a:p>
          <a:p>
            <a:endParaRPr lang="en-US" sz="2000" dirty="0" smtClean="0"/>
          </a:p>
          <a:p>
            <a:r>
              <a:rPr lang="en-US" sz="2000" dirty="0" smtClean="0"/>
              <a:t>BUT: For low payload bit-rates in  interfered channels a significant gain is possible using frequency hopping and powerful coding</a:t>
            </a:r>
          </a:p>
          <a:p>
            <a:endParaRPr lang="en-US" sz="2000" dirty="0" smtClean="0"/>
          </a:p>
          <a:p>
            <a:r>
              <a:rPr lang="en-US" sz="2000" dirty="0" smtClean="0"/>
              <a:t>Simulation results indicate a gain of more than 20dB</a:t>
            </a:r>
          </a:p>
          <a:p>
            <a:r>
              <a:rPr lang="en-US" sz="2000" dirty="0" smtClean="0"/>
              <a:t>Gain may allow 5 times bigger cell radii without increasing the transmit power</a:t>
            </a:r>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25</a:t>
            </a:fld>
            <a:endParaRPr lang="en-US" altLang="en-US"/>
          </a:p>
        </p:txBody>
      </p:sp>
    </p:spTree>
    <p:extLst>
      <p:ext uri="{BB962C8B-B14F-4D97-AF65-F5344CB8AC3E}">
        <p14:creationId xmlns:p14="http://schemas.microsoft.com/office/powerpoint/2010/main" val="4169775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Missing to Achieve Gain?</a:t>
            </a:r>
            <a:endParaRPr lang="en-US" dirty="0"/>
          </a:p>
        </p:txBody>
      </p:sp>
      <p:sp>
        <p:nvSpPr>
          <p:cNvPr id="3" name="Inhaltsplatzhalter 2"/>
          <p:cNvSpPr>
            <a:spLocks noGrp="1"/>
          </p:cNvSpPr>
          <p:nvPr>
            <p:ph idx="1"/>
          </p:nvPr>
        </p:nvSpPr>
        <p:spPr/>
        <p:txBody>
          <a:bodyPr/>
          <a:lstStyle/>
          <a:p>
            <a:r>
              <a:rPr lang="en-US" sz="2000" dirty="0" smtClean="0"/>
              <a:t>IEEE 802.15.4 already offers all building blocks</a:t>
            </a:r>
          </a:p>
          <a:p>
            <a:pPr lvl="1"/>
            <a:r>
              <a:rPr lang="en-US" sz="1800" dirty="0" smtClean="0"/>
              <a:t>Powerful Forward Error Correction (FEC) based on convolutional codes</a:t>
            </a:r>
          </a:p>
          <a:p>
            <a:pPr lvl="1"/>
            <a:r>
              <a:rPr lang="en-US" sz="1800" dirty="0" smtClean="0"/>
              <a:t>Fragmentation with Frequency Hopping </a:t>
            </a:r>
          </a:p>
          <a:p>
            <a:pPr marL="0" indent="0">
              <a:buNone/>
            </a:pPr>
            <a:endParaRPr lang="en-US" sz="1800" dirty="0" smtClean="0">
              <a:sym typeface="Wingdings" panose="05000000000000000000" pitchFamily="2" charset="2"/>
            </a:endParaRPr>
          </a:p>
          <a:p>
            <a:pPr>
              <a:buFont typeface="Wingdings" pitchFamily="2" charset="2"/>
              <a:buChar char="è"/>
            </a:pPr>
            <a:r>
              <a:rPr lang="en-US" sz="2000" dirty="0" smtClean="0">
                <a:sym typeface="Wingdings" panose="05000000000000000000" pitchFamily="2" charset="2"/>
              </a:rPr>
              <a:t>Significant improvements  of the IEEE 802.15.4 performance for low payload bit-rates in highly interfered channels can be achieved with minor changes</a:t>
            </a:r>
          </a:p>
          <a:p>
            <a:pPr>
              <a:buFont typeface="Wingdings" pitchFamily="2" charset="2"/>
              <a:buChar char="è"/>
            </a:pPr>
            <a:r>
              <a:rPr lang="en-US" sz="2000" dirty="0" smtClean="0">
                <a:sym typeface="Wingdings" panose="05000000000000000000" pitchFamily="2" charset="2"/>
              </a:rPr>
              <a:t>Improvements only require optimizing the order of the encoding blocks</a:t>
            </a:r>
          </a:p>
          <a:p>
            <a:pPr>
              <a:buFont typeface="Wingdings" pitchFamily="2" charset="2"/>
              <a:buChar char="è"/>
            </a:pPr>
            <a:r>
              <a:rPr lang="en-US" sz="2000" dirty="0" smtClean="0">
                <a:sym typeface="Wingdings" panose="05000000000000000000" pitchFamily="2" charset="2"/>
              </a:rPr>
              <a:t>Improvements may be realized by software using existing silicon</a:t>
            </a:r>
          </a:p>
          <a:p>
            <a:pPr>
              <a:buFont typeface="Wingdings" pitchFamily="2" charset="2"/>
              <a:buChar char="è"/>
            </a:pPr>
            <a:r>
              <a:rPr lang="en-US" sz="2000" dirty="0" smtClean="0">
                <a:sym typeface="Wingdings" panose="05000000000000000000" pitchFamily="2" charset="2"/>
              </a:rPr>
              <a:t>Possibility to achieve significantly improved performance using software-updates of already shipped devices</a:t>
            </a:r>
          </a:p>
          <a:p>
            <a:pPr>
              <a:buFont typeface="Wingdings" pitchFamily="2" charset="2"/>
              <a:buChar char="è"/>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26</a:t>
            </a:fld>
            <a:endParaRPr lang="en-US" altLang="en-US"/>
          </a:p>
        </p:txBody>
      </p:sp>
    </p:spTree>
    <p:extLst>
      <p:ext uri="{BB962C8B-B14F-4D97-AF65-F5344CB8AC3E}">
        <p14:creationId xmlns:p14="http://schemas.microsoft.com/office/powerpoint/2010/main" val="14967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Recommendation for Future WG Activities</a:t>
            </a:r>
            <a:endParaRPr lang="en-US" dirty="0"/>
          </a:p>
        </p:txBody>
      </p:sp>
      <p:sp>
        <p:nvSpPr>
          <p:cNvPr id="3" name="Inhaltsplatzhalter 2"/>
          <p:cNvSpPr>
            <a:spLocks noGrp="1"/>
          </p:cNvSpPr>
          <p:nvPr>
            <p:ph idx="1"/>
          </p:nvPr>
        </p:nvSpPr>
        <p:spPr/>
        <p:txBody>
          <a:bodyPr/>
          <a:lstStyle/>
          <a:p>
            <a:r>
              <a:rPr lang="en-US" sz="2400" dirty="0" smtClean="0"/>
              <a:t>Create SG LPWA in order to amend IEEE 802.15.4 for low payload bit-rates in interfered channels</a:t>
            </a:r>
          </a:p>
          <a:p>
            <a:endParaRPr lang="en-US" sz="2400" dirty="0" smtClean="0"/>
          </a:p>
          <a:p>
            <a:r>
              <a:rPr lang="en-US" sz="2400" dirty="0" smtClean="0"/>
              <a:t>Focus on optimized PHY by modifying the positions of the FEC encoder in the encoding chain</a:t>
            </a:r>
          </a:p>
          <a:p>
            <a:r>
              <a:rPr lang="en-US" sz="2400" dirty="0" smtClean="0"/>
              <a:t>Focus on low bit-rates, no addition of new modulation schemes</a:t>
            </a:r>
          </a:p>
          <a:p>
            <a:r>
              <a:rPr lang="en-US" sz="2400" dirty="0" smtClean="0"/>
              <a:t>Focus on solutions that do not require new silicon, but may be realized by software only</a:t>
            </a:r>
          </a:p>
          <a:p>
            <a:endParaRPr lang="en-US" sz="24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27</a:t>
            </a:fld>
            <a:endParaRPr lang="en-US" altLang="en-US"/>
          </a:p>
        </p:txBody>
      </p:sp>
    </p:spTree>
    <p:extLst>
      <p:ext uri="{BB962C8B-B14F-4D97-AF65-F5344CB8AC3E}">
        <p14:creationId xmlns:p14="http://schemas.microsoft.com/office/powerpoint/2010/main" val="51772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smtClean="0"/>
              <a:t>Special Thanks to All Contributors for the Fruitful Discussions in the </a:t>
            </a:r>
            <a:br>
              <a:rPr lang="en-US" dirty="0" smtClean="0"/>
            </a:br>
            <a:r>
              <a:rPr lang="en-US" dirty="0" smtClean="0"/>
              <a:t>IG LPWA!</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28</a:t>
            </a:fld>
            <a:endParaRPr lang="en-US" altLang="en-US"/>
          </a:p>
        </p:txBody>
      </p:sp>
    </p:spTree>
    <p:extLst>
      <p:ext uri="{BB962C8B-B14F-4D97-AF65-F5344CB8AC3E}">
        <p14:creationId xmlns:p14="http://schemas.microsoft.com/office/powerpoint/2010/main" val="209754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Strawpoll</a:t>
            </a:r>
            <a:endParaRPr lang="en-US" dirty="0"/>
          </a:p>
        </p:txBody>
      </p:sp>
      <p:sp>
        <p:nvSpPr>
          <p:cNvPr id="3" name="Inhaltsplatzhalter 2"/>
          <p:cNvSpPr>
            <a:spLocks noGrp="1"/>
          </p:cNvSpPr>
          <p:nvPr>
            <p:ph idx="1"/>
          </p:nvPr>
        </p:nvSpPr>
        <p:spPr/>
        <p:txBody>
          <a:bodyPr/>
          <a:lstStyle/>
          <a:p>
            <a:r>
              <a:rPr lang="en-US" sz="2800" dirty="0" smtClean="0"/>
              <a:t>Do you agree on creating a new SG LPWA to create a PAR and CSD focusing on an IEEE 802.15.4 amendment for ultra-low payload bit-rates in license exempt frequency bands?</a:t>
            </a:r>
          </a:p>
          <a:p>
            <a:endParaRPr lang="en-US" sz="2800" dirty="0"/>
          </a:p>
          <a:p>
            <a:r>
              <a:rPr lang="en-US" sz="2800" dirty="0" smtClean="0"/>
              <a:t>Y / N / </a:t>
            </a:r>
            <a:r>
              <a:rPr lang="en-US" sz="2800" dirty="0" smtClean="0"/>
              <a:t>A:</a:t>
            </a:r>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29</a:t>
            </a:fld>
            <a:endParaRPr lang="en-US" altLang="en-US"/>
          </a:p>
        </p:txBody>
      </p:sp>
    </p:spTree>
    <p:extLst>
      <p:ext uri="{BB962C8B-B14F-4D97-AF65-F5344CB8AC3E}">
        <p14:creationId xmlns:p14="http://schemas.microsoft.com/office/powerpoint/2010/main" val="245394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Motivation</a:t>
            </a:r>
            <a:endParaRPr lang="de-DE" dirty="0"/>
          </a:p>
        </p:txBody>
      </p:sp>
      <p:sp>
        <p:nvSpPr>
          <p:cNvPr id="6" name="Inhaltsplatzhalter 5"/>
          <p:cNvSpPr>
            <a:spLocks noGrp="1"/>
          </p:cNvSpPr>
          <p:nvPr>
            <p:ph idx="1"/>
          </p:nvPr>
        </p:nvSpPr>
        <p:spPr/>
        <p:txBody>
          <a:bodyPr/>
          <a:lstStyle/>
          <a:p>
            <a:r>
              <a:rPr lang="en-US" sz="2400" dirty="0" smtClean="0"/>
              <a:t>Low Power Wide Area Networks (LPWANs) have recently gained significant interest</a:t>
            </a:r>
          </a:p>
          <a:p>
            <a:r>
              <a:rPr lang="en-US" sz="2400" dirty="0" smtClean="0"/>
              <a:t>A list of proprietary systems and standards is already available on the market</a:t>
            </a:r>
          </a:p>
          <a:p>
            <a:endParaRPr lang="en-US" sz="2400" dirty="0" smtClean="0"/>
          </a:p>
          <a:p>
            <a:r>
              <a:rPr lang="en-US" sz="2400" dirty="0" smtClean="0"/>
              <a:t>The question before the start of the Interest Group Low Power Wide Area (IG LPWA) therefore was:</a:t>
            </a:r>
            <a:br>
              <a:rPr lang="en-US" sz="2400" dirty="0" smtClean="0"/>
            </a:br>
            <a:r>
              <a:rPr lang="en-US" sz="2400" b="1" dirty="0" smtClean="0"/>
              <a:t>Are there any LPWAN use-cases that are not perfectly covered by an existing IEEE standard?</a:t>
            </a:r>
            <a:endParaRPr lang="en-US" sz="2400" b="1" dirty="0"/>
          </a:p>
          <a:p>
            <a:endParaRPr lang="en-US" sz="2400" dirty="0" smtClean="0"/>
          </a:p>
          <a:p>
            <a:r>
              <a:rPr lang="en-US" sz="2400" dirty="0" smtClean="0"/>
              <a:t>Complete report is available in 15-17/528r1</a:t>
            </a:r>
            <a:endParaRPr lang="en-US" sz="24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DCEF8783-9C8C-4877-BE61-4E3B26F5217A}" type="slidenum">
              <a:rPr lang="en-US" altLang="en-US" smtClean="0"/>
              <a:pPr>
                <a:defRPr/>
              </a:pPr>
              <a:t>3</a:t>
            </a:fld>
            <a:endParaRPr lang="en-US" altLang="en-US"/>
          </a:p>
        </p:txBody>
      </p:sp>
    </p:spTree>
    <p:extLst>
      <p:ext uri="{BB962C8B-B14F-4D97-AF65-F5344CB8AC3E}">
        <p14:creationId xmlns:p14="http://schemas.microsoft.com/office/powerpoint/2010/main" val="460971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 for Your Attendance!</a:t>
            </a:r>
            <a:endParaRPr lang="en-US" dirty="0"/>
          </a:p>
        </p:txBody>
      </p:sp>
      <p:sp>
        <p:nvSpPr>
          <p:cNvPr id="10" name="Untertitel 9"/>
          <p:cNvSpPr>
            <a:spLocks noGrp="1"/>
          </p:cNvSpPr>
          <p:nvPr>
            <p:ph type="subTitle" idx="1"/>
          </p:nvPr>
        </p:nvSpPr>
        <p:spPr/>
        <p:txBody>
          <a:bodyPr/>
          <a:lstStyle/>
          <a:p>
            <a:r>
              <a:rPr lang="en-US" dirty="0" smtClean="0"/>
              <a:t>Any Questions?</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30</a:t>
            </a:fld>
            <a:endParaRPr lang="en-US" altLang="en-US"/>
          </a:p>
        </p:txBody>
      </p:sp>
    </p:spTree>
    <p:extLst>
      <p:ext uri="{BB962C8B-B14F-4D97-AF65-F5344CB8AC3E}">
        <p14:creationId xmlns:p14="http://schemas.microsoft.com/office/powerpoint/2010/main" val="119496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b="1" dirty="0" smtClean="0"/>
              <a:t>What are LPWANs?</a:t>
            </a:r>
          </a:p>
          <a:p>
            <a:pPr marL="457200" indent="-457200">
              <a:buFont typeface="+mj-lt"/>
              <a:buAutoNum type="arabicPeriod"/>
            </a:pPr>
            <a:r>
              <a:rPr lang="en-US" sz="2400" b="1" dirty="0" smtClean="0"/>
              <a:t>Market Potential</a:t>
            </a:r>
          </a:p>
          <a:p>
            <a:pPr marL="457200" indent="-457200">
              <a:buFont typeface="+mj-lt"/>
              <a:buAutoNum type="arabicPeriod"/>
            </a:pPr>
            <a:r>
              <a:rPr lang="en-US" sz="2400" b="1"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4</a:t>
            </a:fld>
            <a:endParaRPr lang="en-US" altLang="en-US"/>
          </a:p>
        </p:txBody>
      </p:sp>
    </p:spTree>
    <p:extLst>
      <p:ext uri="{BB962C8B-B14F-4D97-AF65-F5344CB8AC3E}">
        <p14:creationId xmlns:p14="http://schemas.microsoft.com/office/powerpoint/2010/main" val="107737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What are Low Power Wide Area Networks (LPWANs)?</a:t>
            </a:r>
            <a:endParaRPr lang="en-US" dirty="0"/>
          </a:p>
        </p:txBody>
      </p:sp>
      <p:sp>
        <p:nvSpPr>
          <p:cNvPr id="6" name="Inhaltsplatzhalter 5"/>
          <p:cNvSpPr>
            <a:spLocks noGrp="1"/>
          </p:cNvSpPr>
          <p:nvPr>
            <p:ph idx="1"/>
          </p:nvPr>
        </p:nvSpPr>
        <p:spPr>
          <a:xfrm>
            <a:off x="685800" y="4293096"/>
            <a:ext cx="7990656" cy="1505078"/>
          </a:xfrm>
        </p:spPr>
        <p:txBody>
          <a:bodyPr/>
          <a:lstStyle/>
          <a:p>
            <a:r>
              <a:rPr lang="en-US" sz="2000" dirty="0" smtClean="0"/>
              <a:t>Low cost, low complexity and ultra-low power sensor nodes</a:t>
            </a:r>
          </a:p>
          <a:p>
            <a:r>
              <a:rPr lang="en-US" sz="2000" dirty="0" smtClean="0"/>
              <a:t>Battery lifetimes of 10 years with tiny batteries</a:t>
            </a:r>
          </a:p>
          <a:p>
            <a:r>
              <a:rPr lang="en-US" sz="2000" dirty="0" smtClean="0"/>
              <a:t>Ultra long-range transmission over several km with 10mW and very low reception level &lt;-140dBm, highly exposed BS antennas</a:t>
            </a:r>
          </a:p>
          <a:p>
            <a:r>
              <a:rPr lang="en-US" sz="2000" dirty="0" smtClean="0"/>
              <a:t>Use of license exempt frequency bands (e.g. close to 900 MHz)</a:t>
            </a:r>
          </a:p>
          <a:p>
            <a:pPr marL="0" indent="0">
              <a:buNone/>
            </a:pPr>
            <a:r>
              <a:rPr lang="en-US" sz="2000" dirty="0" smtClean="0">
                <a:sym typeface="Wingdings" panose="05000000000000000000" pitchFamily="2" charset="2"/>
              </a:rPr>
              <a:t> Interesting approach to provide cost-efficient IoT connectivity </a:t>
            </a:r>
            <a:endParaRPr lang="en-US" sz="20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DCEF8783-9C8C-4877-BE61-4E3B26F5217A}" type="slidenum">
              <a:rPr lang="en-US" altLang="en-US" smtClean="0"/>
              <a:pPr>
                <a:defRPr/>
              </a:pPr>
              <a:t>5</a:t>
            </a:fld>
            <a:endParaRPr lang="en-US" altLang="en-US" dirty="0"/>
          </a:p>
        </p:txBody>
      </p:sp>
      <p:pic>
        <p:nvPicPr>
          <p:cNvPr id="7" name="Grafik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628800"/>
            <a:ext cx="5313377" cy="2746097"/>
          </a:xfrm>
          <a:prstGeom prst="rect">
            <a:avLst/>
          </a:prstGeom>
          <a:noFill/>
          <a:ln>
            <a:noFill/>
          </a:ln>
        </p:spPr>
      </p:pic>
    </p:spTree>
    <p:extLst>
      <p:ext uri="{BB962C8B-B14F-4D97-AF65-F5344CB8AC3E}">
        <p14:creationId xmlns:p14="http://schemas.microsoft.com/office/powerpoint/2010/main" val="170576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LPWAN Market Requirements/Potential</a:t>
            </a:r>
            <a:endParaRPr lang="en-US" dirty="0"/>
          </a:p>
        </p:txBody>
      </p:sp>
      <p:sp>
        <p:nvSpPr>
          <p:cNvPr id="3" name="Inhaltsplatzhalter 2"/>
          <p:cNvSpPr>
            <a:spLocks noGrp="1"/>
          </p:cNvSpPr>
          <p:nvPr>
            <p:ph idx="1"/>
          </p:nvPr>
        </p:nvSpPr>
        <p:spPr>
          <a:xfrm>
            <a:off x="685800" y="1772816"/>
            <a:ext cx="7772400" cy="4114800"/>
          </a:xfrm>
        </p:spPr>
        <p:txBody>
          <a:bodyPr/>
          <a:lstStyle/>
          <a:p>
            <a:r>
              <a:rPr lang="en-US" sz="2000" dirty="0" smtClean="0"/>
              <a:t>Interoperability</a:t>
            </a:r>
          </a:p>
          <a:p>
            <a:pPr lvl="1"/>
            <a:r>
              <a:rPr lang="en-US" sz="1800" dirty="0" smtClean="0"/>
              <a:t>One system supports all use-cases</a:t>
            </a:r>
          </a:p>
          <a:p>
            <a:r>
              <a:rPr lang="en-US" sz="2000" dirty="0" smtClean="0"/>
              <a:t>System availability over decades</a:t>
            </a:r>
          </a:p>
          <a:p>
            <a:pPr lvl="1"/>
            <a:r>
              <a:rPr lang="en-US" sz="1800" dirty="0" smtClean="0"/>
              <a:t>Use-cases related to infrastructure require operation and hardware availability over decades</a:t>
            </a:r>
          </a:p>
          <a:p>
            <a:r>
              <a:rPr lang="en-US" sz="2000" dirty="0" smtClean="0"/>
              <a:t>Network coverage</a:t>
            </a:r>
          </a:p>
          <a:p>
            <a:pPr lvl="1"/>
            <a:r>
              <a:rPr lang="en-US" sz="1800" dirty="0" smtClean="0"/>
              <a:t>Users may have to operate private networks, as public networks may not cover rural areas</a:t>
            </a:r>
          </a:p>
          <a:p>
            <a:r>
              <a:rPr lang="en-US" sz="2000" dirty="0" smtClean="0"/>
              <a:t>Full control of the network and data</a:t>
            </a:r>
          </a:p>
          <a:p>
            <a:pPr lvl="1"/>
            <a:r>
              <a:rPr lang="en-US" sz="1800" dirty="0" smtClean="0"/>
              <a:t>Users do not want to rely on public networks</a:t>
            </a:r>
            <a:endParaRPr lang="en-US" sz="1800" dirty="0"/>
          </a:p>
          <a:p>
            <a:pPr marL="0" indent="0">
              <a:buNone/>
            </a:pPr>
            <a:endParaRPr lang="en-US" sz="2000" dirty="0" smtClean="0"/>
          </a:p>
          <a:p>
            <a:pPr>
              <a:buFont typeface="Wingdings" pitchFamily="2" charset="2"/>
              <a:buChar char="è"/>
            </a:pPr>
            <a:r>
              <a:rPr lang="en-US" sz="2000" dirty="0" smtClean="0">
                <a:sym typeface="Wingdings" panose="05000000000000000000" pitchFamily="2" charset="2"/>
              </a:rPr>
              <a:t>Market potential for open standard LPWAN solution</a:t>
            </a:r>
          </a:p>
          <a:p>
            <a:pPr>
              <a:buFont typeface="Wingdings" pitchFamily="2" charset="2"/>
              <a:buChar char="è"/>
            </a:pPr>
            <a:r>
              <a:rPr lang="en-US" sz="2000" dirty="0" smtClean="0">
                <a:sym typeface="Wingdings" panose="05000000000000000000" pitchFamily="2" charset="2"/>
              </a:rPr>
              <a:t>Open question: Already covered by existing IEEE standards?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6</a:t>
            </a:fld>
            <a:endParaRPr lang="en-US" altLang="en-US"/>
          </a:p>
        </p:txBody>
      </p:sp>
    </p:spTree>
    <p:extLst>
      <p:ext uri="{BB962C8B-B14F-4D97-AF65-F5344CB8AC3E}">
        <p14:creationId xmlns:p14="http://schemas.microsoft.com/office/powerpoint/2010/main" val="395675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Maximum Payload Bit-Rates</a:t>
            </a:r>
            <a:endParaRPr lang="en-US" dirty="0"/>
          </a:p>
        </p:txBody>
      </p:sp>
      <p:sp>
        <p:nvSpPr>
          <p:cNvPr id="3" name="Inhaltsplatzhalter 2"/>
          <p:cNvSpPr>
            <a:spLocks noGrp="1"/>
          </p:cNvSpPr>
          <p:nvPr>
            <p:ph idx="1"/>
          </p:nvPr>
        </p:nvSpPr>
        <p:spPr>
          <a:xfrm>
            <a:off x="5358398" y="1981200"/>
            <a:ext cx="3099802" cy="4114800"/>
          </a:xfrm>
        </p:spPr>
        <p:txBody>
          <a:bodyPr/>
          <a:lstStyle/>
          <a:p>
            <a:r>
              <a:rPr lang="en-US" sz="2000" dirty="0" smtClean="0"/>
              <a:t>The successful transmission of a payload bit requires a certain energy wrt. the noise level </a:t>
            </a:r>
            <a:r>
              <a:rPr lang="en-US" sz="2000" dirty="0" smtClean="0">
                <a:sym typeface="Wingdings" panose="05000000000000000000" pitchFamily="2" charset="2"/>
              </a:rPr>
              <a:t> </a:t>
            </a:r>
            <a:r>
              <a:rPr lang="en-US" sz="2000" dirty="0" err="1" smtClean="0">
                <a:sym typeface="Wingdings" panose="05000000000000000000" pitchFamily="2" charset="2"/>
              </a:rPr>
              <a:t>E</a:t>
            </a:r>
            <a:r>
              <a:rPr lang="en-US" sz="2000" baseline="-25000" dirty="0" err="1" smtClean="0">
                <a:sym typeface="Wingdings" panose="05000000000000000000" pitchFamily="2" charset="2"/>
              </a:rPr>
              <a:t>b</a:t>
            </a:r>
            <a:r>
              <a:rPr lang="en-US" sz="2000" dirty="0" smtClean="0">
                <a:sym typeface="Wingdings" panose="05000000000000000000" pitchFamily="2" charset="2"/>
              </a:rPr>
              <a:t>/N</a:t>
            </a:r>
            <a:r>
              <a:rPr lang="en-US" sz="2000" baseline="-25000" dirty="0" smtClean="0">
                <a:sym typeface="Wingdings" panose="05000000000000000000" pitchFamily="2" charset="2"/>
              </a:rPr>
              <a:t>0</a:t>
            </a:r>
            <a:endParaRPr lang="en-US" sz="2000" baseline="-25000" dirty="0" smtClean="0"/>
          </a:p>
          <a:p>
            <a:r>
              <a:rPr lang="en-US" sz="2000" dirty="0" smtClean="0"/>
              <a:t>A reception level of P</a:t>
            </a:r>
            <a:r>
              <a:rPr lang="en-US" sz="2000" baseline="-25000" dirty="0" smtClean="0"/>
              <a:t>RX</a:t>
            </a:r>
            <a:r>
              <a:rPr lang="en-US" sz="2000" dirty="0" smtClean="0"/>
              <a:t>=-140dBm allows a max. payload bit-rate of 3622 bit/s (cell capacity may be higher)</a:t>
            </a:r>
          </a:p>
          <a:p>
            <a:pPr>
              <a:buFont typeface="Wingdings" pitchFamily="2" charset="2"/>
              <a:buChar char="è"/>
            </a:pPr>
            <a:r>
              <a:rPr lang="en-US" sz="2000" dirty="0" smtClean="0">
                <a:sym typeface="Wingdings" panose="05000000000000000000" pitchFamily="2" charset="2"/>
              </a:rPr>
              <a:t>LPWAN only support very low payload bit-rates</a:t>
            </a:r>
          </a:p>
          <a:p>
            <a:pPr>
              <a:buFont typeface="Wingdings" pitchFamily="2" charset="2"/>
              <a:buChar char="è"/>
            </a:pPr>
            <a:endParaRPr lang="en-US" sz="2000" dirty="0" smtClean="0">
              <a:sym typeface="Wingdings" panose="05000000000000000000" pitchFamily="2" charset="2"/>
            </a:endParaRPr>
          </a:p>
          <a:p>
            <a:pPr marL="0" indent="0">
              <a:buNone/>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7</a:t>
            </a:fld>
            <a:endParaRPr lang="en-US" altLang="en-US"/>
          </a:p>
        </p:txBody>
      </p:sp>
      <p:pic>
        <p:nvPicPr>
          <p:cNvPr id="7" name="Grafik 6"/>
          <p:cNvPicPr/>
          <p:nvPr/>
        </p:nvPicPr>
        <p:blipFill rotWithShape="1">
          <a:blip r:embed="rId2" cstate="screen">
            <a:extLst>
              <a:ext uri="{28A0092B-C50C-407E-A947-70E740481C1C}">
                <a14:useLocalDpi xmlns:a14="http://schemas.microsoft.com/office/drawing/2010/main"/>
              </a:ext>
            </a:extLst>
          </a:blip>
          <a:srcRect b="1070"/>
          <a:stretch/>
        </p:blipFill>
        <p:spPr bwMode="auto">
          <a:xfrm>
            <a:off x="467544" y="2204864"/>
            <a:ext cx="4890854" cy="3628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527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Technical Challenges of LPWANs</a:t>
            </a:r>
            <a:endParaRPr lang="en-US" dirty="0"/>
          </a:p>
        </p:txBody>
      </p:sp>
      <p:sp>
        <p:nvSpPr>
          <p:cNvPr id="3" name="Inhaltsplatzhalter 2"/>
          <p:cNvSpPr>
            <a:spLocks noGrp="1"/>
          </p:cNvSpPr>
          <p:nvPr>
            <p:ph idx="1"/>
          </p:nvPr>
        </p:nvSpPr>
        <p:spPr>
          <a:xfrm>
            <a:off x="685800" y="1844824"/>
            <a:ext cx="7772400" cy="4251176"/>
          </a:xfrm>
        </p:spPr>
        <p:txBody>
          <a:bodyPr/>
          <a:lstStyle/>
          <a:p>
            <a:pPr marL="0" indent="0">
              <a:buNone/>
            </a:pPr>
            <a:r>
              <a:rPr lang="en-US" sz="2000" dirty="0" smtClean="0"/>
              <a:t>The ultra-low payload bit-rates cause different technical challenges, e.g.:</a:t>
            </a:r>
          </a:p>
          <a:p>
            <a:r>
              <a:rPr lang="en-US" sz="2000" dirty="0" smtClean="0"/>
              <a:t>Frequency offset:</a:t>
            </a:r>
            <a:br>
              <a:rPr lang="en-US" sz="2000" dirty="0" smtClean="0"/>
            </a:br>
            <a:r>
              <a:rPr lang="en-US" sz="2000" dirty="0" smtClean="0"/>
              <a:t>Frequency offset of the oscillator is higher than the signal bandwidth</a:t>
            </a:r>
          </a:p>
          <a:p>
            <a:r>
              <a:rPr lang="en-US" sz="2000" dirty="0" smtClean="0"/>
              <a:t>Hidden node problem:</a:t>
            </a:r>
            <a:br>
              <a:rPr lang="en-US" sz="2000" dirty="0" smtClean="0"/>
            </a:br>
            <a:r>
              <a:rPr lang="en-US" sz="2000" dirty="0" smtClean="0"/>
              <a:t>Listen before talk does not work, coordination of the network potentially too power demanding</a:t>
            </a:r>
          </a:p>
          <a:p>
            <a:r>
              <a:rPr lang="en-US" sz="2000" dirty="0" smtClean="0"/>
              <a:t>Frequency regulation:</a:t>
            </a:r>
            <a:br>
              <a:rPr lang="en-US" sz="2000" dirty="0" smtClean="0"/>
            </a:br>
            <a:r>
              <a:rPr lang="en-US" sz="2000" dirty="0" smtClean="0"/>
              <a:t>Limited transmit power and length, </a:t>
            </a:r>
            <a:r>
              <a:rPr lang="en-US" sz="2000" dirty="0" err="1" smtClean="0"/>
              <a:t>limted</a:t>
            </a:r>
            <a:r>
              <a:rPr lang="en-US" sz="2000" dirty="0" smtClean="0"/>
              <a:t> duty cycle</a:t>
            </a:r>
          </a:p>
          <a:p>
            <a:r>
              <a:rPr lang="en-US" sz="2000" dirty="0" smtClean="0"/>
              <a:t>Interference:</a:t>
            </a:r>
            <a:br>
              <a:rPr lang="en-US" sz="2000" dirty="0" smtClean="0"/>
            </a:br>
            <a:r>
              <a:rPr lang="en-US" sz="2000" dirty="0" smtClean="0"/>
              <a:t>Interference caused by other users in license exempt frequency bands (e.g. RFID, IEEE 802.11ah, ...) in addition to long transmit durations (&gt; 1s)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8</a:t>
            </a:fld>
            <a:endParaRPr lang="en-US" altLang="en-US"/>
          </a:p>
        </p:txBody>
      </p:sp>
    </p:spTree>
    <p:extLst>
      <p:ext uri="{BB962C8B-B14F-4D97-AF65-F5344CB8AC3E}">
        <p14:creationId xmlns:p14="http://schemas.microsoft.com/office/powerpoint/2010/main" val="194506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21" y="1412776"/>
            <a:ext cx="7560840" cy="3600400"/>
          </a:xfrm>
          <a:prstGeom prst="rect">
            <a:avLst/>
          </a:prstGeom>
        </p:spPr>
      </p:pic>
      <p:sp>
        <p:nvSpPr>
          <p:cNvPr id="2" name="Titel 1"/>
          <p:cNvSpPr>
            <a:spLocks noGrp="1"/>
          </p:cNvSpPr>
          <p:nvPr>
            <p:ph type="title"/>
          </p:nvPr>
        </p:nvSpPr>
        <p:spPr/>
        <p:txBody>
          <a:bodyPr/>
          <a:lstStyle/>
          <a:p>
            <a:r>
              <a:rPr lang="en-US" dirty="0" smtClean="0"/>
              <a:t>Example: Interference in Orlando</a:t>
            </a:r>
            <a:endParaRPr lang="en-US" dirty="0"/>
          </a:p>
        </p:txBody>
      </p:sp>
      <p:sp>
        <p:nvSpPr>
          <p:cNvPr id="3" name="Inhaltsplatzhalter 2"/>
          <p:cNvSpPr>
            <a:spLocks noGrp="1"/>
          </p:cNvSpPr>
          <p:nvPr>
            <p:ph idx="1"/>
          </p:nvPr>
        </p:nvSpPr>
        <p:spPr>
          <a:xfrm>
            <a:off x="685800" y="4869160"/>
            <a:ext cx="8062664" cy="1010816"/>
          </a:xfrm>
        </p:spPr>
        <p:txBody>
          <a:bodyPr/>
          <a:lstStyle/>
          <a:p>
            <a:r>
              <a:rPr lang="en-US" sz="1800" dirty="0" smtClean="0"/>
              <a:t>Interference measured on 5 November, 2017, inside hotel room</a:t>
            </a:r>
          </a:p>
          <a:p>
            <a:r>
              <a:rPr lang="en-US" sz="1800" dirty="0" smtClean="0"/>
              <a:t>Significant interference due to RFID</a:t>
            </a:r>
          </a:p>
          <a:p>
            <a:r>
              <a:rPr lang="en-US" sz="1800" dirty="0" smtClean="0"/>
              <a:t>Significantly higher channel loads can be expected in case of outdoor-measurements</a:t>
            </a:r>
          </a:p>
          <a:p>
            <a:r>
              <a:rPr lang="en-US" sz="1800" dirty="0" smtClean="0"/>
              <a:t>Shown interference may already reduce LPWAN performance significantly</a:t>
            </a:r>
          </a:p>
          <a:p>
            <a:endParaRPr lang="en-US" sz="18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9</a:t>
            </a:fld>
            <a:endParaRPr lang="en-US" altLang="en-US"/>
          </a:p>
        </p:txBody>
      </p:sp>
      <p:cxnSp>
        <p:nvCxnSpPr>
          <p:cNvPr id="10" name="Gerade Verbindung mit Pfeil 9"/>
          <p:cNvCxnSpPr/>
          <p:nvPr/>
        </p:nvCxnSpPr>
        <p:spPr bwMode="auto">
          <a:xfrm flipH="1" flipV="1">
            <a:off x="2977191" y="2362019"/>
            <a:ext cx="936104" cy="432048"/>
          </a:xfrm>
          <a:prstGeom prst="straightConnector1">
            <a:avLst/>
          </a:prstGeom>
          <a:ln>
            <a:headEnd type="none" w="sm" len="sm"/>
            <a:tailEnd type="arrow"/>
          </a:ln>
          <a:extLst/>
        </p:spPr>
        <p:style>
          <a:lnRef idx="3">
            <a:schemeClr val="dk1"/>
          </a:lnRef>
          <a:fillRef idx="0">
            <a:schemeClr val="dk1"/>
          </a:fillRef>
          <a:effectRef idx="2">
            <a:schemeClr val="dk1"/>
          </a:effectRef>
          <a:fontRef idx="minor">
            <a:schemeClr val="tx1"/>
          </a:fontRef>
        </p:style>
      </p:cxnSp>
      <p:sp>
        <p:nvSpPr>
          <p:cNvPr id="11" name="Textfeld 10"/>
          <p:cNvSpPr txBox="1"/>
          <p:nvPr/>
        </p:nvSpPr>
        <p:spPr>
          <a:xfrm>
            <a:off x="3936420" y="2660416"/>
            <a:ext cx="65114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RFID</a:t>
            </a:r>
            <a:endParaRPr lang="en-US" sz="1600" dirty="0"/>
          </a:p>
        </p:txBody>
      </p:sp>
    </p:spTree>
    <p:extLst>
      <p:ext uri="{BB962C8B-B14F-4D97-AF65-F5344CB8AC3E}">
        <p14:creationId xmlns:p14="http://schemas.microsoft.com/office/powerpoint/2010/main" val="97712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1573</Words>
  <Application>Microsoft Office PowerPoint</Application>
  <PresentationFormat>Bildschirmpräsentation (4:3)</PresentationFormat>
  <Paragraphs>325</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IEEE-P802_15_Rbt</vt:lpstr>
      <vt:lpstr>PowerPoint-Präsentation</vt:lpstr>
      <vt:lpstr>Draft Presentation of the Final Report  of the IG LPWA</vt:lpstr>
      <vt:lpstr>Motivation</vt:lpstr>
      <vt:lpstr>Table of Contents</vt:lpstr>
      <vt:lpstr>What are Low Power Wide Area Networks (LPWANs)?</vt:lpstr>
      <vt:lpstr>LPWAN Market Requirements/Potential</vt:lpstr>
      <vt:lpstr>Maximum Payload Bit-Rates</vt:lpstr>
      <vt:lpstr>Technical Challenges of LPWANs</vt:lpstr>
      <vt:lpstr>Example: Interference in Orlando</vt:lpstr>
      <vt:lpstr>Table of Contents</vt:lpstr>
      <vt:lpstr>Potential Use-Cases ( I / II )</vt:lpstr>
      <vt:lpstr>Potential Use-Cases ( II / II )  Example Industrial Plant Monitoring</vt:lpstr>
      <vt:lpstr>Parameters Affecting the LPWAN Performance</vt:lpstr>
      <vt:lpstr>Frequency Regulation</vt:lpstr>
      <vt:lpstr>Propagation Models</vt:lpstr>
      <vt:lpstr>Interference and Traffic Models</vt:lpstr>
      <vt:lpstr>Example of Interference Model Playground</vt:lpstr>
      <vt:lpstr>Table of Contents</vt:lpstr>
      <vt:lpstr>IG LPWA Evaluation Procedure</vt:lpstr>
      <vt:lpstr>Results of the “Suitability and Qualitative Analyses”</vt:lpstr>
      <vt:lpstr>Remaining LPWAN Use-Cases </vt:lpstr>
      <vt:lpstr>Qualitative Analyses of Remaining Use-Cases</vt:lpstr>
      <vt:lpstr>Example Simulation Results</vt:lpstr>
      <vt:lpstr>Table of Contents</vt:lpstr>
      <vt:lpstr>IEEE 802.15.4 Optimization Potential for Improved LPWAN Functionality</vt:lpstr>
      <vt:lpstr>What is Missing to Achieve Gain?</vt:lpstr>
      <vt:lpstr>Recommendation for Future WG Activities</vt:lpstr>
      <vt:lpstr>Special Thanks to All Contributors for the Fruitful Discussions in the  IG LPWA!</vt:lpstr>
      <vt:lpstr>Strawpoll</vt:lpstr>
      <vt:lpstr>Thank You for Your Attendance!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133</cp:revision>
  <cp:lastPrinted>1998-02-10T13:28:06Z</cp:lastPrinted>
  <dcterms:created xsi:type="dcterms:W3CDTF">2017-11-05T13:59:59Z</dcterms:created>
  <dcterms:modified xsi:type="dcterms:W3CDTF">2017-11-05T18:52:47Z</dcterms:modified>
</cp:coreProperties>
</file>