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520" r:id="rId2"/>
    <p:sldId id="393" r:id="rId3"/>
    <p:sldId id="521" r:id="rId4"/>
    <p:sldId id="522" r:id="rId5"/>
    <p:sldId id="523" r:id="rId6"/>
    <p:sldId id="52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smtClean="0"/>
          </a:p>
        </p:txBody>
      </p:sp>
      <p:sp>
        <p:nvSpPr>
          <p:cNvPr id="4" name="Espace réservé de l'en-tête 3"/>
          <p:cNvSpPr>
            <a:spLocks noGrp="1"/>
          </p:cNvSpPr>
          <p:nvPr>
            <p:ph type="hdr" sz="quarter"/>
          </p:nvPr>
        </p:nvSpPr>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p:txBody>
          <a:bodyPr/>
          <a:lstStyle/>
          <a:p>
            <a:pPr>
              <a:defRPr/>
            </a:pPr>
            <a:r>
              <a:rPr lang="en-US"/>
              <a:t>July 2013</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54EFC150-C7E3-42E2-9B12-71FF9C906C7F}" type="slidenum">
              <a:rPr lang="en-US" altLang="zh-CN"/>
              <a:pPr/>
              <a:t>2</a:t>
            </a:fld>
            <a:endParaRPr lang="en-US" altLang="zh-CN"/>
          </a:p>
        </p:txBody>
      </p:sp>
    </p:spTree>
    <p:extLst>
      <p:ext uri="{BB962C8B-B14F-4D97-AF65-F5344CB8AC3E}">
        <p14:creationId xmlns:p14="http://schemas.microsoft.com/office/powerpoint/2010/main" val="91172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6F962FD1-492C-4EE4-8AA0-3C410020076C}" type="slidenum">
              <a:rPr lang="en-US" altLang="zh-CN"/>
              <a:pPr/>
              <a:t>‹#›</a:t>
            </a:fld>
            <a:endParaRPr lang="en-US" altLang="zh-CN"/>
          </a:p>
        </p:txBody>
      </p:sp>
    </p:spTree>
    <p:extLst>
      <p:ext uri="{BB962C8B-B14F-4D97-AF65-F5344CB8AC3E}">
        <p14:creationId xmlns:p14="http://schemas.microsoft.com/office/powerpoint/2010/main" val="3220509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423FE6FC-351C-43DF-A8A5-90212AE0674D}" type="slidenum">
              <a:rPr lang="en-US" altLang="zh-CN"/>
              <a:pPr/>
              <a:t>‹#›</a:t>
            </a:fld>
            <a:endParaRPr lang="en-US" altLang="zh-CN"/>
          </a:p>
        </p:txBody>
      </p:sp>
    </p:spTree>
    <p:extLst>
      <p:ext uri="{BB962C8B-B14F-4D97-AF65-F5344CB8AC3E}">
        <p14:creationId xmlns:p14="http://schemas.microsoft.com/office/powerpoint/2010/main" val="42515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Tree>
    <p:extLst>
      <p:ext uri="{BB962C8B-B14F-4D97-AF65-F5344CB8AC3E}">
        <p14:creationId xmlns:p14="http://schemas.microsoft.com/office/powerpoint/2010/main" val="31837857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8359851E-E7E2-4C36-94CF-D455852D28D3}" type="slidenum">
              <a:rPr lang="en-US" altLang="zh-CN"/>
              <a:pPr/>
              <a:t>‹#›</a:t>
            </a:fld>
            <a:endParaRPr lang="en-US" altLang="zh-CN"/>
          </a:p>
        </p:txBody>
      </p:sp>
    </p:spTree>
    <p:extLst>
      <p:ext uri="{BB962C8B-B14F-4D97-AF65-F5344CB8AC3E}">
        <p14:creationId xmlns:p14="http://schemas.microsoft.com/office/powerpoint/2010/main" val="5019861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dirty="0" smtClean="0"/>
              <a:t>November 2017</a:t>
            </a:r>
            <a:endParaRPr lang="en-US" altLang="zh-CN" dirty="0"/>
          </a:p>
        </p:txBody>
      </p:sp>
      <p:sp>
        <p:nvSpPr>
          <p:cNvPr id="6" name="Rectangle 5"/>
          <p:cNvSpPr>
            <a:spLocks noGrp="1" noChangeArrowheads="1"/>
          </p:cNvSpPr>
          <p:nvPr>
            <p:ph type="ftr" sz="quarter" idx="11"/>
          </p:nvPr>
        </p:nvSpPr>
        <p:spPr>
          <a:xfrm>
            <a:off x="7457088" y="6475413"/>
            <a:ext cx="1086837" cy="184666"/>
          </a:xfrm>
          <a:ln/>
        </p:spPr>
        <p:txBody>
          <a:bodyPr/>
          <a:lstStyle>
            <a:lvl1pPr>
              <a:defRPr/>
            </a:lvl1pPr>
          </a:lstStyle>
          <a:p>
            <a:pPr>
              <a:defRPr/>
            </a:pPr>
            <a:r>
              <a:rPr lang="en-US" dirty="0" smtClean="0"/>
              <a:t>John Li (Huawei)</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26D25F1-4A2F-4CB8-B17B-22286E3A7209}" type="slidenum">
              <a:rPr lang="en-US" altLang="zh-CN"/>
              <a:pPr/>
              <a:t>‹#›</a:t>
            </a:fld>
            <a:endParaRPr lang="en-US" altLang="zh-CN"/>
          </a:p>
        </p:txBody>
      </p:sp>
    </p:spTree>
    <p:extLst>
      <p:ext uri="{BB962C8B-B14F-4D97-AF65-F5344CB8AC3E}">
        <p14:creationId xmlns:p14="http://schemas.microsoft.com/office/powerpoint/2010/main" val="31571228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0EF7CBF0-0D06-45E2-8D24-62BE5D4DF4BB}" type="slidenum">
              <a:rPr lang="en-US" altLang="zh-CN"/>
              <a:pPr/>
              <a:t>‹#›</a:t>
            </a:fld>
            <a:endParaRPr lang="en-US" altLang="zh-CN"/>
          </a:p>
        </p:txBody>
      </p:sp>
    </p:spTree>
    <p:extLst>
      <p:ext uri="{BB962C8B-B14F-4D97-AF65-F5344CB8AC3E}">
        <p14:creationId xmlns:p14="http://schemas.microsoft.com/office/powerpoint/2010/main" val="22602303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C42CA8D3-158F-4A30-ADAE-AE2A79FA5770}" type="slidenum">
              <a:rPr lang="en-US" altLang="zh-CN"/>
              <a:pPr/>
              <a:t>‹#›</a:t>
            </a:fld>
            <a:endParaRPr lang="en-US" altLang="zh-CN"/>
          </a:p>
        </p:txBody>
      </p:sp>
    </p:spTree>
    <p:extLst>
      <p:ext uri="{BB962C8B-B14F-4D97-AF65-F5344CB8AC3E}">
        <p14:creationId xmlns:p14="http://schemas.microsoft.com/office/powerpoint/2010/main" val="17949843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C68838EC-7373-4944-8C26-1272819FB9F4}" type="slidenum">
              <a:rPr lang="en-US" altLang="zh-CN"/>
              <a:pPr/>
              <a:t>‹#›</a:t>
            </a:fld>
            <a:endParaRPr lang="en-US" altLang="zh-CN"/>
          </a:p>
        </p:txBody>
      </p:sp>
    </p:spTree>
    <p:extLst>
      <p:ext uri="{BB962C8B-B14F-4D97-AF65-F5344CB8AC3E}">
        <p14:creationId xmlns:p14="http://schemas.microsoft.com/office/powerpoint/2010/main" val="12302456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AB5F6132-907D-43B4-A502-6C1711DB5ACD}" type="slidenum">
              <a:rPr lang="en-US" altLang="zh-CN"/>
              <a:pPr/>
              <a:t>‹#›</a:t>
            </a:fld>
            <a:endParaRPr lang="en-US" altLang="zh-CN"/>
          </a:p>
        </p:txBody>
      </p:sp>
    </p:spTree>
    <p:extLst>
      <p:ext uri="{BB962C8B-B14F-4D97-AF65-F5344CB8AC3E}">
        <p14:creationId xmlns:p14="http://schemas.microsoft.com/office/powerpoint/2010/main" val="10718724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smtClean="0"/>
              <a:t>September 2017</a:t>
            </a:r>
            <a:endParaRPr lang="en-US" altLang="zh-CN"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C8B234BD-286E-4D2D-A244-F8D1903140B2}" type="slidenum">
              <a:rPr lang="en-US" altLang="zh-CN"/>
              <a:pPr/>
              <a:t>‹#›</a:t>
            </a:fld>
            <a:endParaRPr lang="en-US" altLang="zh-CN"/>
          </a:p>
        </p:txBody>
      </p:sp>
    </p:spTree>
    <p:extLst>
      <p:ext uri="{BB962C8B-B14F-4D97-AF65-F5344CB8AC3E}">
        <p14:creationId xmlns:p14="http://schemas.microsoft.com/office/powerpoint/2010/main" val="11262982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a:t>
            </a:r>
            <a:r>
              <a:rPr lang="en-US" sz="1800" b="1" dirty="0" smtClean="0">
                <a:solidFill>
                  <a:schemeClr val="tx1"/>
                </a:solidFill>
              </a:rPr>
              <a:t>802.15-17/</a:t>
            </a:r>
            <a:r>
              <a:rPr lang="en-US" sz="1800" b="1" dirty="0" err="1" smtClean="0">
                <a:solidFill>
                  <a:schemeClr val="tx1"/>
                </a:solidFill>
              </a:rPr>
              <a:t>0582r2</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541128" cy="276999"/>
          </a:xfrm>
        </p:spPr>
        <p:txBody>
          <a:bodyPr/>
          <a:lstStyle/>
          <a:p>
            <a:pPr>
              <a:defRPr/>
            </a:pPr>
            <a:r>
              <a:rPr lang="en-US" altLang="zh-CN" dirty="0"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1</a:t>
            </a:fld>
            <a:endParaRPr lang="en-US" altLang="zh-CN"/>
          </a:p>
        </p:txBody>
      </p:sp>
      <p:sp>
        <p:nvSpPr>
          <p:cNvPr id="6" name="Rectangle 2"/>
          <p:cNvSpPr>
            <a:spLocks noGrp="1" noChangeArrowheads="1"/>
          </p:cNvSpPr>
          <p:nvPr>
            <p:ph type="title"/>
          </p:nvPr>
        </p:nvSpPr>
        <p:spPr>
          <a:xfrm>
            <a:off x="465138" y="1676400"/>
            <a:ext cx="8221662" cy="1066800"/>
          </a:xfrm>
          <a:noFill/>
        </p:spPr>
        <p:txBody>
          <a:bodyPr/>
          <a:lstStyle/>
          <a:p>
            <a:r>
              <a:rPr lang="en-US" altLang="zh-CN" dirty="0" smtClean="0"/>
              <a:t>On PHY specification writing style</a:t>
            </a:r>
          </a:p>
        </p:txBody>
      </p:sp>
      <p:sp>
        <p:nvSpPr>
          <p:cNvPr id="7" name="Rectangle 6"/>
          <p:cNvSpPr txBox="1">
            <a:spLocks noChangeArrowheads="1"/>
          </p:cNvSpPr>
          <p:nvPr/>
        </p:nvSpPr>
        <p:spPr bwMode="auto">
          <a:xfrm>
            <a:off x="685800" y="35814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altLang="zh-CN" sz="2000" kern="0" dirty="0" smtClean="0"/>
              <a:t>Date:</a:t>
            </a:r>
            <a:r>
              <a:rPr lang="en-US" altLang="zh-CN" sz="2000" b="0" kern="0" dirty="0" smtClean="0"/>
              <a:t> 2017-11-01</a:t>
            </a:r>
          </a:p>
        </p:txBody>
      </p:sp>
      <p:graphicFrame>
        <p:nvGraphicFramePr>
          <p:cNvPr id="8" name="Object 11"/>
          <p:cNvGraphicFramePr>
            <a:graphicFrameLocks noChangeAspect="1"/>
          </p:cNvGraphicFramePr>
          <p:nvPr>
            <p:extLst>
              <p:ext uri="{D42A27DB-BD31-4B8C-83A1-F6EECF244321}">
                <p14:modId xmlns:p14="http://schemas.microsoft.com/office/powerpoint/2010/main" val="1302045171"/>
              </p:ext>
            </p:extLst>
          </p:nvPr>
        </p:nvGraphicFramePr>
        <p:xfrm>
          <a:off x="465138" y="4316413"/>
          <a:ext cx="8374062" cy="2627456"/>
        </p:xfrm>
        <a:graphic>
          <a:graphicData uri="http://schemas.openxmlformats.org/presentationml/2006/ole">
            <mc:AlternateContent xmlns:mc="http://schemas.openxmlformats.org/markup-compatibility/2006">
              <mc:Choice xmlns:v="urn:schemas-microsoft-com:vml" Requires="v">
                <p:oleObj spid="_x0000_s133320" name="Document" r:id="rId3" imgW="8328644" imgH="2625240" progId="Word.Document.8">
                  <p:embed/>
                </p:oleObj>
              </mc:Choice>
              <mc:Fallback>
                <p:oleObj name="Document" r:id="rId3" imgW="8328644" imgH="2625240" progId="Word.Document.8">
                  <p:embed/>
                  <p:pic>
                    <p:nvPicPr>
                      <p:cNvPr id="0" name=""/>
                      <p:cNvPicPr>
                        <a:picLocks noChangeAspect="1" noChangeArrowheads="1"/>
                      </p:cNvPicPr>
                      <p:nvPr/>
                    </p:nvPicPr>
                    <p:blipFill>
                      <a:blip r:embed="rId4"/>
                      <a:srcRect/>
                      <a:stretch>
                        <a:fillRect/>
                      </a:stretch>
                    </p:blipFill>
                    <p:spPr bwMode="auto">
                      <a:xfrm>
                        <a:off x="465138" y="4316413"/>
                        <a:ext cx="8374062" cy="2627456"/>
                      </a:xfrm>
                      <a:prstGeom prst="rect">
                        <a:avLst/>
                      </a:prstGeom>
                      <a:noFill/>
                      <a:ln>
                        <a:noFill/>
                      </a:ln>
                      <a:effectLst/>
                      <a:extLst/>
                    </p:spPr>
                  </p:pic>
                </p:oleObj>
              </mc:Fallback>
            </mc:AlternateContent>
          </a:graphicData>
        </a:graphic>
      </p:graphicFrame>
      <p:sp>
        <p:nvSpPr>
          <p:cNvPr id="9" name="Rectangle 12"/>
          <p:cNvSpPr>
            <a:spLocks noChangeArrowheads="1"/>
          </p:cNvSpPr>
          <p:nvPr/>
        </p:nvSpPr>
        <p:spPr bwMode="auto">
          <a:xfrm>
            <a:off x="533400" y="37861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Tree>
    <p:extLst>
      <p:ext uri="{BB962C8B-B14F-4D97-AF65-F5344CB8AC3E}">
        <p14:creationId xmlns:p14="http://schemas.microsoft.com/office/powerpoint/2010/main" val="2000286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November 2017</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6A8765D-3A3D-4608-A9AE-94A047884E8D}" type="slidenum">
              <a:rPr lang="en-US" altLang="zh-CN"/>
              <a:pPr/>
              <a:t>2</a:t>
            </a:fld>
            <a:endParaRPr lang="en-US" altLang="zh-CN"/>
          </a:p>
        </p:txBody>
      </p:sp>
      <p:sp>
        <p:nvSpPr>
          <p:cNvPr id="14340"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
        <p:nvSpPr>
          <p:cNvPr id="14341" name="Rectangle 2"/>
          <p:cNvSpPr>
            <a:spLocks noGrp="1" noChangeArrowheads="1"/>
          </p:cNvSpPr>
          <p:nvPr>
            <p:ph type="title"/>
          </p:nvPr>
        </p:nvSpPr>
        <p:spPr>
          <a:noFill/>
        </p:spPr>
        <p:txBody>
          <a:bodyPr/>
          <a:lstStyle/>
          <a:p>
            <a:r>
              <a:rPr lang="en-GB" altLang="zh-CN" smtClean="0"/>
              <a:t>Abstract</a:t>
            </a:r>
          </a:p>
        </p:txBody>
      </p:sp>
      <p:sp>
        <p:nvSpPr>
          <p:cNvPr id="14342" name="Rectangle 3"/>
          <p:cNvSpPr txBox="1">
            <a:spLocks noChangeArrowheads="1"/>
          </p:cNvSpPr>
          <p:nvPr/>
        </p:nvSpPr>
        <p:spPr bwMode="auto">
          <a:xfrm>
            <a:off x="457200" y="20574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 typeface="Arial" panose="020B0604020202020204" pitchFamily="34" charset="0"/>
              <a:buChar char="•"/>
            </a:pPr>
            <a:r>
              <a:rPr lang="en-GB" altLang="zh-CN" sz="2000" b="1" dirty="0" smtClean="0"/>
              <a:t>Draft 1 of 802.15.13 was released in October 2017</a:t>
            </a:r>
          </a:p>
          <a:p>
            <a:pPr>
              <a:spcBef>
                <a:spcPct val="20000"/>
              </a:spcBef>
              <a:buFont typeface="Arial" panose="020B0604020202020204" pitchFamily="34" charset="0"/>
              <a:buChar char="•"/>
            </a:pPr>
            <a:r>
              <a:rPr lang="en-US" altLang="zh-CN" sz="2000" b="1" dirty="0" smtClean="0"/>
              <a:t>Current three PHY specifications are written in different styles</a:t>
            </a:r>
          </a:p>
          <a:p>
            <a:pPr>
              <a:spcBef>
                <a:spcPct val="20000"/>
              </a:spcBef>
              <a:buFont typeface="Arial" panose="020B0604020202020204" pitchFamily="34" charset="0"/>
              <a:buChar char="•"/>
            </a:pPr>
            <a:r>
              <a:rPr lang="en-GB" altLang="zh-CN" sz="2000" b="1" dirty="0" smtClean="0"/>
              <a:t>It is proposed to unify the writing style of the three PHYs</a:t>
            </a:r>
          </a:p>
          <a:p>
            <a:pPr>
              <a:spcBef>
                <a:spcPct val="20000"/>
              </a:spcBef>
              <a:buFont typeface="Arial" panose="020B0604020202020204" pitchFamily="34" charset="0"/>
              <a:buChar char="•"/>
            </a:pPr>
            <a:endParaRPr lang="en-GB" altLang="zh-CN" sz="2000" b="1" dirty="0" smtClean="0"/>
          </a:p>
          <a:p>
            <a:pPr>
              <a:spcBef>
                <a:spcPct val="20000"/>
              </a:spcBef>
              <a:buFont typeface="Arial" panose="020B0604020202020204" pitchFamily="34" charset="0"/>
              <a:buChar char="•"/>
            </a:pPr>
            <a:endParaRPr lang="en-GB" altLang="zh-CN" sz="2000" b="1" dirty="0"/>
          </a:p>
          <a:p>
            <a:pPr>
              <a:spcBef>
                <a:spcPct val="20000"/>
              </a:spcBef>
              <a:buFont typeface="Arial" panose="020B0604020202020204" pitchFamily="34" charset="0"/>
              <a:buChar char="•"/>
            </a:pPr>
            <a:endParaRPr lang="en-GB" altLang="zh-CN"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situation</a:t>
            </a:r>
            <a:endParaRPr lang="zh-CN" altLang="en-US" dirty="0"/>
          </a:p>
        </p:txBody>
      </p:sp>
      <p:sp>
        <p:nvSpPr>
          <p:cNvPr id="3" name="内容占位符 2"/>
          <p:cNvSpPr>
            <a:spLocks noGrp="1"/>
          </p:cNvSpPr>
          <p:nvPr>
            <p:ph idx="1"/>
          </p:nvPr>
        </p:nvSpPr>
        <p:spPr>
          <a:xfrm>
            <a:off x="685800" y="1981200"/>
            <a:ext cx="7772400" cy="990600"/>
          </a:xfrm>
        </p:spPr>
        <p:txBody>
          <a:bodyPr/>
          <a:lstStyle/>
          <a:p>
            <a:r>
              <a:rPr lang="en-US" altLang="zh-CN" dirty="0"/>
              <a:t>Current three PHY </a:t>
            </a:r>
            <a:r>
              <a:rPr lang="en-US" altLang="zh-CN" dirty="0" smtClean="0"/>
              <a:t>are </a:t>
            </a:r>
            <a:r>
              <a:rPr lang="en-US" altLang="zh-CN" dirty="0"/>
              <a:t>written in different styles</a:t>
            </a:r>
            <a:endParaRPr lang="zh-CN" altLang="en-US" dirty="0"/>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a:xfrm>
            <a:off x="4194175" y="6539825"/>
            <a:ext cx="530225" cy="182562"/>
          </a:xfrm>
        </p:spPr>
        <p:txBody>
          <a:bodyPr/>
          <a:lstStyle/>
          <a:p>
            <a:r>
              <a:rPr lang="en-US" altLang="zh-CN" dirty="0" smtClean="0"/>
              <a:t>Slide </a:t>
            </a:r>
            <a:fld id="{95706F3C-6750-4F4F-97A8-C238AF218A88}" type="slidenum">
              <a:rPr lang="en-US" altLang="zh-CN" smtClean="0"/>
              <a:pPr/>
              <a:t>3</a:t>
            </a:fld>
            <a:endParaRPr lang="en-US" altLang="zh-CN" dirty="0"/>
          </a:p>
        </p:txBody>
      </p:sp>
      <p:sp>
        <p:nvSpPr>
          <p:cNvPr id="6" name="页脚占位符 5"/>
          <p:cNvSpPr>
            <a:spLocks noGrp="1"/>
          </p:cNvSpPr>
          <p:nvPr>
            <p:ph type="ftr" sz="quarter" idx="4294967295"/>
          </p:nvPr>
        </p:nvSpPr>
        <p:spPr>
          <a:xfrm>
            <a:off x="7457088" y="6520934"/>
            <a:ext cx="1086837" cy="184666"/>
          </a:xfrm>
        </p:spPr>
        <p:txBody>
          <a:bodyPr/>
          <a:lstStyle/>
          <a:p>
            <a:r>
              <a:rPr lang="en-US" altLang="zh-CN" dirty="0" smtClean="0"/>
              <a:t>John Li (Huawei)</a:t>
            </a:r>
          </a:p>
        </p:txBody>
      </p:sp>
      <p:sp>
        <p:nvSpPr>
          <p:cNvPr id="8" name="文本框 7"/>
          <p:cNvSpPr txBox="1"/>
          <p:nvPr/>
        </p:nvSpPr>
        <p:spPr>
          <a:xfrm>
            <a:off x="762000" y="2590800"/>
            <a:ext cx="3459345" cy="1384995"/>
          </a:xfrm>
          <a:prstGeom prst="rect">
            <a:avLst/>
          </a:prstGeom>
          <a:noFill/>
        </p:spPr>
        <p:txBody>
          <a:bodyPr wrap="none" rtlCol="0">
            <a:spAutoFit/>
          </a:bodyPr>
          <a:lstStyle/>
          <a:p>
            <a:r>
              <a:rPr lang="en-US" altLang="zh-CN" b="1" dirty="0" smtClean="0"/>
              <a:t>10 Pulsed Modulation PHY</a:t>
            </a:r>
          </a:p>
          <a:p>
            <a:r>
              <a:rPr lang="en-GB" altLang="zh-CN" b="1" dirty="0"/>
              <a:t>10.1 	Transmitter </a:t>
            </a:r>
            <a:r>
              <a:rPr lang="en-GB" altLang="zh-CN" b="1" dirty="0" smtClean="0"/>
              <a:t>Structure</a:t>
            </a:r>
          </a:p>
          <a:p>
            <a:r>
              <a:rPr lang="en-GB" altLang="zh-CN" b="1" dirty="0"/>
              <a:t>10.2 	Forward Error Correction </a:t>
            </a:r>
            <a:r>
              <a:rPr lang="en-GB" altLang="zh-CN" b="1" dirty="0" smtClean="0"/>
              <a:t>Encoder</a:t>
            </a:r>
          </a:p>
          <a:p>
            <a:r>
              <a:rPr lang="en-GB" altLang="zh-CN" b="1" dirty="0"/>
              <a:t>10.3	Line </a:t>
            </a:r>
            <a:r>
              <a:rPr lang="en-GB" altLang="zh-CN" b="1" dirty="0" smtClean="0"/>
              <a:t>Encoder</a:t>
            </a:r>
          </a:p>
          <a:p>
            <a:r>
              <a:rPr lang="en-GB" altLang="zh-CN" b="1" dirty="0"/>
              <a:t>10.4.1	PAM </a:t>
            </a:r>
            <a:r>
              <a:rPr lang="en-GB" altLang="zh-CN" b="1" dirty="0" smtClean="0"/>
              <a:t>Mapper</a:t>
            </a:r>
          </a:p>
          <a:p>
            <a:r>
              <a:rPr lang="en-GB" altLang="zh-CN" b="1" dirty="0"/>
              <a:t>10.4.3 </a:t>
            </a:r>
            <a:r>
              <a:rPr lang="en-GB" altLang="zh-CN" b="1" dirty="0" smtClean="0"/>
              <a:t>	HCM </a:t>
            </a:r>
            <a:r>
              <a:rPr lang="en-GB" altLang="zh-CN" b="1" dirty="0"/>
              <a:t>Mapper</a:t>
            </a:r>
            <a:endParaRPr lang="en-US" altLang="zh-CN" dirty="0" smtClean="0"/>
          </a:p>
          <a:p>
            <a:endParaRPr lang="zh-CN" altLang="en-US" dirty="0"/>
          </a:p>
        </p:txBody>
      </p:sp>
      <p:pic>
        <p:nvPicPr>
          <p:cNvPr id="10" name="图片 9"/>
          <p:cNvPicPr>
            <a:picLocks noChangeAspect="1"/>
          </p:cNvPicPr>
          <p:nvPr/>
        </p:nvPicPr>
        <p:blipFill>
          <a:blip r:embed="rId2"/>
          <a:stretch>
            <a:fillRect/>
          </a:stretch>
        </p:blipFill>
        <p:spPr>
          <a:xfrm>
            <a:off x="5079877" y="2514600"/>
            <a:ext cx="2134637" cy="691069"/>
          </a:xfrm>
          <a:prstGeom prst="rect">
            <a:avLst/>
          </a:prstGeom>
        </p:spPr>
      </p:pic>
      <p:pic>
        <p:nvPicPr>
          <p:cNvPr id="11" name="图片 10"/>
          <p:cNvPicPr>
            <a:picLocks noChangeAspect="1"/>
          </p:cNvPicPr>
          <p:nvPr/>
        </p:nvPicPr>
        <p:blipFill>
          <a:blip r:embed="rId3"/>
          <a:stretch>
            <a:fillRect/>
          </a:stretch>
        </p:blipFill>
        <p:spPr>
          <a:xfrm>
            <a:off x="5212545" y="3124200"/>
            <a:ext cx="3321855" cy="3131025"/>
          </a:xfrm>
          <a:prstGeom prst="rect">
            <a:avLst/>
          </a:prstGeom>
        </p:spPr>
      </p:pic>
      <p:pic>
        <p:nvPicPr>
          <p:cNvPr id="12" name="图片 11"/>
          <p:cNvPicPr>
            <a:picLocks noChangeAspect="1"/>
          </p:cNvPicPr>
          <p:nvPr/>
        </p:nvPicPr>
        <p:blipFill>
          <a:blip r:embed="rId4"/>
          <a:stretch>
            <a:fillRect/>
          </a:stretch>
        </p:blipFill>
        <p:spPr>
          <a:xfrm>
            <a:off x="762000" y="3857625"/>
            <a:ext cx="3371850" cy="2238375"/>
          </a:xfrm>
          <a:prstGeom prst="rect">
            <a:avLst/>
          </a:prstGeom>
        </p:spPr>
      </p:pic>
    </p:spTree>
    <p:extLst>
      <p:ext uri="{BB962C8B-B14F-4D97-AF65-F5344CB8AC3E}">
        <p14:creationId xmlns:p14="http://schemas.microsoft.com/office/powerpoint/2010/main" val="285116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way forward</a:t>
            </a:r>
            <a:endParaRPr lang="zh-CN" altLang="en-US" dirty="0"/>
          </a:p>
        </p:txBody>
      </p:sp>
      <p:sp>
        <p:nvSpPr>
          <p:cNvPr id="3" name="内容占位符 2"/>
          <p:cNvSpPr>
            <a:spLocks noGrp="1"/>
          </p:cNvSpPr>
          <p:nvPr>
            <p:ph idx="1"/>
          </p:nvPr>
        </p:nvSpPr>
        <p:spPr/>
        <p:txBody>
          <a:bodyPr/>
          <a:lstStyle/>
          <a:p>
            <a:r>
              <a:rPr lang="en-US" altLang="zh-CN" dirty="0" smtClean="0"/>
              <a:t>Proposal 1: three PHYs should have unified writing style. </a:t>
            </a:r>
          </a:p>
          <a:p>
            <a:r>
              <a:rPr lang="en-US" altLang="zh-CN" dirty="0" smtClean="0"/>
              <a:t>Proposal 2: TG13 discuss and decide on the skeleton for each PHY. </a:t>
            </a:r>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4</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Tree>
    <p:extLst>
      <p:ext uri="{BB962C8B-B14F-4D97-AF65-F5344CB8AC3E}">
        <p14:creationId xmlns:p14="http://schemas.microsoft.com/office/powerpoint/2010/main" val="3620016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a:t>
            </a:r>
            <a:endParaRPr lang="zh-CN" altLang="en-US" dirty="0"/>
          </a:p>
        </p:txBody>
      </p:sp>
      <p:sp>
        <p:nvSpPr>
          <p:cNvPr id="3" name="内容占位符 2"/>
          <p:cNvSpPr>
            <a:spLocks noGrp="1"/>
          </p:cNvSpPr>
          <p:nvPr>
            <p:ph idx="1"/>
          </p:nvPr>
        </p:nvSpPr>
        <p:spPr>
          <a:xfrm>
            <a:off x="685800" y="1371600"/>
            <a:ext cx="7772400" cy="4114800"/>
          </a:xfrm>
        </p:spPr>
        <p:txBody>
          <a:bodyPr/>
          <a:lstStyle/>
          <a:p>
            <a:r>
              <a:rPr lang="en-US" altLang="zh-CN" dirty="0" smtClean="0"/>
              <a:t>1. XXX-PHY</a:t>
            </a:r>
          </a:p>
          <a:p>
            <a:pPr lvl="1"/>
            <a:r>
              <a:rPr lang="en-US" altLang="zh-CN" dirty="0" smtClean="0"/>
              <a:t>1.1 PPDU format</a:t>
            </a:r>
          </a:p>
          <a:p>
            <a:pPr lvl="1"/>
            <a:r>
              <a:rPr lang="en-US" altLang="zh-CN" dirty="0" smtClean="0"/>
              <a:t>1.2 Transmission</a:t>
            </a:r>
          </a:p>
          <a:p>
            <a:pPr lvl="2"/>
            <a:r>
              <a:rPr lang="en-US" altLang="zh-CN" dirty="0" smtClean="0"/>
              <a:t>1.2.1 Preamble</a:t>
            </a:r>
          </a:p>
          <a:p>
            <a:pPr lvl="2"/>
            <a:r>
              <a:rPr lang="en-US" altLang="zh-CN" dirty="0" smtClean="0"/>
              <a:t>1.2.2 Header</a:t>
            </a:r>
          </a:p>
          <a:p>
            <a:pPr lvl="3"/>
            <a:r>
              <a:rPr lang="en-US" altLang="zh-CN" dirty="0" smtClean="0"/>
              <a:t>1.2.2.1 General</a:t>
            </a:r>
          </a:p>
          <a:p>
            <a:pPr lvl="3"/>
            <a:r>
              <a:rPr lang="en-US" altLang="zh-CN" dirty="0" smtClean="0"/>
              <a:t>1.2.2.2 Generation of HCS bits</a:t>
            </a:r>
          </a:p>
          <a:p>
            <a:pPr lvl="3"/>
            <a:r>
              <a:rPr lang="en-US" altLang="zh-CN" dirty="0" smtClean="0"/>
              <a:t>1.2.2.3 Header encoding and modulation</a:t>
            </a:r>
          </a:p>
          <a:p>
            <a:pPr lvl="2"/>
            <a:r>
              <a:rPr lang="en-US" altLang="zh-CN" dirty="0" smtClean="0"/>
              <a:t>1.2.3 PHY payload</a:t>
            </a:r>
          </a:p>
          <a:p>
            <a:pPr lvl="3"/>
            <a:r>
              <a:rPr lang="en-US" altLang="zh-CN" dirty="0" smtClean="0"/>
              <a:t>1.2.3.1 General</a:t>
            </a:r>
          </a:p>
          <a:p>
            <a:pPr lvl="3"/>
            <a:r>
              <a:rPr lang="en-US" altLang="zh-CN" dirty="0" smtClean="0"/>
              <a:t>1.2.3.2 Scrambler </a:t>
            </a:r>
          </a:p>
          <a:p>
            <a:pPr lvl="3"/>
            <a:r>
              <a:rPr lang="en-US" altLang="zh-CN" dirty="0" smtClean="0"/>
              <a:t>1.2.3.3 Encoding</a:t>
            </a:r>
          </a:p>
          <a:p>
            <a:pPr lvl="3"/>
            <a:r>
              <a:rPr lang="en-US" altLang="zh-CN" dirty="0" smtClean="0"/>
              <a:t>1.2.3.4 Modulation mapping </a:t>
            </a:r>
          </a:p>
          <a:p>
            <a:pPr lvl="3"/>
            <a:r>
              <a:rPr lang="en-US" altLang="zh-CN" dirty="0" smtClean="0"/>
              <a:t>1.2.3.5 Pilot sequence</a:t>
            </a:r>
          </a:p>
          <a:p>
            <a:pPr lvl="3"/>
            <a:r>
              <a:rPr lang="en-US" altLang="zh-CN" dirty="0" smtClean="0"/>
              <a:t>1.2.3.6 OFDM modulation</a:t>
            </a:r>
          </a:p>
          <a:p>
            <a:pPr lvl="2"/>
            <a:r>
              <a:rPr lang="en-US" altLang="zh-CN" dirty="0" smtClean="0"/>
              <a:t>1.2.4 Visibility pattern</a:t>
            </a:r>
          </a:p>
          <a:p>
            <a:pPr lvl="2"/>
            <a:endParaRPr lang="en-US" altLang="zh-CN" dirty="0" smtClean="0"/>
          </a:p>
          <a:p>
            <a:pPr lvl="1"/>
            <a:endParaRPr lang="zh-CN" altLang="en-US" dirty="0"/>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5</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Tree>
    <p:extLst>
      <p:ext uri="{BB962C8B-B14F-4D97-AF65-F5344CB8AC3E}">
        <p14:creationId xmlns:p14="http://schemas.microsoft.com/office/powerpoint/2010/main" val="1448764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way forward</a:t>
            </a:r>
            <a:endParaRPr lang="zh-CN" altLang="en-US" dirty="0"/>
          </a:p>
        </p:txBody>
      </p:sp>
      <p:sp>
        <p:nvSpPr>
          <p:cNvPr id="3" name="内容占位符 2"/>
          <p:cNvSpPr>
            <a:spLocks noGrp="1"/>
          </p:cNvSpPr>
          <p:nvPr>
            <p:ph idx="1"/>
          </p:nvPr>
        </p:nvSpPr>
        <p:spPr/>
        <p:txBody>
          <a:bodyPr/>
          <a:lstStyle/>
          <a:p>
            <a:r>
              <a:rPr lang="en-US" altLang="zh-CN" dirty="0" smtClean="0"/>
              <a:t>If the skeleton for each PHY is agreed upon</a:t>
            </a:r>
          </a:p>
          <a:p>
            <a:pPr lvl="1"/>
            <a:r>
              <a:rPr lang="en-US" altLang="zh-CN" dirty="0" smtClean="0"/>
              <a:t>The skeleton is inserted in the draft as a new section</a:t>
            </a:r>
          </a:p>
          <a:p>
            <a:pPr marL="457200" lvl="1" indent="0">
              <a:buNone/>
            </a:pPr>
            <a:r>
              <a:rPr lang="en-US" altLang="zh-CN" sz="1800" dirty="0" smtClean="0">
                <a:solidFill>
                  <a:srgbClr val="0070C0"/>
                </a:solidFill>
              </a:rPr>
              <a:t>Example:</a:t>
            </a:r>
          </a:p>
          <a:p>
            <a:pPr marL="457200" lvl="1" indent="0">
              <a:buNone/>
            </a:pPr>
            <a:r>
              <a:rPr lang="en-US" altLang="zh-CN" sz="1800" dirty="0" smtClean="0">
                <a:solidFill>
                  <a:srgbClr val="0070C0"/>
                </a:solidFill>
              </a:rPr>
              <a:t>10 PM-PHY (skeleton)</a:t>
            </a:r>
          </a:p>
          <a:p>
            <a:pPr marL="457200" lvl="1" indent="0">
              <a:buNone/>
            </a:pPr>
            <a:r>
              <a:rPr lang="en-US" altLang="zh-CN" sz="1800" dirty="0" smtClean="0">
                <a:solidFill>
                  <a:srgbClr val="0070C0"/>
                </a:solidFill>
              </a:rPr>
              <a:t>	10.1 PPDU format</a:t>
            </a:r>
          </a:p>
          <a:p>
            <a:pPr marL="457200" lvl="1" indent="0">
              <a:buNone/>
            </a:pPr>
            <a:r>
              <a:rPr lang="en-US" altLang="zh-CN" sz="1800" dirty="0" smtClean="0">
                <a:solidFill>
                  <a:srgbClr val="0070C0"/>
                </a:solidFill>
              </a:rPr>
              <a:t>	10.2 Transmission</a:t>
            </a:r>
          </a:p>
          <a:p>
            <a:pPr marL="457200" lvl="1" indent="0">
              <a:buNone/>
            </a:pPr>
            <a:r>
              <a:rPr lang="en-US" altLang="zh-CN" sz="1800" dirty="0">
                <a:solidFill>
                  <a:srgbClr val="0070C0"/>
                </a:solidFill>
              </a:rPr>
              <a:t>	</a:t>
            </a:r>
            <a:r>
              <a:rPr lang="en-US" altLang="zh-CN" sz="1800" dirty="0" smtClean="0">
                <a:solidFill>
                  <a:srgbClr val="0070C0"/>
                </a:solidFill>
              </a:rPr>
              <a:t>10.2.1 Preamble</a:t>
            </a:r>
          </a:p>
          <a:p>
            <a:pPr marL="457200" lvl="1" indent="0">
              <a:buNone/>
            </a:pPr>
            <a:r>
              <a:rPr lang="en-US" altLang="zh-CN" sz="1800" dirty="0">
                <a:solidFill>
                  <a:srgbClr val="0070C0"/>
                </a:solidFill>
              </a:rPr>
              <a:t>	</a:t>
            </a:r>
            <a:r>
              <a:rPr lang="en-US" altLang="zh-CN" sz="1800" dirty="0" smtClean="0">
                <a:solidFill>
                  <a:srgbClr val="0070C0"/>
                </a:solidFill>
              </a:rPr>
              <a:t>10.2.2 Header</a:t>
            </a:r>
          </a:p>
          <a:p>
            <a:pPr marL="457200" lvl="1" indent="0">
              <a:buNone/>
            </a:pPr>
            <a:r>
              <a:rPr lang="en-US" altLang="zh-CN" sz="1800" dirty="0" smtClean="0">
                <a:solidFill>
                  <a:srgbClr val="0070C0"/>
                </a:solidFill>
              </a:rPr>
              <a:t>11 PM-PHY (existing text)</a:t>
            </a:r>
          </a:p>
          <a:p>
            <a:pPr marL="457200" lvl="1" indent="0">
              <a:buNone/>
            </a:pPr>
            <a:r>
              <a:rPr lang="en-US" altLang="zh-CN" sz="1800" dirty="0">
                <a:solidFill>
                  <a:srgbClr val="0070C0"/>
                </a:solidFill>
              </a:rPr>
              <a:t>	</a:t>
            </a:r>
            <a:r>
              <a:rPr lang="en-US" altLang="zh-CN" sz="1800" dirty="0" smtClean="0">
                <a:solidFill>
                  <a:srgbClr val="0070C0"/>
                </a:solidFill>
              </a:rPr>
              <a:t>10.1</a:t>
            </a:r>
          </a:p>
          <a:p>
            <a:pPr marL="457200" lvl="1" indent="0">
              <a:buNone/>
            </a:pPr>
            <a:r>
              <a:rPr lang="en-US" altLang="zh-CN" sz="1800" dirty="0">
                <a:solidFill>
                  <a:srgbClr val="0070C0"/>
                </a:solidFill>
              </a:rPr>
              <a:t>	</a:t>
            </a:r>
            <a:r>
              <a:rPr lang="en-US" altLang="zh-CN" sz="1800" dirty="0" smtClean="0">
                <a:solidFill>
                  <a:srgbClr val="0070C0"/>
                </a:solidFill>
              </a:rPr>
              <a:t> text</a:t>
            </a:r>
          </a:p>
          <a:p>
            <a:pPr marL="457200" lvl="1" indent="0">
              <a:buNone/>
            </a:pPr>
            <a:r>
              <a:rPr lang="en-US" altLang="zh-CN" sz="1800" dirty="0">
                <a:solidFill>
                  <a:srgbClr val="0070C0"/>
                </a:solidFill>
              </a:rPr>
              <a:t>	</a:t>
            </a:r>
            <a:r>
              <a:rPr lang="en-US" altLang="zh-CN" sz="1800" dirty="0" smtClean="0">
                <a:solidFill>
                  <a:srgbClr val="0070C0"/>
                </a:solidFill>
              </a:rPr>
              <a:t>10.2</a:t>
            </a:r>
          </a:p>
          <a:p>
            <a:pPr marL="457200" lvl="1" indent="0">
              <a:buNone/>
            </a:pPr>
            <a:r>
              <a:rPr lang="en-US" altLang="zh-CN" sz="1800" dirty="0">
                <a:solidFill>
                  <a:srgbClr val="0070C0"/>
                </a:solidFill>
              </a:rPr>
              <a:t>	 </a:t>
            </a:r>
            <a:r>
              <a:rPr lang="en-US" altLang="zh-CN" sz="1800" dirty="0" smtClean="0">
                <a:solidFill>
                  <a:srgbClr val="0070C0"/>
                </a:solidFill>
              </a:rPr>
              <a:t>text</a:t>
            </a:r>
          </a:p>
        </p:txBody>
      </p:sp>
      <p:sp>
        <p:nvSpPr>
          <p:cNvPr id="4" name="日期占位符 3"/>
          <p:cNvSpPr>
            <a:spLocks noGrp="1"/>
          </p:cNvSpPr>
          <p:nvPr>
            <p:ph type="dt" sz="half" idx="10"/>
          </p:nvPr>
        </p:nvSpPr>
        <p:spPr/>
        <p:txBody>
          <a:bodyPr/>
          <a:lstStyle/>
          <a:p>
            <a:pPr>
              <a:defRPr/>
            </a:pPr>
            <a:r>
              <a:rPr lang="en-US" altLang="zh-CN" smtClean="0"/>
              <a:t>November 2017</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6</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
        <p:nvSpPr>
          <p:cNvPr id="7" name="矩形 6"/>
          <p:cNvSpPr/>
          <p:nvPr/>
        </p:nvSpPr>
        <p:spPr>
          <a:xfrm>
            <a:off x="4114800" y="3027264"/>
            <a:ext cx="4572000" cy="3539430"/>
          </a:xfrm>
          <a:prstGeom prst="rect">
            <a:avLst/>
          </a:prstGeom>
        </p:spPr>
        <p:txBody>
          <a:bodyPr>
            <a:spAutoFit/>
          </a:bodyPr>
          <a:lstStyle/>
          <a:p>
            <a:pPr marL="742950" lvl="1" indent="-285750">
              <a:spcBef>
                <a:spcPct val="20000"/>
              </a:spcBef>
              <a:buChar char="–"/>
            </a:pPr>
            <a:r>
              <a:rPr lang="en-US" altLang="zh-CN" sz="2000" dirty="0">
                <a:latin typeface="+mn-lt"/>
              </a:rPr>
              <a:t>Participants are encouraged to move the contents in the old section into the new section, following the new structure, if the text can be directly reused. Or the participant can generate new text for the new section. This can be done via comment resolution. </a:t>
            </a:r>
          </a:p>
          <a:p>
            <a:pPr marL="742950" lvl="1" indent="-285750">
              <a:spcBef>
                <a:spcPct val="20000"/>
              </a:spcBef>
              <a:buChar char="–"/>
            </a:pPr>
            <a:r>
              <a:rPr lang="en-US" altLang="zh-CN" sz="2000" dirty="0">
                <a:latin typeface="+mn-lt"/>
              </a:rPr>
              <a:t>The old section is deleted eventually after all the contents are moved out.</a:t>
            </a:r>
            <a:endParaRPr lang="zh-CN" altLang="en-US" sz="2000" dirty="0">
              <a:latin typeface="+mn-lt"/>
            </a:endParaRPr>
          </a:p>
        </p:txBody>
      </p:sp>
      <p:sp>
        <p:nvSpPr>
          <p:cNvPr id="8" name="椭圆 7"/>
          <p:cNvSpPr/>
          <p:nvPr/>
        </p:nvSpPr>
        <p:spPr bwMode="auto">
          <a:xfrm>
            <a:off x="1524000" y="5410200"/>
            <a:ext cx="838200" cy="304800"/>
          </a:xfrm>
          <a:prstGeom prst="ellipse">
            <a:avLst/>
          </a:prstGeom>
          <a:noFill/>
          <a:ln w="38100" cap="flat" cmpd="sng" algn="ctr">
            <a:solidFill>
              <a:schemeClr val="accent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a:stCxn id="8" idx="0"/>
          </p:cNvCxnSpPr>
          <p:nvPr/>
        </p:nvCxnSpPr>
        <p:spPr bwMode="auto">
          <a:xfrm flipV="1">
            <a:off x="1943100" y="4038600"/>
            <a:ext cx="495300" cy="1371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直接箭头连接符 10"/>
          <p:cNvCxnSpPr/>
          <p:nvPr/>
        </p:nvCxnSpPr>
        <p:spPr bwMode="auto">
          <a:xfrm flipV="1">
            <a:off x="2238041" y="4419600"/>
            <a:ext cx="505159" cy="990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405888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36060</TotalTime>
  <Words>280</Words>
  <Application>Microsoft Office PowerPoint</Application>
  <PresentationFormat>全屏显示(4:3)</PresentationFormat>
  <Paragraphs>72</Paragraphs>
  <Slides>6</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2" baseType="lpstr">
      <vt:lpstr>MS PGothic</vt:lpstr>
      <vt:lpstr>MS PGothic</vt:lpstr>
      <vt:lpstr>Arial</vt:lpstr>
      <vt:lpstr>Times New Roman</vt:lpstr>
      <vt:lpstr>802-11-Submission</vt:lpstr>
      <vt:lpstr>Document</vt:lpstr>
      <vt:lpstr>On PHY specification writing style</vt:lpstr>
      <vt:lpstr>Abstract</vt:lpstr>
      <vt:lpstr>Current situation</vt:lpstr>
      <vt:lpstr>Proposed way forward</vt:lpstr>
      <vt:lpstr>Example</vt:lpstr>
      <vt:lpstr>Proposed way forward</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Liqiang (John)</cp:lastModifiedBy>
  <cp:revision>1643</cp:revision>
  <cp:lastPrinted>1998-02-10T13:28:06Z</cp:lastPrinted>
  <dcterms:created xsi:type="dcterms:W3CDTF">2007-04-17T18:10:23Z</dcterms:created>
  <dcterms:modified xsi:type="dcterms:W3CDTF">2017-11-03T02:19:03Z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(3)9qW4n0Nh/YEeTvaN+DhVObEF5QB5OD/62PyeH83jgXLmmfOdj0BmG9OWhvZDmSEM8o+zjVy4
bZz04FAm5am8EwWzjEmvZNcrSMcG9L5K9dLSie+stsy+Q5WwQUPnAng9RxX4zkGoeBx9PqNo
XqqNIj7XY0ORBMMCGR6Rn2+yYLwAW8H87v8M8KwYLUFdWP7rEHOeC583MugUUenbSO/5FGnc
N4tBtoEupkT76raasQ</vt:lpwstr>
  </property>
  <property fmtid="{D5CDD505-2E9C-101B-9397-08002B2CF9AE}" pid="10" name="_2015_ms_pID_7253431">
    <vt:lpwstr>t+RkzwIGwHVRQ41Xz4mjB6XD5Hb9/KDwnRJAoD39mCRZNIlla6iXB/
bLsazmkB2l/HRcZDOCpv+3LHd9Pc0Eix1SUzHaDAQuRxypER0j79cYStfoDd5ytRTuRunzHr
zjtwQWQMjsnCsv7RUydC0VjxID0LHIgT1f3VxR6psdy67EOg8iTuA5gi3ykncyCSkk0+zrxP
FNKpvihb5UNaNTA3QIJfHwuNp0usAes5ECx4</vt:lpwstr>
  </property>
  <property fmtid="{D5CDD505-2E9C-101B-9397-08002B2CF9AE}" pid="11" name="_2015_ms_pID_7253432">
    <vt:lpwstr>j/XJxu9ER9TgSrycnZWil6U=</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1509675532</vt:lpwstr>
  </property>
</Properties>
</file>