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16"/>
  </p:notesMasterIdLst>
  <p:handoutMasterIdLst>
    <p:handoutMasterId r:id="rId17"/>
  </p:handoutMasterIdLst>
  <p:sldIdLst>
    <p:sldId id="263" r:id="rId2"/>
    <p:sldId id="266" r:id="rId3"/>
    <p:sldId id="285" r:id="rId4"/>
    <p:sldId id="293" r:id="rId5"/>
    <p:sldId id="294" r:id="rId6"/>
    <p:sldId id="296" r:id="rId7"/>
    <p:sldId id="287" r:id="rId8"/>
    <p:sldId id="288" r:id="rId9"/>
    <p:sldId id="289" r:id="rId10"/>
    <p:sldId id="286" r:id="rId11"/>
    <p:sldId id="292" r:id="rId12"/>
    <p:sldId id="295" r:id="rId13"/>
    <p:sldId id="290" r:id="rId14"/>
    <p:sldId id="291"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158" y="108"/>
      </p:cViewPr>
      <p:guideLst>
        <p:guide orient="horz" pos="2160"/>
        <p:guide pos="2880"/>
      </p:guideLst>
    </p:cSldViewPr>
  </p:slideViewPr>
  <p:notesTextViewPr>
    <p:cViewPr>
      <p:scale>
        <a:sx n="100" d="100"/>
        <a:sy n="100" d="100"/>
      </p:scale>
      <p:origin x="0" y="0"/>
    </p:cViewPr>
  </p:notesTextViewPr>
  <p:notesViewPr>
    <p:cSldViewPr>
      <p:cViewPr varScale="1">
        <p:scale>
          <a:sx n="82" d="100"/>
          <a:sy n="82" d="100"/>
        </p:scale>
        <p:origin x="-3186" y="-72"/>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5081"/>
            <a:ext cx="2693987"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zh-CN" dirty="0" smtClean="0"/>
              <a:t>IEEE 15-16-0028-00-007a</a:t>
            </a:r>
            <a:endParaRPr lang="en-US" altLang="zh-CN" dirty="0"/>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zh-CN"/>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ltLang="zh-CN"/>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zh-CN"/>
              <a:t>Page </a:t>
            </a:r>
            <a:fld id="{5DFC834A-87AC-4CC8-9400-01035A11F60B}" type="slidenum">
              <a:rPr lang="en-US" altLang="zh-CN"/>
              <a:pPr/>
              <a:t>‹#›</a:t>
            </a:fld>
            <a:endParaRPr lang="en-US" altLang="zh-CN"/>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ltLang="zh-CN"/>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extLst>
      <p:ext uri="{BB962C8B-B14F-4D97-AF65-F5344CB8AC3E}">
        <p14:creationId xmlns:p14="http://schemas.microsoft.com/office/powerpoint/2010/main" val="41671368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zh-CN"/>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zh-CN"/>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zh-CN"/>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zh-CN"/>
              <a:t>Page </a:t>
            </a:r>
            <a:fld id="{E03D6019-6E9A-433C-BEAF-106EDE2EE5B7}" type="slidenum">
              <a:rPr lang="en-US" altLang="zh-CN"/>
              <a:pPr/>
              <a:t>‹#›</a:t>
            </a:fld>
            <a:endParaRPr lang="en-US" altLang="zh-CN"/>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ltLang="zh-CN"/>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extLst>
      <p:ext uri="{BB962C8B-B14F-4D97-AF65-F5344CB8AC3E}">
        <p14:creationId xmlns:p14="http://schemas.microsoft.com/office/powerpoint/2010/main" val="593161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dirty="0" smtClean="0"/>
              <a:t>单击此处编辑母版标题样式</a:t>
            </a:r>
            <a:endParaRPr lang="zh-CN" altLang="en-US" dirty="0"/>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dirty="0" smtClean="0"/>
              <a:t>单击此处编辑母版副标题样式</a:t>
            </a:r>
            <a:endParaRPr lang="zh-CN" altLang="en-US" dirty="0"/>
          </a:p>
        </p:txBody>
      </p:sp>
      <p:sp>
        <p:nvSpPr>
          <p:cNvPr id="4" name="日期占位符 3"/>
          <p:cNvSpPr>
            <a:spLocks noGrp="1"/>
          </p:cNvSpPr>
          <p:nvPr>
            <p:ph type="dt" sz="half" idx="10"/>
          </p:nvPr>
        </p:nvSpPr>
        <p:spPr/>
        <p:txBody>
          <a:bodyPr/>
          <a:lstStyle>
            <a:lvl1pPr>
              <a:defRPr/>
            </a:lvl1pPr>
          </a:lstStyle>
          <a:p>
            <a:r>
              <a:rPr lang="en-US" altLang="zh-CN" dirty="0" smtClean="0"/>
              <a:t>Jan. 2016</a:t>
            </a:r>
            <a:endParaRPr lang="en-US" altLang="zh-CN" dirty="0"/>
          </a:p>
        </p:txBody>
      </p:sp>
      <p:sp>
        <p:nvSpPr>
          <p:cNvPr id="5" name="页脚占位符 4"/>
          <p:cNvSpPr>
            <a:spLocks noGrp="1"/>
          </p:cNvSpPr>
          <p:nvPr>
            <p:ph type="ftr" sz="quarter" idx="11"/>
          </p:nvPr>
        </p:nvSpPr>
        <p:spPr/>
        <p:txBody>
          <a:bodyPr/>
          <a:lstStyle>
            <a:lvl1pPr>
              <a:defRPr/>
            </a:lvl1pPr>
          </a:lstStyle>
          <a:p>
            <a:r>
              <a:rPr lang="en-US" altLang="zh-CN" dirty="0" smtClean="0"/>
              <a:t>Li Qiang, Jiang Tong, Dong Chen,  Huawei</a:t>
            </a:r>
            <a:endParaRPr lang="en-US" altLang="zh-CN" dirty="0"/>
          </a:p>
        </p:txBody>
      </p:sp>
      <p:sp>
        <p:nvSpPr>
          <p:cNvPr id="6" name="灯片编号占位符 5"/>
          <p:cNvSpPr>
            <a:spLocks noGrp="1"/>
          </p:cNvSpPr>
          <p:nvPr>
            <p:ph type="sldNum" sz="quarter" idx="12"/>
          </p:nvPr>
        </p:nvSpPr>
        <p:spPr/>
        <p:txBody>
          <a:bodyPr/>
          <a:lstStyle>
            <a:lvl1pPr>
              <a:defRPr/>
            </a:lvl1pPr>
          </a:lstStyle>
          <a:p>
            <a:r>
              <a:rPr lang="en-US" altLang="zh-CN"/>
              <a:t>Slide </a:t>
            </a:r>
            <a:fld id="{0EE293F6-38BF-4BAB-8C8B-C4B3AEFE2424}" type="slidenum">
              <a:rPr lang="en-US" altLang="zh-CN"/>
              <a:pPr/>
              <a:t>‹#›</a:t>
            </a:fld>
            <a:endParaRPr lang="en-US" altLang="zh-C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85800" y="378281"/>
            <a:ext cx="1600200" cy="215444"/>
          </a:xfrm>
        </p:spPr>
        <p:txBody>
          <a:bodyPr/>
          <a:lstStyle>
            <a:lvl1pPr>
              <a:defRPr/>
            </a:lvl1pPr>
          </a:lstStyle>
          <a:p>
            <a:r>
              <a:rPr lang="en-US" altLang="zh-CN" dirty="0" smtClean="0"/>
              <a:t>Jan. 2016</a:t>
            </a:r>
            <a:endParaRPr lang="en-US" altLang="zh-CN" dirty="0"/>
          </a:p>
        </p:txBody>
      </p:sp>
      <p:sp>
        <p:nvSpPr>
          <p:cNvPr id="5" name="页脚占位符 4"/>
          <p:cNvSpPr>
            <a:spLocks noGrp="1"/>
          </p:cNvSpPr>
          <p:nvPr>
            <p:ph type="ftr" sz="quarter" idx="11"/>
          </p:nvPr>
        </p:nvSpPr>
        <p:spPr>
          <a:xfrm>
            <a:off x="5486400" y="6475413"/>
            <a:ext cx="3124200" cy="184666"/>
          </a:xfrm>
        </p:spPr>
        <p:txBody>
          <a:bodyPr/>
          <a:lstStyle>
            <a:lvl1pPr>
              <a:defRPr/>
            </a:lvl1pPr>
          </a:lstStyle>
          <a:p>
            <a:r>
              <a:rPr lang="en-US" altLang="zh-CN" dirty="0" smtClean="0"/>
              <a:t>Li Qiang, Huawei</a:t>
            </a:r>
            <a:endParaRPr lang="en-US" altLang="zh-CN" dirty="0"/>
          </a:p>
        </p:txBody>
      </p:sp>
      <p:sp>
        <p:nvSpPr>
          <p:cNvPr id="6" name="灯片编号占位符 5"/>
          <p:cNvSpPr>
            <a:spLocks noGrp="1"/>
          </p:cNvSpPr>
          <p:nvPr>
            <p:ph type="sldNum" sz="quarter" idx="12"/>
          </p:nvPr>
        </p:nvSpPr>
        <p:spPr/>
        <p:txBody>
          <a:bodyPr/>
          <a:lstStyle>
            <a:lvl1pPr>
              <a:defRPr/>
            </a:lvl1pPr>
          </a:lstStyle>
          <a:p>
            <a:r>
              <a:rPr lang="en-US" altLang="zh-CN"/>
              <a:t>Slide </a:t>
            </a:r>
            <a:fld id="{C7F5A275-21BC-47B1-86AB-876131F52153}" type="slidenum">
              <a:rPr lang="en-US" altLang="zh-CN"/>
              <a:pPr/>
              <a:t>‹#›</a:t>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15100" y="685800"/>
            <a:ext cx="1943100" cy="54102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85800" y="685800"/>
            <a:ext cx="5676900" cy="541020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85800" y="378281"/>
            <a:ext cx="1600200" cy="215444"/>
          </a:xfrm>
        </p:spPr>
        <p:txBody>
          <a:bodyPr/>
          <a:lstStyle>
            <a:lvl1pPr>
              <a:defRPr/>
            </a:lvl1pPr>
          </a:lstStyle>
          <a:p>
            <a:r>
              <a:rPr lang="en-US" altLang="zh-CN" dirty="0" smtClean="0"/>
              <a:t>Jan. 2016</a:t>
            </a:r>
            <a:endParaRPr lang="en-US" altLang="zh-CN" dirty="0"/>
          </a:p>
        </p:txBody>
      </p:sp>
      <p:sp>
        <p:nvSpPr>
          <p:cNvPr id="5" name="页脚占位符 4"/>
          <p:cNvSpPr>
            <a:spLocks noGrp="1"/>
          </p:cNvSpPr>
          <p:nvPr>
            <p:ph type="ftr" sz="quarter" idx="11"/>
          </p:nvPr>
        </p:nvSpPr>
        <p:spPr>
          <a:xfrm>
            <a:off x="5486400" y="6475413"/>
            <a:ext cx="3124200" cy="184666"/>
          </a:xfrm>
        </p:spPr>
        <p:txBody>
          <a:bodyPr/>
          <a:lstStyle>
            <a:lvl1pPr>
              <a:defRPr/>
            </a:lvl1pPr>
          </a:lstStyle>
          <a:p>
            <a:r>
              <a:rPr lang="en-US" altLang="zh-CN" dirty="0" smtClean="0"/>
              <a:t>Li Qiang, Huawei</a:t>
            </a:r>
            <a:endParaRPr lang="en-US" altLang="zh-CN" dirty="0"/>
          </a:p>
        </p:txBody>
      </p:sp>
      <p:sp>
        <p:nvSpPr>
          <p:cNvPr id="6" name="灯片编号占位符 5"/>
          <p:cNvSpPr>
            <a:spLocks noGrp="1"/>
          </p:cNvSpPr>
          <p:nvPr>
            <p:ph type="sldNum" sz="quarter" idx="12"/>
          </p:nvPr>
        </p:nvSpPr>
        <p:spPr/>
        <p:txBody>
          <a:bodyPr/>
          <a:lstStyle>
            <a:lvl1pPr>
              <a:defRPr/>
            </a:lvl1pPr>
          </a:lstStyle>
          <a:p>
            <a:r>
              <a:rPr lang="en-US" altLang="zh-CN"/>
              <a:t>Slide </a:t>
            </a:r>
            <a:fld id="{65D4917B-83B7-4784-9FEB-956C06E80202}" type="slidenum">
              <a:rPr lang="en-US" altLang="zh-CN"/>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251520" y="1556792"/>
            <a:ext cx="8640960" cy="4114800"/>
          </a:xfrm>
        </p:spPr>
        <p:txBody>
          <a:bodyPr/>
          <a:lstStyle>
            <a:lvl1pPr>
              <a:buFont typeface="Arial Unicode MS" pitchFamily="34" charset="-122"/>
              <a:buChar char="‐"/>
              <a:defRPr sz="1800"/>
            </a:lvl1pPr>
            <a:lvl2pPr>
              <a:buFont typeface="Arial Unicode MS" pitchFamily="34" charset="-122"/>
              <a:buChar char="•"/>
              <a:defRPr sz="1800"/>
            </a:lvl2pPr>
            <a:lvl3pPr>
              <a:defRPr sz="1800"/>
            </a:lvl3pPr>
            <a:lvl4pPr>
              <a:defRPr sz="1600"/>
            </a:lvl4pPr>
            <a:lvl5pPr>
              <a:defRPr sz="1600"/>
            </a:lvl5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4" name="日期占位符 3"/>
          <p:cNvSpPr>
            <a:spLocks noGrp="1"/>
          </p:cNvSpPr>
          <p:nvPr>
            <p:ph type="dt" sz="half" idx="10"/>
          </p:nvPr>
        </p:nvSpPr>
        <p:spPr/>
        <p:txBody>
          <a:bodyPr/>
          <a:lstStyle>
            <a:lvl1pPr>
              <a:defRPr/>
            </a:lvl1pPr>
          </a:lstStyle>
          <a:p>
            <a:r>
              <a:rPr lang="en-US" altLang="zh-CN" dirty="0" smtClean="0"/>
              <a:t>Jan. 2016</a:t>
            </a:r>
            <a:endParaRPr lang="en-US" altLang="zh-CN" dirty="0"/>
          </a:p>
        </p:txBody>
      </p:sp>
      <p:sp>
        <p:nvSpPr>
          <p:cNvPr id="5" name="页脚占位符 4"/>
          <p:cNvSpPr>
            <a:spLocks noGrp="1"/>
          </p:cNvSpPr>
          <p:nvPr>
            <p:ph type="ftr" sz="quarter" idx="11"/>
          </p:nvPr>
        </p:nvSpPr>
        <p:spPr/>
        <p:txBody>
          <a:bodyPr/>
          <a:lstStyle>
            <a:lvl1pPr>
              <a:defRPr/>
            </a:lvl1pPr>
          </a:lstStyle>
          <a:p>
            <a:r>
              <a:rPr lang="en-US" altLang="zh-CN" dirty="0" smtClean="0"/>
              <a:t>Li Qiang, Jiang Tong, Dong Chen, Huawei</a:t>
            </a:r>
            <a:endParaRPr lang="en-US" altLang="zh-CN" dirty="0"/>
          </a:p>
        </p:txBody>
      </p:sp>
      <p:sp>
        <p:nvSpPr>
          <p:cNvPr id="6" name="灯片编号占位符 5"/>
          <p:cNvSpPr>
            <a:spLocks noGrp="1"/>
          </p:cNvSpPr>
          <p:nvPr>
            <p:ph type="sldNum" sz="quarter" idx="12"/>
          </p:nvPr>
        </p:nvSpPr>
        <p:spPr/>
        <p:txBody>
          <a:bodyPr/>
          <a:lstStyle>
            <a:lvl1pPr>
              <a:defRPr/>
            </a:lvl1pPr>
          </a:lstStyle>
          <a:p>
            <a:r>
              <a:rPr lang="en-US" altLang="zh-CN"/>
              <a:t>Slide </a:t>
            </a:r>
            <a:fld id="{AEA05115-4AC8-4E17-8B0D-0A6ADE0E5F4F}" type="slidenum">
              <a:rPr lang="en-US" altLang="zh-CN"/>
              <a:pPr/>
              <a:t>‹#›</a:t>
            </a:fld>
            <a:endParaRPr lang="en-US"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r>
              <a:rPr lang="en-US" altLang="zh-CN"/>
              <a:t>&lt;month year&gt;</a:t>
            </a:r>
          </a:p>
        </p:txBody>
      </p:sp>
      <p:sp>
        <p:nvSpPr>
          <p:cNvPr id="5" name="页脚占位符 4"/>
          <p:cNvSpPr>
            <a:spLocks noGrp="1"/>
          </p:cNvSpPr>
          <p:nvPr>
            <p:ph type="ftr" sz="quarter" idx="11"/>
          </p:nvPr>
        </p:nvSpPr>
        <p:spPr/>
        <p:txBody>
          <a:bodyPr/>
          <a:lstStyle>
            <a:lvl1pPr>
              <a:defRPr/>
            </a:lvl1pPr>
          </a:lstStyle>
          <a:p>
            <a:r>
              <a:rPr lang="en-US" altLang="zh-CN"/>
              <a:t>&lt;author&gt;, &lt;company&gt;</a:t>
            </a:r>
          </a:p>
        </p:txBody>
      </p:sp>
      <p:sp>
        <p:nvSpPr>
          <p:cNvPr id="6" name="灯片编号占位符 5"/>
          <p:cNvSpPr>
            <a:spLocks noGrp="1"/>
          </p:cNvSpPr>
          <p:nvPr>
            <p:ph type="sldNum" sz="quarter" idx="12"/>
          </p:nvPr>
        </p:nvSpPr>
        <p:spPr/>
        <p:txBody>
          <a:bodyPr/>
          <a:lstStyle>
            <a:lvl1pPr>
              <a:defRPr/>
            </a:lvl1pPr>
          </a:lstStyle>
          <a:p>
            <a:r>
              <a:rPr lang="en-US" altLang="zh-CN"/>
              <a:t>Slide </a:t>
            </a:r>
            <a:fld id="{3F3B4906-D868-40F4-8284-AF77658669BB}" type="slidenum">
              <a:rPr lang="en-US" altLang="zh-CN"/>
              <a:pPr/>
              <a:t>‹#›</a:t>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lvl1pPr>
              <a:defRPr/>
            </a:lvl1pPr>
          </a:lstStyle>
          <a:p>
            <a:r>
              <a:rPr lang="en-US" altLang="zh-CN"/>
              <a:t>&lt;month year&gt;</a:t>
            </a:r>
          </a:p>
        </p:txBody>
      </p:sp>
      <p:sp>
        <p:nvSpPr>
          <p:cNvPr id="6" name="页脚占位符 5"/>
          <p:cNvSpPr>
            <a:spLocks noGrp="1"/>
          </p:cNvSpPr>
          <p:nvPr>
            <p:ph type="ftr" sz="quarter" idx="11"/>
          </p:nvPr>
        </p:nvSpPr>
        <p:spPr/>
        <p:txBody>
          <a:bodyPr/>
          <a:lstStyle>
            <a:lvl1pPr>
              <a:defRPr/>
            </a:lvl1pPr>
          </a:lstStyle>
          <a:p>
            <a:r>
              <a:rPr lang="en-US" altLang="zh-CN"/>
              <a:t>&lt;author&gt;, &lt;company&gt;</a:t>
            </a:r>
          </a:p>
        </p:txBody>
      </p:sp>
      <p:sp>
        <p:nvSpPr>
          <p:cNvPr id="7" name="灯片编号占位符 6"/>
          <p:cNvSpPr>
            <a:spLocks noGrp="1"/>
          </p:cNvSpPr>
          <p:nvPr>
            <p:ph type="sldNum" sz="quarter" idx="12"/>
          </p:nvPr>
        </p:nvSpPr>
        <p:spPr/>
        <p:txBody>
          <a:bodyPr/>
          <a:lstStyle>
            <a:lvl1pPr>
              <a:defRPr/>
            </a:lvl1pPr>
          </a:lstStyle>
          <a:p>
            <a:r>
              <a:rPr lang="en-US" altLang="zh-CN"/>
              <a:t>Slide </a:t>
            </a:r>
            <a:fld id="{A045160D-E297-4590-A70E-D4C7E2C7E21C}" type="slidenum">
              <a:rPr lang="en-US" altLang="zh-CN"/>
              <a:pPr/>
              <a:t>‹#›</a:t>
            </a:fld>
            <a:endParaRPr lang="en-US"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lvl1pPr>
              <a:defRPr/>
            </a:lvl1pPr>
          </a:lstStyle>
          <a:p>
            <a:r>
              <a:rPr lang="en-US" altLang="zh-CN"/>
              <a:t>&lt;month year&gt;</a:t>
            </a:r>
          </a:p>
        </p:txBody>
      </p:sp>
      <p:sp>
        <p:nvSpPr>
          <p:cNvPr id="8" name="页脚占位符 7"/>
          <p:cNvSpPr>
            <a:spLocks noGrp="1"/>
          </p:cNvSpPr>
          <p:nvPr>
            <p:ph type="ftr" sz="quarter" idx="11"/>
          </p:nvPr>
        </p:nvSpPr>
        <p:spPr/>
        <p:txBody>
          <a:bodyPr/>
          <a:lstStyle>
            <a:lvl1pPr>
              <a:defRPr/>
            </a:lvl1pPr>
          </a:lstStyle>
          <a:p>
            <a:r>
              <a:rPr lang="en-US" altLang="zh-CN"/>
              <a:t>&lt;author&gt;, &lt;company&gt;</a:t>
            </a:r>
          </a:p>
        </p:txBody>
      </p:sp>
      <p:sp>
        <p:nvSpPr>
          <p:cNvPr id="9" name="灯片编号占位符 8"/>
          <p:cNvSpPr>
            <a:spLocks noGrp="1"/>
          </p:cNvSpPr>
          <p:nvPr>
            <p:ph type="sldNum" sz="quarter" idx="12"/>
          </p:nvPr>
        </p:nvSpPr>
        <p:spPr/>
        <p:txBody>
          <a:bodyPr/>
          <a:lstStyle>
            <a:lvl1pPr>
              <a:defRPr/>
            </a:lvl1pPr>
          </a:lstStyle>
          <a:p>
            <a:r>
              <a:rPr lang="en-US" altLang="zh-CN"/>
              <a:t>Slide </a:t>
            </a:r>
            <a:fld id="{AD705F94-C56B-4F10-B507-F2E446AA7ADF}" type="slidenum">
              <a:rPr lang="en-US" altLang="zh-CN"/>
              <a:pPr/>
              <a:t>‹#›</a:t>
            </a:fld>
            <a:endParaRPr lang="en-US"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a:defRPr/>
            </a:lvl1pPr>
          </a:lstStyle>
          <a:p>
            <a:r>
              <a:rPr lang="en-US" altLang="zh-CN"/>
              <a:t>&lt;month year&gt;</a:t>
            </a:r>
          </a:p>
        </p:txBody>
      </p:sp>
      <p:sp>
        <p:nvSpPr>
          <p:cNvPr id="4" name="页脚占位符 3"/>
          <p:cNvSpPr>
            <a:spLocks noGrp="1"/>
          </p:cNvSpPr>
          <p:nvPr>
            <p:ph type="ftr" sz="quarter" idx="11"/>
          </p:nvPr>
        </p:nvSpPr>
        <p:spPr/>
        <p:txBody>
          <a:bodyPr/>
          <a:lstStyle>
            <a:lvl1pPr>
              <a:defRPr/>
            </a:lvl1pPr>
          </a:lstStyle>
          <a:p>
            <a:r>
              <a:rPr lang="en-US" altLang="zh-CN"/>
              <a:t>&lt;author&gt;, &lt;company&gt;</a:t>
            </a:r>
          </a:p>
        </p:txBody>
      </p:sp>
      <p:sp>
        <p:nvSpPr>
          <p:cNvPr id="5" name="灯片编号占位符 4"/>
          <p:cNvSpPr>
            <a:spLocks noGrp="1"/>
          </p:cNvSpPr>
          <p:nvPr>
            <p:ph type="sldNum" sz="quarter" idx="12"/>
          </p:nvPr>
        </p:nvSpPr>
        <p:spPr/>
        <p:txBody>
          <a:bodyPr/>
          <a:lstStyle>
            <a:lvl1pPr>
              <a:defRPr/>
            </a:lvl1pPr>
          </a:lstStyle>
          <a:p>
            <a:r>
              <a:rPr lang="en-US" altLang="zh-CN"/>
              <a:t>Slide </a:t>
            </a:r>
            <a:fld id="{3C11AACB-BF0D-40F8-B441-B8D7607B43DE}" type="slidenum">
              <a:rPr lang="en-US" altLang="zh-CN"/>
              <a:pPr/>
              <a:t>‹#›</a:t>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685800" y="378281"/>
            <a:ext cx="1600200" cy="215444"/>
          </a:xfrm>
        </p:spPr>
        <p:txBody>
          <a:bodyPr/>
          <a:lstStyle>
            <a:lvl1pPr>
              <a:defRPr/>
            </a:lvl1pPr>
          </a:lstStyle>
          <a:p>
            <a:r>
              <a:rPr lang="en-US" altLang="zh-CN" dirty="0" smtClean="0"/>
              <a:t>Jan. 2016</a:t>
            </a:r>
            <a:endParaRPr lang="en-US" altLang="zh-CN" dirty="0"/>
          </a:p>
        </p:txBody>
      </p:sp>
      <p:sp>
        <p:nvSpPr>
          <p:cNvPr id="3" name="页脚占位符 2"/>
          <p:cNvSpPr>
            <a:spLocks noGrp="1"/>
          </p:cNvSpPr>
          <p:nvPr>
            <p:ph type="ftr" sz="quarter" idx="11"/>
          </p:nvPr>
        </p:nvSpPr>
        <p:spPr>
          <a:xfrm>
            <a:off x="5486400" y="6475413"/>
            <a:ext cx="3124200" cy="184666"/>
          </a:xfrm>
        </p:spPr>
        <p:txBody>
          <a:bodyPr/>
          <a:lstStyle>
            <a:lvl1pPr>
              <a:defRPr/>
            </a:lvl1pPr>
          </a:lstStyle>
          <a:p>
            <a:r>
              <a:rPr lang="en-US" altLang="zh-CN" dirty="0" smtClean="0"/>
              <a:t>Li Qiang, Huawei</a:t>
            </a:r>
            <a:endParaRPr lang="en-US" altLang="zh-CN" dirty="0"/>
          </a:p>
        </p:txBody>
      </p:sp>
      <p:sp>
        <p:nvSpPr>
          <p:cNvPr id="4" name="灯片编号占位符 3"/>
          <p:cNvSpPr>
            <a:spLocks noGrp="1"/>
          </p:cNvSpPr>
          <p:nvPr>
            <p:ph type="sldNum" sz="quarter" idx="12"/>
          </p:nvPr>
        </p:nvSpPr>
        <p:spPr/>
        <p:txBody>
          <a:bodyPr/>
          <a:lstStyle>
            <a:lvl1pPr>
              <a:defRPr/>
            </a:lvl1pPr>
          </a:lstStyle>
          <a:p>
            <a:r>
              <a:rPr lang="en-US" altLang="zh-CN"/>
              <a:t>Slide </a:t>
            </a:r>
            <a:fld id="{76C0EB13-4677-48A4-A691-EDFD86E62D7A}" type="slidenum">
              <a:rPr lang="en-US" altLang="zh-CN"/>
              <a:pPr/>
              <a:t>‹#›</a:t>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a:xfrm>
            <a:off x="685800" y="378281"/>
            <a:ext cx="1600200" cy="215444"/>
          </a:xfrm>
        </p:spPr>
        <p:txBody>
          <a:bodyPr/>
          <a:lstStyle>
            <a:lvl1pPr>
              <a:defRPr/>
            </a:lvl1pPr>
          </a:lstStyle>
          <a:p>
            <a:r>
              <a:rPr lang="en-US" altLang="zh-CN" dirty="0" smtClean="0"/>
              <a:t>Jan. 2016</a:t>
            </a:r>
            <a:endParaRPr lang="en-US" altLang="zh-CN" dirty="0"/>
          </a:p>
        </p:txBody>
      </p:sp>
      <p:sp>
        <p:nvSpPr>
          <p:cNvPr id="6" name="页脚占位符 5"/>
          <p:cNvSpPr>
            <a:spLocks noGrp="1"/>
          </p:cNvSpPr>
          <p:nvPr>
            <p:ph type="ftr" sz="quarter" idx="11"/>
          </p:nvPr>
        </p:nvSpPr>
        <p:spPr>
          <a:xfrm>
            <a:off x="5486400" y="6475413"/>
            <a:ext cx="3124200" cy="184666"/>
          </a:xfrm>
        </p:spPr>
        <p:txBody>
          <a:bodyPr/>
          <a:lstStyle>
            <a:lvl1pPr>
              <a:defRPr/>
            </a:lvl1pPr>
          </a:lstStyle>
          <a:p>
            <a:r>
              <a:rPr lang="en-US" altLang="zh-CN" dirty="0" smtClean="0"/>
              <a:t>Li Qiang, Huawei</a:t>
            </a:r>
            <a:endParaRPr lang="en-US" altLang="zh-CN" dirty="0"/>
          </a:p>
        </p:txBody>
      </p:sp>
      <p:sp>
        <p:nvSpPr>
          <p:cNvPr id="7" name="灯片编号占位符 6"/>
          <p:cNvSpPr>
            <a:spLocks noGrp="1"/>
          </p:cNvSpPr>
          <p:nvPr>
            <p:ph type="sldNum" sz="quarter" idx="12"/>
          </p:nvPr>
        </p:nvSpPr>
        <p:spPr/>
        <p:txBody>
          <a:bodyPr/>
          <a:lstStyle>
            <a:lvl1pPr>
              <a:defRPr/>
            </a:lvl1pPr>
          </a:lstStyle>
          <a:p>
            <a:r>
              <a:rPr lang="en-US" altLang="zh-CN"/>
              <a:t>Slide </a:t>
            </a:r>
            <a:fld id="{159F1173-A864-4456-9DBB-EC42A415406B}" type="slidenum">
              <a:rPr lang="en-US" altLang="zh-CN"/>
              <a:pPr/>
              <a:t>‹#›</a:t>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a:xfrm>
            <a:off x="685800" y="378281"/>
            <a:ext cx="1600200" cy="215444"/>
          </a:xfrm>
        </p:spPr>
        <p:txBody>
          <a:bodyPr/>
          <a:lstStyle>
            <a:lvl1pPr>
              <a:defRPr/>
            </a:lvl1pPr>
          </a:lstStyle>
          <a:p>
            <a:r>
              <a:rPr lang="en-US" altLang="zh-CN" dirty="0" smtClean="0"/>
              <a:t>Jan. 2016</a:t>
            </a:r>
            <a:endParaRPr lang="en-US" altLang="zh-CN" dirty="0"/>
          </a:p>
        </p:txBody>
      </p:sp>
      <p:sp>
        <p:nvSpPr>
          <p:cNvPr id="6" name="页脚占位符 5"/>
          <p:cNvSpPr>
            <a:spLocks noGrp="1"/>
          </p:cNvSpPr>
          <p:nvPr>
            <p:ph type="ftr" sz="quarter" idx="11"/>
          </p:nvPr>
        </p:nvSpPr>
        <p:spPr>
          <a:xfrm>
            <a:off x="5486400" y="6475413"/>
            <a:ext cx="3124200" cy="184666"/>
          </a:xfrm>
        </p:spPr>
        <p:txBody>
          <a:bodyPr/>
          <a:lstStyle>
            <a:lvl1pPr>
              <a:defRPr/>
            </a:lvl1pPr>
          </a:lstStyle>
          <a:p>
            <a:r>
              <a:rPr lang="en-US" altLang="zh-CN" dirty="0" smtClean="0"/>
              <a:t>Li Qiang, Huawei</a:t>
            </a:r>
            <a:endParaRPr lang="en-US" altLang="zh-CN" dirty="0"/>
          </a:p>
        </p:txBody>
      </p:sp>
      <p:sp>
        <p:nvSpPr>
          <p:cNvPr id="7" name="灯片编号占位符 6"/>
          <p:cNvSpPr>
            <a:spLocks noGrp="1"/>
          </p:cNvSpPr>
          <p:nvPr>
            <p:ph type="sldNum" sz="quarter" idx="12"/>
          </p:nvPr>
        </p:nvSpPr>
        <p:spPr/>
        <p:txBody>
          <a:bodyPr/>
          <a:lstStyle>
            <a:lvl1pPr>
              <a:defRPr/>
            </a:lvl1pPr>
          </a:lstStyle>
          <a:p>
            <a:r>
              <a:rPr lang="en-US" altLang="zh-CN"/>
              <a:t>Slide </a:t>
            </a:r>
            <a:fld id="{1AA5A844-D53B-4DA7-A3DA-932A3CEED710}" type="slidenum">
              <a:rPr lang="en-US" altLang="zh-CN"/>
              <a:pPr/>
              <a:t>‹#›</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zh-CN" altLang="en-US" dirty="0" smtClean="0"/>
              <a:t>单击此处编辑母版标题样式</a:t>
            </a:r>
            <a:endParaRPr lang="en-US" altLang="zh-CN" dirty="0"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en-US" altLang="zh-CN"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宋体" charset="-122"/>
              </a:defRPr>
            </a:lvl1pPr>
          </a:lstStyle>
          <a:p>
            <a:r>
              <a:rPr lang="en-US" altLang="zh-CN" dirty="0" smtClean="0"/>
              <a:t>March 2016</a:t>
            </a:r>
            <a:endParaRPr lang="en-US" altLang="zh-CN"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宋体" charset="-122"/>
              </a:defRPr>
            </a:lvl1pPr>
          </a:lstStyle>
          <a:p>
            <a:r>
              <a:rPr lang="en-US" altLang="zh-CN" dirty="0" smtClean="0"/>
              <a:t>Li Qiang, Huawei</a:t>
            </a:r>
            <a:endParaRPr lang="en-US" altLang="zh-CN"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宋体" charset="-122"/>
              </a:defRPr>
            </a:lvl1pPr>
          </a:lstStyle>
          <a:p>
            <a:r>
              <a:rPr lang="en-US" altLang="zh-CN"/>
              <a:t>Slide </a:t>
            </a:r>
            <a:fld id="{4F86E66E-D9C0-4855-B6C9-2AB5A3396A65}" type="slidenum">
              <a:rPr lang="en-US" altLang="zh-CN"/>
              <a:pPr/>
              <a:t>‹#›</a:t>
            </a:fld>
            <a:endParaRPr lang="en-US" altLang="zh-CN"/>
          </a:p>
        </p:txBody>
      </p:sp>
      <p:sp>
        <p:nvSpPr>
          <p:cNvPr id="1031" name="Rectangle 7"/>
          <p:cNvSpPr>
            <a:spLocks noChangeArrowheads="1"/>
          </p:cNvSpPr>
          <p:nvPr/>
        </p:nvSpPr>
        <p:spPr bwMode="auto">
          <a:xfrm>
            <a:off x="3779912" y="424934"/>
            <a:ext cx="4678288" cy="184666"/>
          </a:xfrm>
          <a:prstGeom prst="rect">
            <a:avLst/>
          </a:prstGeom>
          <a:noFill/>
          <a:ln w="9525">
            <a:noFill/>
            <a:miter lim="800000"/>
            <a:headEnd/>
            <a:tailEnd/>
          </a:ln>
          <a:effectLst/>
        </p:spPr>
        <p:txBody>
          <a:bodyPr wrap="square" lIns="0" tIns="0" rIns="0" bIns="0" anchor="b">
            <a:spAutoFit/>
          </a:bodyPr>
          <a:lstStyle/>
          <a:p>
            <a:pPr lvl="4" algn="r"/>
            <a:r>
              <a:rPr lang="en-US" altLang="zh-CN" sz="1200" b="1" i="0" kern="1200" dirty="0" smtClean="0">
                <a:solidFill>
                  <a:schemeClr val="tx1"/>
                </a:solidFill>
                <a:latin typeface="Times New Roman" pitchFamily="18" charset="0"/>
                <a:ea typeface="+mn-ea"/>
                <a:cs typeface="+mn-cs"/>
              </a:rPr>
              <a:t>doc.:</a:t>
            </a:r>
            <a:r>
              <a:rPr lang="en-US" altLang="zh-CN" sz="1200" b="1" i="0" kern="1200" baseline="0" dirty="0" smtClean="0">
                <a:solidFill>
                  <a:schemeClr val="tx1"/>
                </a:solidFill>
                <a:latin typeface="Times New Roman" pitchFamily="18" charset="0"/>
                <a:ea typeface="+mn-ea"/>
                <a:cs typeface="+mn-cs"/>
              </a:rPr>
              <a:t> IEEE 802.</a:t>
            </a:r>
            <a:r>
              <a:rPr lang="en-US" altLang="zh-CN" b="1" dirty="0" smtClean="0"/>
              <a:t>15-17-0372-00-0013</a:t>
            </a:r>
            <a:endParaRPr lang="en-US" altLang="zh-CN" sz="1400" b="1" dirty="0">
              <a:ea typeface="宋体"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zh-CN">
                <a:ea typeface="宋体"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1">
              <a:lumMod val="85000"/>
              <a:lumOff val="15000"/>
            </a:schemeClr>
          </a:solidFill>
          <a:latin typeface="Arial Unicode MS" pitchFamily="34" charset="-122"/>
          <a:ea typeface="Arial Unicode MS" pitchFamily="34" charset="-122"/>
          <a:cs typeface="Arial Unicode MS" pitchFamily="34" charset="-122"/>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lumMod val="85000"/>
              <a:lumOff val="15000"/>
            </a:schemeClr>
          </a:solidFill>
          <a:latin typeface="Arial Unicode MS" pitchFamily="34" charset="-122"/>
          <a:ea typeface="Arial Unicode MS" pitchFamily="34" charset="-122"/>
          <a:cs typeface="Arial Unicode MS" pitchFamily="34" charset="-122"/>
        </a:defRPr>
      </a:lvl1pPr>
      <a:lvl2pPr marL="742950" indent="-285750" algn="l" rtl="0" eaLnBrk="1" fontAlgn="base" hangingPunct="1">
        <a:spcBef>
          <a:spcPct val="20000"/>
        </a:spcBef>
        <a:spcAft>
          <a:spcPct val="0"/>
        </a:spcAft>
        <a:buChar char="–"/>
        <a:defRPr sz="2800">
          <a:solidFill>
            <a:schemeClr val="tx1">
              <a:lumMod val="85000"/>
              <a:lumOff val="15000"/>
            </a:schemeClr>
          </a:solidFill>
          <a:latin typeface="Arial Unicode MS" pitchFamily="34" charset="-122"/>
          <a:ea typeface="Arial Unicode MS" pitchFamily="34" charset="-122"/>
          <a:cs typeface="Arial Unicode MS" pitchFamily="34" charset="-122"/>
        </a:defRPr>
      </a:lvl2pPr>
      <a:lvl3pPr marL="1085850" indent="-228600" algn="l" rtl="0" eaLnBrk="1" fontAlgn="base" hangingPunct="1">
        <a:spcBef>
          <a:spcPct val="20000"/>
        </a:spcBef>
        <a:spcAft>
          <a:spcPct val="0"/>
        </a:spcAft>
        <a:buChar char="•"/>
        <a:defRPr sz="2400">
          <a:solidFill>
            <a:schemeClr val="tx1">
              <a:lumMod val="85000"/>
              <a:lumOff val="15000"/>
            </a:schemeClr>
          </a:solidFill>
          <a:latin typeface="Arial Unicode MS" pitchFamily="34" charset="-122"/>
          <a:ea typeface="Arial Unicode MS" pitchFamily="34" charset="-122"/>
          <a:cs typeface="Arial Unicode MS" pitchFamily="34" charset="-122"/>
        </a:defRPr>
      </a:lvl3pPr>
      <a:lvl4pPr marL="1428750" indent="-228600" algn="l" rtl="0" eaLnBrk="1" fontAlgn="base" hangingPunct="1">
        <a:spcBef>
          <a:spcPct val="20000"/>
        </a:spcBef>
        <a:spcAft>
          <a:spcPct val="0"/>
        </a:spcAft>
        <a:buChar char="–"/>
        <a:defRPr sz="2000">
          <a:solidFill>
            <a:schemeClr val="tx1">
              <a:lumMod val="85000"/>
              <a:lumOff val="15000"/>
            </a:schemeClr>
          </a:solidFill>
          <a:latin typeface="Arial Unicode MS" pitchFamily="34" charset="-122"/>
          <a:ea typeface="Arial Unicode MS" pitchFamily="34" charset="-122"/>
          <a:cs typeface="Arial Unicode MS" pitchFamily="34" charset="-122"/>
        </a:defRPr>
      </a:lvl4pPr>
      <a:lvl5pPr marL="1771650" indent="-228600" algn="l" rtl="0" eaLnBrk="1" fontAlgn="base" hangingPunct="1">
        <a:spcBef>
          <a:spcPct val="20000"/>
        </a:spcBef>
        <a:spcAft>
          <a:spcPct val="0"/>
        </a:spcAft>
        <a:buChar char="•"/>
        <a:defRPr sz="2000">
          <a:solidFill>
            <a:schemeClr val="tx1">
              <a:lumMod val="85000"/>
              <a:lumOff val="15000"/>
            </a:schemeClr>
          </a:solidFill>
          <a:latin typeface="Arial Unicode MS" pitchFamily="34" charset="-122"/>
          <a:ea typeface="Arial Unicode MS" pitchFamily="34" charset="-122"/>
          <a:cs typeface="Arial Unicode MS" pitchFamily="34" charset="-122"/>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dirty="0" smtClean="0"/>
              <a:t>July. 2017</a:t>
            </a:r>
            <a:endParaRPr lang="en-US" altLang="zh-CN" dirty="0"/>
          </a:p>
        </p:txBody>
      </p:sp>
      <p:sp>
        <p:nvSpPr>
          <p:cNvPr id="3" name="页脚占位符 2"/>
          <p:cNvSpPr>
            <a:spLocks noGrp="1"/>
          </p:cNvSpPr>
          <p:nvPr>
            <p:ph type="ftr" sz="quarter" idx="11"/>
          </p:nvPr>
        </p:nvSpPr>
        <p:spPr/>
        <p:txBody>
          <a:bodyPr/>
          <a:lstStyle/>
          <a:p>
            <a:r>
              <a:rPr lang="en-US" altLang="zh-CN" dirty="0" smtClean="0"/>
              <a:t>John Li, Huawei</a:t>
            </a:r>
            <a:endParaRPr lang="en-US" altLang="zh-CN" dirty="0"/>
          </a:p>
        </p:txBody>
      </p:sp>
      <p:sp>
        <p:nvSpPr>
          <p:cNvPr id="4" name="灯片编号占位符 3"/>
          <p:cNvSpPr>
            <a:spLocks noGrp="1"/>
          </p:cNvSpPr>
          <p:nvPr>
            <p:ph type="sldNum" sz="quarter" idx="12"/>
          </p:nvPr>
        </p:nvSpPr>
        <p:spPr/>
        <p:txBody>
          <a:bodyPr/>
          <a:lstStyle/>
          <a:p>
            <a:r>
              <a:rPr lang="en-US" altLang="zh-CN" smtClean="0"/>
              <a:t>Slide </a:t>
            </a:r>
            <a:fld id="{76C0EB13-4677-48A4-A691-EDFD86E62D7A}" type="slidenum">
              <a:rPr lang="en-US" altLang="zh-CN" smtClean="0"/>
              <a:pPr/>
              <a:t>1</a:t>
            </a:fld>
            <a:endParaRPr lang="en-US" altLang="zh-CN"/>
          </a:p>
        </p:txBody>
      </p:sp>
      <p:sp>
        <p:nvSpPr>
          <p:cNvPr id="5" name="Rectangle 3"/>
          <p:cNvSpPr>
            <a:spLocks noChangeArrowheads="1"/>
          </p:cNvSpPr>
          <p:nvPr/>
        </p:nvSpPr>
        <p:spPr bwMode="auto">
          <a:xfrm>
            <a:off x="152400" y="609600"/>
            <a:ext cx="8991600" cy="4524315"/>
          </a:xfrm>
          <a:prstGeom prst="rect">
            <a:avLst/>
          </a:prstGeom>
          <a:noFill/>
          <a:ln w="12700">
            <a:noFill/>
            <a:miter lim="800000"/>
            <a:headEnd type="none" w="sm" len="sm"/>
            <a:tailEnd type="none" w="sm" len="sm"/>
          </a:ln>
          <a:effectLst/>
        </p:spPr>
        <p:txBody>
          <a:bodyPr>
            <a:spAutoFit/>
          </a:bodyPr>
          <a:lstStyle/>
          <a:p>
            <a:pPr algn="ctr"/>
            <a:r>
              <a:rPr lang="en-US" altLang="zh-CN" sz="1800" b="1" u="sng" dirty="0">
                <a:solidFill>
                  <a:schemeClr val="tx1">
                    <a:lumMod val="85000"/>
                    <a:lumOff val="15000"/>
                  </a:schemeClr>
                </a:solidFill>
                <a:effectLst>
                  <a:outerShdw blurRad="38100" dist="38100" dir="2700000" algn="tl">
                    <a:srgbClr val="C0C0C0"/>
                  </a:outerShdw>
                </a:effectLst>
                <a:ea typeface="宋体" charset="-122"/>
              </a:rPr>
              <a:t>Project: IEEE P802.15 Working Group for Wireless Personal Area Networks (WPANs)</a:t>
            </a:r>
            <a:endParaRPr lang="en-US" altLang="zh-CN" sz="1600" b="1" dirty="0">
              <a:solidFill>
                <a:schemeClr val="tx1">
                  <a:lumMod val="85000"/>
                  <a:lumOff val="15000"/>
                </a:schemeClr>
              </a:solidFill>
              <a:ea typeface="宋体" charset="-122"/>
            </a:endParaRPr>
          </a:p>
          <a:p>
            <a:endParaRPr lang="en-US" altLang="zh-CN" sz="1600" dirty="0">
              <a:solidFill>
                <a:schemeClr val="tx1">
                  <a:lumMod val="85000"/>
                  <a:lumOff val="15000"/>
                </a:schemeClr>
              </a:solidFill>
              <a:ea typeface="宋体" charset="-122"/>
            </a:endParaRPr>
          </a:p>
          <a:p>
            <a:r>
              <a:rPr lang="en-US" altLang="zh-CN" sz="1600" b="1" dirty="0">
                <a:solidFill>
                  <a:schemeClr val="tx1">
                    <a:lumMod val="85000"/>
                    <a:lumOff val="15000"/>
                  </a:schemeClr>
                </a:solidFill>
                <a:ea typeface="宋体" charset="-122"/>
              </a:rPr>
              <a:t>Submission Title:</a:t>
            </a:r>
            <a:r>
              <a:rPr lang="en-US" altLang="zh-CN" sz="1600" dirty="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[On unifying PPDU formats]</a:t>
            </a:r>
            <a:r>
              <a:rPr lang="en-US" altLang="zh-CN" sz="1600" dirty="0">
                <a:solidFill>
                  <a:schemeClr val="tx1">
                    <a:lumMod val="85000"/>
                    <a:lumOff val="15000"/>
                  </a:schemeClr>
                </a:solidFill>
                <a:ea typeface="宋体" charset="-122"/>
              </a:rPr>
              <a:t>	</a:t>
            </a:r>
          </a:p>
          <a:p>
            <a:r>
              <a:rPr lang="en-US" altLang="zh-CN" sz="1600" b="1" dirty="0">
                <a:solidFill>
                  <a:schemeClr val="tx1">
                    <a:lumMod val="85000"/>
                    <a:lumOff val="15000"/>
                  </a:schemeClr>
                </a:solidFill>
                <a:ea typeface="宋体" charset="-122"/>
              </a:rPr>
              <a:t>Date Submitted: </a:t>
            </a:r>
            <a:r>
              <a:rPr lang="en-US" altLang="zh-CN" sz="1600" dirty="0" smtClean="0">
                <a:solidFill>
                  <a:schemeClr val="tx1">
                    <a:lumMod val="85000"/>
                    <a:lumOff val="15000"/>
                  </a:schemeClr>
                </a:solidFill>
                <a:ea typeface="宋体" charset="-122"/>
              </a:rPr>
              <a:t>[July, 2017]</a:t>
            </a:r>
            <a:r>
              <a:rPr lang="en-US" altLang="zh-CN" sz="1600" dirty="0">
                <a:solidFill>
                  <a:schemeClr val="tx1">
                    <a:lumMod val="85000"/>
                    <a:lumOff val="15000"/>
                  </a:schemeClr>
                </a:solidFill>
                <a:ea typeface="宋体" charset="-122"/>
              </a:rPr>
              <a:t>	</a:t>
            </a:r>
          </a:p>
          <a:p>
            <a:r>
              <a:rPr lang="en-US" altLang="zh-CN" sz="1600" b="1" dirty="0">
                <a:solidFill>
                  <a:schemeClr val="tx1">
                    <a:lumMod val="85000"/>
                    <a:lumOff val="15000"/>
                  </a:schemeClr>
                </a:solidFill>
                <a:ea typeface="宋体" charset="-122"/>
              </a:rPr>
              <a:t>Source:</a:t>
            </a:r>
            <a:r>
              <a:rPr lang="en-US" altLang="zh-CN" sz="1600" dirty="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[John Li] </a:t>
            </a:r>
            <a:r>
              <a:rPr lang="en-US" altLang="zh-CN" sz="1600" dirty="0">
                <a:solidFill>
                  <a:schemeClr val="tx1">
                    <a:lumMod val="85000"/>
                    <a:lumOff val="15000"/>
                  </a:schemeClr>
                </a:solidFill>
                <a:ea typeface="宋体" charset="-122"/>
              </a:rPr>
              <a:t>Company </a:t>
            </a:r>
            <a:r>
              <a:rPr lang="en-US" altLang="zh-CN" sz="1600" dirty="0" smtClean="0">
                <a:solidFill>
                  <a:schemeClr val="tx1">
                    <a:lumMod val="85000"/>
                    <a:lumOff val="15000"/>
                  </a:schemeClr>
                </a:solidFill>
                <a:ea typeface="宋体" charset="-122"/>
              </a:rPr>
              <a:t>[Huawei]</a:t>
            </a:r>
            <a:endParaRPr lang="en-US" altLang="zh-CN" sz="1600" dirty="0">
              <a:solidFill>
                <a:schemeClr val="tx1">
                  <a:lumMod val="85000"/>
                  <a:lumOff val="15000"/>
                </a:schemeClr>
              </a:solidFill>
              <a:ea typeface="宋体" charset="-122"/>
            </a:endParaRPr>
          </a:p>
          <a:p>
            <a:r>
              <a:rPr lang="en-US" altLang="zh-CN" sz="1600" dirty="0">
                <a:solidFill>
                  <a:schemeClr val="tx1">
                    <a:lumMod val="85000"/>
                    <a:lumOff val="15000"/>
                  </a:schemeClr>
                </a:solidFill>
                <a:ea typeface="宋体" charset="-122"/>
              </a:rPr>
              <a:t>Address </a:t>
            </a:r>
            <a:r>
              <a:rPr lang="en-US" altLang="zh-CN" sz="1600" dirty="0" smtClean="0">
                <a:solidFill>
                  <a:schemeClr val="tx1">
                    <a:lumMod val="85000"/>
                    <a:lumOff val="15000"/>
                  </a:schemeClr>
                </a:solidFill>
                <a:ea typeface="宋体" charset="-122"/>
              </a:rPr>
              <a:t>[]</a:t>
            </a:r>
            <a:endParaRPr lang="en-US" altLang="zh-CN" sz="1600" dirty="0">
              <a:solidFill>
                <a:schemeClr val="tx1">
                  <a:lumMod val="85000"/>
                  <a:lumOff val="15000"/>
                </a:schemeClr>
              </a:solidFill>
              <a:ea typeface="宋体" charset="-122"/>
            </a:endParaRPr>
          </a:p>
          <a:p>
            <a:r>
              <a:rPr lang="en-US" altLang="zh-CN" sz="1600" dirty="0">
                <a:solidFill>
                  <a:schemeClr val="tx1">
                    <a:lumMod val="85000"/>
                    <a:lumOff val="15000"/>
                  </a:schemeClr>
                </a:solidFill>
                <a:ea typeface="宋体" charset="-122"/>
              </a:rPr>
              <a:t>Voice</a:t>
            </a:r>
            <a:r>
              <a:rPr lang="en-US" altLang="zh-CN" sz="1600" dirty="0" smtClean="0">
                <a:solidFill>
                  <a:schemeClr val="tx1">
                    <a:lumMod val="85000"/>
                    <a:lumOff val="15000"/>
                  </a:schemeClr>
                </a:solidFill>
                <a:ea typeface="宋体" charset="-122"/>
              </a:rPr>
              <a:t>:[</a:t>
            </a:r>
            <a:r>
              <a:rPr lang="en-US" altLang="ko-KR" sz="1600" dirty="0" smtClean="0">
                <a:solidFill>
                  <a:schemeClr val="tx1">
                    <a:lumMod val="85000"/>
                    <a:lumOff val="15000"/>
                  </a:schemeClr>
                </a:solidFill>
                <a:ea typeface="굴림" pitchFamily="50" charset="-127"/>
              </a:rPr>
              <a:t>86-15801539749</a:t>
            </a:r>
            <a:r>
              <a:rPr lang="en-US" altLang="zh-CN" sz="1600" dirty="0" smtClean="0">
                <a:solidFill>
                  <a:schemeClr val="tx1">
                    <a:lumMod val="85000"/>
                    <a:lumOff val="15000"/>
                  </a:schemeClr>
                </a:solidFill>
                <a:ea typeface="宋体" charset="-122"/>
              </a:rPr>
              <a:t>], </a:t>
            </a:r>
            <a:r>
              <a:rPr lang="en-US" altLang="zh-CN" sz="1600" dirty="0">
                <a:solidFill>
                  <a:schemeClr val="tx1">
                    <a:lumMod val="85000"/>
                    <a:lumOff val="15000"/>
                  </a:schemeClr>
                </a:solidFill>
                <a:ea typeface="宋体" charset="-122"/>
              </a:rPr>
              <a:t>FAX: </a:t>
            </a:r>
            <a:r>
              <a:rPr lang="en-US" altLang="zh-CN" sz="1600" dirty="0" smtClean="0">
                <a:solidFill>
                  <a:schemeClr val="tx1">
                    <a:lumMod val="85000"/>
                    <a:lumOff val="15000"/>
                  </a:schemeClr>
                </a:solidFill>
                <a:ea typeface="宋体" charset="-122"/>
              </a:rPr>
              <a:t>[</a:t>
            </a:r>
            <a:r>
              <a:rPr lang="en-US" altLang="ko-KR" sz="1600" dirty="0" smtClean="0">
                <a:solidFill>
                  <a:schemeClr val="tx1">
                    <a:lumMod val="85000"/>
                    <a:lumOff val="15000"/>
                  </a:schemeClr>
                </a:solidFill>
                <a:ea typeface="굴림" pitchFamily="50" charset="-127"/>
              </a:rPr>
              <a:t>+86-10-82882144</a:t>
            </a:r>
            <a:r>
              <a:rPr lang="en-US" altLang="zh-CN" sz="1600" dirty="0" smtClean="0">
                <a:solidFill>
                  <a:schemeClr val="tx1">
                    <a:lumMod val="85000"/>
                    <a:lumOff val="15000"/>
                  </a:schemeClr>
                </a:solidFill>
                <a:ea typeface="宋体" charset="-122"/>
              </a:rPr>
              <a:t>], </a:t>
            </a:r>
            <a:r>
              <a:rPr lang="en-US" altLang="zh-CN" sz="1600" dirty="0">
                <a:solidFill>
                  <a:schemeClr val="tx1">
                    <a:lumMod val="85000"/>
                    <a:lumOff val="15000"/>
                  </a:schemeClr>
                </a:solidFill>
                <a:ea typeface="宋体" charset="-122"/>
              </a:rPr>
              <a:t>E-Mail</a:t>
            </a:r>
            <a:r>
              <a:rPr lang="en-US" altLang="zh-CN" sz="1600" dirty="0" smtClean="0">
                <a:solidFill>
                  <a:schemeClr val="tx1">
                    <a:lumMod val="85000"/>
                    <a:lumOff val="15000"/>
                  </a:schemeClr>
                </a:solidFill>
                <a:ea typeface="宋体" charset="-122"/>
              </a:rPr>
              <a:t>:[</a:t>
            </a:r>
            <a:r>
              <a:rPr lang="en-US" altLang="ko-KR" sz="1600" dirty="0" smtClean="0">
                <a:solidFill>
                  <a:schemeClr val="tx1">
                    <a:lumMod val="85000"/>
                    <a:lumOff val="15000"/>
                  </a:schemeClr>
                </a:solidFill>
                <a:ea typeface="굴림" pitchFamily="50" charset="-127"/>
              </a:rPr>
              <a:t>john.liqiang@huawei.com</a:t>
            </a:r>
            <a:r>
              <a:rPr lang="en-US" altLang="zh-CN" sz="1600" dirty="0" smtClean="0">
                <a:solidFill>
                  <a:schemeClr val="tx1">
                    <a:lumMod val="85000"/>
                    <a:lumOff val="15000"/>
                  </a:schemeClr>
                </a:solidFill>
                <a:ea typeface="宋体" charset="-122"/>
              </a:rPr>
              <a:t>]</a:t>
            </a:r>
            <a:r>
              <a:rPr lang="en-US" altLang="zh-CN" sz="1600" dirty="0">
                <a:solidFill>
                  <a:schemeClr val="tx1">
                    <a:lumMod val="85000"/>
                    <a:lumOff val="15000"/>
                  </a:schemeClr>
                </a:solidFill>
                <a:ea typeface="宋体" charset="-122"/>
              </a:rPr>
              <a:t>	</a:t>
            </a:r>
          </a:p>
          <a:p>
            <a:pPr>
              <a:spcBef>
                <a:spcPts val="600"/>
              </a:spcBef>
              <a:spcAft>
                <a:spcPts val="600"/>
              </a:spcAft>
            </a:pPr>
            <a:r>
              <a:rPr lang="en-US" altLang="zh-CN" sz="1600" b="1" dirty="0">
                <a:solidFill>
                  <a:schemeClr val="tx1">
                    <a:lumMod val="85000"/>
                    <a:lumOff val="15000"/>
                  </a:schemeClr>
                </a:solidFill>
                <a:ea typeface="宋体" charset="-122"/>
              </a:rPr>
              <a:t>Re:</a:t>
            </a:r>
            <a:r>
              <a:rPr lang="en-US" altLang="zh-CN" sz="1600" dirty="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a:t>
            </a:r>
            <a:endParaRPr lang="en-US" altLang="zh-CN" sz="1600" dirty="0">
              <a:solidFill>
                <a:schemeClr val="tx1">
                  <a:lumMod val="85000"/>
                  <a:lumOff val="15000"/>
                </a:schemeClr>
              </a:solidFill>
              <a:ea typeface="宋体" charset="-122"/>
            </a:endParaRPr>
          </a:p>
          <a:p>
            <a:pPr>
              <a:spcBef>
                <a:spcPts val="600"/>
              </a:spcBef>
              <a:spcAft>
                <a:spcPts val="600"/>
              </a:spcAft>
            </a:pPr>
            <a:r>
              <a:rPr lang="en-US" altLang="zh-CN" sz="1600" b="1" dirty="0" smtClean="0">
                <a:solidFill>
                  <a:schemeClr val="tx1">
                    <a:lumMod val="85000"/>
                    <a:lumOff val="15000"/>
                  </a:schemeClr>
                </a:solidFill>
                <a:ea typeface="宋体" charset="-122"/>
              </a:rPr>
              <a:t>Abstract</a:t>
            </a:r>
            <a:r>
              <a:rPr lang="en-US" altLang="zh-CN" sz="1600" b="1" dirty="0">
                <a:solidFill>
                  <a:schemeClr val="tx1">
                    <a:lumMod val="85000"/>
                    <a:lumOff val="15000"/>
                  </a:schemeClr>
                </a:solidFill>
                <a:ea typeface="宋体" charset="-122"/>
              </a:rPr>
              <a:t>:</a:t>
            </a:r>
            <a:r>
              <a:rPr lang="en-US" altLang="zh-CN" sz="1600" dirty="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[In this contribution, we propose to unify the PPDU formats in 802.15.13.]</a:t>
            </a:r>
            <a:endParaRPr lang="en-US" altLang="zh-CN" sz="1600" dirty="0">
              <a:solidFill>
                <a:schemeClr val="tx1">
                  <a:lumMod val="85000"/>
                  <a:lumOff val="15000"/>
                </a:schemeClr>
              </a:solidFill>
              <a:ea typeface="宋体" charset="-122"/>
            </a:endParaRPr>
          </a:p>
          <a:p>
            <a:pPr>
              <a:spcBef>
                <a:spcPts val="600"/>
              </a:spcBef>
              <a:spcAft>
                <a:spcPts val="600"/>
              </a:spcAft>
            </a:pPr>
            <a:r>
              <a:rPr lang="en-US" altLang="zh-CN" sz="1600" b="1" dirty="0">
                <a:solidFill>
                  <a:schemeClr val="tx1">
                    <a:lumMod val="85000"/>
                    <a:lumOff val="15000"/>
                  </a:schemeClr>
                </a:solidFill>
                <a:ea typeface="宋体" charset="-122"/>
              </a:rPr>
              <a:t>Purpose:</a:t>
            </a:r>
            <a:r>
              <a:rPr lang="en-US" altLang="zh-CN" sz="1600" dirty="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a:t>
            </a:r>
            <a:r>
              <a:rPr lang="en-US" altLang="ko-KR" sz="1600" dirty="0" smtClean="0">
                <a:solidFill>
                  <a:schemeClr val="tx1">
                    <a:lumMod val="85000"/>
                    <a:lumOff val="15000"/>
                  </a:schemeClr>
                </a:solidFill>
                <a:ea typeface="굴림" pitchFamily="50" charset="-127"/>
              </a:rPr>
              <a:t>Contribution to IEEE 802.15.13</a:t>
            </a:r>
            <a:r>
              <a:rPr lang="en-US" altLang="zh-CN" sz="1600" dirty="0" smtClean="0">
                <a:solidFill>
                  <a:schemeClr val="tx1">
                    <a:lumMod val="85000"/>
                    <a:lumOff val="15000"/>
                  </a:schemeClr>
                </a:solidFill>
                <a:ea typeface="宋体" charset="-122"/>
              </a:rPr>
              <a:t>]</a:t>
            </a:r>
            <a:endParaRPr lang="en-US" altLang="zh-CN" sz="1600" dirty="0">
              <a:solidFill>
                <a:schemeClr val="tx1">
                  <a:lumMod val="85000"/>
                  <a:lumOff val="15000"/>
                </a:schemeClr>
              </a:solidFill>
              <a:ea typeface="宋体" charset="-122"/>
            </a:endParaRPr>
          </a:p>
          <a:p>
            <a:r>
              <a:rPr lang="en-US" altLang="zh-CN" sz="1600" b="1" dirty="0">
                <a:solidFill>
                  <a:schemeClr val="tx1">
                    <a:lumMod val="85000"/>
                    <a:lumOff val="15000"/>
                  </a:schemeClr>
                </a:solidFill>
                <a:ea typeface="宋体" charset="-122"/>
              </a:rPr>
              <a:t>Notice:</a:t>
            </a:r>
            <a:r>
              <a:rPr lang="en-US" altLang="zh-CN" sz="1600" dirty="0">
                <a:solidFill>
                  <a:schemeClr val="tx1">
                    <a:lumMod val="85000"/>
                    <a:lumOff val="15000"/>
                  </a:schemeClr>
                </a:solidFill>
                <a:ea typeface="宋体" charset="-122"/>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zh-CN" sz="1600" b="1" dirty="0">
                <a:solidFill>
                  <a:schemeClr val="tx1">
                    <a:lumMod val="85000"/>
                    <a:lumOff val="15000"/>
                  </a:schemeClr>
                </a:solidFill>
                <a:ea typeface="宋体" charset="-122"/>
              </a:rPr>
              <a:t>Release:</a:t>
            </a:r>
            <a:r>
              <a:rPr lang="en-US" altLang="zh-CN" sz="1600" dirty="0">
                <a:solidFill>
                  <a:schemeClr val="tx1">
                    <a:lumMod val="85000"/>
                    <a:lumOff val="15000"/>
                  </a:schemeClr>
                </a:solidFill>
                <a:ea typeface="宋体" charset="-122"/>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Proposals</a:t>
            </a:r>
            <a:endParaRPr lang="zh-CN" altLang="en-US" dirty="0"/>
          </a:p>
        </p:txBody>
      </p:sp>
      <p:sp>
        <p:nvSpPr>
          <p:cNvPr id="3" name="内容占位符 2"/>
          <p:cNvSpPr>
            <a:spLocks noGrp="1"/>
          </p:cNvSpPr>
          <p:nvPr>
            <p:ph idx="1"/>
          </p:nvPr>
        </p:nvSpPr>
        <p:spPr/>
        <p:txBody>
          <a:bodyPr/>
          <a:lstStyle/>
          <a:p>
            <a:pPr marL="0" indent="0">
              <a:buNone/>
            </a:pPr>
            <a:r>
              <a:rPr lang="en-US" altLang="zh-CN" sz="1600" b="1" i="1" dirty="0"/>
              <a:t>Proposal1: in future drafts, simply refer these PHYs as, pulsed modulation PHY (PM-PHY), low bandwidth OFDM PHY (LB-PHY) and high bandwidth OFDM PHY (HB-PHY), respectively</a:t>
            </a:r>
          </a:p>
          <a:p>
            <a:pPr marL="0" indent="0">
              <a:buNone/>
            </a:pPr>
            <a:endParaRPr lang="en-US" altLang="zh-CN" sz="1600" b="1" i="1" dirty="0"/>
          </a:p>
          <a:p>
            <a:pPr marL="0" indent="0">
              <a:buNone/>
            </a:pPr>
            <a:r>
              <a:rPr lang="en-US" altLang="zh-CN" sz="1600" b="1" i="1" dirty="0"/>
              <a:t>Proposal2: the following unified PPDU format are proposed for all three </a:t>
            </a:r>
            <a:r>
              <a:rPr lang="en-US" altLang="zh-CN" sz="1600" b="1" i="1" dirty="0" err="1"/>
              <a:t>PHYs.</a:t>
            </a:r>
            <a:r>
              <a:rPr lang="en-US" altLang="zh-CN" sz="1600" b="1" i="1" dirty="0"/>
              <a:t> Advanced modulation header and MIMO channel estimation are classified as “optional fields”</a:t>
            </a:r>
            <a:endParaRPr lang="zh-CN" altLang="en-US" sz="1600" b="1" i="1" dirty="0"/>
          </a:p>
          <a:p>
            <a:pPr marL="0" indent="0">
              <a:buNone/>
            </a:pPr>
            <a:endParaRPr lang="en-US" altLang="zh-CN" sz="1600" b="1" i="1" dirty="0" smtClean="0"/>
          </a:p>
          <a:p>
            <a:pPr marL="0" indent="0">
              <a:buNone/>
            </a:pPr>
            <a:endParaRPr lang="en-US" altLang="zh-CN" sz="1600" b="1" i="1" dirty="0"/>
          </a:p>
          <a:p>
            <a:pPr marL="0" indent="0">
              <a:buNone/>
            </a:pPr>
            <a:endParaRPr lang="en-US" altLang="zh-CN" sz="1600" b="1" i="1" dirty="0" smtClean="0"/>
          </a:p>
          <a:p>
            <a:pPr marL="0" indent="0">
              <a:buNone/>
            </a:pPr>
            <a:endParaRPr lang="en-US" altLang="zh-CN" sz="1600" b="1" i="1" dirty="0"/>
          </a:p>
          <a:p>
            <a:pPr marL="0" indent="0">
              <a:buNone/>
            </a:pPr>
            <a:endParaRPr lang="en-US" altLang="zh-CN" sz="1600" b="1" i="1" dirty="0" smtClean="0"/>
          </a:p>
          <a:p>
            <a:pPr marL="0" indent="0">
              <a:buNone/>
            </a:pPr>
            <a:endParaRPr lang="en-US" altLang="zh-CN" sz="1600" b="1" i="1" dirty="0"/>
          </a:p>
          <a:p>
            <a:pPr marL="0" lvl="0" indent="0">
              <a:buNone/>
            </a:pPr>
            <a:r>
              <a:rPr lang="en-US" altLang="zh-CN" sz="1600" b="1" i="1" dirty="0"/>
              <a:t>Proposal3: unified SHR (preamble and channel estimation) structure is used across all supported PHYs, with the same clock rate, same sequence structure. So that a device can identify which PHY is used for the packet from detecting the SHR. The details of the design are for further study</a:t>
            </a:r>
            <a:endParaRPr lang="zh-CN" altLang="zh-CN" sz="1600" dirty="0" smtClean="0"/>
          </a:p>
        </p:txBody>
      </p:sp>
      <p:sp>
        <p:nvSpPr>
          <p:cNvPr id="5" name="页脚占位符 4"/>
          <p:cNvSpPr>
            <a:spLocks noGrp="1"/>
          </p:cNvSpPr>
          <p:nvPr>
            <p:ph type="ftr" sz="quarter" idx="11"/>
          </p:nvPr>
        </p:nvSpPr>
        <p:spPr/>
        <p:txBody>
          <a:bodyPr/>
          <a:lstStyle/>
          <a:p>
            <a:r>
              <a:rPr lang="en-US" altLang="zh-CN" dirty="0" smtClean="0"/>
              <a:t>John Li, Huawei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AEA05115-4AC8-4E17-8B0D-0A6ADE0E5F4F}" type="slidenum">
              <a:rPr lang="en-US" altLang="zh-CN" smtClean="0"/>
              <a:pPr/>
              <a:t>10</a:t>
            </a:fld>
            <a:endParaRPr lang="en-US" altLang="zh-CN"/>
          </a:p>
        </p:txBody>
      </p:sp>
      <p:grpSp>
        <p:nvGrpSpPr>
          <p:cNvPr id="7" name="组合 6"/>
          <p:cNvGrpSpPr/>
          <p:nvPr/>
        </p:nvGrpSpPr>
        <p:grpSpPr>
          <a:xfrm>
            <a:off x="1685106" y="3284984"/>
            <a:ext cx="5839222" cy="1296144"/>
            <a:chOff x="1397074" y="2996952"/>
            <a:chExt cx="5839222" cy="1296144"/>
          </a:xfrm>
        </p:grpSpPr>
        <p:sp>
          <p:nvSpPr>
            <p:cNvPr id="8" name="矩形 7"/>
            <p:cNvSpPr/>
            <p:nvPr/>
          </p:nvSpPr>
          <p:spPr bwMode="auto">
            <a:xfrm>
              <a:off x="1397074" y="2997280"/>
              <a:ext cx="864096" cy="877416"/>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9" name="矩形 8"/>
            <p:cNvSpPr/>
            <p:nvPr/>
          </p:nvSpPr>
          <p:spPr bwMode="auto">
            <a:xfrm>
              <a:off x="2261170" y="2996952"/>
              <a:ext cx="864096" cy="877416"/>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0" name="文本框 9"/>
            <p:cNvSpPr txBox="1"/>
            <p:nvPr/>
          </p:nvSpPr>
          <p:spPr>
            <a:xfrm>
              <a:off x="1397074" y="3210361"/>
              <a:ext cx="862737" cy="307777"/>
            </a:xfrm>
            <a:prstGeom prst="rect">
              <a:avLst/>
            </a:prstGeom>
            <a:noFill/>
          </p:spPr>
          <p:txBody>
            <a:bodyPr wrap="none" rtlCol="0">
              <a:spAutoFit/>
            </a:bodyPr>
            <a:lstStyle/>
            <a:p>
              <a:r>
                <a:rPr lang="en-US" altLang="zh-CN" sz="1400" dirty="0" smtClean="0"/>
                <a:t>Preamble</a:t>
              </a:r>
              <a:endParaRPr lang="zh-CN" altLang="en-US" sz="1400" dirty="0"/>
            </a:p>
          </p:txBody>
        </p:sp>
        <p:sp>
          <p:nvSpPr>
            <p:cNvPr id="11" name="文本框 10"/>
            <p:cNvSpPr txBox="1"/>
            <p:nvPr/>
          </p:nvSpPr>
          <p:spPr>
            <a:xfrm>
              <a:off x="2262529" y="3226624"/>
              <a:ext cx="934745" cy="523220"/>
            </a:xfrm>
            <a:prstGeom prst="rect">
              <a:avLst/>
            </a:prstGeom>
            <a:noFill/>
          </p:spPr>
          <p:txBody>
            <a:bodyPr wrap="square" rtlCol="0">
              <a:spAutoFit/>
            </a:bodyPr>
            <a:lstStyle/>
            <a:p>
              <a:r>
                <a:rPr lang="en-US" altLang="zh-CN" sz="1400" dirty="0" smtClean="0"/>
                <a:t>Channel estimation</a:t>
              </a:r>
              <a:endParaRPr lang="zh-CN" altLang="en-US" sz="1400" dirty="0"/>
            </a:p>
          </p:txBody>
        </p:sp>
        <p:sp>
          <p:nvSpPr>
            <p:cNvPr id="12" name="矩形 11"/>
            <p:cNvSpPr/>
            <p:nvPr/>
          </p:nvSpPr>
          <p:spPr bwMode="auto">
            <a:xfrm>
              <a:off x="1397074" y="3874696"/>
              <a:ext cx="1728192" cy="418072"/>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3" name="文本框 12"/>
            <p:cNvSpPr txBox="1"/>
            <p:nvPr/>
          </p:nvSpPr>
          <p:spPr>
            <a:xfrm>
              <a:off x="2015081" y="3926959"/>
              <a:ext cx="534121" cy="307777"/>
            </a:xfrm>
            <a:prstGeom prst="rect">
              <a:avLst/>
            </a:prstGeom>
            <a:noFill/>
          </p:spPr>
          <p:txBody>
            <a:bodyPr wrap="none" rtlCol="0">
              <a:spAutoFit/>
            </a:bodyPr>
            <a:lstStyle/>
            <a:p>
              <a:r>
                <a:rPr lang="en-US" altLang="zh-CN" sz="1400" dirty="0" smtClean="0"/>
                <a:t>SHR</a:t>
              </a:r>
              <a:endParaRPr lang="zh-CN" altLang="en-US" sz="1400" dirty="0"/>
            </a:p>
          </p:txBody>
        </p:sp>
        <p:sp>
          <p:nvSpPr>
            <p:cNvPr id="14" name="矩形 13"/>
            <p:cNvSpPr/>
            <p:nvPr/>
          </p:nvSpPr>
          <p:spPr bwMode="auto">
            <a:xfrm>
              <a:off x="3125266" y="2996952"/>
              <a:ext cx="864096" cy="877416"/>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5" name="文本框 14"/>
            <p:cNvSpPr txBox="1"/>
            <p:nvPr/>
          </p:nvSpPr>
          <p:spPr>
            <a:xfrm>
              <a:off x="3197274" y="3206879"/>
              <a:ext cx="718721" cy="523220"/>
            </a:xfrm>
            <a:prstGeom prst="rect">
              <a:avLst/>
            </a:prstGeom>
            <a:noFill/>
          </p:spPr>
          <p:txBody>
            <a:bodyPr wrap="square" rtlCol="0">
              <a:spAutoFit/>
            </a:bodyPr>
            <a:lstStyle/>
            <a:p>
              <a:r>
                <a:rPr lang="en-US" altLang="zh-CN" sz="1400" dirty="0" smtClean="0"/>
                <a:t>PHY header</a:t>
              </a:r>
              <a:endParaRPr lang="zh-CN" altLang="en-US" sz="1400" dirty="0"/>
            </a:p>
          </p:txBody>
        </p:sp>
        <p:sp>
          <p:nvSpPr>
            <p:cNvPr id="16" name="矩形 15"/>
            <p:cNvSpPr/>
            <p:nvPr/>
          </p:nvSpPr>
          <p:spPr bwMode="auto">
            <a:xfrm>
              <a:off x="3989362" y="2996952"/>
              <a:ext cx="864096" cy="877416"/>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7" name="文本框 16"/>
            <p:cNvSpPr txBox="1"/>
            <p:nvPr/>
          </p:nvSpPr>
          <p:spPr>
            <a:xfrm>
              <a:off x="4061370" y="3206879"/>
              <a:ext cx="718721" cy="307777"/>
            </a:xfrm>
            <a:prstGeom prst="rect">
              <a:avLst/>
            </a:prstGeom>
            <a:noFill/>
          </p:spPr>
          <p:txBody>
            <a:bodyPr wrap="square" rtlCol="0">
              <a:spAutoFit/>
            </a:bodyPr>
            <a:lstStyle/>
            <a:p>
              <a:r>
                <a:rPr lang="en-US" altLang="zh-CN" sz="1400" dirty="0" smtClean="0"/>
                <a:t>HCS</a:t>
              </a:r>
              <a:endParaRPr lang="zh-CN" altLang="en-US" sz="1400" dirty="0"/>
            </a:p>
          </p:txBody>
        </p:sp>
        <p:sp>
          <p:nvSpPr>
            <p:cNvPr id="18" name="矩形 17"/>
            <p:cNvSpPr/>
            <p:nvPr/>
          </p:nvSpPr>
          <p:spPr bwMode="auto">
            <a:xfrm>
              <a:off x="4853458" y="2996952"/>
              <a:ext cx="1008112" cy="877416"/>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9" name="文本框 18"/>
            <p:cNvSpPr txBox="1"/>
            <p:nvPr/>
          </p:nvSpPr>
          <p:spPr>
            <a:xfrm>
              <a:off x="4926825" y="3206879"/>
              <a:ext cx="841033" cy="523220"/>
            </a:xfrm>
            <a:prstGeom prst="rect">
              <a:avLst/>
            </a:prstGeom>
            <a:noFill/>
          </p:spPr>
          <p:txBody>
            <a:bodyPr wrap="square" rtlCol="0">
              <a:spAutoFit/>
            </a:bodyPr>
            <a:lstStyle/>
            <a:p>
              <a:r>
                <a:rPr lang="en-US" altLang="zh-CN" sz="1400" dirty="0" smtClean="0"/>
                <a:t>Optional fields</a:t>
              </a:r>
              <a:endParaRPr lang="zh-CN" altLang="en-US" sz="1400" dirty="0"/>
            </a:p>
          </p:txBody>
        </p:sp>
        <p:sp>
          <p:nvSpPr>
            <p:cNvPr id="20" name="矩形 19"/>
            <p:cNvSpPr/>
            <p:nvPr/>
          </p:nvSpPr>
          <p:spPr bwMode="auto">
            <a:xfrm>
              <a:off x="3125266" y="3875024"/>
              <a:ext cx="2736304" cy="418072"/>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1" name="文本框 20"/>
            <p:cNvSpPr txBox="1"/>
            <p:nvPr/>
          </p:nvSpPr>
          <p:spPr>
            <a:xfrm>
              <a:off x="4175321" y="3927287"/>
              <a:ext cx="534121" cy="307777"/>
            </a:xfrm>
            <a:prstGeom prst="rect">
              <a:avLst/>
            </a:prstGeom>
            <a:noFill/>
          </p:spPr>
          <p:txBody>
            <a:bodyPr wrap="none" rtlCol="0">
              <a:spAutoFit/>
            </a:bodyPr>
            <a:lstStyle/>
            <a:p>
              <a:r>
                <a:rPr lang="en-US" altLang="zh-CN" sz="1400" dirty="0" smtClean="0"/>
                <a:t>PHR</a:t>
              </a:r>
              <a:endParaRPr lang="zh-CN" altLang="en-US" sz="1400" dirty="0"/>
            </a:p>
          </p:txBody>
        </p:sp>
        <p:sp>
          <p:nvSpPr>
            <p:cNvPr id="22" name="矩形 21"/>
            <p:cNvSpPr/>
            <p:nvPr/>
          </p:nvSpPr>
          <p:spPr bwMode="auto">
            <a:xfrm>
              <a:off x="5861570" y="2996952"/>
              <a:ext cx="1374726" cy="877416"/>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3" name="文本框 22"/>
            <p:cNvSpPr txBox="1"/>
            <p:nvPr/>
          </p:nvSpPr>
          <p:spPr>
            <a:xfrm>
              <a:off x="6221610" y="3226624"/>
              <a:ext cx="841033" cy="307777"/>
            </a:xfrm>
            <a:prstGeom prst="rect">
              <a:avLst/>
            </a:prstGeom>
            <a:noFill/>
          </p:spPr>
          <p:txBody>
            <a:bodyPr wrap="square" rtlCol="0">
              <a:spAutoFit/>
            </a:bodyPr>
            <a:lstStyle/>
            <a:p>
              <a:r>
                <a:rPr lang="en-US" altLang="zh-CN" sz="1400" dirty="0" smtClean="0"/>
                <a:t>PSDU</a:t>
              </a:r>
              <a:endParaRPr lang="zh-CN" altLang="en-US" sz="1400" dirty="0"/>
            </a:p>
          </p:txBody>
        </p:sp>
        <p:sp>
          <p:nvSpPr>
            <p:cNvPr id="24" name="矩形 23"/>
            <p:cNvSpPr/>
            <p:nvPr/>
          </p:nvSpPr>
          <p:spPr bwMode="auto">
            <a:xfrm>
              <a:off x="5861570" y="3874696"/>
              <a:ext cx="1374726" cy="418072"/>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5" name="文本框 24"/>
            <p:cNvSpPr txBox="1"/>
            <p:nvPr/>
          </p:nvSpPr>
          <p:spPr>
            <a:xfrm>
              <a:off x="6005586" y="3926959"/>
              <a:ext cx="1151021" cy="307777"/>
            </a:xfrm>
            <a:prstGeom prst="rect">
              <a:avLst/>
            </a:prstGeom>
            <a:noFill/>
          </p:spPr>
          <p:txBody>
            <a:bodyPr wrap="none" rtlCol="0">
              <a:spAutoFit/>
            </a:bodyPr>
            <a:lstStyle/>
            <a:p>
              <a:r>
                <a:rPr lang="en-US" altLang="zh-CN" sz="1400" dirty="0" smtClean="0"/>
                <a:t>PHY payload</a:t>
              </a:r>
              <a:endParaRPr lang="zh-CN" altLang="en-US" sz="1400" dirty="0"/>
            </a:p>
          </p:txBody>
        </p:sp>
      </p:grpSp>
      <p:sp>
        <p:nvSpPr>
          <p:cNvPr id="26" name="日期占位符 1"/>
          <p:cNvSpPr>
            <a:spLocks noGrp="1"/>
          </p:cNvSpPr>
          <p:nvPr>
            <p:ph type="dt" sz="half" idx="10"/>
          </p:nvPr>
        </p:nvSpPr>
        <p:spPr>
          <a:xfrm>
            <a:off x="685800" y="378281"/>
            <a:ext cx="1600200" cy="215444"/>
          </a:xfrm>
        </p:spPr>
        <p:txBody>
          <a:bodyPr/>
          <a:lstStyle/>
          <a:p>
            <a:r>
              <a:rPr lang="en-US" altLang="zh-CN" dirty="0" smtClean="0"/>
              <a:t>July. 2017</a:t>
            </a:r>
            <a:endParaRPr lang="en-US" altLang="zh-CN"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a:t>
            </a:r>
            <a:endParaRPr lang="zh-CN" altLang="en-US" dirty="0"/>
          </a:p>
        </p:txBody>
      </p:sp>
      <p:sp>
        <p:nvSpPr>
          <p:cNvPr id="3" name="内容占位符 2"/>
          <p:cNvSpPr>
            <a:spLocks noGrp="1"/>
          </p:cNvSpPr>
          <p:nvPr>
            <p:ph idx="1"/>
          </p:nvPr>
        </p:nvSpPr>
        <p:spPr/>
        <p:txBody>
          <a:bodyPr/>
          <a:lstStyle/>
          <a:p>
            <a:pPr marL="0" indent="0">
              <a:buNone/>
            </a:pPr>
            <a:r>
              <a:rPr lang="en-US" altLang="zh-CN" b="1" i="1" dirty="0" smtClean="0"/>
              <a:t>TG15.13 moves that:</a:t>
            </a:r>
          </a:p>
          <a:p>
            <a:pPr marL="0" indent="0">
              <a:buNone/>
            </a:pPr>
            <a:endParaRPr lang="en-US" altLang="zh-CN" b="1" i="1" dirty="0"/>
          </a:p>
          <a:p>
            <a:pPr marL="0" indent="0">
              <a:buNone/>
            </a:pPr>
            <a:r>
              <a:rPr lang="en-US" altLang="zh-CN" b="1" i="1" dirty="0" smtClean="0"/>
              <a:t>In </a:t>
            </a:r>
            <a:r>
              <a:rPr lang="en-US" altLang="zh-CN" b="1" i="1" dirty="0"/>
              <a:t>future drafts, simply </a:t>
            </a:r>
            <a:r>
              <a:rPr lang="en-US" altLang="zh-CN" b="1" i="1" dirty="0" smtClean="0"/>
              <a:t>refer </a:t>
            </a:r>
            <a:r>
              <a:rPr lang="en-US" altLang="zh-CN" b="1" i="1" dirty="0"/>
              <a:t>PHYs as, pulsed modulation PHY (PM-PHY), low bandwidth OFDM PHY (LB-PHY) and high bandwidth OFDM PHY (HB-PHY), </a:t>
            </a:r>
            <a:r>
              <a:rPr lang="en-US" altLang="zh-CN" b="1" i="1" dirty="0" smtClean="0"/>
              <a:t>respectively.</a:t>
            </a:r>
          </a:p>
          <a:p>
            <a:pPr marL="0" indent="0">
              <a:buNone/>
            </a:pPr>
            <a:endParaRPr lang="en-US" altLang="zh-CN" b="1" i="1" dirty="0" smtClean="0"/>
          </a:p>
          <a:p>
            <a:pPr marL="0" indent="0">
              <a:buNone/>
            </a:pPr>
            <a:r>
              <a:rPr lang="en-US" altLang="zh-CN" b="1" i="1" dirty="0" smtClean="0"/>
              <a:t>Moved by:  John</a:t>
            </a:r>
          </a:p>
          <a:p>
            <a:pPr marL="0" indent="0">
              <a:buNone/>
            </a:pPr>
            <a:r>
              <a:rPr lang="en-US" altLang="zh-CN" b="1" i="1" dirty="0" smtClean="0"/>
              <a:t>Seconded by: Volker</a:t>
            </a:r>
            <a:endParaRPr lang="en-US" altLang="zh-CN" b="1" i="1" dirty="0"/>
          </a:p>
          <a:p>
            <a:pPr marL="0" indent="0">
              <a:buNone/>
            </a:pPr>
            <a:r>
              <a:rPr lang="en-US" altLang="zh-CN" b="1" i="1" smtClean="0"/>
              <a:t>Y/N/A:  3/0/0</a:t>
            </a:r>
            <a:endParaRPr lang="en-US" altLang="zh-CN" b="1" i="1" dirty="0"/>
          </a:p>
        </p:txBody>
      </p:sp>
      <p:sp>
        <p:nvSpPr>
          <p:cNvPr id="4" name="日期占位符 3"/>
          <p:cNvSpPr>
            <a:spLocks noGrp="1"/>
          </p:cNvSpPr>
          <p:nvPr>
            <p:ph type="dt" sz="half" idx="10"/>
          </p:nvPr>
        </p:nvSpPr>
        <p:spPr/>
        <p:txBody>
          <a:bodyPr/>
          <a:lstStyle/>
          <a:p>
            <a:r>
              <a:rPr lang="en-US" altLang="zh-CN" smtClean="0"/>
              <a:t>Jan. 2016</a:t>
            </a:r>
            <a:endParaRPr lang="en-US" altLang="zh-CN" dirty="0"/>
          </a:p>
        </p:txBody>
      </p:sp>
      <p:sp>
        <p:nvSpPr>
          <p:cNvPr id="5" name="页脚占位符 4"/>
          <p:cNvSpPr>
            <a:spLocks noGrp="1"/>
          </p:cNvSpPr>
          <p:nvPr>
            <p:ph type="ftr" sz="quarter" idx="11"/>
          </p:nvPr>
        </p:nvSpPr>
        <p:spPr/>
        <p:txBody>
          <a:bodyPr/>
          <a:lstStyle/>
          <a:p>
            <a:r>
              <a:rPr lang="en-US" altLang="zh-CN" smtClean="0"/>
              <a:t>Li Qiang, Jiang Tong, Dong Chen, Huawei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AEA05115-4AC8-4E17-8B0D-0A6ADE0E5F4F}" type="slidenum">
              <a:rPr lang="en-US" altLang="zh-CN" smtClean="0"/>
              <a:pPr/>
              <a:t>11</a:t>
            </a:fld>
            <a:endParaRPr lang="en-US" altLang="zh-CN"/>
          </a:p>
        </p:txBody>
      </p:sp>
    </p:spTree>
    <p:extLst>
      <p:ext uri="{BB962C8B-B14F-4D97-AF65-F5344CB8AC3E}">
        <p14:creationId xmlns:p14="http://schemas.microsoft.com/office/powerpoint/2010/main" val="3731677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Reference</a:t>
            </a:r>
            <a:endParaRPr lang="zh-CN" altLang="en-US" dirty="0"/>
          </a:p>
        </p:txBody>
      </p:sp>
      <p:sp>
        <p:nvSpPr>
          <p:cNvPr id="3" name="内容占位符 2"/>
          <p:cNvSpPr>
            <a:spLocks noGrp="1"/>
          </p:cNvSpPr>
          <p:nvPr>
            <p:ph idx="1"/>
          </p:nvPr>
        </p:nvSpPr>
        <p:spPr/>
        <p:txBody>
          <a:bodyPr/>
          <a:lstStyle/>
          <a:p>
            <a:pPr>
              <a:buFont typeface="+mj-lt"/>
              <a:buAutoNum type="arabicPeriod"/>
            </a:pPr>
            <a:r>
              <a:rPr lang="de-DE" altLang="zh-CN" dirty="0"/>
              <a:t>Volker </a:t>
            </a:r>
            <a:r>
              <a:rPr lang="de-DE" altLang="zh-CN" dirty="0" smtClean="0"/>
              <a:t>Jungnickel, Mohammad Noshad, Tae-Gyu </a:t>
            </a:r>
            <a:r>
              <a:rPr lang="de-DE" altLang="zh-CN" dirty="0"/>
              <a:t>Kang (ETRI</a:t>
            </a:r>
            <a:r>
              <a:rPr lang="de-DE" altLang="zh-CN" dirty="0" smtClean="0"/>
              <a:t>), Sang-Kyu Lim, </a:t>
            </a:r>
            <a:r>
              <a:rPr lang="en-GB" altLang="zh-CN" dirty="0" smtClean="0"/>
              <a:t>Jonas </a:t>
            </a:r>
            <a:r>
              <a:rPr lang="en-GB" altLang="zh-CN" dirty="0"/>
              <a:t>Hilt (HHI</a:t>
            </a:r>
            <a:r>
              <a:rPr lang="en-GB" altLang="zh-CN" dirty="0" smtClean="0"/>
              <a:t>), </a:t>
            </a:r>
            <a:r>
              <a:rPr lang="en-US" altLang="zh-CN" dirty="0" smtClean="0"/>
              <a:t>“Text </a:t>
            </a:r>
            <a:r>
              <a:rPr lang="en-US" altLang="zh-CN" dirty="0"/>
              <a:t>input into </a:t>
            </a:r>
            <a:r>
              <a:rPr lang="en-US" altLang="zh-CN" dirty="0" err="1"/>
              <a:t>D1</a:t>
            </a:r>
            <a:r>
              <a:rPr lang="en-US" altLang="zh-CN" dirty="0"/>
              <a:t> concerning Pulsed Modulation </a:t>
            </a:r>
            <a:r>
              <a:rPr lang="en-US" altLang="zh-CN" dirty="0" smtClean="0"/>
              <a:t>PHY</a:t>
            </a:r>
            <a:r>
              <a:rPr lang="en-US" altLang="zh-CN" dirty="0"/>
              <a:t>”, available at https://</a:t>
            </a:r>
            <a:r>
              <a:rPr lang="en-US" altLang="zh-CN" dirty="0" err="1" smtClean="0"/>
              <a:t>mentor.ieee.org</a:t>
            </a:r>
            <a:r>
              <a:rPr lang="en-US" altLang="zh-CN" dirty="0" smtClean="0"/>
              <a:t>/802.15/</a:t>
            </a:r>
            <a:r>
              <a:rPr lang="en-US" altLang="zh-CN" dirty="0" err="1" smtClean="0"/>
              <a:t>dcn</a:t>
            </a:r>
            <a:r>
              <a:rPr lang="en-US" altLang="zh-CN" dirty="0" smtClean="0"/>
              <a:t>/17/15-17-0454-05-0013-text-input-into-d1-concerning-pulsed-modulation-phy.docx </a:t>
            </a:r>
            <a:endParaRPr lang="en-GB" altLang="en-US" dirty="0" smtClean="0">
              <a:solidFill>
                <a:schemeClr val="tx2"/>
              </a:solidFill>
            </a:endParaRPr>
          </a:p>
          <a:p>
            <a:pPr>
              <a:buFont typeface="+mj-lt"/>
              <a:buAutoNum type="arabicPeriod"/>
            </a:pPr>
            <a:r>
              <a:rPr lang="en-GB" altLang="en-US" dirty="0" smtClean="0">
                <a:solidFill>
                  <a:schemeClr val="tx2"/>
                </a:solidFill>
              </a:rPr>
              <a:t>Nikola Serafimovski, “</a:t>
            </a:r>
            <a:r>
              <a:rPr lang="en-US" altLang="en-US" dirty="0" err="1" smtClean="0"/>
              <a:t>pureLiFi</a:t>
            </a:r>
            <a:r>
              <a:rPr lang="en-US" altLang="en-US" dirty="0" smtClean="0"/>
              <a:t> </a:t>
            </a:r>
            <a:r>
              <a:rPr lang="en-US" altLang="en-US" dirty="0" err="1"/>
              <a:t>802.15.7r1</a:t>
            </a:r>
            <a:r>
              <a:rPr lang="en-US" altLang="en-US" dirty="0"/>
              <a:t> proposal for High Speed PD OWC </a:t>
            </a:r>
            <a:r>
              <a:rPr lang="en-US" altLang="en-US" dirty="0" smtClean="0"/>
              <a:t>communications”, available at</a:t>
            </a:r>
            <a:r>
              <a:rPr lang="en-GB" altLang="en-US" dirty="0" smtClean="0">
                <a:solidFill>
                  <a:schemeClr val="tx2"/>
                </a:solidFill>
              </a:rPr>
              <a:t> </a:t>
            </a:r>
            <a:r>
              <a:rPr lang="en-US" altLang="zh-CN" dirty="0" smtClean="0"/>
              <a:t>https</a:t>
            </a:r>
            <a:r>
              <a:rPr lang="en-US" altLang="zh-CN" dirty="0"/>
              <a:t>://</a:t>
            </a:r>
            <a:r>
              <a:rPr lang="en-US" altLang="zh-CN" dirty="0" err="1" smtClean="0"/>
              <a:t>mentor.ieee.org</a:t>
            </a:r>
            <a:r>
              <a:rPr lang="en-US" altLang="zh-CN" dirty="0" smtClean="0"/>
              <a:t>/802.15/</a:t>
            </a:r>
            <a:r>
              <a:rPr lang="en-US" altLang="zh-CN" dirty="0" err="1" smtClean="0"/>
              <a:t>dcn</a:t>
            </a:r>
            <a:r>
              <a:rPr lang="en-US" altLang="zh-CN" dirty="0" smtClean="0"/>
              <a:t>/16/15-16-0004-00-</a:t>
            </a:r>
            <a:r>
              <a:rPr lang="en-US" altLang="zh-CN" dirty="0" err="1" smtClean="0"/>
              <a:t>007a</a:t>
            </a:r>
            <a:r>
              <a:rPr lang="en-US" altLang="zh-CN" dirty="0" smtClean="0"/>
              <a:t>-</a:t>
            </a:r>
            <a:r>
              <a:rPr lang="en-US" altLang="zh-CN" dirty="0" err="1" smtClean="0"/>
              <a:t>purelifi</a:t>
            </a:r>
            <a:r>
              <a:rPr lang="en-US" altLang="zh-CN" dirty="0" smtClean="0"/>
              <a:t>-</a:t>
            </a:r>
            <a:r>
              <a:rPr lang="en-US" altLang="zh-CN" dirty="0" err="1" smtClean="0"/>
              <a:t>phy</a:t>
            </a:r>
            <a:r>
              <a:rPr lang="en-US" altLang="zh-CN" dirty="0" smtClean="0"/>
              <a:t>-mac-</a:t>
            </a:r>
            <a:r>
              <a:rPr lang="en-US" altLang="zh-CN" dirty="0" err="1" smtClean="0"/>
              <a:t>proposal.pptx</a:t>
            </a:r>
            <a:r>
              <a:rPr lang="en-US" altLang="zh-CN" dirty="0" smtClean="0"/>
              <a:t> </a:t>
            </a:r>
            <a:endParaRPr lang="zh-CN" altLang="en-US" dirty="0"/>
          </a:p>
        </p:txBody>
      </p:sp>
      <p:sp>
        <p:nvSpPr>
          <p:cNvPr id="4" name="日期占位符 3"/>
          <p:cNvSpPr>
            <a:spLocks noGrp="1"/>
          </p:cNvSpPr>
          <p:nvPr>
            <p:ph type="dt" sz="half" idx="10"/>
          </p:nvPr>
        </p:nvSpPr>
        <p:spPr/>
        <p:txBody>
          <a:bodyPr/>
          <a:lstStyle/>
          <a:p>
            <a:r>
              <a:rPr lang="en-US" altLang="zh-CN" smtClean="0"/>
              <a:t>Jan. 2016</a:t>
            </a:r>
            <a:endParaRPr lang="en-US" altLang="zh-CN" dirty="0"/>
          </a:p>
        </p:txBody>
      </p:sp>
      <p:sp>
        <p:nvSpPr>
          <p:cNvPr id="5" name="页脚占位符 4"/>
          <p:cNvSpPr>
            <a:spLocks noGrp="1"/>
          </p:cNvSpPr>
          <p:nvPr>
            <p:ph type="ftr" sz="quarter" idx="11"/>
          </p:nvPr>
        </p:nvSpPr>
        <p:spPr/>
        <p:txBody>
          <a:bodyPr/>
          <a:lstStyle/>
          <a:p>
            <a:r>
              <a:rPr lang="en-US" altLang="zh-CN" smtClean="0"/>
              <a:t>Li Qiang, Jiang Tong, Dong Chen, Huawei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AEA05115-4AC8-4E17-8B0D-0A6ADE0E5F4F}" type="slidenum">
              <a:rPr lang="en-US" altLang="zh-CN" smtClean="0"/>
              <a:pPr/>
              <a:t>12</a:t>
            </a:fld>
            <a:endParaRPr lang="en-US" altLang="zh-CN"/>
          </a:p>
        </p:txBody>
      </p:sp>
    </p:spTree>
    <p:extLst>
      <p:ext uri="{BB962C8B-B14F-4D97-AF65-F5344CB8AC3E}">
        <p14:creationId xmlns:p14="http://schemas.microsoft.com/office/powerpoint/2010/main" val="9938482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Annex: preamble design of 802.11ad</a:t>
            </a:r>
            <a:endParaRPr lang="zh-CN" altLang="en-US" dirty="0"/>
          </a:p>
        </p:txBody>
      </p:sp>
      <p:sp>
        <p:nvSpPr>
          <p:cNvPr id="5" name="页脚占位符 4"/>
          <p:cNvSpPr>
            <a:spLocks noGrp="1"/>
          </p:cNvSpPr>
          <p:nvPr>
            <p:ph type="ftr" sz="quarter" idx="11"/>
          </p:nvPr>
        </p:nvSpPr>
        <p:spPr/>
        <p:txBody>
          <a:bodyPr/>
          <a:lstStyle/>
          <a:p>
            <a:r>
              <a:rPr lang="en-US" altLang="zh-CN" dirty="0" smtClean="0"/>
              <a:t>John Li, Huawei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AEA05115-4AC8-4E17-8B0D-0A6ADE0E5F4F}" type="slidenum">
              <a:rPr lang="en-US" altLang="zh-CN" smtClean="0"/>
              <a:pPr/>
              <a:t>13</a:t>
            </a:fld>
            <a:endParaRPr lang="en-US" altLang="zh-CN"/>
          </a:p>
        </p:txBody>
      </p:sp>
      <p:sp>
        <p:nvSpPr>
          <p:cNvPr id="7" name="内容占位符 2"/>
          <p:cNvSpPr>
            <a:spLocks noGrp="1"/>
          </p:cNvSpPr>
          <p:nvPr>
            <p:ph idx="1"/>
          </p:nvPr>
        </p:nvSpPr>
        <p:spPr>
          <a:xfrm>
            <a:off x="251520" y="2007045"/>
            <a:ext cx="8640960" cy="1277939"/>
          </a:xfrm>
        </p:spPr>
        <p:txBody>
          <a:bodyPr/>
          <a:lstStyle/>
          <a:p>
            <a:r>
              <a:rPr lang="en-US" altLang="zh-CN" dirty="0" smtClean="0"/>
              <a:t>Three PHYs are defined for 802.11ad, i.e. control PHY, single carrier PHY and OFDM PHY. All of them share the same frame structure</a:t>
            </a:r>
          </a:p>
        </p:txBody>
      </p:sp>
      <p:pic>
        <p:nvPicPr>
          <p:cNvPr id="8" name="图片 7"/>
          <p:cNvPicPr>
            <a:picLocks noChangeAspect="1"/>
          </p:cNvPicPr>
          <p:nvPr/>
        </p:nvPicPr>
        <p:blipFill>
          <a:blip r:embed="rId2"/>
          <a:stretch>
            <a:fillRect/>
          </a:stretch>
        </p:blipFill>
        <p:spPr>
          <a:xfrm>
            <a:off x="1347142" y="2646014"/>
            <a:ext cx="6449715" cy="3710668"/>
          </a:xfrm>
          <a:prstGeom prst="rect">
            <a:avLst/>
          </a:prstGeom>
        </p:spPr>
      </p:pic>
      <p:sp>
        <p:nvSpPr>
          <p:cNvPr id="9" name="日期占位符 1"/>
          <p:cNvSpPr>
            <a:spLocks noGrp="1"/>
          </p:cNvSpPr>
          <p:nvPr>
            <p:ph type="dt" sz="half" idx="10"/>
          </p:nvPr>
        </p:nvSpPr>
        <p:spPr>
          <a:xfrm>
            <a:off x="685800" y="332656"/>
            <a:ext cx="1600200" cy="215444"/>
          </a:xfrm>
        </p:spPr>
        <p:txBody>
          <a:bodyPr/>
          <a:lstStyle/>
          <a:p>
            <a:r>
              <a:rPr lang="en-US" altLang="zh-CN" dirty="0" smtClean="0"/>
              <a:t>July. 2017</a:t>
            </a:r>
            <a:endParaRPr lang="en-US" altLang="zh-CN" dirty="0"/>
          </a:p>
        </p:txBody>
      </p:sp>
    </p:spTree>
    <p:extLst>
      <p:ext uri="{BB962C8B-B14F-4D97-AF65-F5344CB8AC3E}">
        <p14:creationId xmlns:p14="http://schemas.microsoft.com/office/powerpoint/2010/main" val="11468381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Annex: preamble design of 802.11ad</a:t>
            </a:r>
            <a:endParaRPr lang="zh-CN" altLang="en-US" dirty="0"/>
          </a:p>
        </p:txBody>
      </p:sp>
      <p:sp>
        <p:nvSpPr>
          <p:cNvPr id="3" name="内容占位符 2"/>
          <p:cNvSpPr>
            <a:spLocks noGrp="1"/>
          </p:cNvSpPr>
          <p:nvPr>
            <p:ph idx="1"/>
          </p:nvPr>
        </p:nvSpPr>
        <p:spPr>
          <a:xfrm>
            <a:off x="251520" y="1556792"/>
            <a:ext cx="8640960" cy="648072"/>
          </a:xfrm>
        </p:spPr>
        <p:txBody>
          <a:bodyPr/>
          <a:lstStyle/>
          <a:p>
            <a:r>
              <a:rPr lang="en-US" altLang="zh-CN" dirty="0"/>
              <a:t>Preamble and channel estimation sequences are used to identify which PHY is used for a packet</a:t>
            </a:r>
          </a:p>
          <a:p>
            <a:pPr marL="0" indent="0">
              <a:buNone/>
            </a:pPr>
            <a:endParaRPr lang="zh-CN" altLang="en-US" dirty="0"/>
          </a:p>
        </p:txBody>
      </p:sp>
      <p:sp>
        <p:nvSpPr>
          <p:cNvPr id="5" name="页脚占位符 4"/>
          <p:cNvSpPr>
            <a:spLocks noGrp="1"/>
          </p:cNvSpPr>
          <p:nvPr>
            <p:ph type="ftr" sz="quarter" idx="11"/>
          </p:nvPr>
        </p:nvSpPr>
        <p:spPr/>
        <p:txBody>
          <a:bodyPr/>
          <a:lstStyle/>
          <a:p>
            <a:r>
              <a:rPr lang="en-US" altLang="zh-CN" dirty="0" smtClean="0"/>
              <a:t>John Li, Huawei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AEA05115-4AC8-4E17-8B0D-0A6ADE0E5F4F}" type="slidenum">
              <a:rPr lang="en-US" altLang="zh-CN" smtClean="0"/>
              <a:pPr/>
              <a:t>14</a:t>
            </a:fld>
            <a:endParaRPr lang="en-US" altLang="zh-CN"/>
          </a:p>
        </p:txBody>
      </p:sp>
      <p:pic>
        <p:nvPicPr>
          <p:cNvPr id="7" name="图片 6"/>
          <p:cNvPicPr>
            <a:picLocks noChangeAspect="1"/>
          </p:cNvPicPr>
          <p:nvPr/>
        </p:nvPicPr>
        <p:blipFill>
          <a:blip r:embed="rId2"/>
          <a:stretch>
            <a:fillRect/>
          </a:stretch>
        </p:blipFill>
        <p:spPr>
          <a:xfrm>
            <a:off x="1187624" y="2204864"/>
            <a:ext cx="6619875" cy="3676650"/>
          </a:xfrm>
          <a:prstGeom prst="rect">
            <a:avLst/>
          </a:prstGeom>
        </p:spPr>
      </p:pic>
      <p:sp>
        <p:nvSpPr>
          <p:cNvPr id="8" name="文本框 7"/>
          <p:cNvSpPr txBox="1"/>
          <p:nvPr/>
        </p:nvSpPr>
        <p:spPr>
          <a:xfrm>
            <a:off x="1619672" y="6165304"/>
            <a:ext cx="6439712" cy="276999"/>
          </a:xfrm>
          <a:prstGeom prst="rect">
            <a:avLst/>
          </a:prstGeom>
          <a:noFill/>
        </p:spPr>
        <p:txBody>
          <a:bodyPr wrap="none" rtlCol="0">
            <a:spAutoFit/>
          </a:bodyPr>
          <a:lstStyle/>
          <a:p>
            <a:r>
              <a:rPr lang="en-US" altLang="zh-CN" dirty="0"/>
              <a:t>Source: http://www.keysight.com/upload/cmc_upload/All/22May2014Webcast.pdf?&amp;</a:t>
            </a:r>
            <a:r>
              <a:rPr lang="en-US" altLang="zh-CN" dirty="0" smtClean="0"/>
              <a:t>cc=DE&amp;lc=ger </a:t>
            </a:r>
            <a:endParaRPr lang="zh-CN" altLang="en-US" dirty="0"/>
          </a:p>
        </p:txBody>
      </p:sp>
      <p:sp>
        <p:nvSpPr>
          <p:cNvPr id="9" name="日期占位符 1"/>
          <p:cNvSpPr>
            <a:spLocks noGrp="1"/>
          </p:cNvSpPr>
          <p:nvPr>
            <p:ph type="dt" sz="half" idx="10"/>
          </p:nvPr>
        </p:nvSpPr>
        <p:spPr>
          <a:xfrm>
            <a:off x="685800" y="378281"/>
            <a:ext cx="1600200" cy="215444"/>
          </a:xfrm>
        </p:spPr>
        <p:txBody>
          <a:bodyPr/>
          <a:lstStyle/>
          <a:p>
            <a:r>
              <a:rPr lang="en-US" altLang="zh-CN" dirty="0" smtClean="0"/>
              <a:t>July. 2017</a:t>
            </a:r>
            <a:endParaRPr lang="en-US" altLang="zh-CN" dirty="0"/>
          </a:p>
        </p:txBody>
      </p:sp>
    </p:spTree>
    <p:extLst>
      <p:ext uri="{BB962C8B-B14F-4D97-AF65-F5344CB8AC3E}">
        <p14:creationId xmlns:p14="http://schemas.microsoft.com/office/powerpoint/2010/main" val="10271876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251520" y="2130425"/>
            <a:ext cx="8640960" cy="1470025"/>
          </a:xfrm>
        </p:spPr>
        <p:txBody>
          <a:bodyPr/>
          <a:lstStyle/>
          <a:p>
            <a:r>
              <a:rPr lang="en-US" altLang="zh-CN" dirty="0" smtClean="0">
                <a:ea typeface="宋体" charset="-122"/>
              </a:rPr>
              <a:t>On unifying PPDU formats</a:t>
            </a:r>
            <a:endParaRPr lang="zh-CN" altLang="en-US" dirty="0"/>
          </a:p>
        </p:txBody>
      </p:sp>
      <p:sp>
        <p:nvSpPr>
          <p:cNvPr id="3" name="副标题 2"/>
          <p:cNvSpPr>
            <a:spLocks noGrp="1"/>
          </p:cNvSpPr>
          <p:nvPr>
            <p:ph type="subTitle" idx="1"/>
          </p:nvPr>
        </p:nvSpPr>
        <p:spPr/>
        <p:txBody>
          <a:bodyPr/>
          <a:lstStyle/>
          <a:p>
            <a:r>
              <a:rPr lang="en-US" altLang="zh-CN" dirty="0" smtClean="0"/>
              <a:t>John Li</a:t>
            </a:r>
          </a:p>
          <a:p>
            <a:r>
              <a:rPr lang="en-US" altLang="zh-CN" dirty="0" smtClean="0"/>
              <a:t>Huawei</a:t>
            </a:r>
            <a:endParaRPr lang="zh-CN" altLang="en-US" dirty="0"/>
          </a:p>
        </p:txBody>
      </p:sp>
      <p:sp>
        <p:nvSpPr>
          <p:cNvPr id="5" name="页脚占位符 4"/>
          <p:cNvSpPr>
            <a:spLocks noGrp="1"/>
          </p:cNvSpPr>
          <p:nvPr>
            <p:ph type="ftr" sz="quarter" idx="11"/>
          </p:nvPr>
        </p:nvSpPr>
        <p:spPr/>
        <p:txBody>
          <a:bodyPr/>
          <a:lstStyle/>
          <a:p>
            <a:r>
              <a:rPr lang="en-US" altLang="zh-CN" dirty="0" smtClean="0"/>
              <a:t>John Li, Huawei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0EE293F6-38BF-4BAB-8C8B-C4B3AEFE2424}" type="slidenum">
              <a:rPr lang="en-US" altLang="zh-CN" smtClean="0"/>
              <a:pPr/>
              <a:t>2</a:t>
            </a:fld>
            <a:endParaRPr lang="en-US" altLang="zh-CN"/>
          </a:p>
        </p:txBody>
      </p:sp>
      <p:sp>
        <p:nvSpPr>
          <p:cNvPr id="7" name="日期占位符 1"/>
          <p:cNvSpPr>
            <a:spLocks noGrp="1"/>
          </p:cNvSpPr>
          <p:nvPr>
            <p:ph type="dt" sz="half" idx="10"/>
          </p:nvPr>
        </p:nvSpPr>
        <p:spPr>
          <a:xfrm>
            <a:off x="685800" y="378281"/>
            <a:ext cx="1600200" cy="215444"/>
          </a:xfrm>
        </p:spPr>
        <p:txBody>
          <a:bodyPr/>
          <a:lstStyle/>
          <a:p>
            <a:r>
              <a:rPr lang="en-US" altLang="zh-CN" dirty="0" smtClean="0"/>
              <a:t>July. 2017</a:t>
            </a:r>
            <a:endParaRPr lang="en-US" altLang="zh-CN"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51520" y="685800"/>
            <a:ext cx="8640960" cy="1066800"/>
          </a:xfrm>
        </p:spPr>
        <p:txBody>
          <a:bodyPr/>
          <a:lstStyle/>
          <a:p>
            <a:r>
              <a:rPr lang="en-US" altLang="zh-CN" dirty="0" smtClean="0"/>
              <a:t>PHY types</a:t>
            </a:r>
            <a:endParaRPr lang="zh-CN" altLang="en-US" dirty="0"/>
          </a:p>
        </p:txBody>
      </p:sp>
      <p:sp>
        <p:nvSpPr>
          <p:cNvPr id="3" name="内容占位符 2"/>
          <p:cNvSpPr>
            <a:spLocks noGrp="1"/>
          </p:cNvSpPr>
          <p:nvPr>
            <p:ph idx="1"/>
          </p:nvPr>
        </p:nvSpPr>
        <p:spPr>
          <a:xfrm>
            <a:off x="251520" y="1556792"/>
            <a:ext cx="8640960" cy="2016224"/>
          </a:xfrm>
        </p:spPr>
        <p:txBody>
          <a:bodyPr/>
          <a:lstStyle/>
          <a:p>
            <a:r>
              <a:rPr lang="en-US" altLang="zh-CN" dirty="0" smtClean="0"/>
              <a:t>Three PHYs are maintained in 15.13 D0. Due to historical issues they are numbered as:</a:t>
            </a:r>
          </a:p>
          <a:p>
            <a:pPr lvl="1"/>
            <a:r>
              <a:rPr lang="en-US" altLang="zh-CN" dirty="0" smtClean="0"/>
              <a:t>PHY II: single carrier</a:t>
            </a:r>
          </a:p>
          <a:p>
            <a:pPr lvl="1"/>
            <a:r>
              <a:rPr lang="en-US" altLang="zh-CN" dirty="0" smtClean="0"/>
              <a:t>PHY VII: low bandwidth OFDM</a:t>
            </a:r>
          </a:p>
          <a:p>
            <a:pPr lvl="1"/>
            <a:r>
              <a:rPr lang="en-US" altLang="zh-CN" dirty="0" smtClean="0"/>
              <a:t>PHY VIII: high bandwidth OFDM</a:t>
            </a:r>
            <a:endParaRPr lang="en-US" altLang="zh-CN" dirty="0"/>
          </a:p>
          <a:p>
            <a:r>
              <a:rPr lang="en-US" altLang="zh-CN" b="1" i="1" dirty="0" smtClean="0"/>
              <a:t>Proposal1: in future drafts, simply refer these PHYs as, pulsed modulation PHY (PM-PHY), low bandwidth OFDM PHY (LB-PHY) and high bandwidth OFDM PHY (HB-PHY), respectively</a:t>
            </a:r>
          </a:p>
        </p:txBody>
      </p:sp>
      <p:sp>
        <p:nvSpPr>
          <p:cNvPr id="5" name="页脚占位符 4"/>
          <p:cNvSpPr>
            <a:spLocks noGrp="1"/>
          </p:cNvSpPr>
          <p:nvPr>
            <p:ph type="ftr" sz="quarter" idx="11"/>
          </p:nvPr>
        </p:nvSpPr>
        <p:spPr/>
        <p:txBody>
          <a:bodyPr/>
          <a:lstStyle/>
          <a:p>
            <a:r>
              <a:rPr lang="en-US" altLang="zh-CN" dirty="0" smtClean="0"/>
              <a:t>John Li, Huawei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AEA05115-4AC8-4E17-8B0D-0A6ADE0E5F4F}" type="slidenum">
              <a:rPr lang="en-US" altLang="zh-CN" smtClean="0"/>
              <a:pPr/>
              <a:t>3</a:t>
            </a:fld>
            <a:endParaRPr lang="en-US" altLang="zh-CN"/>
          </a:p>
        </p:txBody>
      </p:sp>
      <p:sp>
        <p:nvSpPr>
          <p:cNvPr id="522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
        <p:nvSpPr>
          <p:cNvPr id="522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
        <p:nvSpPr>
          <p:cNvPr id="10" name="日期占位符 1"/>
          <p:cNvSpPr>
            <a:spLocks noGrp="1"/>
          </p:cNvSpPr>
          <p:nvPr>
            <p:ph type="dt" sz="half" idx="10"/>
          </p:nvPr>
        </p:nvSpPr>
        <p:spPr>
          <a:xfrm>
            <a:off x="685800" y="378281"/>
            <a:ext cx="1600200" cy="215444"/>
          </a:xfrm>
        </p:spPr>
        <p:txBody>
          <a:bodyPr/>
          <a:lstStyle/>
          <a:p>
            <a:r>
              <a:rPr lang="en-US" altLang="zh-CN" dirty="0" smtClean="0"/>
              <a:t>July. 2017</a:t>
            </a:r>
            <a:endParaRPr lang="en-US" altLang="zh-CN"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Clock rate</a:t>
            </a:r>
            <a:endParaRPr lang="zh-CN" altLang="en-US" dirty="0"/>
          </a:p>
        </p:txBody>
      </p:sp>
      <p:sp>
        <p:nvSpPr>
          <p:cNvPr id="3" name="内容占位符 2"/>
          <p:cNvSpPr>
            <a:spLocks noGrp="1"/>
          </p:cNvSpPr>
          <p:nvPr>
            <p:ph idx="1"/>
          </p:nvPr>
        </p:nvSpPr>
        <p:spPr/>
        <p:txBody>
          <a:bodyPr/>
          <a:lstStyle/>
          <a:p>
            <a:r>
              <a:rPr lang="en-US" altLang="zh-CN" dirty="0" smtClean="0"/>
              <a:t>The clock rate is not unified, which means implementer need to install different oscillators on chip</a:t>
            </a:r>
          </a:p>
          <a:p>
            <a:r>
              <a:rPr lang="en-US" altLang="zh-CN" dirty="0" smtClean="0"/>
              <a:t>PM-PHY [1]</a:t>
            </a:r>
          </a:p>
          <a:p>
            <a:endParaRPr lang="en-US" altLang="zh-CN" dirty="0"/>
          </a:p>
          <a:p>
            <a:endParaRPr lang="en-US" altLang="zh-CN" dirty="0" smtClean="0"/>
          </a:p>
          <a:p>
            <a:endParaRPr lang="en-US" altLang="zh-CN" dirty="0"/>
          </a:p>
          <a:p>
            <a:endParaRPr lang="en-US" altLang="zh-CN" dirty="0" smtClean="0"/>
          </a:p>
          <a:p>
            <a:endParaRPr lang="en-US" altLang="zh-CN" dirty="0"/>
          </a:p>
          <a:p>
            <a:endParaRPr lang="en-US" altLang="zh-CN" dirty="0" smtClean="0"/>
          </a:p>
          <a:p>
            <a:endParaRPr lang="en-US" altLang="zh-CN" dirty="0"/>
          </a:p>
          <a:p>
            <a:r>
              <a:rPr lang="en-US" altLang="zh-CN" dirty="0" smtClean="0"/>
              <a:t>Supported clock rate</a:t>
            </a:r>
          </a:p>
          <a:p>
            <a:pPr lvl="1"/>
            <a:r>
              <a:rPr lang="en-US" altLang="zh-CN" dirty="0" smtClean="0"/>
              <a:t>200 MHz, 100 MHz, 50 MHz, 25 MHz, 12.5 MHz, 6.25 MHz, 3.125 MHz, </a:t>
            </a:r>
            <a:r>
              <a:rPr lang="en-US" altLang="zh-CN" smtClean="0"/>
              <a:t>1.5625MHz</a:t>
            </a:r>
            <a:endParaRPr lang="en-US" altLang="zh-CN" dirty="0" smtClean="0"/>
          </a:p>
          <a:p>
            <a:endParaRPr lang="en-US" altLang="zh-CN" dirty="0"/>
          </a:p>
          <a:p>
            <a:endParaRPr lang="en-US" altLang="zh-CN" dirty="0" smtClean="0"/>
          </a:p>
          <a:p>
            <a:endParaRPr lang="en-US" altLang="zh-CN" dirty="0"/>
          </a:p>
          <a:p>
            <a:endParaRPr lang="en-US" altLang="zh-CN" dirty="0" smtClean="0"/>
          </a:p>
        </p:txBody>
      </p:sp>
      <p:sp>
        <p:nvSpPr>
          <p:cNvPr id="4" name="日期占位符 3"/>
          <p:cNvSpPr>
            <a:spLocks noGrp="1"/>
          </p:cNvSpPr>
          <p:nvPr>
            <p:ph type="dt" sz="half" idx="10"/>
          </p:nvPr>
        </p:nvSpPr>
        <p:spPr/>
        <p:txBody>
          <a:bodyPr/>
          <a:lstStyle/>
          <a:p>
            <a:r>
              <a:rPr lang="en-US" altLang="zh-CN" smtClean="0"/>
              <a:t>Jan. 2016</a:t>
            </a:r>
            <a:endParaRPr lang="en-US" altLang="zh-CN" dirty="0"/>
          </a:p>
        </p:txBody>
      </p:sp>
      <p:sp>
        <p:nvSpPr>
          <p:cNvPr id="5" name="页脚占位符 4"/>
          <p:cNvSpPr>
            <a:spLocks noGrp="1"/>
          </p:cNvSpPr>
          <p:nvPr>
            <p:ph type="ftr" sz="quarter" idx="11"/>
          </p:nvPr>
        </p:nvSpPr>
        <p:spPr/>
        <p:txBody>
          <a:bodyPr/>
          <a:lstStyle/>
          <a:p>
            <a:r>
              <a:rPr lang="en-US" altLang="zh-CN" smtClean="0"/>
              <a:t>Li Qiang, Jiang Tong, Dong Chen, Huawei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AEA05115-4AC8-4E17-8B0D-0A6ADE0E5F4F}" type="slidenum">
              <a:rPr lang="en-US" altLang="zh-CN" smtClean="0"/>
              <a:pPr/>
              <a:t>4</a:t>
            </a:fld>
            <a:endParaRPr lang="en-US" altLang="zh-CN"/>
          </a:p>
        </p:txBody>
      </p:sp>
      <p:graphicFrame>
        <p:nvGraphicFramePr>
          <p:cNvPr id="7" name="表格 6"/>
          <p:cNvGraphicFramePr>
            <a:graphicFrameLocks noGrp="1"/>
          </p:cNvGraphicFramePr>
          <p:nvPr>
            <p:extLst>
              <p:ext uri="{D42A27DB-BD31-4B8C-83A1-F6EECF244321}">
                <p14:modId xmlns:p14="http://schemas.microsoft.com/office/powerpoint/2010/main" val="3296338057"/>
              </p:ext>
            </p:extLst>
          </p:nvPr>
        </p:nvGraphicFramePr>
        <p:xfrm>
          <a:off x="1475656" y="2768775"/>
          <a:ext cx="6096001" cy="1596329"/>
        </p:xfrm>
        <a:graphic>
          <a:graphicData uri="http://schemas.openxmlformats.org/drawingml/2006/table">
            <a:tbl>
              <a:tblPr firstRow="1" firstCol="1" bandRow="1">
                <a:tableStyleId>{5C22544A-7EE6-4342-B048-85BDC9FD1C3A}</a:tableStyleId>
              </a:tblPr>
              <a:tblGrid>
                <a:gridCol w="851606"/>
                <a:gridCol w="701468"/>
                <a:gridCol w="871912"/>
                <a:gridCol w="701468"/>
                <a:gridCol w="701468"/>
                <a:gridCol w="959288"/>
                <a:gridCol w="1308791"/>
              </a:tblGrid>
              <a:tr h="0">
                <a:tc>
                  <a:txBody>
                    <a:bodyPr/>
                    <a:lstStyle/>
                    <a:p>
                      <a:pPr>
                        <a:lnSpc>
                          <a:spcPct val="115000"/>
                        </a:lnSpc>
                        <a:spcAft>
                          <a:spcPts val="0"/>
                        </a:spcAft>
                      </a:pPr>
                      <a:r>
                        <a:rPr lang="en-GB" sz="1200" dirty="0">
                          <a:effectLst/>
                        </a:rPr>
                        <a:t>Modulation</a:t>
                      </a:r>
                      <a:endParaRPr lang="zh-CN" sz="1200" dirty="0">
                        <a:effectLst/>
                        <a:latin typeface="Times New Roman" panose="02020603050405020304" pitchFamily="18" charset="0"/>
                        <a:ea typeface="Malgun Gothic" panose="020B0503020000020004" pitchFamily="34" charset="-127"/>
                      </a:endParaRPr>
                    </a:p>
                  </a:txBody>
                  <a:tcPr marL="68580" marR="68580" marT="0" marB="0"/>
                </a:tc>
                <a:tc>
                  <a:txBody>
                    <a:bodyPr/>
                    <a:lstStyle/>
                    <a:p>
                      <a:pPr algn="ctr">
                        <a:lnSpc>
                          <a:spcPct val="115000"/>
                        </a:lnSpc>
                        <a:spcAft>
                          <a:spcPts val="0"/>
                        </a:spcAft>
                      </a:pPr>
                      <a:r>
                        <a:rPr lang="en-GB" sz="1200">
                          <a:effectLst/>
                        </a:rPr>
                        <a:t>Level</a:t>
                      </a:r>
                      <a:endParaRPr lang="zh-CN" sz="1200">
                        <a:effectLst/>
                        <a:latin typeface="Times New Roman" panose="02020603050405020304" pitchFamily="18" charset="0"/>
                        <a:ea typeface="Malgun Gothic" panose="020B0503020000020004" pitchFamily="34" charset="-127"/>
                      </a:endParaRPr>
                    </a:p>
                  </a:txBody>
                  <a:tcPr marL="68580" marR="68580" marT="0" marB="0"/>
                </a:tc>
                <a:tc>
                  <a:txBody>
                    <a:bodyPr/>
                    <a:lstStyle/>
                    <a:p>
                      <a:pPr algn="ctr">
                        <a:lnSpc>
                          <a:spcPct val="115000"/>
                        </a:lnSpc>
                        <a:spcAft>
                          <a:spcPts val="0"/>
                        </a:spcAft>
                      </a:pPr>
                      <a:r>
                        <a:rPr lang="en-GB" sz="1200">
                          <a:effectLst/>
                        </a:rPr>
                        <a:t>FEC RS(n,k)</a:t>
                      </a:r>
                      <a:endParaRPr lang="zh-CN" sz="1200">
                        <a:effectLst/>
                        <a:latin typeface="Times New Roman" panose="02020603050405020304" pitchFamily="18" charset="0"/>
                        <a:ea typeface="Malgun Gothic" panose="020B0503020000020004" pitchFamily="34" charset="-127"/>
                      </a:endParaRPr>
                    </a:p>
                  </a:txBody>
                  <a:tcPr marL="68580" marR="68580" marT="0" marB="0"/>
                </a:tc>
                <a:tc>
                  <a:txBody>
                    <a:bodyPr/>
                    <a:lstStyle/>
                    <a:p>
                      <a:pPr algn="ctr">
                        <a:lnSpc>
                          <a:spcPct val="115000"/>
                        </a:lnSpc>
                        <a:spcAft>
                          <a:spcPts val="0"/>
                        </a:spcAft>
                      </a:pPr>
                      <a:r>
                        <a:rPr lang="en-GB" sz="1200">
                          <a:effectLst/>
                        </a:rPr>
                        <a:t>Line code</a:t>
                      </a:r>
                      <a:endParaRPr lang="zh-CN" sz="1200">
                        <a:effectLst/>
                        <a:latin typeface="Times New Roman" panose="02020603050405020304" pitchFamily="18" charset="0"/>
                        <a:ea typeface="Malgun Gothic" panose="020B0503020000020004" pitchFamily="34" charset="-127"/>
                      </a:endParaRPr>
                    </a:p>
                  </a:txBody>
                  <a:tcPr marL="68580" marR="68580" marT="0" marB="0"/>
                </a:tc>
                <a:tc>
                  <a:txBody>
                    <a:bodyPr/>
                    <a:lstStyle/>
                    <a:p>
                      <a:pPr algn="ctr">
                        <a:lnSpc>
                          <a:spcPct val="115000"/>
                        </a:lnSpc>
                        <a:spcAft>
                          <a:spcPts val="0"/>
                        </a:spcAft>
                      </a:pPr>
                      <a:r>
                        <a:rPr lang="en-GB" sz="1200">
                          <a:effectLst/>
                        </a:rPr>
                        <a:t>HCM</a:t>
                      </a:r>
                      <a:endParaRPr lang="zh-CN" sz="1200">
                        <a:effectLst/>
                        <a:latin typeface="Times New Roman" panose="02020603050405020304" pitchFamily="18" charset="0"/>
                        <a:ea typeface="Malgun Gothic" panose="020B0503020000020004" pitchFamily="34" charset="-127"/>
                      </a:endParaRPr>
                    </a:p>
                  </a:txBody>
                  <a:tcPr marL="68580" marR="68580" marT="0" marB="0"/>
                </a:tc>
                <a:tc>
                  <a:txBody>
                    <a:bodyPr/>
                    <a:lstStyle/>
                    <a:p>
                      <a:pPr algn="ctr">
                        <a:lnSpc>
                          <a:spcPct val="115000"/>
                        </a:lnSpc>
                        <a:spcAft>
                          <a:spcPts val="0"/>
                        </a:spcAft>
                      </a:pPr>
                      <a:r>
                        <a:rPr lang="en-GB" sz="1200">
                          <a:effectLst/>
                        </a:rPr>
                        <a:t>Optical Clock Rates/MHz</a:t>
                      </a:r>
                      <a:endParaRPr lang="zh-CN" sz="1200">
                        <a:effectLst/>
                        <a:latin typeface="Times New Roman" panose="02020603050405020304" pitchFamily="18" charset="0"/>
                        <a:ea typeface="Malgun Gothic" panose="020B0503020000020004" pitchFamily="34" charset="-127"/>
                      </a:endParaRPr>
                    </a:p>
                  </a:txBody>
                  <a:tcPr marL="68580" marR="68580" marT="0" marB="0"/>
                </a:tc>
                <a:tc>
                  <a:txBody>
                    <a:bodyPr/>
                    <a:lstStyle/>
                    <a:p>
                      <a:pPr algn="ctr">
                        <a:lnSpc>
                          <a:spcPct val="115000"/>
                        </a:lnSpc>
                        <a:spcAft>
                          <a:spcPts val="0"/>
                        </a:spcAft>
                      </a:pPr>
                      <a:r>
                        <a:rPr lang="en-GB" sz="1200" dirty="0">
                          <a:effectLst/>
                        </a:rPr>
                        <a:t>Data Rate/Mbps</a:t>
                      </a:r>
                      <a:endParaRPr lang="zh-CN" sz="1200" dirty="0">
                        <a:effectLst/>
                        <a:latin typeface="Times New Roman" panose="02020603050405020304" pitchFamily="18" charset="0"/>
                        <a:ea typeface="Malgun Gothic" panose="020B0503020000020004" pitchFamily="34" charset="-127"/>
                      </a:endParaRPr>
                    </a:p>
                  </a:txBody>
                  <a:tcPr marL="68580" marR="68580" marT="0" marB="0"/>
                </a:tc>
              </a:tr>
              <a:tr h="95250">
                <a:tc rowSpan="4">
                  <a:txBody>
                    <a:bodyPr/>
                    <a:lstStyle/>
                    <a:p>
                      <a:pPr algn="ctr">
                        <a:lnSpc>
                          <a:spcPct val="115000"/>
                        </a:lnSpc>
                        <a:spcAft>
                          <a:spcPts val="0"/>
                        </a:spcAft>
                      </a:pPr>
                      <a:r>
                        <a:rPr lang="en-GB" sz="1200">
                          <a:effectLst/>
                        </a:rPr>
                        <a:t>PAM</a:t>
                      </a:r>
                      <a:endParaRPr lang="zh-CN" sz="1200">
                        <a:effectLst/>
                        <a:latin typeface="Times New Roman" panose="02020603050405020304" pitchFamily="18" charset="0"/>
                        <a:ea typeface="Malgun Gothic" panose="020B0503020000020004" pitchFamily="34" charset="-127"/>
                      </a:endParaRPr>
                    </a:p>
                  </a:txBody>
                  <a:tcPr marL="68580" marR="68580" marT="0" marB="0" anchor="ctr"/>
                </a:tc>
                <a:tc rowSpan="2">
                  <a:txBody>
                    <a:bodyPr/>
                    <a:lstStyle/>
                    <a:p>
                      <a:pPr algn="ctr">
                        <a:lnSpc>
                          <a:spcPct val="115000"/>
                        </a:lnSpc>
                        <a:spcAft>
                          <a:spcPts val="0"/>
                        </a:spcAft>
                      </a:pPr>
                      <a:r>
                        <a:rPr lang="en-US" sz="1200" dirty="0">
                          <a:effectLst/>
                        </a:rPr>
                        <a:t>2</a:t>
                      </a:r>
                      <a:endParaRPr lang="zh-CN" sz="1200" dirty="0">
                        <a:effectLst/>
                        <a:latin typeface="Times New Roman" panose="02020603050405020304" pitchFamily="18" charset="0"/>
                        <a:ea typeface="Malgun Gothic" panose="020B0503020000020004" pitchFamily="34" charset="-127"/>
                      </a:endParaRPr>
                    </a:p>
                  </a:txBody>
                  <a:tcPr marL="68580" marR="68580" marT="0" marB="0" anchor="ctr"/>
                </a:tc>
                <a:tc rowSpan="4">
                  <a:txBody>
                    <a:bodyPr/>
                    <a:lstStyle/>
                    <a:p>
                      <a:pPr algn="ctr">
                        <a:lnSpc>
                          <a:spcPct val="115000"/>
                        </a:lnSpc>
                        <a:spcAft>
                          <a:spcPts val="0"/>
                        </a:spcAft>
                      </a:pPr>
                      <a:r>
                        <a:rPr lang="en-GB" sz="1200" dirty="0">
                          <a:effectLst/>
                        </a:rPr>
                        <a:t>(</a:t>
                      </a:r>
                      <a:r>
                        <a:rPr lang="en-US" sz="1200" dirty="0">
                          <a:effectLst/>
                        </a:rPr>
                        <a:t>550, 524)</a:t>
                      </a:r>
                      <a:endParaRPr lang="zh-CN" sz="1200" dirty="0">
                        <a:effectLst/>
                      </a:endParaRPr>
                    </a:p>
                    <a:p>
                      <a:pPr algn="ctr">
                        <a:lnSpc>
                          <a:spcPct val="115000"/>
                        </a:lnSpc>
                        <a:spcAft>
                          <a:spcPts val="0"/>
                        </a:spcAft>
                      </a:pPr>
                      <a:r>
                        <a:rPr lang="en-US" sz="1200" dirty="0">
                          <a:effectLst/>
                        </a:rPr>
                        <a:t>(255, 248)</a:t>
                      </a:r>
                      <a:endParaRPr lang="zh-CN" sz="1200" dirty="0">
                        <a:effectLst/>
                      </a:endParaRPr>
                    </a:p>
                    <a:p>
                      <a:pPr algn="ctr">
                        <a:lnSpc>
                          <a:spcPct val="115000"/>
                        </a:lnSpc>
                        <a:spcAft>
                          <a:spcPts val="0"/>
                        </a:spcAft>
                      </a:pPr>
                      <a:r>
                        <a:rPr lang="en-US" sz="1200" dirty="0">
                          <a:effectLst/>
                        </a:rPr>
                        <a:t>(160, 128)</a:t>
                      </a:r>
                      <a:endParaRPr lang="zh-CN" sz="1200" dirty="0">
                        <a:effectLst/>
                      </a:endParaRPr>
                    </a:p>
                    <a:p>
                      <a:pPr algn="ctr">
                        <a:lnSpc>
                          <a:spcPct val="115000"/>
                        </a:lnSpc>
                        <a:spcAft>
                          <a:spcPts val="0"/>
                        </a:spcAft>
                      </a:pPr>
                      <a:r>
                        <a:rPr lang="en-US" sz="1200" dirty="0">
                          <a:effectLst/>
                        </a:rPr>
                        <a:t>(36,24)</a:t>
                      </a:r>
                      <a:r>
                        <a:rPr lang="en-US" sz="800" dirty="0">
                          <a:effectLst/>
                        </a:rPr>
                        <a:t> </a:t>
                      </a:r>
                      <a:endParaRPr lang="zh-CN" sz="1200" dirty="0">
                        <a:effectLst/>
                        <a:latin typeface="Times New Roman" panose="02020603050405020304" pitchFamily="18" charset="0"/>
                        <a:ea typeface="Malgun Gothic" panose="020B0503020000020004" pitchFamily="34" charset="-127"/>
                      </a:endParaRPr>
                    </a:p>
                  </a:txBody>
                  <a:tcPr marL="68580" marR="68580" marT="0" marB="0" anchor="ctr"/>
                </a:tc>
                <a:tc>
                  <a:txBody>
                    <a:bodyPr/>
                    <a:lstStyle/>
                    <a:p>
                      <a:pPr algn="ctr">
                        <a:lnSpc>
                          <a:spcPct val="115000"/>
                        </a:lnSpc>
                        <a:spcAft>
                          <a:spcPts val="0"/>
                        </a:spcAft>
                      </a:pPr>
                      <a:r>
                        <a:rPr lang="en-GB" sz="1200">
                          <a:effectLst/>
                        </a:rPr>
                        <a:t>8B10B</a:t>
                      </a:r>
                      <a:r>
                        <a:rPr lang="en-US" sz="800">
                          <a:effectLst/>
                        </a:rPr>
                        <a:t> </a:t>
                      </a:r>
                      <a:endParaRPr lang="zh-CN" sz="1200">
                        <a:effectLst/>
                        <a:latin typeface="Times New Roman" panose="02020603050405020304" pitchFamily="18" charset="0"/>
                        <a:ea typeface="Malgun Gothic" panose="020B0503020000020004" pitchFamily="34" charset="-127"/>
                      </a:endParaRPr>
                    </a:p>
                  </a:txBody>
                  <a:tcPr marL="68580" marR="68580" marT="0" marB="0" anchor="ctr"/>
                </a:tc>
                <a:tc rowSpan="2">
                  <a:txBody>
                    <a:bodyPr/>
                    <a:lstStyle/>
                    <a:p>
                      <a:pPr algn="ctr">
                        <a:lnSpc>
                          <a:spcPct val="115000"/>
                        </a:lnSpc>
                        <a:spcAft>
                          <a:spcPts val="0"/>
                        </a:spcAft>
                      </a:pPr>
                      <a:r>
                        <a:rPr lang="en-GB" sz="1200">
                          <a:effectLst/>
                        </a:rPr>
                        <a:t>(1,1)</a:t>
                      </a:r>
                      <a:endParaRPr lang="zh-CN" sz="1200">
                        <a:effectLst/>
                        <a:latin typeface="Times New Roman" panose="02020603050405020304" pitchFamily="18" charset="0"/>
                        <a:ea typeface="Malgun Gothic" panose="020B0503020000020004" pitchFamily="34" charset="-127"/>
                      </a:endParaRPr>
                    </a:p>
                  </a:txBody>
                  <a:tcPr marL="68580" marR="68580" marT="0" marB="0" anchor="ctr"/>
                </a:tc>
                <a:tc rowSpan="4">
                  <a:txBody>
                    <a:bodyPr/>
                    <a:lstStyle/>
                    <a:p>
                      <a:pPr algn="ctr">
                        <a:lnSpc>
                          <a:spcPct val="115000"/>
                        </a:lnSpc>
                        <a:spcAft>
                          <a:spcPts val="0"/>
                        </a:spcAft>
                      </a:pPr>
                      <a:r>
                        <a:rPr lang="en-US" sz="1200">
                          <a:effectLst/>
                        </a:rPr>
                        <a:t>200/2</a:t>
                      </a:r>
                      <a:r>
                        <a:rPr lang="en-US" sz="1200" baseline="30000">
                          <a:effectLst/>
                        </a:rPr>
                        <a:t>N </a:t>
                      </a:r>
                      <a:r>
                        <a:rPr lang="en-US" sz="1200">
                          <a:effectLst/>
                        </a:rPr>
                        <a:t>with N=0…7</a:t>
                      </a:r>
                      <a:endParaRPr lang="zh-CN" sz="1200">
                        <a:effectLst/>
                        <a:latin typeface="Times New Roman" panose="02020603050405020304" pitchFamily="18" charset="0"/>
                        <a:ea typeface="Malgun Gothic" panose="020B0503020000020004" pitchFamily="34" charset="-127"/>
                      </a:endParaRPr>
                    </a:p>
                  </a:txBody>
                  <a:tcPr marL="68580" marR="68580" marT="0" marB="0" anchor="ctr"/>
                </a:tc>
                <a:tc rowSpan="4">
                  <a:txBody>
                    <a:bodyPr/>
                    <a:lstStyle/>
                    <a:p>
                      <a:pPr algn="ctr">
                        <a:lnSpc>
                          <a:spcPct val="115000"/>
                        </a:lnSpc>
                        <a:spcAft>
                          <a:spcPts val="0"/>
                        </a:spcAft>
                      </a:pPr>
                      <a:r>
                        <a:rPr lang="en-GB" sz="1200">
                          <a:effectLst/>
                        </a:rPr>
                        <a:t>t.b.d.</a:t>
                      </a:r>
                      <a:endParaRPr lang="zh-CN" sz="1200">
                        <a:effectLst/>
                        <a:latin typeface="Times New Roman" panose="02020603050405020304" pitchFamily="18" charset="0"/>
                        <a:ea typeface="Malgun Gothic" panose="020B0503020000020004" pitchFamily="34" charset="-127"/>
                      </a:endParaRPr>
                    </a:p>
                  </a:txBody>
                  <a:tcPr marL="68580" marR="68580" marT="0" marB="0" anchor="ctr"/>
                </a:tc>
              </a:tr>
              <a:tr h="95250">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pPr algn="ctr">
                        <a:lnSpc>
                          <a:spcPct val="115000"/>
                        </a:lnSpc>
                        <a:spcAft>
                          <a:spcPts val="0"/>
                        </a:spcAft>
                      </a:pPr>
                      <a:r>
                        <a:rPr lang="en-GB" sz="1200">
                          <a:effectLst/>
                        </a:rPr>
                        <a:t>Binary PPM</a:t>
                      </a:r>
                      <a:endParaRPr lang="zh-CN" sz="1200">
                        <a:effectLst/>
                        <a:latin typeface="Times New Roman" panose="02020603050405020304" pitchFamily="18" charset="0"/>
                        <a:ea typeface="Malgun Gothic" panose="020B0503020000020004" pitchFamily="34" charset="-127"/>
                      </a:endParaRPr>
                    </a:p>
                  </a:txBody>
                  <a:tcPr marL="68580" marR="68580" marT="0" marB="0" anchor="ct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r>
              <a:tr h="0">
                <a:tc vMerge="1">
                  <a:txBody>
                    <a:bodyPr/>
                    <a:lstStyle/>
                    <a:p>
                      <a:endParaRPr lang="zh-CN" altLang="en-US"/>
                    </a:p>
                  </a:txBody>
                  <a:tcPr/>
                </a:tc>
                <a:tc>
                  <a:txBody>
                    <a:bodyPr/>
                    <a:lstStyle/>
                    <a:p>
                      <a:pPr algn="ctr">
                        <a:lnSpc>
                          <a:spcPct val="115000"/>
                        </a:lnSpc>
                        <a:spcAft>
                          <a:spcPts val="0"/>
                        </a:spcAft>
                      </a:pPr>
                      <a:r>
                        <a:rPr lang="en-GB" sz="1200" dirty="0">
                          <a:effectLst/>
                        </a:rPr>
                        <a:t>2</a:t>
                      </a:r>
                      <a:endParaRPr lang="zh-CN" sz="1200" dirty="0">
                        <a:effectLst/>
                        <a:latin typeface="Times New Roman" panose="02020603050405020304" pitchFamily="18" charset="0"/>
                        <a:ea typeface="Malgun Gothic" panose="020B0503020000020004" pitchFamily="34" charset="-127"/>
                      </a:endParaRPr>
                    </a:p>
                  </a:txBody>
                  <a:tcPr marL="68580" marR="68580" marT="0" marB="0" anchor="ctr"/>
                </a:tc>
                <a:tc vMerge="1">
                  <a:txBody>
                    <a:bodyPr/>
                    <a:lstStyle/>
                    <a:p>
                      <a:endParaRPr lang="zh-CN" altLang="en-US"/>
                    </a:p>
                  </a:txBody>
                  <a:tcPr/>
                </a:tc>
                <a:tc rowSpan="2">
                  <a:txBody>
                    <a:bodyPr/>
                    <a:lstStyle/>
                    <a:p>
                      <a:pPr algn="ctr">
                        <a:lnSpc>
                          <a:spcPct val="115000"/>
                        </a:lnSpc>
                        <a:spcAft>
                          <a:spcPts val="0"/>
                        </a:spcAft>
                      </a:pPr>
                      <a:r>
                        <a:rPr lang="en-GB" sz="1200">
                          <a:effectLst/>
                        </a:rPr>
                        <a:t>1B1B</a:t>
                      </a:r>
                      <a:endParaRPr lang="zh-CN" sz="1200">
                        <a:effectLst/>
                        <a:latin typeface="Times New Roman" panose="02020603050405020304" pitchFamily="18" charset="0"/>
                        <a:ea typeface="Malgun Gothic" panose="020B0503020000020004" pitchFamily="34" charset="-127"/>
                      </a:endParaRPr>
                    </a:p>
                  </a:txBody>
                  <a:tcPr marL="68580" marR="68580" marT="0" marB="0" anchor="ctr"/>
                </a:tc>
                <a:tc>
                  <a:txBody>
                    <a:bodyPr/>
                    <a:lstStyle/>
                    <a:p>
                      <a:pPr algn="ctr">
                        <a:lnSpc>
                          <a:spcPct val="115000"/>
                        </a:lnSpc>
                        <a:spcAft>
                          <a:spcPts val="0"/>
                        </a:spcAft>
                      </a:pPr>
                      <a:r>
                        <a:rPr lang="en-GB" sz="1200">
                          <a:effectLst/>
                        </a:rPr>
                        <a:t>(7,8)</a:t>
                      </a:r>
                      <a:endParaRPr lang="zh-CN" sz="1200">
                        <a:effectLst/>
                        <a:latin typeface="Times New Roman" panose="02020603050405020304" pitchFamily="18" charset="0"/>
                        <a:ea typeface="Malgun Gothic" panose="020B0503020000020004" pitchFamily="34" charset="-127"/>
                      </a:endParaRPr>
                    </a:p>
                  </a:txBody>
                  <a:tcPr marL="68580" marR="68580" marT="0" marB="0" anchor="ctr"/>
                </a:tc>
                <a:tc vMerge="1">
                  <a:txBody>
                    <a:bodyPr/>
                    <a:lstStyle/>
                    <a:p>
                      <a:endParaRPr lang="zh-CN" altLang="en-US"/>
                    </a:p>
                  </a:txBody>
                  <a:tcPr/>
                </a:tc>
                <a:tc vMerge="1">
                  <a:txBody>
                    <a:bodyPr/>
                    <a:lstStyle/>
                    <a:p>
                      <a:endParaRPr lang="zh-CN" altLang="en-US"/>
                    </a:p>
                  </a:txBody>
                  <a:tcPr/>
                </a:tc>
              </a:tr>
              <a:tr h="0">
                <a:tc vMerge="1">
                  <a:txBody>
                    <a:bodyPr/>
                    <a:lstStyle/>
                    <a:p>
                      <a:endParaRPr lang="zh-CN" altLang="en-US"/>
                    </a:p>
                  </a:txBody>
                  <a:tcPr/>
                </a:tc>
                <a:tc>
                  <a:txBody>
                    <a:bodyPr/>
                    <a:lstStyle/>
                    <a:p>
                      <a:pPr algn="ctr">
                        <a:lnSpc>
                          <a:spcPct val="115000"/>
                        </a:lnSpc>
                        <a:spcAft>
                          <a:spcPts val="0"/>
                        </a:spcAft>
                      </a:pPr>
                      <a:r>
                        <a:rPr lang="en-GB" sz="1200" dirty="0">
                          <a:effectLst/>
                        </a:rPr>
                        <a:t>4</a:t>
                      </a:r>
                      <a:endParaRPr lang="zh-CN" sz="1200" dirty="0">
                        <a:effectLst/>
                        <a:latin typeface="Times New Roman" panose="02020603050405020304" pitchFamily="18" charset="0"/>
                        <a:ea typeface="Malgun Gothic" panose="020B0503020000020004" pitchFamily="34" charset="-127"/>
                      </a:endParaRPr>
                    </a:p>
                  </a:txBody>
                  <a:tcPr marL="68580" marR="68580" marT="0" marB="0" anchor="ctr"/>
                </a:tc>
                <a:tc vMerge="1">
                  <a:txBody>
                    <a:bodyPr/>
                    <a:lstStyle/>
                    <a:p>
                      <a:endParaRPr lang="zh-CN" altLang="en-US"/>
                    </a:p>
                  </a:txBody>
                  <a:tcPr/>
                </a:tc>
                <a:tc vMerge="1">
                  <a:txBody>
                    <a:bodyPr/>
                    <a:lstStyle/>
                    <a:p>
                      <a:endParaRPr lang="zh-CN" altLang="en-US"/>
                    </a:p>
                  </a:txBody>
                  <a:tcPr/>
                </a:tc>
                <a:tc>
                  <a:txBody>
                    <a:bodyPr/>
                    <a:lstStyle/>
                    <a:p>
                      <a:pPr algn="ctr">
                        <a:lnSpc>
                          <a:spcPct val="115000"/>
                        </a:lnSpc>
                        <a:spcAft>
                          <a:spcPts val="0"/>
                        </a:spcAft>
                      </a:pPr>
                      <a:r>
                        <a:rPr lang="en-GB" sz="1200" dirty="0">
                          <a:effectLst/>
                        </a:rPr>
                        <a:t>(15,16)</a:t>
                      </a:r>
                      <a:endParaRPr lang="zh-CN" sz="1200" dirty="0">
                        <a:effectLst/>
                        <a:latin typeface="Times New Roman" panose="02020603050405020304" pitchFamily="18" charset="0"/>
                        <a:ea typeface="Malgun Gothic" panose="020B0503020000020004" pitchFamily="34" charset="-127"/>
                      </a:endParaRPr>
                    </a:p>
                  </a:txBody>
                  <a:tcPr marL="68580" marR="68580" marT="0" marB="0" anchor="ctr"/>
                </a:tc>
                <a:tc vMerge="1">
                  <a:txBody>
                    <a:bodyPr/>
                    <a:lstStyle/>
                    <a:p>
                      <a:endParaRPr lang="zh-CN" altLang="en-US"/>
                    </a:p>
                  </a:txBody>
                  <a:tcPr/>
                </a:tc>
                <a:tc vMerge="1">
                  <a:txBody>
                    <a:bodyPr/>
                    <a:lstStyle/>
                    <a:p>
                      <a:endParaRPr lang="zh-CN" altLang="en-US"/>
                    </a:p>
                  </a:txBody>
                  <a:tcPr/>
                </a:tc>
              </a:tr>
            </a:tbl>
          </a:graphicData>
        </a:graphic>
      </p:graphicFrame>
      <p:sp>
        <p:nvSpPr>
          <p:cNvPr id="8" name="Rectangle 1"/>
          <p:cNvSpPr>
            <a:spLocks noChangeArrowheads="1"/>
          </p:cNvSpPr>
          <p:nvPr/>
        </p:nvSpPr>
        <p:spPr bwMode="auto">
          <a:xfrm>
            <a:off x="1524000" y="319722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Tree>
    <p:extLst>
      <p:ext uri="{BB962C8B-B14F-4D97-AF65-F5344CB8AC3E}">
        <p14:creationId xmlns:p14="http://schemas.microsoft.com/office/powerpoint/2010/main" val="25105468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Clock rate</a:t>
            </a:r>
            <a:endParaRPr lang="zh-CN" altLang="en-US" dirty="0"/>
          </a:p>
        </p:txBody>
      </p:sp>
      <p:sp>
        <p:nvSpPr>
          <p:cNvPr id="3" name="内容占位符 2"/>
          <p:cNvSpPr>
            <a:spLocks noGrp="1"/>
          </p:cNvSpPr>
          <p:nvPr>
            <p:ph idx="1"/>
          </p:nvPr>
        </p:nvSpPr>
        <p:spPr/>
        <p:txBody>
          <a:bodyPr/>
          <a:lstStyle/>
          <a:p>
            <a:r>
              <a:rPr lang="en-US" altLang="zh-CN" dirty="0"/>
              <a:t>The clock rate is not unified, which means implementer need to install different oscillators on chip</a:t>
            </a:r>
            <a:endParaRPr lang="zh-CN" altLang="en-US" dirty="0"/>
          </a:p>
        </p:txBody>
      </p:sp>
      <p:sp>
        <p:nvSpPr>
          <p:cNvPr id="4" name="日期占位符 3"/>
          <p:cNvSpPr>
            <a:spLocks noGrp="1"/>
          </p:cNvSpPr>
          <p:nvPr>
            <p:ph type="dt" sz="half" idx="10"/>
          </p:nvPr>
        </p:nvSpPr>
        <p:spPr/>
        <p:txBody>
          <a:bodyPr/>
          <a:lstStyle/>
          <a:p>
            <a:r>
              <a:rPr lang="en-US" altLang="zh-CN" smtClean="0"/>
              <a:t>Jan. 2016</a:t>
            </a:r>
            <a:endParaRPr lang="en-US" altLang="zh-CN" dirty="0"/>
          </a:p>
        </p:txBody>
      </p:sp>
      <p:sp>
        <p:nvSpPr>
          <p:cNvPr id="5" name="页脚占位符 4"/>
          <p:cNvSpPr>
            <a:spLocks noGrp="1"/>
          </p:cNvSpPr>
          <p:nvPr>
            <p:ph type="ftr" sz="quarter" idx="11"/>
          </p:nvPr>
        </p:nvSpPr>
        <p:spPr/>
        <p:txBody>
          <a:bodyPr/>
          <a:lstStyle/>
          <a:p>
            <a:r>
              <a:rPr lang="en-US" altLang="zh-CN" smtClean="0"/>
              <a:t>Li Qiang, Jiang Tong, Dong Chen, Huawei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AEA05115-4AC8-4E17-8B0D-0A6ADE0E5F4F}" type="slidenum">
              <a:rPr lang="en-US" altLang="zh-CN" smtClean="0"/>
              <a:pPr/>
              <a:t>5</a:t>
            </a:fld>
            <a:endParaRPr lang="en-US" altLang="zh-CN"/>
          </a:p>
        </p:txBody>
      </p:sp>
    </p:spTree>
    <p:extLst>
      <p:ext uri="{BB962C8B-B14F-4D97-AF65-F5344CB8AC3E}">
        <p14:creationId xmlns:p14="http://schemas.microsoft.com/office/powerpoint/2010/main" val="42311923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Clock rate</a:t>
            </a:r>
            <a:endParaRPr lang="zh-CN" altLang="en-US" dirty="0"/>
          </a:p>
        </p:txBody>
      </p:sp>
      <p:sp>
        <p:nvSpPr>
          <p:cNvPr id="3" name="内容占位符 2"/>
          <p:cNvSpPr>
            <a:spLocks noGrp="1"/>
          </p:cNvSpPr>
          <p:nvPr>
            <p:ph idx="1"/>
          </p:nvPr>
        </p:nvSpPr>
        <p:spPr/>
        <p:txBody>
          <a:bodyPr/>
          <a:lstStyle/>
          <a:p>
            <a:endParaRPr lang="zh-CN" altLang="en-US" dirty="0"/>
          </a:p>
        </p:txBody>
      </p:sp>
      <p:sp>
        <p:nvSpPr>
          <p:cNvPr id="4" name="日期占位符 3"/>
          <p:cNvSpPr>
            <a:spLocks noGrp="1"/>
          </p:cNvSpPr>
          <p:nvPr>
            <p:ph type="dt" sz="half" idx="10"/>
          </p:nvPr>
        </p:nvSpPr>
        <p:spPr/>
        <p:txBody>
          <a:bodyPr/>
          <a:lstStyle/>
          <a:p>
            <a:r>
              <a:rPr lang="en-US" altLang="zh-CN" smtClean="0"/>
              <a:t>Jan. 2016</a:t>
            </a:r>
            <a:endParaRPr lang="en-US" altLang="zh-CN" dirty="0"/>
          </a:p>
        </p:txBody>
      </p:sp>
      <p:sp>
        <p:nvSpPr>
          <p:cNvPr id="5" name="页脚占位符 4"/>
          <p:cNvSpPr>
            <a:spLocks noGrp="1"/>
          </p:cNvSpPr>
          <p:nvPr>
            <p:ph type="ftr" sz="quarter" idx="11"/>
          </p:nvPr>
        </p:nvSpPr>
        <p:spPr/>
        <p:txBody>
          <a:bodyPr/>
          <a:lstStyle/>
          <a:p>
            <a:r>
              <a:rPr lang="en-US" altLang="zh-CN" smtClean="0"/>
              <a:t>Li Qiang, Jiang Tong, Dong Chen, Huawei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AEA05115-4AC8-4E17-8B0D-0A6ADE0E5F4F}" type="slidenum">
              <a:rPr lang="en-US" altLang="zh-CN" smtClean="0"/>
              <a:pPr/>
              <a:t>6</a:t>
            </a:fld>
            <a:endParaRPr lang="en-US" altLang="zh-CN"/>
          </a:p>
        </p:txBody>
      </p:sp>
      <p:pic>
        <p:nvPicPr>
          <p:cNvPr id="7" name="图片 6"/>
          <p:cNvPicPr>
            <a:picLocks noChangeAspect="1"/>
          </p:cNvPicPr>
          <p:nvPr/>
        </p:nvPicPr>
        <p:blipFill>
          <a:blip r:embed="rId2"/>
          <a:stretch>
            <a:fillRect/>
          </a:stretch>
        </p:blipFill>
        <p:spPr>
          <a:xfrm>
            <a:off x="2051720" y="4834602"/>
            <a:ext cx="5249391" cy="2050782"/>
          </a:xfrm>
          <a:prstGeom prst="rect">
            <a:avLst/>
          </a:prstGeom>
        </p:spPr>
      </p:pic>
    </p:spTree>
    <p:extLst>
      <p:ext uri="{BB962C8B-B14F-4D97-AF65-F5344CB8AC3E}">
        <p14:creationId xmlns:p14="http://schemas.microsoft.com/office/powerpoint/2010/main" val="8982256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Current PPDU formats</a:t>
            </a:r>
            <a:endParaRPr lang="zh-CN" altLang="en-US" dirty="0"/>
          </a:p>
        </p:txBody>
      </p:sp>
      <p:sp>
        <p:nvSpPr>
          <p:cNvPr id="3" name="内容占位符 2"/>
          <p:cNvSpPr>
            <a:spLocks noGrp="1"/>
          </p:cNvSpPr>
          <p:nvPr>
            <p:ph idx="1"/>
          </p:nvPr>
        </p:nvSpPr>
        <p:spPr/>
        <p:txBody>
          <a:bodyPr/>
          <a:lstStyle/>
          <a:p>
            <a:r>
              <a:rPr lang="en-US" altLang="zh-CN" dirty="0" smtClean="0"/>
              <a:t>PPDU of SC-PHY</a:t>
            </a:r>
          </a:p>
          <a:p>
            <a:endParaRPr lang="en-US" altLang="zh-CN" dirty="0"/>
          </a:p>
          <a:p>
            <a:endParaRPr lang="en-US" altLang="zh-CN" dirty="0" smtClean="0"/>
          </a:p>
          <a:p>
            <a:endParaRPr lang="en-US" altLang="zh-CN" dirty="0"/>
          </a:p>
          <a:p>
            <a:r>
              <a:rPr lang="en-US" altLang="zh-CN" dirty="0" smtClean="0"/>
              <a:t>PPDU of LB-OFDM-PHY</a:t>
            </a:r>
          </a:p>
          <a:p>
            <a:endParaRPr lang="en-US" altLang="zh-CN" dirty="0"/>
          </a:p>
          <a:p>
            <a:endParaRPr lang="en-US" altLang="zh-CN" dirty="0" smtClean="0"/>
          </a:p>
          <a:p>
            <a:endParaRPr lang="en-US" altLang="zh-CN" dirty="0" smtClean="0"/>
          </a:p>
          <a:p>
            <a:endParaRPr lang="en-US" altLang="zh-CN" dirty="0"/>
          </a:p>
          <a:p>
            <a:r>
              <a:rPr lang="en-US" altLang="zh-CN" dirty="0" smtClean="0"/>
              <a:t>PPDU of HB-OFDM-PHY</a:t>
            </a:r>
            <a:endParaRPr lang="zh-CN" altLang="en-US" dirty="0"/>
          </a:p>
        </p:txBody>
      </p:sp>
      <p:sp>
        <p:nvSpPr>
          <p:cNvPr id="5" name="页脚占位符 4"/>
          <p:cNvSpPr>
            <a:spLocks noGrp="1"/>
          </p:cNvSpPr>
          <p:nvPr>
            <p:ph type="ftr" sz="quarter" idx="11"/>
          </p:nvPr>
        </p:nvSpPr>
        <p:spPr/>
        <p:txBody>
          <a:bodyPr/>
          <a:lstStyle/>
          <a:p>
            <a:r>
              <a:rPr lang="en-US" altLang="zh-CN" dirty="0" smtClean="0"/>
              <a:t>John Li, Huawei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AEA05115-4AC8-4E17-8B0D-0A6ADE0E5F4F}" type="slidenum">
              <a:rPr lang="en-US" altLang="zh-CN" smtClean="0"/>
              <a:pPr/>
              <a:t>7</a:t>
            </a:fld>
            <a:endParaRPr lang="en-US" altLang="zh-CN"/>
          </a:p>
        </p:txBody>
      </p:sp>
      <p:pic>
        <p:nvPicPr>
          <p:cNvPr id="7" name="图片 6"/>
          <p:cNvPicPr>
            <a:picLocks noChangeAspect="1"/>
          </p:cNvPicPr>
          <p:nvPr/>
        </p:nvPicPr>
        <p:blipFill>
          <a:blip r:embed="rId2"/>
          <a:stretch>
            <a:fillRect/>
          </a:stretch>
        </p:blipFill>
        <p:spPr>
          <a:xfrm>
            <a:off x="2699792" y="1515517"/>
            <a:ext cx="5219700" cy="1200150"/>
          </a:xfrm>
          <a:prstGeom prst="rect">
            <a:avLst/>
          </a:prstGeom>
        </p:spPr>
      </p:pic>
      <p:pic>
        <p:nvPicPr>
          <p:cNvPr id="8" name="图片 7"/>
          <p:cNvPicPr>
            <a:picLocks noChangeAspect="1"/>
          </p:cNvPicPr>
          <p:nvPr/>
        </p:nvPicPr>
        <p:blipFill>
          <a:blip r:embed="rId3"/>
          <a:stretch>
            <a:fillRect/>
          </a:stretch>
        </p:blipFill>
        <p:spPr>
          <a:xfrm>
            <a:off x="3759176" y="2753441"/>
            <a:ext cx="4160316" cy="1917310"/>
          </a:xfrm>
          <a:prstGeom prst="rect">
            <a:avLst/>
          </a:prstGeom>
        </p:spPr>
      </p:pic>
      <p:pic>
        <p:nvPicPr>
          <p:cNvPr id="9" name="图片 8"/>
          <p:cNvPicPr>
            <a:picLocks noChangeAspect="1"/>
          </p:cNvPicPr>
          <p:nvPr/>
        </p:nvPicPr>
        <p:blipFill>
          <a:blip r:embed="rId4"/>
          <a:stretch>
            <a:fillRect/>
          </a:stretch>
        </p:blipFill>
        <p:spPr>
          <a:xfrm>
            <a:off x="1204367" y="4969747"/>
            <a:ext cx="6715125" cy="1009650"/>
          </a:xfrm>
          <a:prstGeom prst="rect">
            <a:avLst/>
          </a:prstGeom>
        </p:spPr>
      </p:pic>
      <p:sp>
        <p:nvSpPr>
          <p:cNvPr id="10" name="日期占位符 1"/>
          <p:cNvSpPr>
            <a:spLocks noGrp="1"/>
          </p:cNvSpPr>
          <p:nvPr>
            <p:ph type="dt" sz="half" idx="10"/>
          </p:nvPr>
        </p:nvSpPr>
        <p:spPr>
          <a:xfrm>
            <a:off x="685800" y="378281"/>
            <a:ext cx="1600200" cy="215444"/>
          </a:xfrm>
        </p:spPr>
        <p:txBody>
          <a:bodyPr/>
          <a:lstStyle/>
          <a:p>
            <a:r>
              <a:rPr lang="en-US" altLang="zh-CN" dirty="0" smtClean="0"/>
              <a:t>July. 2017</a:t>
            </a:r>
            <a:endParaRPr lang="en-US" altLang="zh-CN" dirty="0"/>
          </a:p>
        </p:txBody>
      </p:sp>
    </p:spTree>
    <p:extLst>
      <p:ext uri="{BB962C8B-B14F-4D97-AF65-F5344CB8AC3E}">
        <p14:creationId xmlns:p14="http://schemas.microsoft.com/office/powerpoint/2010/main" val="28998669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51520" y="685800"/>
            <a:ext cx="8640960" cy="1066800"/>
          </a:xfrm>
        </p:spPr>
        <p:txBody>
          <a:bodyPr/>
          <a:lstStyle/>
          <a:p>
            <a:r>
              <a:rPr lang="en-US" altLang="zh-CN" dirty="0" smtClean="0"/>
              <a:t>Unifying PPDU formats for different PHYs</a:t>
            </a:r>
            <a:endParaRPr lang="zh-CN" altLang="en-US" dirty="0"/>
          </a:p>
        </p:txBody>
      </p:sp>
      <p:sp>
        <p:nvSpPr>
          <p:cNvPr id="3" name="内容占位符 2"/>
          <p:cNvSpPr>
            <a:spLocks noGrp="1"/>
          </p:cNvSpPr>
          <p:nvPr>
            <p:ph idx="1"/>
          </p:nvPr>
        </p:nvSpPr>
        <p:spPr>
          <a:xfrm>
            <a:off x="251520" y="1556791"/>
            <a:ext cx="8640960" cy="1277939"/>
          </a:xfrm>
        </p:spPr>
        <p:txBody>
          <a:bodyPr/>
          <a:lstStyle/>
          <a:p>
            <a:r>
              <a:rPr lang="en-US" altLang="zh-CN" dirty="0" smtClean="0"/>
              <a:t>Unified PPDU format will </a:t>
            </a:r>
          </a:p>
          <a:p>
            <a:pPr lvl="1"/>
            <a:r>
              <a:rPr lang="en-US" altLang="zh-CN" dirty="0" smtClean="0"/>
              <a:t>greatly reduce the complexity on implementation</a:t>
            </a:r>
          </a:p>
          <a:p>
            <a:pPr lvl="1"/>
            <a:r>
              <a:rPr lang="en-US" altLang="zh-CN" dirty="0" smtClean="0"/>
              <a:t>Make the specification consistent and organized</a:t>
            </a:r>
          </a:p>
          <a:p>
            <a:r>
              <a:rPr lang="en-US" altLang="zh-CN" b="1" i="1" dirty="0" smtClean="0"/>
              <a:t>Proposal2: the following unified PPDU format are proposed for all three </a:t>
            </a:r>
            <a:r>
              <a:rPr lang="en-US" altLang="zh-CN" b="1" i="1" dirty="0" err="1" smtClean="0"/>
              <a:t>PHYs.</a:t>
            </a:r>
            <a:r>
              <a:rPr lang="en-US" altLang="zh-CN" b="1" i="1" dirty="0" smtClean="0"/>
              <a:t> Advanced modulation header and MIMO channel estimation are classified as “optional fields”</a:t>
            </a:r>
            <a:endParaRPr lang="zh-CN" altLang="en-US" b="1" i="1" dirty="0"/>
          </a:p>
        </p:txBody>
      </p:sp>
      <p:sp>
        <p:nvSpPr>
          <p:cNvPr id="5" name="页脚占位符 4"/>
          <p:cNvSpPr>
            <a:spLocks noGrp="1"/>
          </p:cNvSpPr>
          <p:nvPr>
            <p:ph type="ftr" sz="quarter" idx="11"/>
          </p:nvPr>
        </p:nvSpPr>
        <p:spPr/>
        <p:txBody>
          <a:bodyPr/>
          <a:lstStyle/>
          <a:p>
            <a:r>
              <a:rPr lang="en-US" altLang="zh-CN" dirty="0" smtClean="0"/>
              <a:t>John Li, Huawei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AEA05115-4AC8-4E17-8B0D-0A6ADE0E5F4F}" type="slidenum">
              <a:rPr lang="en-US" altLang="zh-CN" smtClean="0"/>
              <a:pPr/>
              <a:t>8</a:t>
            </a:fld>
            <a:endParaRPr lang="en-US" altLang="zh-CN"/>
          </a:p>
        </p:txBody>
      </p:sp>
      <p:grpSp>
        <p:nvGrpSpPr>
          <p:cNvPr id="26" name="组合 25"/>
          <p:cNvGrpSpPr/>
          <p:nvPr/>
        </p:nvGrpSpPr>
        <p:grpSpPr>
          <a:xfrm>
            <a:off x="1685106" y="3861048"/>
            <a:ext cx="5839222" cy="1296144"/>
            <a:chOff x="1397074" y="2996952"/>
            <a:chExt cx="5839222" cy="1296144"/>
          </a:xfrm>
        </p:grpSpPr>
        <p:sp>
          <p:nvSpPr>
            <p:cNvPr id="8" name="矩形 7"/>
            <p:cNvSpPr/>
            <p:nvPr/>
          </p:nvSpPr>
          <p:spPr bwMode="auto">
            <a:xfrm>
              <a:off x="1397074" y="2997280"/>
              <a:ext cx="864096" cy="877416"/>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9" name="矩形 8"/>
            <p:cNvSpPr/>
            <p:nvPr/>
          </p:nvSpPr>
          <p:spPr bwMode="auto">
            <a:xfrm>
              <a:off x="2261170" y="2996952"/>
              <a:ext cx="864096" cy="877416"/>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0" name="文本框 9"/>
            <p:cNvSpPr txBox="1"/>
            <p:nvPr/>
          </p:nvSpPr>
          <p:spPr>
            <a:xfrm>
              <a:off x="1397074" y="3210361"/>
              <a:ext cx="862737" cy="307777"/>
            </a:xfrm>
            <a:prstGeom prst="rect">
              <a:avLst/>
            </a:prstGeom>
            <a:noFill/>
          </p:spPr>
          <p:txBody>
            <a:bodyPr wrap="none" rtlCol="0">
              <a:spAutoFit/>
            </a:bodyPr>
            <a:lstStyle/>
            <a:p>
              <a:r>
                <a:rPr lang="en-US" altLang="zh-CN" sz="1400" dirty="0" smtClean="0"/>
                <a:t>Preamble</a:t>
              </a:r>
              <a:endParaRPr lang="zh-CN" altLang="en-US" sz="1400" dirty="0"/>
            </a:p>
          </p:txBody>
        </p:sp>
        <p:sp>
          <p:nvSpPr>
            <p:cNvPr id="11" name="文本框 10"/>
            <p:cNvSpPr txBox="1"/>
            <p:nvPr/>
          </p:nvSpPr>
          <p:spPr>
            <a:xfrm>
              <a:off x="2262529" y="3226624"/>
              <a:ext cx="934745" cy="523220"/>
            </a:xfrm>
            <a:prstGeom prst="rect">
              <a:avLst/>
            </a:prstGeom>
            <a:noFill/>
          </p:spPr>
          <p:txBody>
            <a:bodyPr wrap="square" rtlCol="0">
              <a:spAutoFit/>
            </a:bodyPr>
            <a:lstStyle/>
            <a:p>
              <a:r>
                <a:rPr lang="en-US" altLang="zh-CN" sz="1400" dirty="0" smtClean="0"/>
                <a:t>Channel estimation</a:t>
              </a:r>
              <a:endParaRPr lang="zh-CN" altLang="en-US" sz="1400" dirty="0"/>
            </a:p>
          </p:txBody>
        </p:sp>
        <p:sp>
          <p:nvSpPr>
            <p:cNvPr id="12" name="矩形 11"/>
            <p:cNvSpPr/>
            <p:nvPr/>
          </p:nvSpPr>
          <p:spPr bwMode="auto">
            <a:xfrm>
              <a:off x="1397074" y="3874696"/>
              <a:ext cx="1728192" cy="418072"/>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3" name="文本框 12"/>
            <p:cNvSpPr txBox="1"/>
            <p:nvPr/>
          </p:nvSpPr>
          <p:spPr>
            <a:xfrm>
              <a:off x="2015081" y="3926959"/>
              <a:ext cx="534121" cy="307777"/>
            </a:xfrm>
            <a:prstGeom prst="rect">
              <a:avLst/>
            </a:prstGeom>
            <a:noFill/>
          </p:spPr>
          <p:txBody>
            <a:bodyPr wrap="none" rtlCol="0">
              <a:spAutoFit/>
            </a:bodyPr>
            <a:lstStyle/>
            <a:p>
              <a:r>
                <a:rPr lang="en-US" altLang="zh-CN" sz="1400" dirty="0" smtClean="0"/>
                <a:t>SHR</a:t>
              </a:r>
              <a:endParaRPr lang="zh-CN" altLang="en-US" sz="1400" dirty="0"/>
            </a:p>
          </p:txBody>
        </p:sp>
        <p:sp>
          <p:nvSpPr>
            <p:cNvPr id="14" name="矩形 13"/>
            <p:cNvSpPr/>
            <p:nvPr/>
          </p:nvSpPr>
          <p:spPr bwMode="auto">
            <a:xfrm>
              <a:off x="3125266" y="2996952"/>
              <a:ext cx="864096" cy="877416"/>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5" name="文本框 14"/>
            <p:cNvSpPr txBox="1"/>
            <p:nvPr/>
          </p:nvSpPr>
          <p:spPr>
            <a:xfrm>
              <a:off x="3197274" y="3206879"/>
              <a:ext cx="718721" cy="523220"/>
            </a:xfrm>
            <a:prstGeom prst="rect">
              <a:avLst/>
            </a:prstGeom>
            <a:noFill/>
          </p:spPr>
          <p:txBody>
            <a:bodyPr wrap="square" rtlCol="0">
              <a:spAutoFit/>
            </a:bodyPr>
            <a:lstStyle/>
            <a:p>
              <a:r>
                <a:rPr lang="en-US" altLang="zh-CN" sz="1400" dirty="0" smtClean="0"/>
                <a:t>PHY header</a:t>
              </a:r>
              <a:endParaRPr lang="zh-CN" altLang="en-US" sz="1400" dirty="0"/>
            </a:p>
          </p:txBody>
        </p:sp>
        <p:sp>
          <p:nvSpPr>
            <p:cNvPr id="16" name="矩形 15"/>
            <p:cNvSpPr/>
            <p:nvPr/>
          </p:nvSpPr>
          <p:spPr bwMode="auto">
            <a:xfrm>
              <a:off x="3989362" y="2996952"/>
              <a:ext cx="864096" cy="877416"/>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7" name="文本框 16"/>
            <p:cNvSpPr txBox="1"/>
            <p:nvPr/>
          </p:nvSpPr>
          <p:spPr>
            <a:xfrm>
              <a:off x="4061370" y="3206879"/>
              <a:ext cx="718721" cy="307777"/>
            </a:xfrm>
            <a:prstGeom prst="rect">
              <a:avLst/>
            </a:prstGeom>
            <a:noFill/>
          </p:spPr>
          <p:txBody>
            <a:bodyPr wrap="square" rtlCol="0">
              <a:spAutoFit/>
            </a:bodyPr>
            <a:lstStyle/>
            <a:p>
              <a:r>
                <a:rPr lang="en-US" altLang="zh-CN" sz="1400" dirty="0" smtClean="0"/>
                <a:t>HCS</a:t>
              </a:r>
              <a:endParaRPr lang="zh-CN" altLang="en-US" sz="1400" dirty="0"/>
            </a:p>
          </p:txBody>
        </p:sp>
        <p:sp>
          <p:nvSpPr>
            <p:cNvPr id="18" name="矩形 17"/>
            <p:cNvSpPr/>
            <p:nvPr/>
          </p:nvSpPr>
          <p:spPr bwMode="auto">
            <a:xfrm>
              <a:off x="4853458" y="2996952"/>
              <a:ext cx="1008112" cy="877416"/>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9" name="文本框 18"/>
            <p:cNvSpPr txBox="1"/>
            <p:nvPr/>
          </p:nvSpPr>
          <p:spPr>
            <a:xfrm>
              <a:off x="4926825" y="3206879"/>
              <a:ext cx="841033" cy="523220"/>
            </a:xfrm>
            <a:prstGeom prst="rect">
              <a:avLst/>
            </a:prstGeom>
            <a:noFill/>
          </p:spPr>
          <p:txBody>
            <a:bodyPr wrap="square" rtlCol="0">
              <a:spAutoFit/>
            </a:bodyPr>
            <a:lstStyle/>
            <a:p>
              <a:r>
                <a:rPr lang="en-US" altLang="zh-CN" sz="1400" dirty="0" smtClean="0"/>
                <a:t>Optional fields</a:t>
              </a:r>
              <a:endParaRPr lang="zh-CN" altLang="en-US" sz="1400" dirty="0"/>
            </a:p>
          </p:txBody>
        </p:sp>
        <p:sp>
          <p:nvSpPr>
            <p:cNvPr id="20" name="矩形 19"/>
            <p:cNvSpPr/>
            <p:nvPr/>
          </p:nvSpPr>
          <p:spPr bwMode="auto">
            <a:xfrm>
              <a:off x="3125266" y="3875024"/>
              <a:ext cx="2736304" cy="418072"/>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1" name="文本框 20"/>
            <p:cNvSpPr txBox="1"/>
            <p:nvPr/>
          </p:nvSpPr>
          <p:spPr>
            <a:xfrm>
              <a:off x="4175321" y="3927287"/>
              <a:ext cx="534121" cy="307777"/>
            </a:xfrm>
            <a:prstGeom prst="rect">
              <a:avLst/>
            </a:prstGeom>
            <a:noFill/>
          </p:spPr>
          <p:txBody>
            <a:bodyPr wrap="none" rtlCol="0">
              <a:spAutoFit/>
            </a:bodyPr>
            <a:lstStyle/>
            <a:p>
              <a:r>
                <a:rPr lang="en-US" altLang="zh-CN" sz="1400" dirty="0" smtClean="0"/>
                <a:t>PHR</a:t>
              </a:r>
              <a:endParaRPr lang="zh-CN" altLang="en-US" sz="1400" dirty="0"/>
            </a:p>
          </p:txBody>
        </p:sp>
        <p:sp>
          <p:nvSpPr>
            <p:cNvPr id="22" name="矩形 21"/>
            <p:cNvSpPr/>
            <p:nvPr/>
          </p:nvSpPr>
          <p:spPr bwMode="auto">
            <a:xfrm>
              <a:off x="5861570" y="2996952"/>
              <a:ext cx="1374726" cy="877416"/>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3" name="文本框 22"/>
            <p:cNvSpPr txBox="1"/>
            <p:nvPr/>
          </p:nvSpPr>
          <p:spPr>
            <a:xfrm>
              <a:off x="6221610" y="3226624"/>
              <a:ext cx="841033" cy="307777"/>
            </a:xfrm>
            <a:prstGeom prst="rect">
              <a:avLst/>
            </a:prstGeom>
            <a:noFill/>
          </p:spPr>
          <p:txBody>
            <a:bodyPr wrap="square" rtlCol="0">
              <a:spAutoFit/>
            </a:bodyPr>
            <a:lstStyle/>
            <a:p>
              <a:r>
                <a:rPr lang="en-US" altLang="zh-CN" sz="1400" dirty="0" smtClean="0"/>
                <a:t>PSDU</a:t>
              </a:r>
              <a:endParaRPr lang="zh-CN" altLang="en-US" sz="1400" dirty="0"/>
            </a:p>
          </p:txBody>
        </p:sp>
        <p:sp>
          <p:nvSpPr>
            <p:cNvPr id="24" name="矩形 23"/>
            <p:cNvSpPr/>
            <p:nvPr/>
          </p:nvSpPr>
          <p:spPr bwMode="auto">
            <a:xfrm>
              <a:off x="5861570" y="3874696"/>
              <a:ext cx="1374726" cy="418072"/>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5" name="文本框 24"/>
            <p:cNvSpPr txBox="1"/>
            <p:nvPr/>
          </p:nvSpPr>
          <p:spPr>
            <a:xfrm>
              <a:off x="6005586" y="3926959"/>
              <a:ext cx="1151021" cy="307777"/>
            </a:xfrm>
            <a:prstGeom prst="rect">
              <a:avLst/>
            </a:prstGeom>
            <a:noFill/>
          </p:spPr>
          <p:txBody>
            <a:bodyPr wrap="none" rtlCol="0">
              <a:spAutoFit/>
            </a:bodyPr>
            <a:lstStyle/>
            <a:p>
              <a:r>
                <a:rPr lang="en-US" altLang="zh-CN" sz="1400" dirty="0" smtClean="0"/>
                <a:t>PHY payload</a:t>
              </a:r>
              <a:endParaRPr lang="zh-CN" altLang="en-US" sz="1400" dirty="0"/>
            </a:p>
          </p:txBody>
        </p:sp>
      </p:grpSp>
      <p:sp>
        <p:nvSpPr>
          <p:cNvPr id="27" name="日期占位符 1"/>
          <p:cNvSpPr>
            <a:spLocks noGrp="1"/>
          </p:cNvSpPr>
          <p:nvPr>
            <p:ph type="dt" sz="half" idx="10"/>
          </p:nvPr>
        </p:nvSpPr>
        <p:spPr>
          <a:xfrm>
            <a:off x="685800" y="378281"/>
            <a:ext cx="1600200" cy="215444"/>
          </a:xfrm>
        </p:spPr>
        <p:txBody>
          <a:bodyPr/>
          <a:lstStyle/>
          <a:p>
            <a:r>
              <a:rPr lang="en-US" altLang="zh-CN" dirty="0" smtClean="0"/>
              <a:t>July. 2017</a:t>
            </a:r>
            <a:endParaRPr lang="en-US" altLang="zh-CN" dirty="0"/>
          </a:p>
        </p:txBody>
      </p:sp>
    </p:spTree>
    <p:extLst>
      <p:ext uri="{BB962C8B-B14F-4D97-AF65-F5344CB8AC3E}">
        <p14:creationId xmlns:p14="http://schemas.microsoft.com/office/powerpoint/2010/main" val="5439382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51520" y="685800"/>
            <a:ext cx="8640960" cy="1066800"/>
          </a:xfrm>
        </p:spPr>
        <p:txBody>
          <a:bodyPr/>
          <a:lstStyle/>
          <a:p>
            <a:r>
              <a:rPr lang="en-US" altLang="zh-CN" dirty="0" smtClean="0"/>
              <a:t>Use preamble/channel estimation to identify PHY type</a:t>
            </a:r>
            <a:endParaRPr lang="zh-CN" altLang="en-US" dirty="0"/>
          </a:p>
        </p:txBody>
      </p:sp>
      <p:sp>
        <p:nvSpPr>
          <p:cNvPr id="3" name="内容占位符 2"/>
          <p:cNvSpPr>
            <a:spLocks noGrp="1"/>
          </p:cNvSpPr>
          <p:nvPr>
            <p:ph idx="1"/>
          </p:nvPr>
        </p:nvSpPr>
        <p:spPr>
          <a:xfrm>
            <a:off x="251520" y="2007045"/>
            <a:ext cx="8640960" cy="1277939"/>
          </a:xfrm>
        </p:spPr>
        <p:txBody>
          <a:bodyPr/>
          <a:lstStyle/>
          <a:p>
            <a:r>
              <a:rPr lang="en-US" altLang="zh-CN" dirty="0" smtClean="0"/>
              <a:t>A coordinator and a device may support multiple </a:t>
            </a:r>
            <a:r>
              <a:rPr lang="en-US" altLang="zh-CN" dirty="0" err="1" smtClean="0"/>
              <a:t>PHYs.</a:t>
            </a:r>
            <a:r>
              <a:rPr lang="en-US" altLang="zh-CN" dirty="0" smtClean="0"/>
              <a:t> A device/coordinator needs to know which PHY is used for a received packet. </a:t>
            </a:r>
          </a:p>
          <a:p>
            <a:r>
              <a:rPr lang="en-US" altLang="zh-CN" dirty="0" smtClean="0"/>
              <a:t>For current drafts, the preambles of different PHYs are not with unified structure. So the device may need to blind detect the preamble three times to know which PHY is used. To simplify the implementation it is proposed that:</a:t>
            </a:r>
          </a:p>
          <a:p>
            <a:r>
              <a:rPr lang="en-US" altLang="zh-CN" b="1" i="1" dirty="0" smtClean="0"/>
              <a:t>Proposal3: unified SHR (preamble and channel estimation) structure is used across all supported PHYs, with the same clock rate, same sequence structure. So that a device can identify which PHY is used for the packet from detecting the SHR. The details of the design are for further study</a:t>
            </a:r>
            <a:endParaRPr lang="zh-CN" altLang="en-US" b="1" i="1" dirty="0"/>
          </a:p>
        </p:txBody>
      </p:sp>
      <p:sp>
        <p:nvSpPr>
          <p:cNvPr id="5" name="页脚占位符 4"/>
          <p:cNvSpPr>
            <a:spLocks noGrp="1"/>
          </p:cNvSpPr>
          <p:nvPr>
            <p:ph type="ftr" sz="quarter" idx="11"/>
          </p:nvPr>
        </p:nvSpPr>
        <p:spPr/>
        <p:txBody>
          <a:bodyPr/>
          <a:lstStyle/>
          <a:p>
            <a:r>
              <a:rPr lang="en-US" altLang="zh-CN" dirty="0" smtClean="0"/>
              <a:t>John Li, Huawei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AEA05115-4AC8-4E17-8B0D-0A6ADE0E5F4F}" type="slidenum">
              <a:rPr lang="en-US" altLang="zh-CN" smtClean="0"/>
              <a:pPr/>
              <a:t>9</a:t>
            </a:fld>
            <a:endParaRPr lang="en-US" altLang="zh-CN"/>
          </a:p>
        </p:txBody>
      </p:sp>
      <p:pic>
        <p:nvPicPr>
          <p:cNvPr id="7" name="图片 6"/>
          <p:cNvPicPr>
            <a:picLocks noChangeAspect="1"/>
          </p:cNvPicPr>
          <p:nvPr/>
        </p:nvPicPr>
        <p:blipFill>
          <a:blip r:embed="rId2"/>
          <a:stretch>
            <a:fillRect/>
          </a:stretch>
        </p:blipFill>
        <p:spPr>
          <a:xfrm>
            <a:off x="2699792" y="5494021"/>
            <a:ext cx="4110608" cy="783271"/>
          </a:xfrm>
          <a:prstGeom prst="rect">
            <a:avLst/>
          </a:prstGeom>
        </p:spPr>
      </p:pic>
      <p:pic>
        <p:nvPicPr>
          <p:cNvPr id="27" name="图片 26"/>
          <p:cNvPicPr>
            <a:picLocks noChangeAspect="1"/>
          </p:cNvPicPr>
          <p:nvPr/>
        </p:nvPicPr>
        <p:blipFill>
          <a:blip r:embed="rId3"/>
          <a:stretch>
            <a:fillRect/>
          </a:stretch>
        </p:blipFill>
        <p:spPr>
          <a:xfrm>
            <a:off x="1585714" y="4725144"/>
            <a:ext cx="7124700" cy="495300"/>
          </a:xfrm>
          <a:prstGeom prst="rect">
            <a:avLst/>
          </a:prstGeom>
        </p:spPr>
      </p:pic>
      <p:pic>
        <p:nvPicPr>
          <p:cNvPr id="28" name="图片 27"/>
          <p:cNvPicPr>
            <a:picLocks noChangeAspect="1"/>
          </p:cNvPicPr>
          <p:nvPr/>
        </p:nvPicPr>
        <p:blipFill>
          <a:blip r:embed="rId4"/>
          <a:stretch>
            <a:fillRect/>
          </a:stretch>
        </p:blipFill>
        <p:spPr>
          <a:xfrm>
            <a:off x="1528564" y="5148436"/>
            <a:ext cx="7239000" cy="438150"/>
          </a:xfrm>
          <a:prstGeom prst="rect">
            <a:avLst/>
          </a:prstGeom>
        </p:spPr>
      </p:pic>
      <p:sp>
        <p:nvSpPr>
          <p:cNvPr id="29" name="文本框 28"/>
          <p:cNvSpPr txBox="1"/>
          <p:nvPr/>
        </p:nvSpPr>
        <p:spPr>
          <a:xfrm>
            <a:off x="611560" y="4825270"/>
            <a:ext cx="952500" cy="646331"/>
          </a:xfrm>
          <a:prstGeom prst="rect">
            <a:avLst/>
          </a:prstGeom>
          <a:noFill/>
        </p:spPr>
        <p:txBody>
          <a:bodyPr wrap="square" rtlCol="0">
            <a:spAutoFit/>
          </a:bodyPr>
          <a:lstStyle/>
          <a:p>
            <a:r>
              <a:rPr lang="en-US" altLang="zh-CN" dirty="0" smtClean="0"/>
              <a:t>Preamble of LB-OFDM-PHY</a:t>
            </a:r>
            <a:endParaRPr lang="zh-CN" altLang="en-US" dirty="0"/>
          </a:p>
        </p:txBody>
      </p:sp>
      <p:sp>
        <p:nvSpPr>
          <p:cNvPr id="30" name="文本框 29"/>
          <p:cNvSpPr txBox="1"/>
          <p:nvPr/>
        </p:nvSpPr>
        <p:spPr>
          <a:xfrm>
            <a:off x="611560" y="5516319"/>
            <a:ext cx="952500" cy="646331"/>
          </a:xfrm>
          <a:prstGeom prst="rect">
            <a:avLst/>
          </a:prstGeom>
          <a:noFill/>
        </p:spPr>
        <p:txBody>
          <a:bodyPr wrap="square" rtlCol="0">
            <a:spAutoFit/>
          </a:bodyPr>
          <a:lstStyle/>
          <a:p>
            <a:r>
              <a:rPr lang="en-US" altLang="zh-CN" dirty="0" smtClean="0"/>
              <a:t>Preamble of HB-OFDM-PHY</a:t>
            </a:r>
            <a:endParaRPr lang="zh-CN" altLang="en-US" dirty="0"/>
          </a:p>
        </p:txBody>
      </p:sp>
      <p:sp>
        <p:nvSpPr>
          <p:cNvPr id="31" name="日期占位符 1"/>
          <p:cNvSpPr>
            <a:spLocks noGrp="1"/>
          </p:cNvSpPr>
          <p:nvPr>
            <p:ph type="dt" sz="half" idx="10"/>
          </p:nvPr>
        </p:nvSpPr>
        <p:spPr>
          <a:xfrm>
            <a:off x="685800" y="378281"/>
            <a:ext cx="1600200" cy="215444"/>
          </a:xfrm>
        </p:spPr>
        <p:txBody>
          <a:bodyPr/>
          <a:lstStyle/>
          <a:p>
            <a:r>
              <a:rPr lang="en-US" altLang="zh-CN" dirty="0" smtClean="0"/>
              <a:t>July. 2017</a:t>
            </a:r>
            <a:endParaRPr lang="en-US" altLang="zh-CN" dirty="0"/>
          </a:p>
        </p:txBody>
      </p:sp>
    </p:spTree>
    <p:extLst>
      <p:ext uri="{BB962C8B-B14F-4D97-AF65-F5344CB8AC3E}">
        <p14:creationId xmlns:p14="http://schemas.microsoft.com/office/powerpoint/2010/main" val="244035620"/>
      </p:ext>
    </p:extLst>
  </p:cSld>
  <p:clrMapOvr>
    <a:masterClrMapping/>
  </p:clrMapOvr>
  <p:timing>
    <p:tnLst>
      <p:par>
        <p:cTn id="1" dur="indefinite" restart="never" nodeType="tmRoot"/>
      </p:par>
    </p:tnLst>
  </p:timing>
</p:sld>
</file>

<file path=ppt/theme/theme1.xml><?xml version="1.0" encoding="utf-8"?>
<a:theme xmlns:a="http://schemas.openxmlformats.org/drawingml/2006/main" name="high_speed_proposals">
  <a:themeElements>
    <a:clrScheme name="Office 主题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主题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主题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主题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主题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主题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主题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主题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high_speed_proposals</Template>
  <TotalTime>992</TotalTime>
  <Words>883</Words>
  <Application>Microsoft Office PowerPoint</Application>
  <PresentationFormat>全屏显示(4:3)</PresentationFormat>
  <Paragraphs>170</Paragraphs>
  <Slides>14</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14</vt:i4>
      </vt:variant>
    </vt:vector>
  </HeadingPairs>
  <TitlesOfParts>
    <vt:vector size="21" baseType="lpstr">
      <vt:lpstr>Arial Unicode MS</vt:lpstr>
      <vt:lpstr>Gulim</vt:lpstr>
      <vt:lpstr>Malgun Gothic</vt:lpstr>
      <vt:lpstr>宋体</vt:lpstr>
      <vt:lpstr>Arial</vt:lpstr>
      <vt:lpstr>Times New Roman</vt:lpstr>
      <vt:lpstr>high_speed_proposals</vt:lpstr>
      <vt:lpstr>PowerPoint 演示文稿</vt:lpstr>
      <vt:lpstr>On unifying PPDU formats</vt:lpstr>
      <vt:lpstr>PHY types</vt:lpstr>
      <vt:lpstr>Clock rate</vt:lpstr>
      <vt:lpstr>Clock rate</vt:lpstr>
      <vt:lpstr>Clock rate</vt:lpstr>
      <vt:lpstr>Current PPDU formats</vt:lpstr>
      <vt:lpstr>Unifying PPDU formats for different PHYs</vt:lpstr>
      <vt:lpstr>Use preamble/channel estimation to identify PHY type</vt:lpstr>
      <vt:lpstr>Proposals</vt:lpstr>
      <vt:lpstr>Motion</vt:lpstr>
      <vt:lpstr>Reference</vt:lpstr>
      <vt:lpstr>Annex: preamble design of 802.11ad</vt:lpstr>
      <vt:lpstr>Annex: preamble design of 802.11ad</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subject>IEEE 802.15 &lt;subject&gt;</dc:subject>
  <dc:creator>l00124705</dc:creator>
  <dc:description>&lt;doc#&gt;</dc:description>
  <cp:lastModifiedBy>Liqiang (John)</cp:lastModifiedBy>
  <cp:revision>209</cp:revision>
  <cp:lastPrinted>1998-02-10T13:28:06Z</cp:lastPrinted>
  <dcterms:created xsi:type="dcterms:W3CDTF">2016-01-08T02:18:10Z</dcterms:created>
  <dcterms:modified xsi:type="dcterms:W3CDTF">2017-11-02T08:18:21Z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(3)TRR5bsHeQ9qyW9BOqpEKjonzEPLZnHcHqSBx2MBrK/DYLMDoo0STwoEJy95yNZ7Uu7SdDosg
dvjzX4VLwtjyxP7BzNrINhxdDyAdlPR7nac0knafBY/sA1R5TsjXnK50SKz6lDwxGt4t4/uO
2axJ3mouhZ/+ywrzko461Zy+c/Q12zBCiPcLvIEXfFgOu5paNaorYrhRP0KnkPdAceyu9Lyq
nQzzadX+BpQDPrXy5t</vt:lpwstr>
  </property>
  <property fmtid="{D5CDD505-2E9C-101B-9397-08002B2CF9AE}" pid="3" name="_2015_ms_pID_7253431">
    <vt:lpwstr>XXnfNw0f5RiDWHjaS2Wu7lAvoxhNI4Kym4WP7KqMgpXxZL3vKWqV9M
4hQMvCAmDuFCz2JU2bv+kDJKSS6DG9w2IIvKrdMcygkt1+6sZMj4tbdLAQvIClo3PoBBv0aZ
au8FuN7HV4F3UFW7ZPnEYf/pMuHEQ4G/W3SoyWfgnjDkpR3Lu3QKq4fSA7oY4xAg8uQQwjpu
b2+iHFPJH+2/CvEXgKGfob3kWb4XhvDo76Tn</vt:lpwstr>
  </property>
  <property fmtid="{D5CDD505-2E9C-101B-9397-08002B2CF9AE}" pid="4" name="_2015_ms_pID_7253432">
    <vt:lpwstr>Sn2x01NEZKcYjyoUWHqarhA=</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1509609194</vt:lpwstr>
  </property>
</Properties>
</file>