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20" r:id="rId2"/>
    <p:sldId id="393" r:id="rId3"/>
    <p:sldId id="541" r:id="rId4"/>
    <p:sldId id="523" r:id="rId5"/>
    <p:sldId id="524" r:id="rId6"/>
    <p:sldId id="530" r:id="rId7"/>
    <p:sldId id="525" r:id="rId8"/>
    <p:sldId id="526" r:id="rId9"/>
    <p:sldId id="527" r:id="rId10"/>
    <p:sldId id="528" r:id="rId11"/>
    <p:sldId id="529" r:id="rId12"/>
    <p:sldId id="531" r:id="rId13"/>
    <p:sldId id="532" r:id="rId14"/>
    <p:sldId id="542" r:id="rId15"/>
    <p:sldId id="536" r:id="rId16"/>
    <p:sldId id="537" r:id="rId17"/>
    <p:sldId id="538" r:id="rId18"/>
    <p:sldId id="543" r:id="rId19"/>
    <p:sldId id="544" r:id="rId20"/>
    <p:sldId id="545" r:id="rId21"/>
    <p:sldId id="540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808" y="-39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733058D7-F10E-4D38-AF53-05376C55233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7611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70EF6F2D-7E2D-44A6-BDC6-A538BD68E4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19194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smtClean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54EFC150-C7E3-42E2-9B12-71FF9C906C7F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172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A964658-693B-4F36-8225-8925894DB7D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315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6F962FD1-492C-4EE4-8AA0-3C410020076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2050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23FE6FC-351C-43DF-A8A5-90212AE067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15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5706F3C-6750-4F4F-97A8-C238AF218A8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/>
              <a:t>John Li (Huawei)</a:t>
            </a:r>
          </a:p>
        </p:txBody>
      </p:sp>
    </p:spTree>
    <p:extLst>
      <p:ext uri="{BB962C8B-B14F-4D97-AF65-F5344CB8AC3E}">
        <p14:creationId xmlns:p14="http://schemas.microsoft.com/office/powerpoint/2010/main" val="318378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359851E-E7E2-4C36-94CF-D455852D28D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19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7088" y="6475413"/>
            <a:ext cx="10868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26D25F1-4A2F-4CB8-B17B-22286E3A72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7122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EF7CBF0-0D06-45E2-8D24-62BE5D4DF4B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0230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42CA8D3-158F-4A30-ADAE-AE2A79FA577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4984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68838EC-7373-4944-8C26-1272819FB9F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02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B5F6132-907D-43B4-A502-6C1711DB5AC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1872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8B234BD-286E-4D2D-A244-F8D1903140B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6298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57088" y="6475413"/>
            <a:ext cx="10868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5224AC82-1B38-4D7E-B738-A6BC7FD862D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8775" y="332601"/>
            <a:ext cx="3295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solidFill>
                  <a:schemeClr val="tx1"/>
                </a:solidFill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</a:rPr>
              <a:t>802.15-17/</a:t>
            </a:r>
            <a:r>
              <a:rPr lang="en-US" sz="1800" b="1" dirty="0" err="1" smtClean="0">
                <a:solidFill>
                  <a:schemeClr val="tx1"/>
                </a:solidFill>
              </a:rPr>
              <a:t>0579r0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1676400"/>
            <a:ext cx="8221662" cy="1066800"/>
          </a:xfrm>
          <a:noFill/>
        </p:spPr>
        <p:txBody>
          <a:bodyPr/>
          <a:lstStyle/>
          <a:p>
            <a:r>
              <a:rPr lang="en-US" altLang="zh-CN" dirty="0" smtClean="0"/>
              <a:t>Organizing </a:t>
            </a:r>
            <a:r>
              <a:rPr lang="en-US" altLang="zh-CN" smtClean="0"/>
              <a:t>MAC frame formats in 802.15.13</a:t>
            </a:r>
            <a:endParaRPr lang="en-US" altLang="zh-CN" dirty="0" smtClean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35814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zh-CN" sz="2000" kern="0" dirty="0" smtClean="0"/>
              <a:t>Date:</a:t>
            </a:r>
            <a:r>
              <a:rPr lang="en-US" altLang="zh-CN" sz="2000" b="0" kern="0" dirty="0" smtClean="0"/>
              <a:t> 2017-11-01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045171"/>
              </p:ext>
            </p:extLst>
          </p:nvPr>
        </p:nvGraphicFramePr>
        <p:xfrm>
          <a:off x="465138" y="4316413"/>
          <a:ext cx="8374062" cy="2627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7" name="Document" r:id="rId3" imgW="8328644" imgH="2625240" progId="Word.Document.8">
                  <p:embed/>
                </p:oleObj>
              </mc:Choice>
              <mc:Fallback>
                <p:oleObj name="Document" r:id="rId3" imgW="8328644" imgH="26252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4316413"/>
                        <a:ext cx="8374062" cy="26274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378618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</p:spTree>
    <p:extLst>
      <p:ext uri="{BB962C8B-B14F-4D97-AF65-F5344CB8AC3E}">
        <p14:creationId xmlns:p14="http://schemas.microsoft.com/office/powerpoint/2010/main" val="200028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Management -&gt; ATIM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pPr lvl="1"/>
            <a:r>
              <a:rPr lang="en-US" altLang="zh-CN" dirty="0"/>
              <a:t>Observation: </a:t>
            </a:r>
            <a:r>
              <a:rPr lang="en-US" altLang="zh-CN" dirty="0" smtClean="0"/>
              <a:t>ATIM frame </a:t>
            </a:r>
            <a:r>
              <a:rPr lang="en-US" altLang="zh-CN" dirty="0"/>
              <a:t>format is specified. Yet there is no MAC functional description </a:t>
            </a:r>
            <a:r>
              <a:rPr lang="en-US" altLang="zh-CN" dirty="0" smtClean="0"/>
              <a:t>for which ATIM </a:t>
            </a:r>
            <a:r>
              <a:rPr lang="en-US" altLang="zh-CN" dirty="0"/>
              <a:t>frame is </a:t>
            </a:r>
            <a:r>
              <a:rPr lang="en-US" altLang="zh-CN" dirty="0" smtClean="0"/>
              <a:t>used.</a:t>
            </a:r>
          </a:p>
          <a:p>
            <a:pPr lvl="1"/>
            <a:r>
              <a:rPr lang="en-US" altLang="zh-CN" b="1" i="1" dirty="0" smtClean="0"/>
              <a:t>Proposal 5: </a:t>
            </a:r>
            <a:r>
              <a:rPr lang="en-US" altLang="zh-CN" b="1" i="1" dirty="0"/>
              <a:t>clarify whether </a:t>
            </a:r>
            <a:r>
              <a:rPr lang="en-US" altLang="zh-CN" b="1" i="1" dirty="0" smtClean="0"/>
              <a:t>ATIM </a:t>
            </a:r>
            <a:r>
              <a:rPr lang="en-US" altLang="zh-CN" b="1" i="1" dirty="0"/>
              <a:t>frame is needed in 15.13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812" y="2590800"/>
            <a:ext cx="4524375" cy="866775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0605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Management -&gt; blinking notification command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pPr lvl="1"/>
            <a:r>
              <a:rPr lang="en-US" altLang="zh-CN" dirty="0" smtClean="0"/>
              <a:t>Observation: it is an implementation issues and does not need standard support. </a:t>
            </a:r>
          </a:p>
          <a:p>
            <a:pPr lvl="1"/>
            <a:r>
              <a:rPr lang="en-US" altLang="zh-CN" b="1" i="1" dirty="0" smtClean="0"/>
              <a:t>Proposal 6: remove blinking notification command and related text</a:t>
            </a:r>
            <a:endParaRPr lang="zh-CN" altLang="en-US" b="1" i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409000"/>
            <a:ext cx="7739062" cy="2925000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7043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Management -&gt; CVD disable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pPr lvl="1"/>
            <a:r>
              <a:rPr lang="en-US" altLang="zh-CN" b="1" i="1" dirty="0"/>
              <a:t>Observation: CVD disable frame is used in conjunction with CVD frame. If it is agreed to remove CVD frame from 15.13, then CVD disable frame does not need to be specified.</a:t>
            </a:r>
          </a:p>
          <a:p>
            <a:pPr lvl="1"/>
            <a:r>
              <a:rPr lang="en-US" altLang="zh-CN" b="1" i="1" dirty="0" smtClean="0"/>
              <a:t>Proposal 7: CVD disable frame type is removed</a:t>
            </a:r>
            <a:endParaRPr lang="zh-CN" altLang="en-US" b="1" i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4344988" y="6520934"/>
            <a:ext cx="530225" cy="182562"/>
          </a:xfrm>
        </p:spPr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>
          <a:xfrm>
            <a:off x="7457088" y="6520934"/>
            <a:ext cx="1086837" cy="184666"/>
          </a:xfrm>
        </p:spPr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13" y="1873493"/>
            <a:ext cx="5419687" cy="3079507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3698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Management -&gt; fast link recovery command 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lvl="1"/>
            <a:r>
              <a:rPr lang="en-US" altLang="zh-CN" dirty="0" smtClean="0"/>
              <a:t>As discussed in our companion contribution [2], the necessity for a dedicated fast link recovery is not clear</a:t>
            </a:r>
          </a:p>
          <a:p>
            <a:pPr lvl="1"/>
            <a:r>
              <a:rPr lang="en-US" altLang="zh-CN" b="1" i="1" dirty="0" smtClean="0"/>
              <a:t>Proposal 8: fast link recovery command frame is removed</a:t>
            </a:r>
            <a:endParaRPr lang="zh-CN" altLang="en-US" b="1" i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7" y="2514600"/>
            <a:ext cx="8391525" cy="1666875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8830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Management -&gt; </a:t>
            </a:r>
            <a:r>
              <a:rPr lang="en-US" altLang="zh-CN" dirty="0"/>
              <a:t>Mobility notification command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As discussed in our companion contribution [2], the necessity for cell reconfiguration is unnecessary as MIMO is introduced.</a:t>
            </a:r>
          </a:p>
          <a:p>
            <a:pPr lvl="1"/>
            <a:r>
              <a:rPr lang="en-US" altLang="zh-CN" b="1" i="1" dirty="0" smtClean="0"/>
              <a:t>Proposal 9: mobility notification command frame is removed</a:t>
            </a:r>
            <a:endParaRPr lang="zh-CN" altLang="en-US" b="1" i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12" y="2466975"/>
            <a:ext cx="5667375" cy="2486025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3898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Management -&gt; </a:t>
            </a:r>
            <a:r>
              <a:rPr lang="en-US" altLang="zh-CN" dirty="0"/>
              <a:t>Multiple channel </a:t>
            </a:r>
            <a:r>
              <a:rPr lang="en-US" altLang="zh-CN" dirty="0" smtClean="0"/>
              <a:t>assignment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lvl="1"/>
            <a:r>
              <a:rPr lang="en-US" altLang="zh-CN" dirty="0" smtClean="0"/>
              <a:t>Observation: multiple logical channel operations were deleted in draft 1</a:t>
            </a:r>
          </a:p>
          <a:p>
            <a:pPr lvl="1"/>
            <a:r>
              <a:rPr lang="en-US" altLang="zh-CN" b="1" i="1" dirty="0" smtClean="0"/>
              <a:t>Proposal 10: multiple channel assignment command is removed</a:t>
            </a:r>
          </a:p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553" y="2492958"/>
            <a:ext cx="6267450" cy="2528499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940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zh-CN" dirty="0" smtClean="0"/>
              <a:t>Management -&gt; Probe request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lvl="1"/>
            <a:r>
              <a:rPr lang="en-US" altLang="zh-CN" dirty="0" smtClean="0"/>
              <a:t>Observation: Probe request frame format was specified as above. </a:t>
            </a:r>
            <a:r>
              <a:rPr lang="en-US" altLang="zh-CN" dirty="0"/>
              <a:t>Yet there is no MAC functional description for where </a:t>
            </a:r>
            <a:r>
              <a:rPr lang="en-US" altLang="zh-CN" dirty="0" smtClean="0"/>
              <a:t>probe request </a:t>
            </a:r>
            <a:r>
              <a:rPr lang="en-US" altLang="zh-CN" dirty="0"/>
              <a:t>frame is used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b="1" i="1" dirty="0" smtClean="0"/>
              <a:t>Proposal 11: </a:t>
            </a:r>
            <a:r>
              <a:rPr lang="en-US" altLang="zh-CN" b="1" i="1" dirty="0" smtClean="0"/>
              <a:t>clarify </a:t>
            </a:r>
            <a:r>
              <a:rPr lang="en-US" altLang="zh-CN" b="1" i="1" dirty="0" smtClean="0"/>
              <a:t>whether probe request frame is needed.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497573"/>
            <a:ext cx="5900737" cy="6266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200400"/>
            <a:ext cx="2327375" cy="1738312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8804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362200"/>
            <a:ext cx="5276850" cy="5959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altLang="zh-CN" dirty="0" smtClean="0"/>
              <a:t>Management -&gt; Probe response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lvl="1"/>
            <a:r>
              <a:rPr lang="en-US" altLang="zh-CN" dirty="0" smtClean="0"/>
              <a:t>Observation: Probe request frame format was specified as above. </a:t>
            </a:r>
            <a:r>
              <a:rPr lang="en-US" altLang="zh-CN" dirty="0"/>
              <a:t>Yet there is no MAC functional description for where </a:t>
            </a:r>
            <a:r>
              <a:rPr lang="en-US" altLang="zh-CN" dirty="0" smtClean="0"/>
              <a:t>probe request </a:t>
            </a:r>
            <a:r>
              <a:rPr lang="en-US" altLang="zh-CN" dirty="0"/>
              <a:t>frame is used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b="1" i="1" dirty="0" smtClean="0"/>
              <a:t>Proposal 12: </a:t>
            </a:r>
            <a:r>
              <a:rPr lang="en-US" altLang="zh-CN" b="1" i="1" dirty="0" smtClean="0"/>
              <a:t>clarify </a:t>
            </a:r>
            <a:r>
              <a:rPr lang="en-US" altLang="zh-CN" b="1" i="1" dirty="0" smtClean="0"/>
              <a:t>whether probe request frame is needed.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</p:spPr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604" y="2895600"/>
            <a:ext cx="2083803" cy="2209800"/>
          </a:xfrm>
          <a:prstGeom prst="rect">
            <a:avLst/>
          </a:prstGeom>
        </p:spPr>
      </p:pic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343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As the first step, this contribution provides review of MAC frame types and propose a unified </a:t>
            </a:r>
            <a:r>
              <a:rPr lang="en-US" altLang="zh-CN" dirty="0" smtClean="0"/>
              <a:t>classification. It is proposed that </a:t>
            </a:r>
          </a:p>
          <a:p>
            <a:pPr lvl="1"/>
            <a:r>
              <a:rPr lang="en-US" altLang="zh-CN" dirty="0"/>
              <a:t>Proposal 1: CVD frame is removed. Visibility pattern, (if specified) should be specified in PHY.</a:t>
            </a:r>
          </a:p>
          <a:p>
            <a:pPr lvl="1"/>
            <a:r>
              <a:rPr lang="en-US" altLang="zh-CN" dirty="0"/>
              <a:t>Proposal 2: 15.13 MAC frame types are classified into management frame; data frame; control frame</a:t>
            </a:r>
          </a:p>
          <a:p>
            <a:pPr lvl="1"/>
            <a:r>
              <a:rPr lang="en-US" altLang="zh-CN" dirty="0"/>
              <a:t>Proposal 3: “waveform control frame type” is removed</a:t>
            </a:r>
          </a:p>
          <a:p>
            <a:pPr lvl="1"/>
            <a:r>
              <a:rPr lang="en-US" altLang="zh-CN" dirty="0"/>
              <a:t>Proposal 4: clarify whether action frame is needed in 15.13</a:t>
            </a:r>
          </a:p>
          <a:p>
            <a:pPr lvl="1"/>
            <a:r>
              <a:rPr lang="en-US" altLang="zh-CN" dirty="0"/>
              <a:t>Proposal 5: clarify whether ATIM frame is needed in 15.13</a:t>
            </a:r>
          </a:p>
          <a:p>
            <a:pPr lvl="1"/>
            <a:r>
              <a:rPr lang="en-US" altLang="zh-CN" dirty="0"/>
              <a:t>Proposal 6: remove blinking notification command and related text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6524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Proposal</a:t>
            </a:r>
          </a:p>
          <a:p>
            <a:pPr lvl="1"/>
            <a:r>
              <a:rPr lang="en-US" altLang="zh-CN" dirty="0"/>
              <a:t>Proposal 7: CVD disable frame type is removed</a:t>
            </a:r>
          </a:p>
          <a:p>
            <a:pPr lvl="1"/>
            <a:r>
              <a:rPr lang="en-US" altLang="zh-CN" dirty="0"/>
              <a:t>Proposal 8: fast link recovery command frame is removed</a:t>
            </a:r>
          </a:p>
          <a:p>
            <a:pPr lvl="1"/>
            <a:r>
              <a:rPr lang="en-US" altLang="zh-CN" dirty="0"/>
              <a:t>Proposal 9: mobility notification command frame is removed</a:t>
            </a:r>
          </a:p>
          <a:p>
            <a:pPr lvl="1"/>
            <a:r>
              <a:rPr lang="en-US" altLang="zh-CN" dirty="0"/>
              <a:t>Proposal 10: multiple channel assignment command is removed</a:t>
            </a:r>
          </a:p>
          <a:p>
            <a:pPr lvl="1"/>
            <a:r>
              <a:rPr lang="en-US" altLang="zh-CN" dirty="0"/>
              <a:t>Proposal 11: </a:t>
            </a:r>
            <a:r>
              <a:rPr lang="en-US" altLang="zh-CN" dirty="0" smtClean="0"/>
              <a:t>clarify </a:t>
            </a:r>
            <a:r>
              <a:rPr lang="en-US" altLang="zh-CN" dirty="0"/>
              <a:t>whether probe request frame is needed.</a:t>
            </a:r>
          </a:p>
          <a:p>
            <a:pPr lvl="1"/>
            <a:r>
              <a:rPr lang="en-US" altLang="zh-CN" dirty="0"/>
              <a:t>Proposal 12: </a:t>
            </a:r>
            <a:r>
              <a:rPr lang="en-US" altLang="zh-CN" dirty="0" smtClean="0"/>
              <a:t>clarify </a:t>
            </a:r>
            <a:r>
              <a:rPr lang="en-US" altLang="zh-CN" dirty="0"/>
              <a:t>whether probe request frame is needed.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19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2758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6A8765D-3A3D-4608-A9AE-94A047884E8D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/>
              <a:t>John Li 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smtClean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457200" y="20574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In draft 1 of 15.13, there are two different designs of MAC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MAC inherited from 802.15.7-2011 (hence 802.15.4)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MAC proposed in [1]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Both MACs define a set of MAC frames types, yet there are a lot of overlaps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In this contribution we suggest to unify MAC designs. As the first step, we try to organize the MAC frame types.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It is proposed to adopt the following frame type classification (TBD, depend on the discussion)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20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644571"/>
              </p:ext>
            </p:extLst>
          </p:nvPr>
        </p:nvGraphicFramePr>
        <p:xfrm>
          <a:off x="1130300" y="2438400"/>
          <a:ext cx="3744913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144713"/>
              </a:tblGrid>
              <a:tr h="216454"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Frame type</a:t>
                      </a:r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Subtype</a:t>
                      </a:r>
                      <a:endParaRPr lang="zh-CN" altLang="en-US" sz="950" dirty="0"/>
                    </a:p>
                  </a:txBody>
                  <a:tcPr/>
                </a:tc>
              </a:tr>
              <a:tr h="216454">
                <a:tc rowSpan="2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rowSpan="6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Management</a:t>
                      </a:r>
                      <a:r>
                        <a:rPr lang="en-US" altLang="zh-CN" sz="950" b="1" baseline="0" dirty="0" smtClean="0">
                          <a:solidFill>
                            <a:schemeClr val="tx1"/>
                          </a:solidFill>
                        </a:rPr>
                        <a:t>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r>
                        <a:rPr lang="en-US" altLang="zh-CN" sz="950" b="1" baseline="0" dirty="0" smtClean="0">
                          <a:solidFill>
                            <a:schemeClr val="tx1"/>
                          </a:solidFill>
                        </a:rPr>
                        <a:t>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0981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000" b="0" dirty="0"/>
              <a:t>Dobroslav Tsonev (</a:t>
            </a:r>
            <a:r>
              <a:rPr lang="en-US" altLang="zh-CN" sz="2000" b="0" dirty="0" err="1"/>
              <a:t>pureLiFi</a:t>
            </a:r>
            <a:r>
              <a:rPr lang="en-US" altLang="zh-CN" sz="2000" b="0" dirty="0"/>
              <a:t>), Nikola Serafimovski (</a:t>
            </a:r>
            <a:r>
              <a:rPr lang="en-US" altLang="zh-CN" sz="2000" b="0" dirty="0" err="1"/>
              <a:t>pureLiFi</a:t>
            </a:r>
            <a:r>
              <a:rPr lang="en-US" altLang="zh-CN" sz="2000" b="0" dirty="0"/>
              <a:t>), et. al. </a:t>
            </a:r>
            <a:r>
              <a:rPr lang="en-US" altLang="zh-CN" sz="2000" b="0" dirty="0" smtClean="0"/>
              <a:t>“15-16-0363-00-</a:t>
            </a:r>
            <a:r>
              <a:rPr lang="en-US" altLang="zh-CN" sz="2000" b="0" dirty="0" err="1" smtClean="0"/>
              <a:t>007a</a:t>
            </a:r>
            <a:r>
              <a:rPr lang="en-US" altLang="zh-CN" sz="2000" b="0" dirty="0" smtClean="0"/>
              <a:t> text input </a:t>
            </a:r>
            <a:r>
              <a:rPr lang="en-US" altLang="zh-CN" sz="2000" b="0" dirty="0" err="1" smtClean="0"/>
              <a:t>lifi</a:t>
            </a:r>
            <a:r>
              <a:rPr lang="en-US" altLang="zh-CN" sz="2000" b="0" dirty="0" smtClean="0"/>
              <a:t> low bandwidth </a:t>
            </a:r>
            <a:r>
              <a:rPr lang="en-US" altLang="zh-CN" sz="2000" b="0" dirty="0" err="1" smtClean="0"/>
              <a:t>phy</a:t>
            </a:r>
            <a:r>
              <a:rPr lang="en-US" altLang="zh-CN" sz="2000" b="0" dirty="0" smtClean="0"/>
              <a:t> and mac </a:t>
            </a:r>
            <a:r>
              <a:rPr lang="en-US" altLang="zh-CN" sz="2000" b="0" dirty="0" err="1" smtClean="0"/>
              <a:t>d0</a:t>
            </a:r>
            <a:r>
              <a:rPr lang="en-US" altLang="zh-CN" sz="2000" b="0" dirty="0" smtClean="0"/>
              <a:t>”, May,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000" b="0" dirty="0"/>
              <a:t>John Li (Huawei), </a:t>
            </a:r>
            <a:r>
              <a:rPr lang="en-US" altLang="zh-CN" sz="2000" b="0" dirty="0" smtClean="0"/>
              <a:t>“15-17-0578-00-0013 considerations on some MAC functionalities”, November, 2017</a:t>
            </a:r>
            <a:endParaRPr lang="zh-CN" altLang="en-US" sz="2000" b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21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1147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In draft 1 of 15.13, there are still two MAC frameworks</a:t>
            </a:r>
          </a:p>
          <a:p>
            <a:pPr lvl="1"/>
            <a:r>
              <a:rPr lang="en-US" altLang="zh-CN" dirty="0" smtClean="0"/>
              <a:t>MAC inherited from 802.15.7-2011 (hence 802.15.4)</a:t>
            </a:r>
          </a:p>
          <a:p>
            <a:pPr lvl="1"/>
            <a:r>
              <a:rPr lang="en-US" altLang="zh-CN" dirty="0" smtClean="0"/>
              <a:t>MAC proposed in [1] (which </a:t>
            </a:r>
            <a:r>
              <a:rPr lang="en-US" altLang="zh-CN" dirty="0" smtClean="0"/>
              <a:t>follows 802.11 MAC principle)</a:t>
            </a:r>
            <a:endParaRPr lang="en-US" altLang="zh-CN" dirty="0" smtClean="0"/>
          </a:p>
          <a:p>
            <a:r>
              <a:rPr lang="en-US" altLang="zh-CN" dirty="0" smtClean="0"/>
              <a:t>Eventually these two MAC frameworks should be merged into one</a:t>
            </a:r>
          </a:p>
          <a:p>
            <a:r>
              <a:rPr lang="en-US" altLang="zh-CN" dirty="0" smtClean="0"/>
              <a:t>Four aspects to work in order to unify MAC</a:t>
            </a:r>
          </a:p>
          <a:p>
            <a:pPr lvl="1"/>
            <a:r>
              <a:rPr lang="en-US" altLang="zh-CN" dirty="0" smtClean="0"/>
              <a:t>MAC functionalities: (already merged)</a:t>
            </a:r>
          </a:p>
          <a:p>
            <a:pPr lvl="1"/>
            <a:r>
              <a:rPr lang="en-US" altLang="zh-CN" dirty="0" smtClean="0"/>
              <a:t>MAC frame structure</a:t>
            </a:r>
          </a:p>
          <a:p>
            <a:pPr lvl="1"/>
            <a:r>
              <a:rPr lang="en-US" altLang="zh-CN" dirty="0" smtClean="0"/>
              <a:t>MAC frame types</a:t>
            </a:r>
          </a:p>
          <a:p>
            <a:pPr lvl="1"/>
            <a:r>
              <a:rPr lang="en-US" altLang="zh-CN" dirty="0" smtClean="0"/>
              <a:t>Primitives</a:t>
            </a:r>
          </a:p>
          <a:p>
            <a:r>
              <a:rPr lang="en-US" altLang="zh-CN" dirty="0" smtClean="0"/>
              <a:t>As the first step, this contribution provides review of MAC frame types and propose a unified classification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6938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15089" y="2056606"/>
            <a:ext cx="4510889" cy="4114800"/>
          </a:xfrm>
        </p:spPr>
        <p:txBody>
          <a:bodyPr/>
          <a:lstStyle/>
          <a:p>
            <a:r>
              <a:rPr lang="en-US" altLang="zh-CN" dirty="0" smtClean="0"/>
              <a:t>IEEE 802.15.7: frame types</a:t>
            </a:r>
          </a:p>
          <a:p>
            <a:pPr lvl="1"/>
            <a:r>
              <a:rPr lang="en-US" altLang="zh-CN" dirty="0" smtClean="0"/>
              <a:t>Beacon frame</a:t>
            </a:r>
          </a:p>
          <a:p>
            <a:pPr lvl="1"/>
            <a:r>
              <a:rPr lang="en-US" altLang="zh-CN" dirty="0" smtClean="0"/>
              <a:t>Data frame</a:t>
            </a:r>
          </a:p>
          <a:p>
            <a:pPr lvl="1"/>
            <a:r>
              <a:rPr lang="en-US" altLang="zh-CN" dirty="0" smtClean="0"/>
              <a:t>Acknowledgement frame</a:t>
            </a:r>
          </a:p>
          <a:p>
            <a:pPr lvl="1"/>
            <a:r>
              <a:rPr lang="en-US" altLang="zh-CN" dirty="0" smtClean="0"/>
              <a:t>Command frame</a:t>
            </a:r>
          </a:p>
          <a:p>
            <a:pPr lvl="1"/>
            <a:r>
              <a:rPr lang="en-US" altLang="zh-CN" dirty="0" smtClean="0"/>
              <a:t>CVD frame</a:t>
            </a:r>
          </a:p>
          <a:p>
            <a:pPr lvl="1"/>
            <a:r>
              <a:rPr lang="en-US" altLang="zh-CN" dirty="0" smtClean="0"/>
              <a:t>Control frame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4633111" y="2057400"/>
            <a:ext cx="4510889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kern="0" dirty="0" smtClean="0"/>
              <a:t>Frame types proposed in [1]</a:t>
            </a:r>
          </a:p>
          <a:p>
            <a:pPr lvl="1"/>
            <a:r>
              <a:rPr lang="en-US" altLang="zh-CN" kern="0" dirty="0" smtClean="0"/>
              <a:t>Management frame</a:t>
            </a:r>
          </a:p>
          <a:p>
            <a:pPr lvl="1"/>
            <a:r>
              <a:rPr lang="en-US" altLang="zh-CN" kern="0" dirty="0" smtClean="0"/>
              <a:t>Data frame</a:t>
            </a:r>
          </a:p>
          <a:p>
            <a:pPr lvl="1"/>
            <a:r>
              <a:rPr lang="en-US" altLang="zh-CN" kern="0" dirty="0" smtClean="0"/>
              <a:t>Control frame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909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578999"/>
              </p:ext>
            </p:extLst>
          </p:nvPr>
        </p:nvGraphicFramePr>
        <p:xfrm>
          <a:off x="4876800" y="7620"/>
          <a:ext cx="3657600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226"/>
                <a:gridCol w="2277374"/>
              </a:tblGrid>
              <a:tr h="216454"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Frame type</a:t>
                      </a:r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Subtype</a:t>
                      </a:r>
                      <a:endParaRPr lang="zh-CN" altLang="en-US" sz="950" dirty="0"/>
                    </a:p>
                  </a:txBody>
                  <a:tcPr/>
                </a:tc>
              </a:tr>
              <a:tr h="216454">
                <a:tc rowSpan="12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Management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request</a:t>
                      </a:r>
                      <a:endParaRPr lang="zh-CN" alt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response</a:t>
                      </a:r>
                      <a:endParaRPr lang="zh-CN" alt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err="1" smtClean="0">
                          <a:solidFill>
                            <a:schemeClr val="tx1"/>
                          </a:solidFill>
                        </a:rPr>
                        <a:t>Reassociation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err="1" smtClean="0">
                          <a:solidFill>
                            <a:schemeClr val="tx1"/>
                          </a:solidFill>
                        </a:rPr>
                        <a:t>Reassociation</a:t>
                      </a: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Probe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Probe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Beacon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ATIM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Disassociation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Authentication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8632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err="1" smtClean="0">
                          <a:solidFill>
                            <a:schemeClr val="tx1"/>
                          </a:solidFill>
                        </a:rPr>
                        <a:t>Deauthentication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Action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Null (no data)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rowSpan="3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Waveform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Advanced modulation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CSI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114801" y="4648200"/>
            <a:ext cx="48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Observation: classification of frames types are different</a:t>
            </a:r>
          </a:p>
          <a:p>
            <a:pPr marL="171450" indent="-171450">
              <a:buFontTx/>
              <a:buChar char="-"/>
            </a:pPr>
            <a:r>
              <a:rPr lang="en-US" altLang="zh-CN" sz="1600" dirty="0" smtClean="0"/>
              <a:t>Yet, a large number for frame types are common, such as beacon, association request, data, etc.</a:t>
            </a:r>
          </a:p>
          <a:p>
            <a:pPr marL="171450" indent="-171450">
              <a:buFontTx/>
              <a:buChar char="-"/>
            </a:pPr>
            <a:r>
              <a:rPr lang="en-US" altLang="zh-CN" sz="1600" dirty="0" smtClean="0"/>
              <a:t>It is suggested to unify the frame types in the specification.</a:t>
            </a:r>
            <a:endParaRPr lang="zh-CN" altLang="en-US" sz="1600" dirty="0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366517"/>
              </p:ext>
            </p:extLst>
          </p:nvPr>
        </p:nvGraphicFramePr>
        <p:xfrm>
          <a:off x="369887" y="7620"/>
          <a:ext cx="3744913" cy="6850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144713"/>
              </a:tblGrid>
              <a:tr h="216454"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Frame type</a:t>
                      </a:r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Subtype</a:t>
                      </a:r>
                      <a:endParaRPr lang="zh-CN" altLang="en-US" sz="950" dirty="0"/>
                    </a:p>
                  </a:txBody>
                  <a:tcPr/>
                </a:tc>
              </a:tr>
              <a:tr h="216454">
                <a:tc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Beacon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Beacon frame</a:t>
                      </a:r>
                      <a:endParaRPr lang="zh-CN" alt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Data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Data frame</a:t>
                      </a:r>
                      <a:endParaRPr lang="zh-CN" alt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Acknowledgement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Acknowledgement frame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rowSpan="22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Command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Re-association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Disassociation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Data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Scan-over-backhaul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Scan-over-backhaul confirmation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8632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OWPAN ID conflict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Neighboring OWPAN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report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Neighboring OWPAN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report indication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Beacon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Additional Beacon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Coordinator alignment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GTS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Blinking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Fast link recovery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Mobility notification command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GTS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Clock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rate change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Multiple channel assignment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CVD disable 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CSI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CVD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CVD frame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rowSpan="2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Control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RTS 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CTS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90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CVD frames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CVD frames are specified for color function, visibility, dimming.</a:t>
            </a:r>
          </a:p>
          <a:p>
            <a:r>
              <a:rPr lang="en-US" altLang="zh-CN" dirty="0" smtClean="0"/>
              <a:t>As discussed in our companion contribution [2], </a:t>
            </a:r>
          </a:p>
          <a:p>
            <a:pPr lvl="1"/>
            <a:r>
              <a:rPr lang="en-US" altLang="zh-CN" dirty="0" smtClean="0"/>
              <a:t>Color function and dimming are no longer specified in the normative part of 15.13</a:t>
            </a:r>
          </a:p>
          <a:p>
            <a:pPr lvl="1"/>
            <a:r>
              <a:rPr lang="en-US" altLang="zh-CN" dirty="0" smtClean="0"/>
              <a:t>Visibility pattern may be specified as a PHY signal rather than MAC frame</a:t>
            </a:r>
            <a:endParaRPr lang="en-US" altLang="zh-CN" dirty="0"/>
          </a:p>
          <a:p>
            <a:r>
              <a:rPr lang="en-US" altLang="zh-CN" dirty="0" smtClean="0"/>
              <a:t>Proposal 1:</a:t>
            </a:r>
          </a:p>
          <a:p>
            <a:pPr lvl="1"/>
            <a:r>
              <a:rPr lang="en-US" altLang="zh-CN" i="1" dirty="0"/>
              <a:t>CVD frame is removed. Visibility pattern, (if specified) should be specified in PHY.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8347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812551"/>
              </p:ext>
            </p:extLst>
          </p:nvPr>
        </p:nvGraphicFramePr>
        <p:xfrm>
          <a:off x="4953000" y="-228600"/>
          <a:ext cx="3744913" cy="708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144713"/>
              </a:tblGrid>
              <a:tr h="216454"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Frame type</a:t>
                      </a:r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Subtype</a:t>
                      </a:r>
                      <a:endParaRPr lang="zh-CN" altLang="en-US" sz="950" dirty="0"/>
                    </a:p>
                  </a:txBody>
                  <a:tcPr/>
                </a:tc>
              </a:tr>
              <a:tr h="216454">
                <a:tc rowSpan="29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Management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</a:t>
                      </a:r>
                      <a:endParaRPr lang="zh-CN" altLang="en-US" sz="9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Additional Beacon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Association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ATIM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Authentication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Beacon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Beacon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Blinking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Clock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rate change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CVD disable 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Coordinator alignment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Data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err="1" smtClean="0">
                          <a:solidFill>
                            <a:schemeClr val="tx1"/>
                          </a:solidFill>
                        </a:rPr>
                        <a:t>Deauthentication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Disassociation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Fast link recovery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GTS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GTS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Mobility notification command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Multiple channel assignment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Neighboring OWPAN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report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Neighboring OWPAN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report indication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OWPAN ID conflict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notification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Probe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Probe response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Re-association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Re-association response</a:t>
                      </a:r>
                      <a:endParaRPr lang="zh-CN" altLang="en-US" sz="9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Scan-over-backhaul</a:t>
                      </a:r>
                      <a:r>
                        <a:rPr lang="en-US" altLang="zh-CN" sz="950" baseline="0" dirty="0" smtClean="0">
                          <a:solidFill>
                            <a:schemeClr val="tx1"/>
                          </a:solidFill>
                        </a:rPr>
                        <a:t> request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Scan-over-backhaul confirmation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034181"/>
              </p:ext>
            </p:extLst>
          </p:nvPr>
        </p:nvGraphicFramePr>
        <p:xfrm>
          <a:off x="457200" y="685800"/>
          <a:ext cx="3744913" cy="2125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144713"/>
              </a:tblGrid>
              <a:tr h="216454"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Frame type</a:t>
                      </a:r>
                      <a:endParaRPr lang="zh-CN" altLang="en-US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/>
                        <a:t>Subtype</a:t>
                      </a:r>
                      <a:endParaRPr lang="zh-CN" altLang="en-US" sz="950" dirty="0"/>
                    </a:p>
                  </a:txBody>
                  <a:tcPr/>
                </a:tc>
              </a:tr>
              <a:tr h="216454">
                <a:tc rowSpan="2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zh-CN" alt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Null (no data)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rowSpan="6">
                  <a:txBody>
                    <a:bodyPr/>
                    <a:lstStyle/>
                    <a:p>
                      <a:r>
                        <a:rPr lang="en-US" altLang="zh-CN" sz="950" b="1" dirty="0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r>
                        <a:rPr lang="en-US" altLang="zh-CN" sz="950" b="1" baseline="0" dirty="0" smtClean="0">
                          <a:solidFill>
                            <a:schemeClr val="tx1"/>
                          </a:solidFill>
                        </a:rPr>
                        <a:t> frame</a:t>
                      </a:r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Acknowledgement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Advanced modulation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CSI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CTS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RTS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16454">
                <a:tc vMerge="1">
                  <a:txBody>
                    <a:bodyPr/>
                    <a:lstStyle/>
                    <a:p>
                      <a:endParaRPr lang="zh-CN" alt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50" dirty="0" smtClean="0">
                          <a:solidFill>
                            <a:schemeClr val="tx1"/>
                          </a:solidFill>
                        </a:rPr>
                        <a:t>Waveform control</a:t>
                      </a:r>
                      <a:endParaRPr lang="zh-CN" alt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457200" y="3048000"/>
            <a:ext cx="426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2000" b="1" i="1" dirty="0"/>
              <a:t>Proposal 2: 15.13 MAC frame </a:t>
            </a:r>
            <a:r>
              <a:rPr lang="en-US" altLang="zh-CN" sz="2000" b="1" i="1" dirty="0" smtClean="0"/>
              <a:t>types </a:t>
            </a:r>
            <a:r>
              <a:rPr lang="en-US" altLang="zh-CN" sz="2000" b="1" i="1" dirty="0"/>
              <a:t>are classified into management frame; data frame; control frame</a:t>
            </a:r>
            <a:endParaRPr lang="zh-CN" altLang="en-US" sz="2000" b="1" i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Data frame: for data transmission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Management frame: for OWPAN management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Control frame: </a:t>
            </a:r>
            <a:r>
              <a:rPr lang="en-US" altLang="zh-CN" sz="1800" dirty="0"/>
              <a:t>Control Frames assist with the delivery of Data &amp; Management frames</a:t>
            </a:r>
            <a:endParaRPr lang="zh-CN" altLang="en-US" sz="1800" dirty="0"/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0998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Control frame -&gt; waveform control</a:t>
            </a:r>
          </a:p>
          <a:p>
            <a:pPr lvl="1"/>
            <a:r>
              <a:rPr lang="en-US" altLang="zh-CN" dirty="0" smtClean="0"/>
              <a:t>Observation: no specification of the format of “waveform control frame” and there is no explanation why “waveform control frame” is needed</a:t>
            </a:r>
          </a:p>
          <a:p>
            <a:pPr lvl="1"/>
            <a:r>
              <a:rPr lang="en-US" altLang="zh-CN" b="1" i="1" dirty="0" smtClean="0"/>
              <a:t>Proposal 3: “waveform control frame type” is removed</a:t>
            </a:r>
            <a:endParaRPr lang="zh-CN" altLang="en-US" b="1" i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5189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Potential unnecessary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Management -&gt; Action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lvl="1"/>
            <a:r>
              <a:rPr lang="en-US" altLang="zh-CN" dirty="0" smtClean="0"/>
              <a:t>Observation: action frame format is specified. Yet there is no MAC functional description for which action frame is used.</a:t>
            </a:r>
          </a:p>
          <a:p>
            <a:pPr lvl="1"/>
            <a:r>
              <a:rPr lang="en-US" altLang="zh-CN" b="1" i="1" dirty="0" smtClean="0"/>
              <a:t>Proposal 4: clarify whether action frame is needed in 15.13</a:t>
            </a:r>
          </a:p>
          <a:p>
            <a:pPr lvl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431" y="2433323"/>
            <a:ext cx="5291137" cy="2824477"/>
          </a:xfrm>
          <a:prstGeom prst="rect">
            <a:avLst/>
          </a:prstGeom>
        </p:spPr>
      </p:pic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2017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607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35974</TotalTime>
  <Words>1404</Words>
  <Application>Microsoft Office PowerPoint</Application>
  <PresentationFormat>全屏显示(4:3)</PresentationFormat>
  <Paragraphs>333</Paragraphs>
  <Slides>21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8" baseType="lpstr">
      <vt:lpstr>MS PGothic</vt:lpstr>
      <vt:lpstr>MS PGothic</vt:lpstr>
      <vt:lpstr>Arial</vt:lpstr>
      <vt:lpstr>Times New Roman</vt:lpstr>
      <vt:lpstr>Wingdings</vt:lpstr>
      <vt:lpstr>802-11-Submission</vt:lpstr>
      <vt:lpstr>Document</vt:lpstr>
      <vt:lpstr>Organizing MAC frame formats in 802.15.13</vt:lpstr>
      <vt:lpstr>Abstract</vt:lpstr>
      <vt:lpstr>Overview</vt:lpstr>
      <vt:lpstr>Frame types</vt:lpstr>
      <vt:lpstr>PowerPoint 演示文稿</vt:lpstr>
      <vt:lpstr>CVD frames</vt:lpstr>
      <vt:lpstr>PowerPoint 演示文稿</vt:lpstr>
      <vt:lpstr>Potential unnecessary frame types</vt:lpstr>
      <vt:lpstr>Potential unnecessary frame types</vt:lpstr>
      <vt:lpstr>Potential unnecessary frame types</vt:lpstr>
      <vt:lpstr>Potential unnecessary frame types</vt:lpstr>
      <vt:lpstr>Potential unnecessary frame types</vt:lpstr>
      <vt:lpstr>Potential unnecessary frame types</vt:lpstr>
      <vt:lpstr>Potential unnecessary frame types</vt:lpstr>
      <vt:lpstr>Potential unnecessary frame types</vt:lpstr>
      <vt:lpstr>Potential unnecessary frame types</vt:lpstr>
      <vt:lpstr>Potential unnecessary frame types</vt:lpstr>
      <vt:lpstr>Summary</vt:lpstr>
      <vt:lpstr>Summary</vt:lpstr>
      <vt:lpstr>Summary</vt:lpstr>
      <vt:lpstr>Reference</vt:lpstr>
    </vt:vector>
  </TitlesOfParts>
  <Company>Huawei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SG usage model</dc:title>
  <dc:creator>John Li</dc:creator>
  <cp:lastModifiedBy>Liqiang (John)</cp:lastModifiedBy>
  <cp:revision>1623</cp:revision>
  <cp:lastPrinted>1998-02-10T13:28:06Z</cp:lastPrinted>
  <dcterms:created xsi:type="dcterms:W3CDTF">2007-04-17T18:10:23Z</dcterms:created>
  <dcterms:modified xsi:type="dcterms:W3CDTF">2017-11-01T08:46:11Z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(3)fjkVoV7cvzUfCwAXUG2HDHqEKhataDqH6gYpTM9eMhIziAhq6NiW33LXWc8nHdpP/K8Y2iZK
nyhclPxwBGOCCuRNBLGwCFuk6UOFrKNRT7oiVMVB+oRROGFZ0y5VZ8bx/S9dFZSbXsob6YPx
p7vuJOw4NI0X4cSIaVsg1qpwNkwBWL0lZ4/6uxC339oKkzSbp5Y7q7v7T5TBAfmIvSbfgqc6
8SwwfJw/4XNDcLB89h</vt:lpwstr>
  </property>
  <property fmtid="{D5CDD505-2E9C-101B-9397-08002B2CF9AE}" pid="10" name="_2015_ms_pID_7253431">
    <vt:lpwstr>yN4ImWHta0HAlbYyZwOqiS89slI54L/pqZMijNHhbbj+R0qMYnsUVh
GiO7PUABs2g4i8G/uejoLJZQs3WbM+aB8lMJRxAdldqZm2jKzMxp4ErChw248OhqOnOeOhVz
3quox7EQGqGXgbNatj/qoPuilUrWEnqXFhCuLY06bB5b5KWc/vZXg5WHo24eqqchcBhdStfV
PvdN4vjpsB8MqpMaU6qGEtWCkRDhBiTwxUhY</vt:lpwstr>
  </property>
  <property fmtid="{D5CDD505-2E9C-101B-9397-08002B2CF9AE}" pid="11" name="_2015_ms_pID_7253432">
    <vt:lpwstr>4afYnXHAIV3dMOEvPbPN91o=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1509525645</vt:lpwstr>
  </property>
</Properties>
</file>