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61" r:id="rId3"/>
    <p:sldId id="264" r:id="rId4"/>
    <p:sldId id="262" r:id="rId5"/>
    <p:sldId id="268" r:id="rId6"/>
    <p:sldId id="269" r:id="rId7"/>
    <p:sldId id="270" r:id="rId8"/>
    <p:sldId id="265" r:id="rId9"/>
    <p:sldId id="267" r:id="rId1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833" autoAdjust="0"/>
  </p:normalViewPr>
  <p:slideViewPr>
    <p:cSldViewPr>
      <p:cViewPr varScale="1">
        <p:scale>
          <a:sx n="107" d="100"/>
          <a:sy n="107" d="100"/>
        </p:scale>
        <p:origin x="12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F4E91278-35A5-8A48-A523-26D07BCD8A0E}"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54894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54F71D05-8B08-D84D-974C-C1508638FC0C}"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326277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138E980A-8510-894C-9EF2-229AA75F6517}" type="slidenum">
              <a:rPr lang="en-US"/>
              <a:pPr/>
              <a:t>‹#›</a:t>
            </a:fld>
            <a:endParaRPr lang="en-US"/>
          </a:p>
        </p:txBody>
      </p:sp>
    </p:spTree>
    <p:extLst>
      <p:ext uri="{BB962C8B-B14F-4D97-AF65-F5344CB8AC3E}">
        <p14:creationId xmlns:p14="http://schemas.microsoft.com/office/powerpoint/2010/main" val="134843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9E73E090-A04B-7244-AEC7-CBE2E9349168}" type="slidenum">
              <a:rPr lang="en-US"/>
              <a:pPr/>
              <a:t>‹#›</a:t>
            </a:fld>
            <a:endParaRPr lang="en-US"/>
          </a:p>
        </p:txBody>
      </p:sp>
    </p:spTree>
    <p:extLst>
      <p:ext uri="{BB962C8B-B14F-4D97-AF65-F5344CB8AC3E}">
        <p14:creationId xmlns:p14="http://schemas.microsoft.com/office/powerpoint/2010/main" val="319128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AB6319D2-385E-924D-BADF-65A1DCBF9C84}" type="slidenum">
              <a:rPr lang="en-US"/>
              <a:pPr/>
              <a:t>‹#›</a:t>
            </a:fld>
            <a:endParaRPr lang="en-US"/>
          </a:p>
        </p:txBody>
      </p:sp>
    </p:spTree>
    <p:extLst>
      <p:ext uri="{BB962C8B-B14F-4D97-AF65-F5344CB8AC3E}">
        <p14:creationId xmlns:p14="http://schemas.microsoft.com/office/powerpoint/2010/main" val="18600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BEA1CB58-4D52-0449-BE91-2C27EAEF9D94}" type="slidenum">
              <a:rPr lang="en-US"/>
              <a:pPr/>
              <a:t>‹#›</a:t>
            </a:fld>
            <a:endParaRPr lang="en-US"/>
          </a:p>
        </p:txBody>
      </p:sp>
    </p:spTree>
    <p:extLst>
      <p:ext uri="{BB962C8B-B14F-4D97-AF65-F5344CB8AC3E}">
        <p14:creationId xmlns:p14="http://schemas.microsoft.com/office/powerpoint/2010/main" val="62045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74AD970F-5DA8-EF42-926A-81E9F57EA3AE}" type="slidenum">
              <a:rPr lang="en-US"/>
              <a:pPr/>
              <a:t>‹#›</a:t>
            </a:fld>
            <a:endParaRPr lang="en-US"/>
          </a:p>
        </p:txBody>
      </p:sp>
    </p:spTree>
    <p:extLst>
      <p:ext uri="{BB962C8B-B14F-4D97-AF65-F5344CB8AC3E}">
        <p14:creationId xmlns:p14="http://schemas.microsoft.com/office/powerpoint/2010/main" val="110473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GB" dirty="0" smtClean="0"/>
              <a:t>October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B3A55DE8-EE44-204B-ABDB-73BB10FA7936}" type="slidenum">
              <a:rPr lang="en-US"/>
              <a:pPr/>
              <a:t>‹#›</a:t>
            </a:fld>
            <a:endParaRPr lang="en-US"/>
          </a:p>
        </p:txBody>
      </p:sp>
    </p:spTree>
    <p:extLst>
      <p:ext uri="{BB962C8B-B14F-4D97-AF65-F5344CB8AC3E}">
        <p14:creationId xmlns:p14="http://schemas.microsoft.com/office/powerpoint/2010/main" val="42699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GB" dirty="0" smtClean="0"/>
              <a:t>October 2017</a:t>
            </a:r>
            <a:endParaRPr lang="en-US" dirty="0"/>
          </a:p>
        </p:txBody>
      </p:sp>
      <p:sp>
        <p:nvSpPr>
          <p:cNvPr id="8" name="Footer Placeholder 7"/>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9" name="Slide Number Placeholder 8"/>
          <p:cNvSpPr>
            <a:spLocks noGrp="1"/>
          </p:cNvSpPr>
          <p:nvPr>
            <p:ph type="sldNum" sz="quarter" idx="12"/>
          </p:nvPr>
        </p:nvSpPr>
        <p:spPr/>
        <p:txBody>
          <a:bodyPr/>
          <a:lstStyle>
            <a:lvl1pPr>
              <a:defRPr/>
            </a:lvl1pPr>
          </a:lstStyle>
          <a:p>
            <a:r>
              <a:rPr lang="en-US"/>
              <a:t>Slide </a:t>
            </a:r>
            <a:fld id="{D42ACD69-0B08-404C-B8BF-B00F5CBEC41B}" type="slidenum">
              <a:rPr lang="en-US"/>
              <a:pPr/>
              <a:t>‹#›</a:t>
            </a:fld>
            <a:endParaRPr lang="en-US"/>
          </a:p>
        </p:txBody>
      </p:sp>
    </p:spTree>
    <p:extLst>
      <p:ext uri="{BB962C8B-B14F-4D97-AF65-F5344CB8AC3E}">
        <p14:creationId xmlns:p14="http://schemas.microsoft.com/office/powerpoint/2010/main" val="66029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GB" dirty="0" smtClean="0"/>
              <a:t>October 2017</a:t>
            </a:r>
            <a:endParaRPr 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5" name="Slide Number Placeholder 4"/>
          <p:cNvSpPr>
            <a:spLocks noGrp="1"/>
          </p:cNvSpPr>
          <p:nvPr>
            <p:ph type="sldNum" sz="quarter" idx="12"/>
          </p:nvPr>
        </p:nvSpPr>
        <p:spPr/>
        <p:txBody>
          <a:bodyPr/>
          <a:lstStyle>
            <a:lvl1pPr>
              <a:defRPr/>
            </a:lvl1pPr>
          </a:lstStyle>
          <a:p>
            <a:r>
              <a:rPr lang="en-US"/>
              <a:t>Slide </a:t>
            </a:r>
            <a:fld id="{BD2FF3BE-D754-C245-B11D-4CAA4D96FC8E}" type="slidenum">
              <a:rPr lang="en-US"/>
              <a:pPr/>
              <a:t>‹#›</a:t>
            </a:fld>
            <a:endParaRPr lang="en-US"/>
          </a:p>
        </p:txBody>
      </p:sp>
    </p:spTree>
    <p:extLst>
      <p:ext uri="{BB962C8B-B14F-4D97-AF65-F5344CB8AC3E}">
        <p14:creationId xmlns:p14="http://schemas.microsoft.com/office/powerpoint/2010/main" val="420103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dirty="0" smtClean="0"/>
              <a:t>October 2017</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4E4C7AF8-F6E5-E147-AF66-B521713456DE}" type="slidenum">
              <a:rPr lang="en-US"/>
              <a:pPr/>
              <a:t>‹#›</a:t>
            </a:fld>
            <a:endParaRPr lang="en-US"/>
          </a:p>
        </p:txBody>
      </p:sp>
    </p:spTree>
    <p:extLst>
      <p:ext uri="{BB962C8B-B14F-4D97-AF65-F5344CB8AC3E}">
        <p14:creationId xmlns:p14="http://schemas.microsoft.com/office/powerpoint/2010/main" val="388974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smtClean="0"/>
              <a:t>October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AAE04E67-8B18-6B43-AB72-64FDD1DF6846}" type="slidenum">
              <a:rPr lang="en-US"/>
              <a:pPr/>
              <a:t>‹#›</a:t>
            </a:fld>
            <a:endParaRPr lang="en-US"/>
          </a:p>
        </p:txBody>
      </p:sp>
    </p:spTree>
    <p:extLst>
      <p:ext uri="{BB962C8B-B14F-4D97-AF65-F5344CB8AC3E}">
        <p14:creationId xmlns:p14="http://schemas.microsoft.com/office/powerpoint/2010/main" val="97070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smtClean="0"/>
              <a:t>October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25F40787-8E1E-7C42-8D68-320E27097333}" type="slidenum">
              <a:rPr lang="en-US"/>
              <a:pPr/>
              <a:t>‹#›</a:t>
            </a:fld>
            <a:endParaRPr lang="en-US"/>
          </a:p>
        </p:txBody>
      </p:sp>
    </p:spTree>
    <p:extLst>
      <p:ext uri="{BB962C8B-B14F-4D97-AF65-F5344CB8AC3E}">
        <p14:creationId xmlns:p14="http://schemas.microsoft.com/office/powerpoint/2010/main" val="2426645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dirty="0" smtClean="0"/>
              <a:t>October 2017</a:t>
            </a:r>
            <a:endParaRPr lang="en-US" dirty="0"/>
          </a:p>
        </p:txBody>
      </p:sp>
      <p:sp>
        <p:nvSpPr>
          <p:cNvPr id="1029" name="Rectangle 5"/>
          <p:cNvSpPr>
            <a:spLocks noGrp="1" noChangeArrowheads="1"/>
          </p:cNvSpPr>
          <p:nvPr>
            <p:ph type="ftr" sz="quarter" idx="3"/>
          </p:nvPr>
        </p:nvSpPr>
        <p:spPr bwMode="auto">
          <a:xfrm>
            <a:off x="5486400" y="6475413"/>
            <a:ext cx="3124200" cy="36933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dirty="0" smtClean="0"/>
              <a:t>Don Sturek, SSN</a:t>
            </a:r>
          </a:p>
          <a:p>
            <a:r>
              <a:rPr lang="en-US" dirty="0" smtClean="0"/>
              <a:t>Matt </a:t>
            </a:r>
            <a:r>
              <a:rPr lang="en-US" dirty="0" err="1" smtClean="0"/>
              <a:t>Gillmore</a:t>
            </a:r>
            <a:r>
              <a:rPr lang="en-US" dirty="0" smtClean="0"/>
              <a:t>, </a:t>
            </a:r>
            <a:r>
              <a:rPr lang="en-US" dirty="0" err="1" smtClean="0"/>
              <a:t>Itron</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t>Slide </a:t>
            </a:r>
            <a:fld id="{F54C7254-3FAF-A84E-9A2F-56ED5A505CBF}" type="slidenum">
              <a:rPr lang="en-US"/>
              <a:pPr/>
              <a:t>‹#›</a:t>
            </a:fld>
            <a:endParaRPr lang="en-US"/>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marL="625475" lvl="4" indent="0" algn="r"/>
            <a:r>
              <a:rPr lang="en-US" sz="1400" b="1" dirty="0"/>
              <a:t>doc.: IEEE </a:t>
            </a:r>
            <a:r>
              <a:rPr lang="en-US" sz="1400" b="1" dirty="0" smtClean="0"/>
              <a:t>802.</a:t>
            </a:r>
            <a:r>
              <a:rPr lang="mr-IN" sz="1400" b="1" dirty="0" smtClean="0"/>
              <a:t>15-17</a:t>
            </a:r>
            <a:r>
              <a:rPr lang="en-US" sz="1400" b="1" dirty="0" smtClean="0"/>
              <a:t>-0573-00-wng0</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charset="0"/>
          <a:ea typeface="ＭＳ Ｐゴシック" charset="0"/>
        </a:defRPr>
      </a:lvl2pPr>
      <a:lvl3pPr algn="ctr" rtl="0" eaLnBrk="0" fontAlgn="base" hangingPunct="0">
        <a:spcBef>
          <a:spcPct val="0"/>
        </a:spcBef>
        <a:spcAft>
          <a:spcPct val="0"/>
        </a:spcAft>
        <a:defRPr sz="3600">
          <a:solidFill>
            <a:schemeClr val="tx2"/>
          </a:solidFill>
          <a:latin typeface="Times New Roman" charset="0"/>
          <a:ea typeface="ＭＳ Ｐゴシック" charset="0"/>
        </a:defRPr>
      </a:lvl3pPr>
      <a:lvl4pPr algn="ctr" rtl="0" eaLnBrk="0" fontAlgn="base" hangingPunct="0">
        <a:spcBef>
          <a:spcPct val="0"/>
        </a:spcBef>
        <a:spcAft>
          <a:spcPct val="0"/>
        </a:spcAft>
        <a:defRPr sz="3600">
          <a:solidFill>
            <a:schemeClr val="tx2"/>
          </a:solidFill>
          <a:latin typeface="Times New Roman" charset="0"/>
          <a:ea typeface="ＭＳ Ｐゴシック" charset="0"/>
        </a:defRPr>
      </a:lvl4pPr>
      <a:lvl5pPr algn="ctr" rtl="0" eaLnBrk="0" fontAlgn="base" hangingPunct="0">
        <a:spcBef>
          <a:spcPct val="0"/>
        </a:spcBef>
        <a:spcAft>
          <a:spcPct val="0"/>
        </a:spcAft>
        <a:defRPr sz="36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6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6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6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085850" indent="-228600" algn="l" rtl="0" eaLnBrk="0" fontAlgn="base" hangingPunct="0">
        <a:spcBef>
          <a:spcPct val="20000"/>
        </a:spcBef>
        <a:spcAft>
          <a:spcPct val="0"/>
        </a:spcAft>
        <a:buChar char="•"/>
        <a:defRPr sz="2400">
          <a:solidFill>
            <a:schemeClr val="tx1"/>
          </a:solidFill>
          <a:latin typeface="+mn-lt"/>
          <a:ea typeface="+mn-ea"/>
        </a:defRPr>
      </a:lvl3pPr>
      <a:lvl4pPr marL="1428750" indent="-228600" algn="l" rtl="0" eaLnBrk="0" fontAlgn="base" hangingPunct="0">
        <a:spcBef>
          <a:spcPct val="20000"/>
        </a:spcBef>
        <a:spcAft>
          <a:spcPct val="0"/>
        </a:spcAft>
        <a:buChar char="–"/>
        <a:defRPr sz="2000">
          <a:solidFill>
            <a:schemeClr val="tx1"/>
          </a:solidFill>
          <a:latin typeface="+mn-lt"/>
          <a:ea typeface="+mn-ea"/>
        </a:defRPr>
      </a:lvl4pPr>
      <a:lvl5pPr marL="1771650" indent="-228600" algn="l" rtl="0" eaLnBrk="0" fontAlgn="base" hangingPunct="0">
        <a:spcBef>
          <a:spcPct val="20000"/>
        </a:spcBef>
        <a:spcAft>
          <a:spcPct val="0"/>
        </a:spcAft>
        <a:buChar char="•"/>
        <a:defRPr sz="2000">
          <a:solidFill>
            <a:schemeClr val="tx1"/>
          </a:solidFill>
          <a:latin typeface="+mn-lt"/>
          <a:ea typeface="+mn-ea"/>
        </a:defRPr>
      </a:lvl5pPr>
      <a:lvl6pPr marL="2228850" indent="-228600" algn="l" rtl="0" eaLnBrk="0" fontAlgn="base" hangingPunct="0">
        <a:spcBef>
          <a:spcPct val="20000"/>
        </a:spcBef>
        <a:spcAft>
          <a:spcPct val="0"/>
        </a:spcAft>
        <a:buChar char="•"/>
        <a:defRPr sz="2000">
          <a:solidFill>
            <a:schemeClr val="tx1"/>
          </a:solidFill>
          <a:latin typeface="+mn-lt"/>
          <a:ea typeface="+mn-ea"/>
        </a:defRPr>
      </a:lvl6pPr>
      <a:lvl7pPr marL="2686050" indent="-228600" algn="l" rtl="0" eaLnBrk="0" fontAlgn="base" hangingPunct="0">
        <a:spcBef>
          <a:spcPct val="20000"/>
        </a:spcBef>
        <a:spcAft>
          <a:spcPct val="0"/>
        </a:spcAft>
        <a:buChar char="•"/>
        <a:defRPr sz="2000">
          <a:solidFill>
            <a:schemeClr val="tx1"/>
          </a:solidFill>
          <a:latin typeface="+mn-lt"/>
          <a:ea typeface="+mn-ea"/>
        </a:defRPr>
      </a:lvl7pPr>
      <a:lvl8pPr marL="3143250" indent="-228600" algn="l" rtl="0" eaLnBrk="0" fontAlgn="base" hangingPunct="0">
        <a:spcBef>
          <a:spcPct val="20000"/>
        </a:spcBef>
        <a:spcAft>
          <a:spcPct val="0"/>
        </a:spcAft>
        <a:buChar char="•"/>
        <a:defRPr sz="2000">
          <a:solidFill>
            <a:schemeClr val="tx1"/>
          </a:solidFill>
          <a:latin typeface="+mn-lt"/>
          <a:ea typeface="+mn-ea"/>
        </a:defRPr>
      </a:lvl8pPr>
      <a:lvl9pPr marL="360045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martgrid.gov/document/nistr_7628_guidelines_smart_grid_cyber_security_vol_1_smart_grid_cyber_security_strategy_ar" TargetMode="External"/><Relationship Id="rId4" Type="http://schemas.openxmlformats.org/officeDocument/2006/relationships/hyperlink" Target="http://www.etsi.org/deliver/etsi_ts/102800_102899/10288702/01.01.01_60/ts_10288702v010101p.pdf"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dirty="0" smtClean="0"/>
              <a:t>October 2017</a:t>
            </a:r>
            <a:endParaRPr lang="en-US" dirty="0"/>
          </a:p>
        </p:txBody>
      </p:sp>
      <p:sp>
        <p:nvSpPr>
          <p:cNvPr id="5" name="Footer Placeholder 2"/>
          <p:cNvSpPr>
            <a:spLocks noGrp="1"/>
          </p:cNvSpPr>
          <p:nvPr>
            <p:ph type="ftr" sz="quarter" idx="11"/>
          </p:nvPr>
        </p:nvSpPr>
        <p:spPr>
          <a:xfrm>
            <a:off x="5486400" y="6475413"/>
            <a:ext cx="3124200" cy="369332"/>
          </a:xfrm>
        </p:spPr>
        <p:txBody>
          <a:bodyPr/>
          <a:lstStyle/>
          <a:p>
            <a:r>
              <a:rPr lang="en-US" dirty="0" smtClean="0"/>
              <a:t>Don Sturek, SSN</a:t>
            </a:r>
          </a:p>
          <a:p>
            <a:r>
              <a:rPr lang="en-US" dirty="0" smtClean="0"/>
              <a:t>Matt </a:t>
            </a:r>
            <a:r>
              <a:rPr lang="en-US" dirty="0" err="1" smtClean="0"/>
              <a:t>Gillmore</a:t>
            </a:r>
            <a:r>
              <a:rPr lang="en-US" dirty="0" smtClean="0"/>
              <a:t>, </a:t>
            </a:r>
            <a:r>
              <a:rPr lang="en-US" dirty="0" err="1" smtClean="0"/>
              <a:t>Itron</a:t>
            </a:r>
            <a:endParaRPr lang="en-US" dirty="0"/>
          </a:p>
        </p:txBody>
      </p:sp>
      <p:sp>
        <p:nvSpPr>
          <p:cNvPr id="6" name="Slide Number Placeholder 3"/>
          <p:cNvSpPr>
            <a:spLocks noGrp="1"/>
          </p:cNvSpPr>
          <p:nvPr>
            <p:ph type="sldNum" sz="quarter" idx="12"/>
          </p:nvPr>
        </p:nvSpPr>
        <p:spPr/>
        <p:txBody>
          <a:bodyPr/>
          <a:lstStyle/>
          <a:p>
            <a:r>
              <a:rPr lang="en-US"/>
              <a:t>Slide </a:t>
            </a:r>
            <a:fld id="{B2618013-AE9A-224A-99A4-BF83DB549EAA}" type="slidenum">
              <a:rPr lang="en-US"/>
              <a:pPr/>
              <a:t>1</a:t>
            </a:fld>
            <a:endParaRPr lang="en-US"/>
          </a:p>
        </p:txBody>
      </p:sp>
      <p:sp>
        <p:nvSpPr>
          <p:cNvPr id="27651" name="Rectangle 3"/>
          <p:cNvSpPr>
            <a:spLocks noChangeArrowheads="1"/>
          </p:cNvSpPr>
          <p:nvPr/>
        </p:nvSpPr>
        <p:spPr bwMode="auto">
          <a:xfrm>
            <a:off x="152400" y="609600"/>
            <a:ext cx="8991600" cy="4524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u="sng" dirty="0">
                <a:solidFill>
                  <a:schemeClr val="tx2"/>
                </a:solidFill>
                <a:effectLst>
                  <a:outerShdw blurRad="38100" dist="38100" dir="2700000" algn="tl">
                    <a:srgbClr val="DDDDDD"/>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solidFill>
                  <a:srgbClr val="FF0000"/>
                </a:solidFill>
              </a:rPr>
              <a:t>AES-256 for 802.15.4</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a:t>
            </a:r>
            <a:r>
              <a:rPr lang="en-US" sz="1600" dirty="0" smtClean="0">
                <a:solidFill>
                  <a:srgbClr val="FF0000"/>
                </a:solidFill>
              </a:rPr>
              <a:t>17 October 2017</a:t>
            </a:r>
            <a:r>
              <a:rPr lang="en-US" sz="1600" dirty="0" smtClean="0">
                <a:solidFill>
                  <a:schemeClr val="tx2"/>
                </a:solidFill>
              </a:rPr>
              <a:t>]</a:t>
            </a:r>
            <a:r>
              <a:rPr lang="en-US" sz="1600" dirty="0">
                <a:solidFill>
                  <a:schemeClr val="tx2"/>
                </a:solidFill>
              </a:rPr>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smtClean="0">
                <a:solidFill>
                  <a:srgbClr val="FF0000"/>
                </a:solidFill>
              </a:rPr>
              <a:t>Don Sturek, Matt </a:t>
            </a:r>
            <a:r>
              <a:rPr lang="en-US" sz="1600" dirty="0" err="1" smtClean="0">
                <a:solidFill>
                  <a:srgbClr val="FF0000"/>
                </a:solidFill>
              </a:rPr>
              <a:t>Gillmore</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a:t>
            </a:r>
            <a:r>
              <a:rPr lang="en-US" sz="1600" dirty="0" smtClean="0">
                <a:solidFill>
                  <a:srgbClr val="FF0000"/>
                </a:solidFill>
              </a:rPr>
              <a:t>Silver Spring Networks, </a:t>
            </a:r>
            <a:r>
              <a:rPr lang="en-US" sz="1600" dirty="0" err="1" smtClean="0">
                <a:solidFill>
                  <a:srgbClr val="FF0000"/>
                </a:solidFill>
              </a:rPr>
              <a:t>Itron</a:t>
            </a:r>
            <a:r>
              <a:rPr lang="en-US" sz="1600" dirty="0" smtClean="0">
                <a:solidFill>
                  <a:schemeClr val="tx2"/>
                </a:solidFill>
              </a:rPr>
              <a:t>]</a:t>
            </a:r>
            <a:endParaRPr lang="en-US" sz="1600" dirty="0">
              <a:solidFill>
                <a:schemeClr val="tx2"/>
              </a:solidFill>
            </a:endParaRPr>
          </a:p>
          <a:p>
            <a:r>
              <a:rPr lang="en-US" sz="1600" dirty="0">
                <a:solidFill>
                  <a:schemeClr val="tx2"/>
                </a:solidFill>
              </a:rPr>
              <a:t>Address </a:t>
            </a:r>
            <a:r>
              <a:rPr lang="en-US" sz="1600" dirty="0" smtClean="0">
                <a:solidFill>
                  <a:schemeClr val="tx2"/>
                </a:solidFill>
              </a:rPr>
              <a:t>[</a:t>
            </a:r>
            <a:r>
              <a:rPr lang="en-US" sz="1600" dirty="0" smtClean="0">
                <a:solidFill>
                  <a:srgbClr val="FF0000"/>
                </a:solidFill>
              </a:rPr>
              <a:t>San Jose, CA</a:t>
            </a:r>
            <a:r>
              <a:rPr lang="en-US" sz="1600" dirty="0" smtClean="0">
                <a:solidFill>
                  <a:schemeClr val="tx2"/>
                </a:solidFill>
              </a:rPr>
              <a:t>]</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solidFill>
                  <a:srgbClr val="FF0000"/>
                </a:solidFill>
              </a:rPr>
              <a:t>+1-669-770-4790</a:t>
            </a:r>
            <a:r>
              <a:rPr lang="en-US" sz="1600" dirty="0" smtClean="0">
                <a:solidFill>
                  <a:schemeClr val="tx2"/>
                </a:solidFill>
              </a:rPr>
              <a:t>], </a:t>
            </a:r>
            <a:r>
              <a:rPr lang="en-US" sz="1600" dirty="0">
                <a:solidFill>
                  <a:schemeClr val="tx2"/>
                </a:solidFill>
              </a:rPr>
              <a:t>FAX: </a:t>
            </a:r>
            <a:r>
              <a:rPr lang="en-US" sz="1600" dirty="0" smtClean="0">
                <a:solidFill>
                  <a:schemeClr val="tx2"/>
                </a:solidFill>
              </a:rPr>
              <a:t>[]</a:t>
            </a:r>
            <a:r>
              <a:rPr lang="en-US" sz="1600" dirty="0">
                <a:solidFill>
                  <a:schemeClr val="tx2"/>
                </a:solidFill>
              </a:rPr>
              <a:t>, E-Mail</a:t>
            </a:r>
            <a:r>
              <a:rPr lang="en-US" sz="1600" dirty="0" smtClean="0">
                <a:solidFill>
                  <a:schemeClr val="tx2"/>
                </a:solidFill>
              </a:rPr>
              <a:t>:[</a:t>
            </a:r>
            <a:r>
              <a:rPr lang="en-US" sz="1600" dirty="0" err="1" smtClean="0">
                <a:solidFill>
                  <a:srgbClr val="FF0000"/>
                </a:solidFill>
              </a:rPr>
              <a:t>dsturek@ssni.com</a:t>
            </a:r>
            <a:r>
              <a:rPr lang="en-US" sz="1600" dirty="0" smtClean="0">
                <a:solidFill>
                  <a:schemeClr val="tx2"/>
                </a:solidFill>
              </a:rPr>
              <a:t>]</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by 802.15</a:t>
            </a:r>
            <a:r>
              <a:rPr lang="en-US" sz="1600" dirty="0" smtClean="0">
                <a:solidFill>
                  <a:srgbClr val="000090"/>
                </a:solidFill>
              </a:rPr>
              <a:t>]</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a:solidFill>
                  <a:srgbClr val="FF0000"/>
                </a:solidFill>
              </a:rPr>
              <a:t>Description of </a:t>
            </a:r>
            <a:r>
              <a:rPr lang="en-US" sz="1600" dirty="0" smtClean="0">
                <a:solidFill>
                  <a:srgbClr val="FF0000"/>
                </a:solidFill>
              </a:rPr>
              <a:t>a proposal to add AES-256 support for 802.15.4</a:t>
            </a:r>
            <a:r>
              <a:rPr lang="en-US" sz="1600" dirty="0" smtClean="0">
                <a:solidFill>
                  <a:schemeClr val="tx2"/>
                </a:solidFill>
              </a:rPr>
              <a:t>]</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of an amendment to 802.15.4</a:t>
            </a:r>
            <a:r>
              <a:rPr lang="en-US" sz="1600" dirty="0" smtClean="0">
                <a:solidFill>
                  <a:schemeClr val="tx2"/>
                </a:solidFill>
              </a:rPr>
              <a: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2</a:t>
            </a:fld>
            <a:endParaRPr lang="en-US"/>
          </a:p>
        </p:txBody>
      </p:sp>
    </p:spTree>
    <p:extLst>
      <p:ext uri="{BB962C8B-B14F-4D97-AF65-F5344CB8AC3E}">
        <p14:creationId xmlns:p14="http://schemas.microsoft.com/office/powerpoint/2010/main" val="184831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fontScale="77500" lnSpcReduction="20000"/>
          </a:bodyPr>
          <a:lstStyle/>
          <a:p>
            <a:r>
              <a:rPr lang="en-US" sz="2800" dirty="0" smtClean="0"/>
              <a:t>Cipher Suite and Key Length Negotiation</a:t>
            </a:r>
          </a:p>
          <a:p>
            <a:pPr lvl="1"/>
            <a:r>
              <a:rPr lang="en-US" sz="2400" dirty="0" smtClean="0"/>
              <a:t>ETSI TS102-887-2 is an example using IEEE 802.15.4</a:t>
            </a:r>
          </a:p>
          <a:p>
            <a:pPr lvl="1"/>
            <a:r>
              <a:rPr lang="en-US" sz="2400" dirty="0" smtClean="0"/>
              <a:t>Uses a special Information Element instead of the Auxiliary Security Header</a:t>
            </a:r>
          </a:p>
          <a:p>
            <a:r>
              <a:rPr lang="en-US" altLang="ja-JP" sz="2800" dirty="0" smtClean="0"/>
              <a:t>Quantum Computing and ECC Security</a:t>
            </a:r>
            <a:endParaRPr lang="en-US" altLang="ja-JP" sz="2800" dirty="0"/>
          </a:p>
          <a:p>
            <a:pPr lvl="1"/>
            <a:r>
              <a:rPr lang="en-US" altLang="ja-JP" sz="2400" dirty="0" smtClean="0"/>
              <a:t>At some point there will be a security solution to the Quantum Computing threat but there is not anything to implement just yet</a:t>
            </a:r>
          </a:p>
          <a:p>
            <a:r>
              <a:rPr lang="en-US" altLang="ja-JP" sz="2800" dirty="0" smtClean="0"/>
              <a:t>Current Auxiliary Security Header seems hard to modify for AES-256 (see next slides)</a:t>
            </a:r>
          </a:p>
          <a:p>
            <a:r>
              <a:rPr lang="en-US" altLang="ja-JP" sz="2800" dirty="0" smtClean="0"/>
              <a:t>Recommendation</a:t>
            </a:r>
          </a:p>
          <a:p>
            <a:pPr lvl="1"/>
            <a:r>
              <a:rPr lang="en-US" altLang="ja-JP" sz="2400" dirty="0" smtClean="0"/>
              <a:t>Add in a new Header IE for Security to replace what the Auxiliary Security Header is doing today for AES-128</a:t>
            </a:r>
          </a:p>
          <a:p>
            <a:pPr lvl="1"/>
            <a:r>
              <a:rPr lang="en-US" altLang="ja-JP" sz="2400" dirty="0" smtClean="0"/>
              <a:t>Make it possible to do Cipher Suite and Key Length negotiation but just define one Cipher Suite and Key Length for now (AES-256).  Could optionally add in ECP-384 if we want to prove the negotiation works</a:t>
            </a:r>
          </a:p>
          <a:p>
            <a:pPr lvl="1"/>
            <a:r>
              <a:rPr lang="en-US" altLang="ja-JP" sz="2400" dirty="0" smtClean="0"/>
              <a:t>Work with implementers on hardware support for select Cipher </a:t>
            </a:r>
            <a:r>
              <a:rPr lang="en-US" altLang="ja-JP" sz="2400" dirty="0"/>
              <a:t>S</a:t>
            </a:r>
            <a:r>
              <a:rPr lang="en-US" altLang="ja-JP" sz="2400" dirty="0" smtClean="0"/>
              <a:t>uites and Key Lengths</a:t>
            </a:r>
            <a:endParaRPr lang="en-US" altLang="ja-JP" sz="24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3</a:t>
            </a:fld>
            <a:endParaRPr lang="en-US"/>
          </a:p>
        </p:txBody>
      </p:sp>
    </p:spTree>
    <p:extLst>
      <p:ext uri="{BB962C8B-B14F-4D97-AF65-F5344CB8AC3E}">
        <p14:creationId xmlns:p14="http://schemas.microsoft.com/office/powerpoint/2010/main" val="1975482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333540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38953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a:t>
            </a:r>
            <a:r>
              <a:rPr lang="en-US" sz="2800" dirty="0" smtClean="0"/>
              <a:t>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747750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1736460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838200"/>
            <a:ext cx="8601888" cy="5544930"/>
          </a:xfrm>
        </p:spPr>
        <p:txBody>
          <a:bodyPr>
            <a:normAutofit/>
          </a:bodyPr>
          <a:lstStyle/>
          <a:p>
            <a:r>
              <a:rPr lang="en-US" sz="2400" dirty="0" smtClean="0"/>
              <a:t>Proposal</a:t>
            </a:r>
          </a:p>
          <a:p>
            <a:pPr lvl="1"/>
            <a:r>
              <a:rPr lang="en-US" sz="2000" dirty="0" smtClean="0"/>
              <a:t>802.15 Working Group starts a project to prepare a MAC amendment to 802.15.4 to define support for AES-256 encryption and, if the existing Auxiliary Security Header cannot be extended to support both AES-128 and AES-256, add the ability to support cipher suite and key length negotiation to minimally include AES-256 and ECP-384</a:t>
            </a:r>
          </a:p>
          <a:p>
            <a:pPr lvl="1"/>
            <a:endParaRPr lang="en-US" sz="2000" dirty="0"/>
          </a:p>
          <a:p>
            <a:pPr marL="457200" lvl="1" indent="0">
              <a:buNone/>
            </a:pPr>
            <a:endParaRPr lang="en-US" sz="24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8</a:t>
            </a:fld>
            <a:endParaRPr lang="en-US"/>
          </a:p>
        </p:txBody>
      </p:sp>
    </p:spTree>
    <p:extLst>
      <p:ext uri="{BB962C8B-B14F-4D97-AF65-F5344CB8AC3E}">
        <p14:creationId xmlns:p14="http://schemas.microsoft.com/office/powerpoint/2010/main" val="279934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3999" cy="5544930"/>
          </a:xfrm>
        </p:spPr>
        <p:txBody>
          <a:bodyPr>
            <a:normAutofit/>
          </a:bodyPr>
          <a:lstStyle/>
          <a:p>
            <a:pPr marL="400050" lvl="1" indent="0">
              <a:buNone/>
            </a:pPr>
            <a:r>
              <a:rPr lang="en-US" sz="2400" dirty="0" smtClean="0"/>
              <a:t>Documents:</a:t>
            </a:r>
            <a:endParaRPr lang="en-US" sz="1600" dirty="0" smtClean="0">
              <a:latin typeface="Courier New"/>
              <a:cs typeface="Courier New"/>
            </a:endParaRPr>
          </a:p>
          <a:p>
            <a:pPr marL="400050" lvl="1" indent="0">
              <a:buNone/>
            </a:pPr>
            <a:endParaRPr lang="en-US" altLang="ja-JP" sz="1200" dirty="0" smtClean="0">
              <a:cs typeface="Courier New"/>
              <a:hlinkClick r:id="rId2" invalidUrl="http://www.wpc.dot.gov.in/Static/RFID Delicensing.doc"/>
            </a:endParaRPr>
          </a:p>
          <a:p>
            <a:pPr marL="400050" lvl="1" indent="0">
              <a:buNone/>
            </a:pPr>
            <a:r>
              <a:rPr lang="en-US" altLang="ja-JP" sz="1800" dirty="0">
                <a:cs typeface="Courier New"/>
                <a:hlinkClick r:id="rId3"/>
              </a:rPr>
              <a:t>https://</a:t>
            </a:r>
            <a:r>
              <a:rPr lang="en-US" altLang="ja-JP" sz="1800" dirty="0" smtClean="0">
                <a:cs typeface="Courier New"/>
                <a:hlinkClick r:id="rId3"/>
              </a:rPr>
              <a:t>www.smartgrid.gov/document/nistr_7628_guidelines_smart_grid_cyber_security_vol_1_smart_grid_cyber_security_strategy_ar</a:t>
            </a:r>
            <a:r>
              <a:rPr lang="en-US" altLang="ja-JP" sz="1800" dirty="0" smtClean="0">
                <a:cs typeface="Courier New"/>
              </a:rPr>
              <a:t> </a:t>
            </a:r>
          </a:p>
          <a:p>
            <a:pPr marL="400050" lvl="1" indent="0">
              <a:buNone/>
            </a:pPr>
            <a:endParaRPr lang="en-US" altLang="ja-JP" sz="1800" dirty="0">
              <a:cs typeface="Courier New"/>
            </a:endParaRPr>
          </a:p>
          <a:p>
            <a:pPr marL="400050" lvl="1" indent="0">
              <a:buNone/>
            </a:pPr>
            <a:r>
              <a:rPr lang="en-US" altLang="ja-JP" sz="1800" dirty="0">
                <a:cs typeface="Courier New"/>
                <a:hlinkClick r:id="rId4"/>
              </a:rPr>
              <a:t>http://</a:t>
            </a:r>
            <a:r>
              <a:rPr lang="en-US" altLang="ja-JP" sz="1800" dirty="0" smtClean="0">
                <a:cs typeface="Courier New"/>
                <a:hlinkClick r:id="rId4"/>
              </a:rPr>
              <a:t>www.etsi.org/deliver/etsi_ts/102800_102899/10288702/01.01.01_60/ts_10288702v010101p.pdf</a:t>
            </a:r>
            <a:r>
              <a:rPr lang="en-US" altLang="ja-JP" sz="1800" dirty="0" smtClean="0">
                <a:cs typeface="Courier New"/>
              </a:rPr>
              <a:t> </a:t>
            </a:r>
          </a:p>
          <a:p>
            <a:pPr marL="400050" lvl="1" indent="0">
              <a:buNone/>
            </a:pPr>
            <a:endParaRPr lang="en-US" altLang="ja-JP" sz="1800" dirty="0">
              <a:cs typeface="Courier New"/>
            </a:endParaRPr>
          </a:p>
          <a:p>
            <a:pPr marL="400050" lvl="1" indent="0">
              <a:buNone/>
            </a:pPr>
            <a:endParaRPr lang="en-US" altLang="ja-JP" sz="1800" dirty="0">
              <a:cs typeface="Courier New"/>
            </a:endParaRPr>
          </a:p>
          <a:p>
            <a:pPr marL="457200" lvl="1" indent="0">
              <a:buNone/>
            </a:pPr>
            <a:endParaRPr lang="en-US" sz="32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October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9</a:t>
            </a:fld>
            <a:endParaRPr lang="en-US"/>
          </a:p>
        </p:txBody>
      </p:sp>
    </p:spTree>
    <p:extLst>
      <p:ext uri="{BB962C8B-B14F-4D97-AF65-F5344CB8AC3E}">
        <p14:creationId xmlns:p14="http://schemas.microsoft.com/office/powerpoint/2010/main" val="320068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IEEE-P802_15.pot</Template>
  <TotalTime>5618</TotalTime>
  <Words>426</Words>
  <Application>Microsoft Macintosh PowerPoint</Application>
  <PresentationFormat>On-screen Show (4:3)</PresentationFormat>
  <Paragraphs>106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Courier New</vt:lpstr>
      <vt:lpstr>Mangal</vt:lpstr>
      <vt:lpstr>ＭＳ Ｐゴシック</vt:lpstr>
      <vt:lpstr>Times New Roman</vt:lpstr>
      <vt:lpstr>Office Theme</vt:lpstr>
      <vt:lpstr>PowerPoint Presentation</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PowerPoint Presentation</vt:lpstr>
      <vt:lpstr>PowerPoint Presentation</vt:lpstr>
    </vt:vector>
  </TitlesOfParts>
  <Manager/>
  <Company>Kinney Consulting</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LLC Proposal for 802.15.4</dc:title>
  <dc:subject>IEEE 802.15 &lt;LLC for 802.15.4&gt;</dc:subject>
  <dc:creator>Pat Kinney</dc:creator>
  <cp:keywords/>
  <dc:description>&lt;15-15-0521-00-wng0&gt;</dc:description>
  <cp:lastModifiedBy>Don Sturek</cp:lastModifiedBy>
  <cp:revision>55</cp:revision>
  <cp:lastPrinted>1998-02-10T13:28:06Z</cp:lastPrinted>
  <dcterms:created xsi:type="dcterms:W3CDTF">1999-11-08T18:59:45Z</dcterms:created>
  <dcterms:modified xsi:type="dcterms:W3CDTF">2017-10-19T17:36:08Z</dcterms:modified>
  <cp:category/>
</cp:coreProperties>
</file>