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5"/>
  </p:notesMasterIdLst>
  <p:handoutMasterIdLst>
    <p:handoutMasterId r:id="rId26"/>
  </p:handoutMasterIdLst>
  <p:sldIdLst>
    <p:sldId id="278" r:id="rId3"/>
    <p:sldId id="345" r:id="rId4"/>
    <p:sldId id="346" r:id="rId5"/>
    <p:sldId id="349" r:id="rId6"/>
    <p:sldId id="351" r:id="rId7"/>
    <p:sldId id="411" r:id="rId8"/>
    <p:sldId id="481" r:id="rId9"/>
    <p:sldId id="483" r:id="rId10"/>
    <p:sldId id="479" r:id="rId11"/>
    <p:sldId id="352" r:id="rId12"/>
    <p:sldId id="484" r:id="rId13"/>
    <p:sldId id="457" r:id="rId14"/>
    <p:sldId id="475" r:id="rId15"/>
    <p:sldId id="476" r:id="rId16"/>
    <p:sldId id="470" r:id="rId17"/>
    <p:sldId id="478" r:id="rId18"/>
    <p:sldId id="485" r:id="rId19"/>
    <p:sldId id="473" r:id="rId20"/>
    <p:sldId id="486" r:id="rId21"/>
    <p:sldId id="468" r:id="rId22"/>
    <p:sldId id="480" r:id="rId23"/>
    <p:sldId id="397"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0099"/>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56" autoAdjust="0"/>
    <p:restoredTop sz="98467" autoAdjust="0"/>
  </p:normalViewPr>
  <p:slideViewPr>
    <p:cSldViewPr>
      <p:cViewPr varScale="1">
        <p:scale>
          <a:sx n="63" d="100"/>
          <a:sy n="63" d="100"/>
        </p:scale>
        <p:origin x="-384" y="-10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5838"/>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10/11/2017</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October 2017</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15-17-0570-01-0000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15-17-0570-01-0000</a:t>
            </a:r>
            <a:endParaRPr lang="en-US" sz="1200" dirty="0">
              <a:solidFill>
                <a:schemeClr val="bg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October 2017</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522-02-wng0-802-11ah-and-ieee-802-15-4g-coexistence-submission.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Overview/Status</a:t>
            </a:r>
            <a:endParaRPr lang="en-US" sz="3600" dirty="0">
              <a:solidFill>
                <a:schemeClr val="tx2"/>
              </a:solidFill>
            </a:endParaRPr>
          </a:p>
        </p:txBody>
      </p:sp>
      <p:sp>
        <p:nvSpPr>
          <p:cNvPr id="4100" name="Subtitle 2"/>
          <p:cNvSpPr>
            <a:spLocks/>
          </p:cNvSpPr>
          <p:nvPr/>
        </p:nvSpPr>
        <p:spPr bwMode="auto">
          <a:xfrm>
            <a:off x="1403350" y="3789041"/>
            <a:ext cx="640080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October 2017</a:t>
            </a:r>
            <a:endParaRPr lang="en-US" sz="2800" dirty="0">
              <a:solidFill>
                <a:srgbClr val="898989"/>
              </a:solidFill>
            </a:endParaRPr>
          </a:p>
          <a:p>
            <a:pPr algn="ctr" eaLnBrk="1" hangingPunct="1">
              <a:spcBef>
                <a:spcPct val="20000"/>
              </a:spcBef>
            </a:pPr>
            <a:r>
              <a:rPr lang="en-US" sz="2800" dirty="0" smtClean="0">
                <a:solidFill>
                  <a:srgbClr val="898989"/>
                </a:solidFill>
              </a:rPr>
              <a:t>Clint Powell</a:t>
            </a:r>
            <a:endParaRPr lang="en-US" sz="2800" dirty="0">
              <a:solidFill>
                <a:srgbClr val="898989"/>
              </a:solidFill>
            </a:endParaRPr>
          </a:p>
          <a:p>
            <a:pPr algn="ctr" eaLnBrk="1" hangingPunct="1">
              <a:spcBef>
                <a:spcPts val="0"/>
              </a:spcBef>
            </a:pPr>
            <a:endParaRPr lang="en-US" sz="800" dirty="0" smtClean="0">
              <a:solidFill>
                <a:srgbClr val="898989"/>
              </a:solidFill>
            </a:endParaRPr>
          </a:p>
          <a:p>
            <a:pPr algn="ctr" eaLnBrk="1" hangingPunct="1">
              <a:spcBef>
                <a:spcPct val="20000"/>
              </a:spcBef>
            </a:pPr>
            <a:r>
              <a:rPr lang="en-US" sz="1400" dirty="0" smtClean="0">
                <a:solidFill>
                  <a:srgbClr val="898989"/>
                </a:solidFill>
              </a:rPr>
              <a:t>IEEE </a:t>
            </a:r>
            <a:r>
              <a:rPr lang="en-US" sz="1400" dirty="0">
                <a:solidFill>
                  <a:srgbClr val="898989"/>
                </a:solidFill>
              </a:rPr>
              <a:t>802.15 - TG10 (Layer 2 Routing) Chair</a:t>
            </a:r>
          </a:p>
          <a:p>
            <a:pPr algn="ctr" eaLnBrk="1" hangingPunct="1">
              <a:spcBef>
                <a:spcPct val="20000"/>
              </a:spcBef>
            </a:pPr>
            <a:r>
              <a:rPr lang="en-US" sz="1400" dirty="0">
                <a:solidFill>
                  <a:srgbClr val="898989"/>
                </a:solidFill>
              </a:rPr>
              <a:t>IEEE 802.15 - TG4t (Higher Data Rate) Chair</a:t>
            </a:r>
          </a:p>
          <a:p>
            <a:pPr algn="ctr" eaLnBrk="1" hangingPunct="1">
              <a:spcBef>
                <a:spcPct val="20000"/>
              </a:spcBef>
            </a:pPr>
            <a:r>
              <a:rPr lang="en-US" sz="1400" dirty="0">
                <a:solidFill>
                  <a:srgbClr val="898989"/>
                </a:solidFill>
              </a:rPr>
              <a:t>IEEE 802.15.4 - </a:t>
            </a:r>
            <a:r>
              <a:rPr lang="en-US" sz="1400" dirty="0" smtClean="0">
                <a:solidFill>
                  <a:srgbClr val="898989"/>
                </a:solidFill>
              </a:rPr>
              <a:t>2015 Revision Co-Editor</a:t>
            </a:r>
          </a:p>
          <a:p>
            <a:pPr algn="ctr" eaLnBrk="1" hangingPunct="1">
              <a:spcBef>
                <a:spcPct val="20000"/>
              </a:spcBef>
            </a:pPr>
            <a:r>
              <a:rPr lang="en-US" sz="1400" dirty="0" smtClean="0">
                <a:solidFill>
                  <a:srgbClr val="898989"/>
                </a:solidFill>
              </a:rPr>
              <a:t>ZigBee Alliance - GB 868 MAC/PHY Editor</a:t>
            </a:r>
          </a:p>
          <a:p>
            <a:pPr algn="ctr" eaLnBrk="1" hangingPunct="1">
              <a:spcBef>
                <a:spcPct val="20000"/>
              </a:spcBef>
            </a:pPr>
            <a:r>
              <a:rPr lang="en-US" sz="1400" dirty="0" smtClean="0">
                <a:solidFill>
                  <a:srgbClr val="898989"/>
                </a:solidFill>
              </a:rPr>
              <a:t>ZigBee </a:t>
            </a:r>
            <a:r>
              <a:rPr lang="en-US" sz="1400" dirty="0">
                <a:solidFill>
                  <a:srgbClr val="898989"/>
                </a:solidFill>
              </a:rPr>
              <a:t>Alliance - Certification Adv. Group Chair</a:t>
            </a:r>
          </a:p>
          <a:p>
            <a:pPr algn="ctr" eaLnBrk="1" hangingPunct="1">
              <a:spcBef>
                <a:spcPct val="20000"/>
              </a:spcBef>
            </a:pPr>
            <a:r>
              <a:rPr lang="en-US" sz="1400" dirty="0" smtClean="0">
                <a:solidFill>
                  <a:srgbClr val="898989"/>
                </a:solidFill>
              </a:rPr>
              <a:t>ZigBee Alliance - IEEE 802.15.4 MAC/PHY Adv. Group</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Projects 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 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smtClean="0">
                <a:solidFill>
                  <a:srgbClr val="000099"/>
                </a:solidFill>
              </a:rPr>
              <a:t>…Projects continue to be published in </a:t>
            </a:r>
            <a:r>
              <a:rPr lang="en-US" sz="2400" dirty="0">
                <a:solidFill>
                  <a:srgbClr val="000099"/>
                </a:solidFill>
              </a:rPr>
              <a:t>2017</a:t>
            </a: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lvl="1" eaLnBrk="1" hangingPunct="1">
              <a:lnSpc>
                <a:spcPct val="80000"/>
              </a:lnSpc>
            </a:pPr>
            <a:r>
              <a:rPr lang="en-US" sz="2400" dirty="0" smtClean="0"/>
              <a:t>802.15.3d - THz band 100Gb/s PHY layer for point to point data center applications </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Approved by SASB in September – at IEEE Editor, then Publication</a:t>
            </a:r>
            <a:endParaRPr lang="en-US" sz="2000" b="1" i="1" dirty="0">
              <a:solidFill>
                <a:srgbClr val="000099"/>
              </a:solidFill>
            </a:endParaRPr>
          </a:p>
          <a:p>
            <a:pPr lvl="1" eaLnBrk="1" hangingPunct="1">
              <a:lnSpc>
                <a:spcPct val="80000"/>
              </a:lnSpc>
            </a:pPr>
            <a:endParaRPr lang="en-US" sz="800" i="1" dirty="0"/>
          </a:p>
          <a:p>
            <a:pPr lvl="1" eaLnBrk="1" hangingPunct="1">
              <a:lnSpc>
                <a:spcPct val="80000"/>
              </a:lnSpc>
            </a:pPr>
            <a:r>
              <a:rPr lang="en-US" sz="2400" dirty="0" smtClean="0"/>
              <a:t>802.15.3f </a:t>
            </a:r>
            <a:r>
              <a:rPr lang="en-US" sz="2400" dirty="0"/>
              <a:t>- 60GHz Band Extension for 15.3 </a:t>
            </a:r>
          </a:p>
          <a:p>
            <a:pPr marL="914400" lvl="2" indent="0" eaLnBrk="1" hangingPunct="1">
              <a:lnSpc>
                <a:spcPct val="80000"/>
              </a:lnSpc>
              <a:buNone/>
            </a:pPr>
            <a:r>
              <a:rPr lang="en-US" sz="2000" b="1" i="1" dirty="0">
                <a:solidFill>
                  <a:srgbClr val="000099"/>
                </a:solidFill>
              </a:rPr>
              <a:t>STATUS: I</a:t>
            </a:r>
            <a:r>
              <a:rPr lang="en-US" sz="2000" b="1" i="1" dirty="0" smtClean="0">
                <a:solidFill>
                  <a:srgbClr val="000099"/>
                </a:solidFill>
              </a:rPr>
              <a:t>n Sponsor Ballot </a:t>
            </a:r>
            <a:r>
              <a:rPr lang="en-US" sz="2000" b="1" i="1" dirty="0">
                <a:solidFill>
                  <a:srgbClr val="000099"/>
                </a:solidFill>
              </a:rPr>
              <a:t>phase – </a:t>
            </a:r>
            <a:r>
              <a:rPr lang="en-US" sz="2000" b="1" i="1" dirty="0" smtClean="0">
                <a:solidFill>
                  <a:srgbClr val="000099"/>
                </a:solidFill>
              </a:rPr>
              <a:t>1</a:t>
            </a:r>
            <a:r>
              <a:rPr lang="en-US" sz="2000" b="1" i="1" baseline="30000" dirty="0" smtClean="0">
                <a:solidFill>
                  <a:srgbClr val="000099"/>
                </a:solidFill>
              </a:rPr>
              <a:t>st</a:t>
            </a:r>
            <a:r>
              <a:rPr lang="en-US" sz="2000" b="1" i="1" dirty="0" smtClean="0">
                <a:solidFill>
                  <a:srgbClr val="000099"/>
                </a:solidFill>
              </a:rPr>
              <a:t> SB </a:t>
            </a:r>
            <a:r>
              <a:rPr lang="en-US" sz="2000" b="1" i="1" dirty="0">
                <a:solidFill>
                  <a:srgbClr val="000099"/>
                </a:solidFill>
              </a:rPr>
              <a:t>closed </a:t>
            </a:r>
            <a:r>
              <a:rPr lang="en-US" sz="2000" b="1" i="1" dirty="0" smtClean="0">
                <a:solidFill>
                  <a:srgbClr val="000099"/>
                </a:solidFill>
              </a:rPr>
              <a:t>9/2</a:t>
            </a:r>
            <a:r>
              <a:rPr lang="en-US" sz="2000" b="1" i="1" dirty="0">
                <a:solidFill>
                  <a:srgbClr val="000099"/>
                </a:solidFill>
              </a:rPr>
              <a:t/>
            </a:r>
            <a:br>
              <a:rPr lang="en-US" sz="2000" b="1" i="1" dirty="0">
                <a:solidFill>
                  <a:srgbClr val="000099"/>
                </a:solidFill>
              </a:rPr>
            </a:br>
            <a:r>
              <a:rPr lang="en-US" sz="2000" b="1" i="1" dirty="0" smtClean="0">
                <a:solidFill>
                  <a:srgbClr val="000099"/>
                </a:solidFill>
              </a:rPr>
              <a:t>(100% Approval, 6 Editorial Comments)</a:t>
            </a:r>
            <a:endParaRPr lang="en-US" sz="2000" b="1" i="1" dirty="0">
              <a:solidFill>
                <a:srgbClr val="000099"/>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a:t>802.15.4 </a:t>
            </a:r>
            <a:r>
              <a:rPr lang="en-US" sz="2400" dirty="0" smtClean="0"/>
              <a:t>Corrigendum </a:t>
            </a:r>
            <a:r>
              <a:rPr lang="en-US" sz="2400" dirty="0"/>
              <a:t>- </a:t>
            </a:r>
            <a:r>
              <a:rPr lang="en-US" sz="2400" dirty="0" smtClean="0"/>
              <a:t>Addressing bit/byte ordering error in 2015 revision</a:t>
            </a:r>
            <a:endParaRPr lang="en-US" sz="2400" dirty="0"/>
          </a:p>
          <a:p>
            <a:pPr marL="914400" lvl="2" indent="0" eaLnBrk="1" hangingPunct="1">
              <a:lnSpc>
                <a:spcPct val="80000"/>
              </a:lnSpc>
              <a:buNone/>
            </a:pPr>
            <a:r>
              <a:rPr lang="en-US" sz="2000" b="1" i="1" dirty="0">
                <a:solidFill>
                  <a:srgbClr val="000099"/>
                </a:solidFill>
              </a:rPr>
              <a:t>STATUS: In Sponsor Ballot phase – Initial SB </a:t>
            </a:r>
            <a:r>
              <a:rPr lang="en-US" sz="2000" b="1" i="1" dirty="0" smtClean="0">
                <a:solidFill>
                  <a:srgbClr val="000099"/>
                </a:solidFill>
              </a:rPr>
              <a:t>closes 10/28</a:t>
            </a:r>
          </a:p>
          <a:p>
            <a:pPr marL="914400" lvl="2" indent="0" eaLnBrk="1" hangingPunct="1">
              <a:lnSpc>
                <a:spcPct val="80000"/>
              </a:lnSpc>
              <a:buNone/>
            </a:pPr>
            <a:endParaRPr lang="en-US" sz="800" dirty="0"/>
          </a:p>
          <a:p>
            <a:pPr lvl="1" eaLnBrk="1" hangingPunct="1">
              <a:lnSpc>
                <a:spcPct val="80000"/>
              </a:lnSpc>
            </a:pPr>
            <a:r>
              <a:rPr lang="en-US" sz="2400" dirty="0"/>
              <a:t>802.15.4 Revision - bug fixes and roll-up of amendments n, q, s, t, u, v,…</a:t>
            </a:r>
          </a:p>
          <a:p>
            <a:pPr marL="914400" lvl="2" indent="0" eaLnBrk="1" hangingPunct="1">
              <a:lnSpc>
                <a:spcPct val="80000"/>
              </a:lnSpc>
              <a:buNone/>
            </a:pPr>
            <a:r>
              <a:rPr lang="en-US" sz="2000" b="1" i="1" dirty="0">
                <a:solidFill>
                  <a:srgbClr val="000099"/>
                </a:solidFill>
              </a:rPr>
              <a:t>STATUS: Task Group Formed</a:t>
            </a:r>
          </a:p>
          <a:p>
            <a:pPr lvl="1" eaLnBrk="1" hangingPunct="1">
              <a:lnSpc>
                <a:spcPct val="80000"/>
              </a:lnSpc>
            </a:pPr>
            <a:endParaRPr lang="en-US" sz="800" dirty="0"/>
          </a:p>
          <a:p>
            <a:pPr lvl="1" eaLnBrk="1" hangingPunct="1">
              <a:lnSpc>
                <a:spcPct val="80000"/>
              </a:lnSpc>
            </a:pPr>
            <a:r>
              <a:rPr lang="en-US" sz="2400" dirty="0" smtClean="0"/>
              <a:t>802.15.4r - </a:t>
            </a:r>
            <a:r>
              <a:rPr lang="en-US" sz="2400" dirty="0"/>
              <a:t>Common 15.4 ranging protocol for Location Based Services indoors or out </a:t>
            </a:r>
            <a:endParaRPr lang="en-US" sz="2400" dirty="0" smtClean="0"/>
          </a:p>
          <a:p>
            <a:pPr marL="914400" lvl="2" indent="0" eaLnBrk="1" hangingPunct="1">
              <a:lnSpc>
                <a:spcPct val="80000"/>
              </a:lnSpc>
              <a:buNone/>
            </a:pPr>
            <a:r>
              <a:rPr lang="en-US" sz="2000" b="1" i="1" dirty="0"/>
              <a:t>STATUS: </a:t>
            </a:r>
            <a:r>
              <a:rPr lang="en-US" sz="2000" b="1" i="1" dirty="0" smtClean="0"/>
              <a:t>On </a:t>
            </a:r>
            <a:r>
              <a:rPr lang="en-US" sz="2000" b="1" i="1" dirty="0"/>
              <a:t>hold</a:t>
            </a:r>
          </a:p>
          <a:p>
            <a:pPr marL="914400" lvl="2" indent="0" eaLnBrk="1" hangingPunct="1">
              <a:lnSpc>
                <a:spcPct val="80000"/>
              </a:lnSpc>
              <a:buNone/>
            </a:pP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802.15.4s </a:t>
            </a:r>
            <a:r>
              <a:rPr lang="en-US" sz="2400" dirty="0"/>
              <a:t>- MAC enhancement for improved spectrum resource utilization</a:t>
            </a:r>
          </a:p>
          <a:p>
            <a:pPr lvl="2" eaLnBrk="1" hangingPunct="1">
              <a:lnSpc>
                <a:spcPct val="80000"/>
              </a:lnSpc>
            </a:pPr>
            <a:r>
              <a:rPr lang="en-US" sz="2000" dirty="0"/>
              <a:t>Includes </a:t>
            </a:r>
            <a:r>
              <a:rPr lang="en-US" sz="2000" dirty="0" err="1"/>
              <a:t>Tx</a:t>
            </a:r>
            <a:r>
              <a:rPr lang="en-US" sz="2000" dirty="0"/>
              <a:t> </a:t>
            </a:r>
            <a:r>
              <a:rPr lang="en-US" sz="2000" dirty="0" err="1"/>
              <a:t>Pwr</a:t>
            </a:r>
            <a:r>
              <a:rPr lang="en-US" sz="2000" dirty="0"/>
              <a:t> Control</a:t>
            </a:r>
          </a:p>
          <a:p>
            <a:pPr marL="914400" lvl="2" indent="0" eaLnBrk="1" hangingPunct="1">
              <a:lnSpc>
                <a:spcPct val="80000"/>
              </a:lnSpc>
              <a:buNone/>
            </a:pPr>
            <a:r>
              <a:rPr lang="en-US" sz="2000" b="1" i="1" dirty="0">
                <a:solidFill>
                  <a:srgbClr val="000099"/>
                </a:solidFill>
              </a:rPr>
              <a:t>STATUS: In Sponsor Ballot phase – Initial SB closed 10/3</a:t>
            </a:r>
            <a:br>
              <a:rPr lang="en-US" sz="2000" b="1" i="1" dirty="0">
                <a:solidFill>
                  <a:srgbClr val="000099"/>
                </a:solidFill>
              </a:rPr>
            </a:br>
            <a:r>
              <a:rPr lang="en-US" sz="2000" b="1" i="1" dirty="0">
                <a:solidFill>
                  <a:srgbClr val="000099"/>
                </a:solidFill>
              </a:rPr>
              <a:t>(98% Approval, 1 No Vote, 4 Must be Satisfied Comments</a:t>
            </a:r>
            <a:r>
              <a:rPr lang="en-US" sz="2000" b="1" i="1" dirty="0" smtClean="0">
                <a:solidFill>
                  <a:srgbClr val="000099"/>
                </a:solidFill>
              </a:rPr>
              <a:t>)</a:t>
            </a:r>
            <a:endParaRPr lang="en-US" sz="800" dirty="0"/>
          </a:p>
          <a:p>
            <a:pPr lvl="1" eaLnBrk="1" hangingPunct="1">
              <a:lnSpc>
                <a:spcPct val="80000"/>
              </a:lnSpc>
            </a:pPr>
            <a:endParaRPr lang="en-US" sz="800" dirty="0" smtClean="0"/>
          </a:p>
          <a:p>
            <a:pPr lvl="1" eaLnBrk="1" hangingPunct="1">
              <a:lnSpc>
                <a:spcPct val="80000"/>
              </a:lnSpc>
            </a:pPr>
            <a:r>
              <a:rPr lang="en-US" sz="2400" dirty="0" smtClean="0"/>
              <a:t>802.15.4v - Regional Sub 1GHz Band (RSB): </a:t>
            </a:r>
          </a:p>
          <a:p>
            <a:pPr marL="908050"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marL="908050" lvl="2" eaLnBrk="1" hangingPunct="1">
              <a:lnSpc>
                <a:spcPct val="80000"/>
              </a:lnSpc>
            </a:pPr>
            <a:r>
              <a:rPr lang="en-US" sz="2000" dirty="0" smtClean="0"/>
              <a:t>Update </a:t>
            </a:r>
            <a:r>
              <a:rPr lang="en-US" sz="2000" dirty="0"/>
              <a:t>the </a:t>
            </a:r>
            <a:r>
              <a:rPr lang="en-US" sz="2000" dirty="0" smtClean="0"/>
              <a:t>channel </a:t>
            </a:r>
            <a:r>
              <a:rPr lang="en-US" sz="2000" dirty="0"/>
              <a:t>parameters for the 470-510 MHz band in China and the 863-870 MHz band in Europe to align them with current requirements. </a:t>
            </a:r>
            <a:endParaRPr lang="en-US" sz="2000" dirty="0" smtClean="0"/>
          </a:p>
          <a:p>
            <a:pPr marL="914400" lvl="2" indent="0" eaLnBrk="1" hangingPunct="1">
              <a:lnSpc>
                <a:spcPct val="80000"/>
              </a:lnSpc>
              <a:buNone/>
            </a:pPr>
            <a:r>
              <a:rPr lang="en-US" sz="2000" b="1" i="1" dirty="0" smtClean="0">
                <a:solidFill>
                  <a:srgbClr val="000099"/>
                </a:solidFill>
              </a:rPr>
              <a:t>STATUS: Published in July 2017</a:t>
            </a: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495326"/>
            <a:ext cx="7632848" cy="4525962"/>
          </a:xfrm>
        </p:spPr>
        <p:txBody>
          <a:bodyPr/>
          <a:lstStyle/>
          <a:p>
            <a:pPr marL="457200" lvl="1" indent="0" eaLnBrk="1" hangingPunct="1">
              <a:lnSpc>
                <a:spcPct val="80000"/>
              </a:lnSpc>
              <a:buNone/>
            </a:pPr>
            <a:r>
              <a:rPr lang="en-US" dirty="0"/>
              <a:t>Revision to IEEE802.15.7 - </a:t>
            </a:r>
            <a:r>
              <a:rPr lang="en-US" dirty="0" smtClean="0"/>
              <a:t>2012,</a:t>
            </a:r>
            <a:br>
              <a:rPr lang="en-US" dirty="0" smtClean="0"/>
            </a:br>
            <a:r>
              <a:rPr lang="en-US" dirty="0" smtClean="0"/>
              <a:t>Standard </a:t>
            </a:r>
            <a:r>
              <a:rPr lang="en-US" dirty="0"/>
              <a:t>for Visible Light Communications.</a:t>
            </a:r>
          </a:p>
          <a:p>
            <a:pPr marL="0" indent="0" eaLnBrk="1" hangingPunct="1">
              <a:lnSpc>
                <a:spcPct val="80000"/>
              </a:lnSpc>
              <a:buNone/>
            </a:pPr>
            <a:endParaRPr lang="en-US" sz="1800" dirty="0"/>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smtClean="0"/>
              <a:t>Add capability to specifically to address Optical Camera Communications for use with existing as well as future smart mobile devices</a:t>
            </a:r>
          </a:p>
          <a:p>
            <a:pPr marL="800100" lvl="2" indent="0" eaLnBrk="1" hangingPunct="1">
              <a:lnSpc>
                <a:spcPct val="80000"/>
              </a:lnSpc>
              <a:spcAft>
                <a:spcPts val="600"/>
              </a:spcAft>
              <a:buNone/>
            </a:pPr>
            <a:r>
              <a:rPr lang="en-US" sz="2000" b="1" i="1" dirty="0" smtClean="0"/>
              <a:t>STATUS: Completed TG D1 review, resolving comments, split into 2 projects (see 802.15.13)</a:t>
            </a:r>
          </a:p>
          <a:p>
            <a:endParaRPr lang="en-US" dirty="0"/>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474840"/>
          </a:xfrm>
        </p:spPr>
        <p:txBody>
          <a:bodyPr>
            <a:noAutofit/>
          </a:bodyPr>
          <a:lstStyle/>
          <a:p>
            <a:pPr marL="0" indent="0" eaLnBrk="1" hangingPunct="1">
              <a:lnSpc>
                <a:spcPct val="80000"/>
              </a:lnSpc>
              <a:buNone/>
            </a:pPr>
            <a:r>
              <a:rPr lang="en-US" sz="2800" dirty="0" smtClean="0"/>
              <a:t>802.15 New Standards </a:t>
            </a:r>
            <a:r>
              <a:rPr lang="en-US" sz="2800" dirty="0"/>
              <a:t>Work</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In Sponsor Ballot </a:t>
            </a:r>
            <a:r>
              <a:rPr lang="en-US" sz="2000" b="1" i="1" dirty="0">
                <a:solidFill>
                  <a:srgbClr val="000099"/>
                </a:solidFill>
              </a:rPr>
              <a:t>phase </a:t>
            </a:r>
            <a:r>
              <a:rPr lang="en-US" sz="2000" b="1" i="1" dirty="0" smtClean="0">
                <a:solidFill>
                  <a:srgbClr val="000099"/>
                </a:solidFill>
              </a:rPr>
              <a:t>– 2</a:t>
            </a:r>
            <a:r>
              <a:rPr lang="en-US" sz="2000" b="1" i="1" baseline="30000" dirty="0" smtClean="0">
                <a:solidFill>
                  <a:srgbClr val="000099"/>
                </a:solidFill>
              </a:rPr>
              <a:t>nd</a:t>
            </a:r>
            <a:r>
              <a:rPr lang="en-US" sz="2000" b="1" i="1" dirty="0" smtClean="0">
                <a:solidFill>
                  <a:srgbClr val="000099"/>
                </a:solidFill>
              </a:rPr>
              <a:t> SB </a:t>
            </a:r>
            <a:r>
              <a:rPr lang="en-US" sz="2000" b="1" i="1" dirty="0" err="1" smtClean="0">
                <a:solidFill>
                  <a:srgbClr val="000099"/>
                </a:solidFill>
              </a:rPr>
              <a:t>Recirc</a:t>
            </a:r>
            <a:r>
              <a:rPr lang="en-US" sz="2000" b="1" i="1" dirty="0" smtClean="0">
                <a:solidFill>
                  <a:srgbClr val="000099"/>
                </a:solidFill>
              </a:rPr>
              <a:t>. closed 10/2 (95% Approval, 3 No Votes w/Comments)</a:t>
            </a:r>
            <a:endParaRPr lang="en-US" sz="800" b="1" i="1" dirty="0" smtClean="0">
              <a:solidFill>
                <a:srgbClr val="000099"/>
              </a:solidFill>
            </a:endParaRPr>
          </a:p>
          <a:p>
            <a:pPr marL="457200" lvl="1" indent="0" eaLnBrk="1" hangingPunct="1">
              <a:lnSpc>
                <a:spcPct val="80000"/>
              </a:lnSpc>
              <a:buNone/>
            </a:pPr>
            <a:endParaRPr lang="en-US" sz="800" i="1" dirty="0" smtClean="0"/>
          </a:p>
          <a:p>
            <a:pPr lvl="1" eaLnBrk="1" hangingPunct="1">
              <a:lnSpc>
                <a:spcPct val="80000"/>
              </a:lnSpc>
            </a:pPr>
            <a:r>
              <a:rPr lang="en-US" sz="2400" dirty="0" smtClean="0"/>
              <a:t>802.15.10a </a:t>
            </a:r>
            <a:r>
              <a:rPr lang="en-US" sz="2400" dirty="0"/>
              <a:t>- Recommended Practice for Layer 2 Routing (Mesh Under)</a:t>
            </a:r>
          </a:p>
          <a:p>
            <a:pPr lvl="2" eaLnBrk="1" hangingPunct="1">
              <a:lnSpc>
                <a:spcPct val="80000"/>
              </a:lnSpc>
            </a:pPr>
            <a:r>
              <a:rPr lang="en-US" sz="2200" dirty="0" smtClean="0"/>
              <a:t>Amendment adding additional routing modes</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a:t>
            </a:r>
            <a:r>
              <a:rPr lang="en-US" sz="2000" b="1" i="1" dirty="0" smtClean="0">
                <a:solidFill>
                  <a:srgbClr val="69BE28"/>
                </a:solidFill>
              </a:rPr>
              <a:t>CSD </a:t>
            </a:r>
            <a:r>
              <a:rPr lang="en-US" sz="2000" b="1" i="1" dirty="0">
                <a:solidFill>
                  <a:srgbClr val="69BE28"/>
                </a:solidFill>
              </a:rPr>
              <a:t>being </a:t>
            </a:r>
            <a:r>
              <a:rPr lang="en-US" sz="2000" b="1" i="1" dirty="0" smtClean="0">
                <a:solidFill>
                  <a:srgbClr val="69BE28"/>
                </a:solidFill>
              </a:rPr>
              <a:t>Prepared for Nov</a:t>
            </a:r>
            <a:r>
              <a:rPr lang="en-US" sz="2000" b="1" i="1" dirty="0">
                <a:solidFill>
                  <a:srgbClr val="69BE28"/>
                </a:solidFill>
              </a:rPr>
              <a:t>. Mtg</a:t>
            </a:r>
            <a:r>
              <a:rPr lang="en-US" sz="2000" b="1" i="1" dirty="0" smtClean="0">
                <a:solidFill>
                  <a:srgbClr val="69BE28"/>
                </a:solidFill>
              </a:rPr>
              <a:t>. Submission</a:t>
            </a:r>
            <a:endParaRPr lang="en-US" sz="2000" b="1" i="1" dirty="0">
              <a:solidFill>
                <a:srgbClr val="69BE28"/>
              </a:solidFill>
            </a:endParaRP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smtClean="0"/>
              <a:t>Coordinated </a:t>
            </a:r>
            <a:r>
              <a:rPr lang="en-US" sz="2200" dirty="0"/>
              <a:t>with 802.1 and IETF</a:t>
            </a:r>
          </a:p>
          <a:p>
            <a:pPr marL="914400" lvl="2" indent="0" eaLnBrk="1" hangingPunct="1">
              <a:lnSpc>
                <a:spcPct val="80000"/>
              </a:lnSpc>
              <a:buNone/>
            </a:pPr>
            <a:r>
              <a:rPr lang="en-US" sz="2000" b="1" i="1" dirty="0"/>
              <a:t>STATUS: </a:t>
            </a:r>
            <a:r>
              <a:rPr lang="en-US" sz="2000" b="1" i="1" dirty="0" smtClean="0"/>
              <a:t>Continuing development of </a:t>
            </a:r>
            <a:r>
              <a:rPr lang="en-US" sz="2000" b="1" i="1" dirty="0"/>
              <a:t>content for draft</a:t>
            </a: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546848"/>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a:t>
            </a:r>
            <a:r>
              <a:rPr lang="en-US" sz="2400" dirty="0" smtClean="0"/>
              <a:t>Multi-gigabit 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smtClean="0"/>
              <a:t>STATUS</a:t>
            </a:r>
            <a:r>
              <a:rPr lang="en-US" sz="2000" b="1" i="1" dirty="0"/>
              <a:t>: </a:t>
            </a:r>
            <a:r>
              <a:rPr lang="en-US" sz="2000" b="1" i="1" dirty="0" smtClean="0"/>
              <a:t>Developing draft</a:t>
            </a:r>
            <a:endParaRPr lang="en-US" sz="2000" b="1" i="1" dirty="0"/>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err="1" smtClean="0"/>
              <a:t>cont</a:t>
            </a:r>
            <a:r>
              <a:rPr lang="en-US" dirty="0" smtClean="0"/>
              <a:t>)</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Dependability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a:t>
            </a:r>
            <a:r>
              <a:rPr lang="en-US" sz="2400" dirty="0"/>
              <a:t>(IG </a:t>
            </a:r>
            <a:r>
              <a:rPr lang="en-US" sz="2400" dirty="0" smtClean="0"/>
              <a:t>Guide):</a:t>
            </a:r>
          </a:p>
          <a:p>
            <a:pPr marL="857250" lvl="2" indent="0" eaLnBrk="1" hangingPunct="1">
              <a:lnSpc>
                <a:spcPct val="80000"/>
              </a:lnSpc>
              <a:buNone/>
            </a:pPr>
            <a:r>
              <a:rPr lang="en-US" sz="2000" b="1" i="1" dirty="0"/>
              <a:t>STATUS: O</a:t>
            </a:r>
            <a:r>
              <a:rPr lang="en-US" sz="2000" b="1" i="1" dirty="0" smtClean="0"/>
              <a:t>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p>
          <a:p>
            <a:pPr lvl="1" eaLnBrk="1" hangingPunct="1">
              <a:lnSpc>
                <a:spcPct val="80000"/>
              </a:lnSpc>
            </a:pPr>
            <a:endParaRPr lang="en-US" sz="800" dirty="0"/>
          </a:p>
          <a:p>
            <a:pPr lvl="1" eaLnBrk="1" hangingPunct="1">
              <a:lnSpc>
                <a:spcPct val="80000"/>
              </a:lnSpc>
            </a:pPr>
            <a:r>
              <a:rPr lang="en-US" sz="2400" dirty="0" smtClean="0"/>
              <a:t>Low </a:t>
            </a:r>
            <a:r>
              <a:rPr lang="en-US" sz="2400" dirty="0"/>
              <a:t>Power Wide Area (LPWA): Defining Objectives</a:t>
            </a:r>
          </a:p>
          <a:p>
            <a:pPr marL="857250" lvl="2" indent="0" eaLnBrk="1" hangingPunct="1">
              <a:lnSpc>
                <a:spcPct val="80000"/>
              </a:lnSpc>
              <a:buNone/>
            </a:pPr>
            <a:r>
              <a:rPr lang="en-US" sz="2000" b="1" i="1" dirty="0" smtClean="0">
                <a:solidFill>
                  <a:srgbClr val="000099"/>
                </a:solidFill>
              </a:rPr>
              <a:t>STATUS: IG Presentation </a:t>
            </a:r>
            <a:r>
              <a:rPr lang="en-US" sz="2000" b="1" i="1" dirty="0">
                <a:solidFill>
                  <a:srgbClr val="000099"/>
                </a:solidFill>
              </a:rPr>
              <a:t>B</a:t>
            </a:r>
            <a:r>
              <a:rPr lang="en-US" sz="2000" b="1" i="1" dirty="0" smtClean="0">
                <a:solidFill>
                  <a:srgbClr val="000099"/>
                </a:solidFill>
              </a:rPr>
              <a:t>eing </a:t>
            </a:r>
            <a:r>
              <a:rPr lang="en-US" sz="2000" b="1" i="1" dirty="0">
                <a:solidFill>
                  <a:srgbClr val="000099"/>
                </a:solidFill>
              </a:rPr>
              <a:t>P</a:t>
            </a:r>
            <a:r>
              <a:rPr lang="en-US" sz="2000" b="1" i="1" dirty="0" smtClean="0">
                <a:solidFill>
                  <a:srgbClr val="000099"/>
                </a:solidFill>
              </a:rPr>
              <a:t>repared for Nov. Mtg.</a:t>
            </a:r>
            <a:endParaRPr lang="en-US" b="1" i="1" dirty="0">
              <a:solidFill>
                <a:srgbClr val="000099"/>
              </a:solidFill>
            </a:endParaRPr>
          </a:p>
          <a:p>
            <a:pPr marL="857250" lvl="2" indent="0" eaLnBrk="1" hangingPunct="1">
              <a:lnSpc>
                <a:spcPct val="80000"/>
              </a:lnSpc>
              <a:buNone/>
            </a:pPr>
            <a:endParaRPr lang="en-US" sz="2000" dirty="0">
              <a:solidFill>
                <a:srgbClr val="000099"/>
              </a:solidFill>
            </a:endParaRPr>
          </a:p>
          <a:p>
            <a:pPr lvl="3"/>
            <a:endParaRPr lang="en-US" sz="1600" dirty="0" smtClean="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a:t>
            </a:r>
            <a:r>
              <a:rPr lang="en-US" dirty="0" smtClean="0"/>
              <a:t>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Groups (</a:t>
            </a:r>
            <a:r>
              <a:rPr lang="en-US" sz="2800" dirty="0" err="1" smtClean="0"/>
              <a:t>cont</a:t>
            </a:r>
            <a:r>
              <a:rPr lang="en-US" sz="2800" dirty="0" smtClean="0"/>
              <a:t>):</a:t>
            </a:r>
          </a:p>
          <a:p>
            <a:pPr marL="0" indent="0" eaLnBrk="1" hangingPunct="1">
              <a:lnSpc>
                <a:spcPct val="80000"/>
              </a:lnSpc>
              <a:buNone/>
            </a:pPr>
            <a:endParaRPr lang="en-US" sz="1800" dirty="0">
              <a:solidFill>
                <a:srgbClr val="69BE28"/>
              </a:solidFill>
            </a:endParaRPr>
          </a:p>
          <a:p>
            <a:pPr lvl="1" eaLnBrk="1" hangingPunct="1">
              <a:lnSpc>
                <a:spcPct val="80000"/>
              </a:lnSpc>
            </a:pPr>
            <a:r>
              <a:rPr lang="en-US" sz="2400" dirty="0" smtClean="0">
                <a:solidFill>
                  <a:srgbClr val="69BE28"/>
                </a:solidFill>
              </a:rPr>
              <a:t>SUN OFDM PHY (IG OFDM): increasing the data rates for the 802.15.4 SUN OFDM PHY.</a:t>
            </a:r>
          </a:p>
          <a:p>
            <a:pPr marL="857250" lvl="2" indent="0" eaLnBrk="1" hangingPunct="1">
              <a:lnSpc>
                <a:spcPct val="80000"/>
              </a:lnSpc>
              <a:buNone/>
            </a:pPr>
            <a:r>
              <a:rPr lang="en-US" sz="2000" b="1" i="1" dirty="0">
                <a:solidFill>
                  <a:srgbClr val="69BE28"/>
                </a:solidFill>
              </a:rPr>
              <a:t>STATUS: </a:t>
            </a:r>
            <a:r>
              <a:rPr lang="en-US" sz="2000" b="1" i="1" dirty="0" smtClean="0">
                <a:solidFill>
                  <a:srgbClr val="69BE28"/>
                </a:solidFill>
              </a:rPr>
              <a:t>1st Session at Nov</a:t>
            </a:r>
            <a:r>
              <a:rPr lang="en-US" sz="2000" b="1" i="1" dirty="0">
                <a:solidFill>
                  <a:srgbClr val="69BE28"/>
                </a:solidFill>
              </a:rPr>
              <a:t>. Mtg.</a:t>
            </a:r>
          </a:p>
          <a:p>
            <a:pPr marL="857250" lvl="2" indent="0" eaLnBrk="1" hangingPunct="1">
              <a:lnSpc>
                <a:spcPct val="80000"/>
              </a:lnSpc>
              <a:buNone/>
            </a:pPr>
            <a:endParaRPr lang="en-US" sz="2000" dirty="0">
              <a:solidFill>
                <a:srgbClr val="000099"/>
              </a:solidFill>
            </a:endParaRPr>
          </a:p>
          <a:p>
            <a:pPr lvl="3"/>
            <a:endParaRPr lang="en-US" sz="1600" dirty="0" smtClean="0"/>
          </a:p>
        </p:txBody>
      </p:sp>
    </p:spTree>
    <p:extLst>
      <p:ext uri="{BB962C8B-B14F-4D97-AF65-F5344CB8AC3E}">
        <p14:creationId xmlns:p14="http://schemas.microsoft.com/office/powerpoint/2010/main" val="451122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200" dirty="0" smtClean="0"/>
              <a:t>).</a:t>
            </a:r>
            <a:endParaRPr lang="en-US" sz="24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802.15:</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Interest in improving targeted coexistence between 802.15 and 802.11 networks.</a:t>
            </a:r>
          </a:p>
          <a:p>
            <a:pPr marL="857250" lvl="2" indent="0" eaLnBrk="1" hangingPunct="1">
              <a:lnSpc>
                <a:spcPct val="80000"/>
              </a:lnSpc>
              <a:buNone/>
            </a:pPr>
            <a:r>
              <a:rPr lang="en-US" sz="2000" b="1" i="1" dirty="0">
                <a:solidFill>
                  <a:srgbClr val="000099"/>
                </a:solidFill>
              </a:rPr>
              <a:t>STATUS: </a:t>
            </a:r>
            <a:r>
              <a:rPr lang="en-US" sz="2000" b="1" i="1" dirty="0" smtClean="0">
                <a:solidFill>
                  <a:srgbClr val="000099"/>
                </a:solidFill>
              </a:rPr>
              <a:t> Data was </a:t>
            </a:r>
            <a:r>
              <a:rPr lang="en-US" sz="2000" b="1" i="1" dirty="0">
                <a:solidFill>
                  <a:srgbClr val="000099"/>
                </a:solidFill>
              </a:rPr>
              <a:t>P</a:t>
            </a:r>
            <a:r>
              <a:rPr lang="en-US" sz="2000" b="1" i="1" dirty="0" smtClean="0">
                <a:solidFill>
                  <a:srgbClr val="000099"/>
                </a:solidFill>
              </a:rPr>
              <a:t>resented on Coexistence Performance Between 802.11 and 802.15 Networks, </a:t>
            </a:r>
            <a:r>
              <a:rPr lang="en-US" sz="2000" b="1" i="1" dirty="0">
                <a:solidFill>
                  <a:srgbClr val="000099"/>
                </a:solidFill>
              </a:rPr>
              <a:t>at the Sept. Mtg. </a:t>
            </a:r>
            <a:r>
              <a:rPr lang="en-US" sz="2000" b="1" i="1" dirty="0" smtClean="0">
                <a:solidFill>
                  <a:srgbClr val="000099"/>
                </a:solidFill>
              </a:rPr>
              <a:t>802.15, </a:t>
            </a:r>
            <a:r>
              <a:rPr lang="en-US" sz="2000" b="1" i="1" dirty="0">
                <a:solidFill>
                  <a:srgbClr val="000099"/>
                </a:solidFill>
              </a:rPr>
              <a:t>and </a:t>
            </a:r>
            <a:r>
              <a:rPr lang="en-US" sz="2000" b="1" i="1" dirty="0" smtClean="0">
                <a:solidFill>
                  <a:srgbClr val="000099"/>
                </a:solidFill>
              </a:rPr>
              <a:t>was Discussed by the 802.15 WG. 802.15 WG Voted to Seek Review by 802.19 Coexistence WG.</a:t>
            </a:r>
            <a:endParaRPr lang="en-US" sz="2000" b="1" i="1" dirty="0">
              <a:solidFill>
                <a:srgbClr val="000099"/>
              </a:solidFill>
            </a:endParaRPr>
          </a:p>
          <a:p>
            <a:pPr marL="0" indent="0" eaLnBrk="1" hangingPunct="1">
              <a:lnSpc>
                <a:spcPct val="80000"/>
              </a:lnSpc>
              <a:buNone/>
            </a:pPr>
            <a:endParaRPr lang="en-US" sz="2200" dirty="0" smtClean="0"/>
          </a:p>
          <a:p>
            <a:pPr marL="857250" lvl="2" indent="0" eaLnBrk="1" hangingPunct="1">
              <a:lnSpc>
                <a:spcPct val="80000"/>
              </a:lnSpc>
              <a:buNone/>
            </a:pPr>
            <a:r>
              <a:rPr lang="en-US" sz="2000" dirty="0" smtClean="0"/>
              <a:t>Presentation can be found at:</a:t>
            </a:r>
          </a:p>
          <a:p>
            <a:pPr marL="857250" lvl="2" indent="0" eaLnBrk="1" hangingPunct="1">
              <a:lnSpc>
                <a:spcPct val="80000"/>
              </a:lnSpc>
              <a:buNone/>
            </a:pPr>
            <a:r>
              <a:rPr lang="en-US" sz="2000" dirty="0" smtClean="0">
                <a:hlinkClick r:id="rId2"/>
              </a:rPr>
              <a:t>https</a:t>
            </a:r>
            <a:r>
              <a:rPr lang="en-US" sz="2000" dirty="0">
                <a:hlinkClick r:id="rId2"/>
              </a:rPr>
              <a:t>://</a:t>
            </a:r>
            <a:r>
              <a:rPr lang="en-US" sz="2000" dirty="0" smtClean="0">
                <a:hlinkClick r:id="rId2"/>
              </a:rPr>
              <a:t>mentor.ieee.org/802.15/dcn/17/15-17-0522-02-wng0-802-11ah-and-ieee-802-15-4g-coexistence-submission.pptx</a:t>
            </a:r>
            <a:endParaRPr lang="en-US" sz="2000" dirty="0" smtClean="0"/>
          </a:p>
          <a:p>
            <a:pPr marL="857250" lvl="2" indent="0" eaLnBrk="1" hangingPunct="1">
              <a:lnSpc>
                <a:spcPct val="80000"/>
              </a:lnSpc>
              <a:buNone/>
            </a:pPr>
            <a:endParaRPr lang="en-US" sz="2000" dirty="0"/>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a:t>
            </a:r>
            <a:r>
              <a:rPr lang="en-US" sz="1800" dirty="0" smtClean="0"/>
              <a:t>Members:  78</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8313" y="1341438"/>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smtClean="0"/>
              <a:t>802.15.1 - Original Bluetooth</a:t>
            </a:r>
          </a:p>
          <a:p>
            <a:pPr eaLnBrk="1" hangingPunct="1">
              <a:spcAft>
                <a:spcPts val="1200"/>
              </a:spcAft>
            </a:pPr>
            <a:r>
              <a:rPr lang="en-US" sz="2400" dirty="0" smtClean="0"/>
              <a:t>802.15.2 - Coexistence Recommended Practice Bluetooth/802.11</a:t>
            </a:r>
          </a:p>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smtClean="0"/>
              <a:t>802.15.3e - High-Rate Close Proximity Point-to-Point Communications (initial target use - Japan Olympics)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a:p>
            <a:pPr lvl="1" eaLnBrk="1" hangingPunct="1">
              <a:lnSpc>
                <a:spcPct val="80000"/>
              </a:lnSpc>
            </a:pPr>
            <a:r>
              <a:rPr lang="en-US" sz="2200" dirty="0"/>
              <a:t>802.15.4k - 15.4 PHY for Low Energy </a:t>
            </a:r>
            <a:r>
              <a:rPr lang="en-US" sz="2200" dirty="0" smtClean="0"/>
              <a:t>Critical</a:t>
            </a:r>
            <a:br>
              <a:rPr lang="en-US" sz="2200" dirty="0" smtClean="0"/>
            </a:br>
            <a:r>
              <a:rPr lang="en-US" sz="2200" dirty="0" smtClean="0"/>
              <a:t>Infrastructure Monitoring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802.15.4m - 15.4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t>802.15.4t - 2 Mbps PHY (includes backwards compatibility mechanism to original 250 kbps O-QPSK)</a:t>
            </a:r>
            <a:endParaRPr lang="en-US" sz="2200" dirty="0"/>
          </a:p>
          <a:p>
            <a:pPr lvl="1" eaLnBrk="1" hangingPunct="1">
              <a:lnSpc>
                <a:spcPct val="80000"/>
              </a:lnSpc>
            </a:pPr>
            <a:r>
              <a:rPr lang="en-US" sz="2200" dirty="0"/>
              <a:t>802.15.4u - 865 MHz to 867 MHz Band in </a:t>
            </a:r>
            <a:r>
              <a:rPr lang="en-US" sz="2200" dirty="0" smtClean="0"/>
              <a:t>India</a:t>
            </a:r>
          </a:p>
          <a:p>
            <a:pPr lvl="1" eaLnBrk="1" hangingPunct="1">
              <a:lnSpc>
                <a:spcPct val="80000"/>
              </a:lnSpc>
            </a:pPr>
            <a:r>
              <a:rPr lang="en-US" sz="2200" dirty="0"/>
              <a:t>802.15.4v - Regional Sub 1GHz Band (RSB</a:t>
            </a:r>
            <a:r>
              <a:rPr lang="en-US" sz="2200" dirty="0" smtClean="0"/>
              <a:t>)</a:t>
            </a:r>
          </a:p>
          <a:p>
            <a:pPr lvl="1" eaLnBrk="1" hangingPunct="1">
              <a:lnSpc>
                <a:spcPct val="80000"/>
              </a:lnSpc>
            </a:pPr>
            <a:endParaRPr lang="en-US" sz="2200" dirty="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spcAft>
                <a:spcPts val="1200"/>
              </a:spcAft>
            </a:pPr>
            <a:r>
              <a:rPr lang="en-US" sz="2400" dirty="0" smtClean="0"/>
              <a:t>802.15.10 - Layer 2 Routing </a:t>
            </a:r>
            <a:r>
              <a:rPr lang="en-US" sz="2400" dirty="0"/>
              <a:t>Recommended </a:t>
            </a:r>
            <a:r>
              <a:rPr lang="en-US" sz="2400" dirty="0" smtClean="0"/>
              <a:t>Practice</a:t>
            </a:r>
            <a:endParaRPr lang="en-US" sz="2400" dirty="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CSD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25952</TotalTime>
  <Words>1327</Words>
  <Application>Microsoft Office PowerPoint</Application>
  <PresentationFormat>On-screen Show (4:3)</PresentationFormat>
  <Paragraphs>238</Paragraphs>
  <Slides>22</Slides>
  <Notes>3</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Other Activity</vt:lpstr>
      <vt:lpstr>802.15 Future Projects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904</cp:revision>
  <dcterms:created xsi:type="dcterms:W3CDTF">2009-09-07T19:24:44Z</dcterms:created>
  <dcterms:modified xsi:type="dcterms:W3CDTF">2017-10-11T07:28:10Z</dcterms:modified>
</cp:coreProperties>
</file>