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9" r:id="rId2"/>
  </p:sldMasterIdLst>
  <p:notesMasterIdLst>
    <p:notesMasterId r:id="rId25"/>
  </p:notesMasterIdLst>
  <p:handoutMasterIdLst>
    <p:handoutMasterId r:id="rId26"/>
  </p:handoutMasterIdLst>
  <p:sldIdLst>
    <p:sldId id="278" r:id="rId3"/>
    <p:sldId id="345" r:id="rId4"/>
    <p:sldId id="346" r:id="rId5"/>
    <p:sldId id="349" r:id="rId6"/>
    <p:sldId id="351" r:id="rId7"/>
    <p:sldId id="411" r:id="rId8"/>
    <p:sldId id="481" r:id="rId9"/>
    <p:sldId id="483" r:id="rId10"/>
    <p:sldId id="479" r:id="rId11"/>
    <p:sldId id="352" r:id="rId12"/>
    <p:sldId id="484" r:id="rId13"/>
    <p:sldId id="457" r:id="rId14"/>
    <p:sldId id="475" r:id="rId15"/>
    <p:sldId id="476" r:id="rId16"/>
    <p:sldId id="470" r:id="rId17"/>
    <p:sldId id="478" r:id="rId18"/>
    <p:sldId id="485" r:id="rId19"/>
    <p:sldId id="473" r:id="rId20"/>
    <p:sldId id="486" r:id="rId21"/>
    <p:sldId id="468" r:id="rId22"/>
    <p:sldId id="480" r:id="rId23"/>
    <p:sldId id="397" r:id="rId24"/>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5pPr>
    <a:lvl6pPr marL="2286000" algn="l" defTabSz="914400" rtl="0" eaLnBrk="1" latinLnBrk="0" hangingPunct="1">
      <a:defRPr sz="2400" kern="1200">
        <a:solidFill>
          <a:schemeClr val="tx1"/>
        </a:solidFill>
        <a:latin typeface="Arial" pitchFamily="34" charset="0"/>
        <a:ea typeface="MS PGothic" pitchFamily="34" charset="-128"/>
        <a:cs typeface="+mn-cs"/>
      </a:defRPr>
    </a:lvl6pPr>
    <a:lvl7pPr marL="2743200" algn="l" defTabSz="914400" rtl="0" eaLnBrk="1" latinLnBrk="0" hangingPunct="1">
      <a:defRPr sz="2400" kern="1200">
        <a:solidFill>
          <a:schemeClr val="tx1"/>
        </a:solidFill>
        <a:latin typeface="Arial" pitchFamily="34" charset="0"/>
        <a:ea typeface="MS PGothic" pitchFamily="34" charset="-128"/>
        <a:cs typeface="+mn-cs"/>
      </a:defRPr>
    </a:lvl7pPr>
    <a:lvl8pPr marL="3200400" algn="l" defTabSz="914400" rtl="0" eaLnBrk="1" latinLnBrk="0" hangingPunct="1">
      <a:defRPr sz="2400" kern="1200">
        <a:solidFill>
          <a:schemeClr val="tx1"/>
        </a:solidFill>
        <a:latin typeface="Arial" pitchFamily="34" charset="0"/>
        <a:ea typeface="MS PGothic" pitchFamily="34" charset="-128"/>
        <a:cs typeface="+mn-cs"/>
      </a:defRPr>
    </a:lvl8pPr>
    <a:lvl9pPr marL="3657600" algn="l" defTabSz="914400" rtl="0" eaLnBrk="1" latinLnBrk="0" hangingPunct="1">
      <a:defRPr sz="2400" kern="1200">
        <a:solidFill>
          <a:schemeClr val="tx1"/>
        </a:solidFill>
        <a:latin typeface="Arial"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E28"/>
    <a:srgbClr val="000099"/>
    <a:srgbClr val="000000"/>
    <a:srgbClr val="0033CC"/>
    <a:srgbClr val="0066FF"/>
    <a:srgbClr val="3333FF"/>
    <a:srgbClr val="33CCFF"/>
    <a:srgbClr val="99FF99"/>
    <a:srgbClr val="FFFF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294" autoAdjust="0"/>
    <p:restoredTop sz="98464" autoAdjust="0"/>
  </p:normalViewPr>
  <p:slideViewPr>
    <p:cSldViewPr>
      <p:cViewPr varScale="1">
        <p:scale>
          <a:sx n="63" d="100"/>
          <a:sy n="63" d="100"/>
        </p:scale>
        <p:origin x="-240" y="-102"/>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5838"/>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59597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59597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3FD942D-5FEC-476A-84B2-2269D2F0143A}" type="slidenum">
              <a:rPr lang="en-US"/>
              <a:pPr>
                <a:defRPr/>
              </a:pPr>
              <a:t>‹#›</a:t>
            </a:fld>
            <a:endParaRPr lang="en-US"/>
          </a:p>
        </p:txBody>
      </p:sp>
    </p:spTree>
    <p:extLst>
      <p:ext uri="{BB962C8B-B14F-4D97-AF65-F5344CB8AC3E}">
        <p14:creationId xmlns:p14="http://schemas.microsoft.com/office/powerpoint/2010/main" val="8275539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1075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593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7D8444A-CD45-4B42-8D22-71A60507E814}" type="slidenum">
              <a:rPr lang="en-US"/>
              <a:pPr>
                <a:defRPr/>
              </a:pPr>
              <a:t>‹#›</a:t>
            </a:fld>
            <a:endParaRPr lang="en-US"/>
          </a:p>
        </p:txBody>
      </p:sp>
    </p:spTree>
    <p:extLst>
      <p:ext uri="{BB962C8B-B14F-4D97-AF65-F5344CB8AC3E}">
        <p14:creationId xmlns:p14="http://schemas.microsoft.com/office/powerpoint/2010/main" val="37751383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1C5C59E5-7465-4ED6-AF57-636B0BB9BE9D}" type="slidenum">
              <a:rPr lang="en-US" sz="1200"/>
              <a:pPr/>
              <a:t>1</a:t>
            </a:fld>
            <a:endParaRPr lang="en-US" sz="120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023331BD-C4CB-4B48-B534-18029AD6BE34}" type="slidenum">
              <a:rPr lang="en-US" sz="1200"/>
              <a:pPr/>
              <a:t>2</a:t>
            </a:fld>
            <a:endParaRPr lang="en-US" sz="1200"/>
          </a:p>
        </p:txBody>
      </p:sp>
      <p:sp>
        <p:nvSpPr>
          <p:cNvPr id="61443" name="Slide Image Placeholder 1"/>
          <p:cNvSpPr>
            <a:spLocks noGrp="1" noRot="1" noChangeAspect="1" noTextEdit="1"/>
          </p:cNvSpPr>
          <p:nvPr>
            <p:ph type="sldImg"/>
          </p:nvPr>
        </p:nvSpPr>
        <p:spPr>
          <a:ln/>
        </p:spPr>
      </p:sp>
      <p:sp>
        <p:nvSpPr>
          <p:cNvPr id="61444" name="Notes Placeholder 2"/>
          <p:cNvSpPr>
            <a:spLocks noGrp="1"/>
          </p:cNvSpPr>
          <p:nvPr>
            <p:ph type="body" idx="1"/>
          </p:nvPr>
        </p:nvSpPr>
        <p:spPr>
          <a:noFill/>
        </p:spPr>
        <p:txBody>
          <a:bodyPr lIns="91431" tIns="45716" rIns="91431" bIns="45716"/>
          <a:lstStyle/>
          <a:p>
            <a:pPr defTabSz="457200" eaLnBrk="1" hangingPunct="1"/>
            <a:endParaRPr lang="en-GB" smtClean="0"/>
          </a:p>
        </p:txBody>
      </p:sp>
      <p:sp>
        <p:nvSpPr>
          <p:cNvPr id="61445"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nchor="b"/>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a:fld id="{8D9F0A45-EDD5-4329-9C87-D2EF1EB59613}" type="slidenum">
              <a:rPr lang="en-US" sz="1200"/>
              <a:pPr algn="r"/>
              <a:t>2</a:t>
            </a:fld>
            <a:endParaRPr lang="en-US" sz="1200"/>
          </a:p>
        </p:txBody>
      </p:sp>
      <p:sp>
        <p:nvSpPr>
          <p:cNvPr id="61446" name="Date Placeholder 4"/>
          <p:cNvSpPr txBox="1">
            <a:spLocks noGrp="1"/>
          </p:cNvSpPr>
          <p:nvPr/>
        </p:nvSpPr>
        <p:spPr bwMode="auto">
          <a:xfrm>
            <a:off x="3884613"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a:fld id="{12A5FDF6-1EE7-46F3-9132-80B4478017E6}" type="datetime1">
              <a:rPr lang="en-US" sz="1200"/>
              <a:pPr algn="r"/>
              <a:t>10/10/2017</a:t>
            </a:fld>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9179CC59-C40C-4360-AD87-270130B74B02}" type="slidenum">
              <a:rPr lang="en-US" sz="1200"/>
              <a:pPr/>
              <a:t>3</a:t>
            </a:fld>
            <a:endParaRPr lang="en-US" sz="1200"/>
          </a:p>
        </p:txBody>
      </p:sp>
      <p:sp>
        <p:nvSpPr>
          <p:cNvPr id="62467" name="Rectangle 2"/>
          <p:cNvSpPr>
            <a:spLocks noGrp="1" noRot="1" noChangeAspect="1" noTextEdit="1"/>
          </p:cNvSpPr>
          <p:nvPr>
            <p:ph type="sldImg"/>
          </p:nvPr>
        </p:nvSpPr>
        <p:spPr>
          <a:ln/>
        </p:spPr>
      </p:sp>
      <p:sp>
        <p:nvSpPr>
          <p:cNvPr id="62468" name="Rectangle 3"/>
          <p:cNvSpPr>
            <a:spLocks noGrp="1"/>
          </p:cNvSpPr>
          <p:nvPr>
            <p:ph type="body" idx="1"/>
          </p:nvPr>
        </p:nvSpPr>
        <p:spPr>
          <a:noFill/>
        </p:spPr>
        <p:txBody>
          <a:bodyPr/>
          <a:lstStyle/>
          <a:p>
            <a:pPr defTabSz="457200"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6597650"/>
            <a:ext cx="9144000" cy="269062"/>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 name="Text Box 6"/>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a:solidFill>
                  <a:schemeClr val="bg1"/>
                </a:solidFill>
              </a:rPr>
              <a:t>Page </a:t>
            </a:r>
            <a:fld id="{C22B8C64-8575-4F9A-BA8C-D23FBC4CE329}" type="slidenum">
              <a:rPr lang="en-US" sz="1200">
                <a:solidFill>
                  <a:schemeClr val="bg1"/>
                </a:solidFill>
              </a:rPr>
              <a:pPr algn="r" eaLnBrk="1" hangingPunct="1">
                <a:spcBef>
                  <a:spcPct val="50000"/>
                </a:spcBef>
              </a:pPr>
              <a:t>‹#›</a:t>
            </a:fld>
            <a:endParaRPr lang="en-US" sz="1200">
              <a:solidFill>
                <a:schemeClr val="bg1"/>
              </a:solidFill>
            </a:endParaRPr>
          </a:p>
        </p:txBody>
      </p:sp>
      <p:sp>
        <p:nvSpPr>
          <p:cNvPr id="7" name="Text Box 7"/>
          <p:cNvSpPr txBox="1">
            <a:spLocks noChangeArrowheads="1"/>
          </p:cNvSpPr>
          <p:nvPr/>
        </p:nvSpPr>
        <p:spPr bwMode="auto">
          <a:xfrm>
            <a:off x="0" y="6591300"/>
            <a:ext cx="9144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smtClean="0">
                <a:solidFill>
                  <a:schemeClr val="bg1"/>
                </a:solidFill>
              </a:rPr>
              <a:t>802.15 General</a:t>
            </a:r>
            <a:r>
              <a:rPr lang="en-US" sz="1200" baseline="0" dirty="0" smtClean="0">
                <a:solidFill>
                  <a:schemeClr val="bg1"/>
                </a:solidFill>
              </a:rPr>
              <a:t> Overview, October 2017</a:t>
            </a:r>
          </a:p>
          <a:p>
            <a:pPr algn="ctr" eaLnBrk="1" hangingPunct="1"/>
            <a:endParaRPr lang="en-US" sz="1200" dirty="0">
              <a:solidFill>
                <a:schemeClr val="bg1"/>
              </a:solidFill>
            </a:endParaRPr>
          </a:p>
        </p:txBody>
      </p:sp>
      <p:sp>
        <p:nvSpPr>
          <p:cNvPr id="8" name="Text Box 8"/>
          <p:cNvSpPr txBox="1">
            <a:spLocks noChangeArrowheads="1"/>
          </p:cNvSpPr>
          <p:nvPr/>
        </p:nvSpPr>
        <p:spPr bwMode="auto">
          <a:xfrm>
            <a:off x="0" y="6589713"/>
            <a:ext cx="173316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dirty="0" smtClean="0">
                <a:solidFill>
                  <a:schemeClr val="bg1"/>
                </a:solidFill>
              </a:rPr>
              <a:t>DCN </a:t>
            </a:r>
            <a:r>
              <a:rPr lang="en-US" sz="1200" dirty="0" smtClean="0">
                <a:solidFill>
                  <a:schemeClr val="bg1"/>
                </a:solidFill>
              </a:rPr>
              <a:t>15-17-0570-0000</a:t>
            </a:r>
            <a:endParaRPr lang="en-US" sz="1200" dirty="0">
              <a:solidFill>
                <a:schemeClr val="bg1"/>
              </a:solidFill>
            </a:endParaRPr>
          </a:p>
        </p:txBody>
      </p:sp>
      <p:grpSp>
        <p:nvGrpSpPr>
          <p:cNvPr id="9" name="Group 9"/>
          <p:cNvGrpSpPr>
            <a:grpSpLocks/>
          </p:cNvGrpSpPr>
          <p:nvPr/>
        </p:nvGrpSpPr>
        <p:grpSpPr bwMode="auto">
          <a:xfrm>
            <a:off x="8316913" y="5876925"/>
            <a:ext cx="793750" cy="709613"/>
            <a:chOff x="3288" y="3482"/>
            <a:chExt cx="500" cy="447"/>
          </a:xfrm>
        </p:grpSpPr>
        <p:sp>
          <p:nvSpPr>
            <p:cNvPr id="10" name="Rectangle 10"/>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Text Box 11"/>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sz="2300" b="1">
                  <a:solidFill>
                    <a:schemeClr val="bg1"/>
                  </a:solidFill>
                </a:rPr>
                <a:t>EEE</a:t>
              </a:r>
            </a:p>
          </p:txBody>
        </p:sp>
        <p:sp>
          <p:nvSpPr>
            <p:cNvPr id="12"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Text Box 13"/>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b="1">
                  <a:solidFill>
                    <a:schemeClr val="bg1"/>
                  </a:solidFill>
                </a:rPr>
                <a:t>802</a:t>
              </a:r>
            </a:p>
          </p:txBody>
        </p:sp>
      </p:grpSp>
      <p:sp>
        <p:nvSpPr>
          <p:cNvPr id="330756" name="Rectangle 4"/>
          <p:cNvSpPr>
            <a:spLocks noGrp="1" noChangeArrowheads="1"/>
          </p:cNvSpPr>
          <p:nvPr>
            <p:ph type="ctrTitle"/>
          </p:nvPr>
        </p:nvSpPr>
        <p:spPr>
          <a:xfrm>
            <a:off x="685800" y="2130425"/>
            <a:ext cx="7772400" cy="1470025"/>
          </a:xfrm>
        </p:spPr>
        <p:txBody>
          <a:bodyPr/>
          <a:lstStyle>
            <a:lvl1pPr>
              <a:defRPr/>
            </a:lvl1pPr>
          </a:lstStyle>
          <a:p>
            <a:pPr lvl="0"/>
            <a:r>
              <a:rPr lang="en-US" noProof="0" smtClean="0"/>
              <a:t>Click to edit Master title style</a:t>
            </a:r>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Tree>
    <p:extLst>
      <p:ext uri="{BB962C8B-B14F-4D97-AF65-F5344CB8AC3E}">
        <p14:creationId xmlns:p14="http://schemas.microsoft.com/office/powerpoint/2010/main" val="2542512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29487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056254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04813"/>
            <a:ext cx="8229600" cy="792162"/>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50825" y="1341438"/>
            <a:ext cx="4038600"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1825" y="1341438"/>
            <a:ext cx="4038600"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795357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2867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801727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755973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520640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816754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447268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3009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476264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592974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300906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022227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04813"/>
            <a:ext cx="2057400" cy="5721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04813"/>
            <a:ext cx="6019800" cy="57213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40477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002938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0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1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74126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6608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465705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33901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57369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80883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7"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8"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Rectangle 5"/>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1"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a:solidFill>
                  <a:schemeClr val="bg1"/>
                </a:solidFill>
              </a:rPr>
              <a:t>Page </a:t>
            </a:r>
            <a:fld id="{866F064D-A787-4521-88E8-0D623294B62F}" type="slidenum">
              <a:rPr lang="en-US" sz="1200">
                <a:solidFill>
                  <a:schemeClr val="bg1"/>
                </a:solidFill>
              </a:rPr>
              <a:pPr algn="r" eaLnBrk="1" hangingPunct="1">
                <a:spcBef>
                  <a:spcPct val="50000"/>
                </a:spcBef>
              </a:pPr>
              <a:t>‹#›</a:t>
            </a:fld>
            <a:endParaRPr lang="en-US" sz="1200">
              <a:solidFill>
                <a:schemeClr val="bg1"/>
              </a:solidFill>
            </a:endParaRPr>
          </a:p>
        </p:txBody>
      </p:sp>
      <p:sp>
        <p:nvSpPr>
          <p:cNvPr id="1032" name="Text Box 8"/>
          <p:cNvSpPr txBox="1">
            <a:spLocks noChangeArrowheads="1"/>
          </p:cNvSpPr>
          <p:nvPr/>
        </p:nvSpPr>
        <p:spPr bwMode="auto">
          <a:xfrm>
            <a:off x="0" y="6589713"/>
            <a:ext cx="173316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dirty="0" smtClean="0">
                <a:solidFill>
                  <a:schemeClr val="bg1"/>
                </a:solidFill>
              </a:rPr>
              <a:t>DCN </a:t>
            </a:r>
            <a:r>
              <a:rPr lang="en-US" sz="1200" dirty="0" smtClean="0">
                <a:solidFill>
                  <a:schemeClr val="bg1"/>
                </a:solidFill>
              </a:rPr>
              <a:t>15-17-0570-0000</a:t>
            </a:r>
            <a:endParaRPr lang="en-US" sz="1200" dirty="0">
              <a:solidFill>
                <a:schemeClr val="bg1"/>
              </a:solidFill>
            </a:endParaRPr>
          </a:p>
        </p:txBody>
      </p:sp>
      <p:sp>
        <p:nvSpPr>
          <p:cNvPr id="1033" name="Text Box 9"/>
          <p:cNvSpPr txBox="1">
            <a:spLocks noChangeArrowheads="1"/>
          </p:cNvSpPr>
          <p:nvPr/>
        </p:nvSpPr>
        <p:spPr bwMode="auto">
          <a:xfrm>
            <a:off x="2741996" y="6594317"/>
            <a:ext cx="367240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smtClean="0">
                <a:solidFill>
                  <a:schemeClr val="bg1"/>
                </a:solidFill>
              </a:rPr>
              <a:t>802.15 General</a:t>
            </a:r>
            <a:r>
              <a:rPr lang="en-US" sz="1200" baseline="0" dirty="0" smtClean="0">
                <a:solidFill>
                  <a:schemeClr val="bg1"/>
                </a:solidFill>
              </a:rPr>
              <a:t> Overview, </a:t>
            </a:r>
            <a:r>
              <a:rPr lang="en-US" sz="1200" baseline="0" dirty="0" smtClean="0">
                <a:solidFill>
                  <a:schemeClr val="bg1"/>
                </a:solidFill>
              </a:rPr>
              <a:t>October 2017</a:t>
            </a:r>
            <a:endParaRPr lang="en-US" sz="1200" dirty="0">
              <a:solidFill>
                <a:schemeClr val="bg1"/>
              </a:solidFill>
            </a:endParaRPr>
          </a:p>
        </p:txBody>
      </p:sp>
      <p:grpSp>
        <p:nvGrpSpPr>
          <p:cNvPr id="1034" name="Group 20"/>
          <p:cNvGrpSpPr>
            <a:grpSpLocks/>
          </p:cNvGrpSpPr>
          <p:nvPr/>
        </p:nvGrpSpPr>
        <p:grpSpPr bwMode="auto">
          <a:xfrm>
            <a:off x="8316913" y="5876925"/>
            <a:ext cx="793750" cy="709613"/>
            <a:chOff x="3288" y="3482"/>
            <a:chExt cx="500" cy="447"/>
          </a:xfrm>
        </p:grpSpPr>
        <p:sp>
          <p:nvSpPr>
            <p:cNvPr id="1035"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6" name="Text Box 15"/>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sz="2300" b="1">
                  <a:solidFill>
                    <a:schemeClr val="bg1"/>
                  </a:solidFill>
                </a:rPr>
                <a:t>EEE</a:t>
              </a:r>
            </a:p>
          </p:txBody>
        </p:sp>
        <p:sp>
          <p:nvSpPr>
            <p:cNvPr id="1037"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8"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705"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Lst>
  <p:hf sldNum="0"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itchFamily="34" charset="0"/>
        </a:defRPr>
      </a:lvl2pPr>
      <a:lvl3pPr algn="ctr" rtl="0" eaLnBrk="0" fontAlgn="base" hangingPunct="0">
        <a:spcBef>
          <a:spcPct val="0"/>
        </a:spcBef>
        <a:spcAft>
          <a:spcPct val="0"/>
        </a:spcAft>
        <a:defRPr sz="3600">
          <a:solidFill>
            <a:schemeClr val="tx2"/>
          </a:solidFill>
          <a:latin typeface="Arial" pitchFamily="34" charset="0"/>
        </a:defRPr>
      </a:lvl3pPr>
      <a:lvl4pPr algn="ctr" rtl="0" eaLnBrk="0" fontAlgn="base" hangingPunct="0">
        <a:spcBef>
          <a:spcPct val="0"/>
        </a:spcBef>
        <a:spcAft>
          <a:spcPct val="0"/>
        </a:spcAft>
        <a:defRPr sz="3600">
          <a:solidFill>
            <a:schemeClr val="tx2"/>
          </a:solidFill>
          <a:latin typeface="Arial" pitchFamily="34" charset="0"/>
        </a:defRPr>
      </a:lvl4pPr>
      <a:lvl5pPr algn="ctr" rtl="0" eaLnBrk="0" fontAlgn="base" hangingPunct="0">
        <a:spcBef>
          <a:spcPct val="0"/>
        </a:spcBef>
        <a:spcAft>
          <a:spcPct val="0"/>
        </a:spcAft>
        <a:defRPr sz="3600">
          <a:solidFill>
            <a:schemeClr val="tx2"/>
          </a:solidFill>
          <a:latin typeface="Arial" pitchFamily="34" charset="0"/>
        </a:defRPr>
      </a:lvl5pPr>
      <a:lvl6pPr marL="457200" algn="ctr" rtl="0" fontAlgn="base">
        <a:spcBef>
          <a:spcPct val="0"/>
        </a:spcBef>
        <a:spcAft>
          <a:spcPct val="0"/>
        </a:spcAft>
        <a:defRPr sz="3600">
          <a:solidFill>
            <a:schemeClr val="tx2"/>
          </a:solidFill>
          <a:latin typeface="Arial" pitchFamily="34" charset="0"/>
        </a:defRPr>
      </a:lvl6pPr>
      <a:lvl7pPr marL="914400" algn="ctr" rtl="0" fontAlgn="base">
        <a:spcBef>
          <a:spcPct val="0"/>
        </a:spcBef>
        <a:spcAft>
          <a:spcPct val="0"/>
        </a:spcAft>
        <a:defRPr sz="3600">
          <a:solidFill>
            <a:schemeClr val="tx2"/>
          </a:solidFill>
          <a:latin typeface="Arial" pitchFamily="34" charset="0"/>
        </a:defRPr>
      </a:lvl7pPr>
      <a:lvl8pPr marL="1371600" algn="ctr" rtl="0" fontAlgn="base">
        <a:spcBef>
          <a:spcPct val="0"/>
        </a:spcBef>
        <a:spcAft>
          <a:spcPct val="0"/>
        </a:spcAft>
        <a:defRPr sz="3600">
          <a:solidFill>
            <a:schemeClr val="tx2"/>
          </a:solidFill>
          <a:latin typeface="Arial" pitchFamily="34" charset="0"/>
        </a:defRPr>
      </a:lvl8pPr>
      <a:lvl9pPr marL="1828800" algn="ctr" rtl="0" fontAlgn="base">
        <a:spcBef>
          <a:spcPct val="0"/>
        </a:spcBef>
        <a:spcAft>
          <a:spcPct val="0"/>
        </a:spcAft>
        <a:defRPr sz="36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3"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4"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a:solidFill>
                  <a:schemeClr val="bg1"/>
                </a:solidFill>
              </a:rPr>
              <a:t>Page </a:t>
            </a:r>
            <a:fld id="{2A846BC0-EBF1-43AB-BE61-40B6F3177E81}" type="slidenum">
              <a:rPr lang="en-US" sz="1200">
                <a:solidFill>
                  <a:schemeClr val="bg1"/>
                </a:solidFill>
              </a:rPr>
              <a:pPr algn="r" eaLnBrk="1" hangingPunct="1">
                <a:spcBef>
                  <a:spcPct val="50000"/>
                </a:spcBef>
              </a:pPr>
              <a:t>‹#›</a:t>
            </a:fld>
            <a:endParaRPr lang="en-US" sz="1200">
              <a:solidFill>
                <a:schemeClr val="bg1"/>
              </a:solidFill>
            </a:endParaRPr>
          </a:p>
        </p:txBody>
      </p:sp>
      <p:sp>
        <p:nvSpPr>
          <p:cNvPr id="2055" name="Text Box 8"/>
          <p:cNvSpPr txBox="1">
            <a:spLocks noChangeArrowheads="1"/>
          </p:cNvSpPr>
          <p:nvPr/>
        </p:nvSpPr>
        <p:spPr bwMode="auto">
          <a:xfrm>
            <a:off x="0" y="6589713"/>
            <a:ext cx="9525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a:solidFill>
                  <a:schemeClr val="bg1"/>
                </a:solidFill>
              </a:rPr>
              <a:t>Version 1.0</a:t>
            </a:r>
          </a:p>
        </p:txBody>
      </p:sp>
      <p:sp>
        <p:nvSpPr>
          <p:cNvPr id="2056" name="Text Box 9"/>
          <p:cNvSpPr txBox="1">
            <a:spLocks noChangeArrowheads="1"/>
          </p:cNvSpPr>
          <p:nvPr/>
        </p:nvSpPr>
        <p:spPr bwMode="auto">
          <a:xfrm>
            <a:off x="0" y="659130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smtClean="0">
                <a:solidFill>
                  <a:schemeClr val="bg1"/>
                </a:solidFill>
              </a:rPr>
              <a:t>802.15 General</a:t>
            </a:r>
            <a:r>
              <a:rPr lang="en-US" sz="1200" baseline="0" dirty="0" smtClean="0">
                <a:solidFill>
                  <a:schemeClr val="bg1"/>
                </a:solidFill>
              </a:rPr>
              <a:t> Overview, November 2013</a:t>
            </a:r>
            <a:endParaRPr lang="en-US" sz="12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hf sldNum="0"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itchFamily="34" charset="0"/>
        </a:defRPr>
      </a:lvl2pPr>
      <a:lvl3pPr algn="ctr" rtl="0" eaLnBrk="0" fontAlgn="base" hangingPunct="0">
        <a:spcBef>
          <a:spcPct val="0"/>
        </a:spcBef>
        <a:spcAft>
          <a:spcPct val="0"/>
        </a:spcAft>
        <a:defRPr sz="3600">
          <a:solidFill>
            <a:schemeClr val="tx2"/>
          </a:solidFill>
          <a:latin typeface="Arial" pitchFamily="34" charset="0"/>
        </a:defRPr>
      </a:lvl3pPr>
      <a:lvl4pPr algn="ctr" rtl="0" eaLnBrk="0" fontAlgn="base" hangingPunct="0">
        <a:spcBef>
          <a:spcPct val="0"/>
        </a:spcBef>
        <a:spcAft>
          <a:spcPct val="0"/>
        </a:spcAft>
        <a:defRPr sz="3600">
          <a:solidFill>
            <a:schemeClr val="tx2"/>
          </a:solidFill>
          <a:latin typeface="Arial" pitchFamily="34" charset="0"/>
        </a:defRPr>
      </a:lvl4pPr>
      <a:lvl5pPr algn="ctr" rtl="0" eaLnBrk="0" fontAlgn="base" hangingPunct="0">
        <a:spcBef>
          <a:spcPct val="0"/>
        </a:spcBef>
        <a:spcAft>
          <a:spcPct val="0"/>
        </a:spcAft>
        <a:defRPr sz="3600">
          <a:solidFill>
            <a:schemeClr val="tx2"/>
          </a:solidFill>
          <a:latin typeface="Arial" pitchFamily="34" charset="0"/>
        </a:defRPr>
      </a:lvl5pPr>
      <a:lvl6pPr marL="457200" algn="ctr" rtl="0" fontAlgn="base">
        <a:spcBef>
          <a:spcPct val="0"/>
        </a:spcBef>
        <a:spcAft>
          <a:spcPct val="0"/>
        </a:spcAft>
        <a:defRPr sz="3600">
          <a:solidFill>
            <a:schemeClr val="tx2"/>
          </a:solidFill>
          <a:latin typeface="Arial" pitchFamily="34" charset="0"/>
        </a:defRPr>
      </a:lvl6pPr>
      <a:lvl7pPr marL="914400" algn="ctr" rtl="0" fontAlgn="base">
        <a:spcBef>
          <a:spcPct val="0"/>
        </a:spcBef>
        <a:spcAft>
          <a:spcPct val="0"/>
        </a:spcAft>
        <a:defRPr sz="3600">
          <a:solidFill>
            <a:schemeClr val="tx2"/>
          </a:solidFill>
          <a:latin typeface="Arial" pitchFamily="34" charset="0"/>
        </a:defRPr>
      </a:lvl7pPr>
      <a:lvl8pPr marL="1371600" algn="ctr" rtl="0" fontAlgn="base">
        <a:spcBef>
          <a:spcPct val="0"/>
        </a:spcBef>
        <a:spcAft>
          <a:spcPct val="0"/>
        </a:spcAft>
        <a:defRPr sz="3600">
          <a:solidFill>
            <a:schemeClr val="tx2"/>
          </a:solidFill>
          <a:latin typeface="Arial" pitchFamily="34" charset="0"/>
        </a:defRPr>
      </a:lvl8pPr>
      <a:lvl9pPr marL="1828800" algn="ctr" rtl="0" fontAlgn="base">
        <a:spcBef>
          <a:spcPct val="0"/>
        </a:spcBef>
        <a:spcAft>
          <a:spcPct val="0"/>
        </a:spcAft>
        <a:defRPr sz="36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cpowell@ieee.org"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1"/>
          <p:cNvSpPr>
            <a:spLocks/>
          </p:cNvSpPr>
          <p:nvPr/>
        </p:nvSpPr>
        <p:spPr bwMode="auto">
          <a:xfrm>
            <a:off x="251520" y="2492897"/>
            <a:ext cx="8640960" cy="1296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1" hangingPunct="1"/>
            <a:r>
              <a:rPr lang="en-US" sz="3600" dirty="0" smtClean="0">
                <a:solidFill>
                  <a:schemeClr val="tx2"/>
                </a:solidFill>
              </a:rPr>
              <a:t>802.15: “Wireless Specialty Networks”</a:t>
            </a:r>
          </a:p>
          <a:p>
            <a:pPr algn="ctr" eaLnBrk="1" hangingPunct="1"/>
            <a:r>
              <a:rPr lang="en-US" sz="3600" dirty="0" smtClean="0">
                <a:solidFill>
                  <a:schemeClr val="tx2"/>
                </a:solidFill>
              </a:rPr>
              <a:t>Projects Summary Overview/Status</a:t>
            </a:r>
            <a:endParaRPr lang="en-US" sz="3600" dirty="0">
              <a:solidFill>
                <a:schemeClr val="tx2"/>
              </a:solidFill>
            </a:endParaRPr>
          </a:p>
        </p:txBody>
      </p:sp>
      <p:sp>
        <p:nvSpPr>
          <p:cNvPr id="4100" name="Subtitle 2"/>
          <p:cNvSpPr>
            <a:spLocks/>
          </p:cNvSpPr>
          <p:nvPr/>
        </p:nvSpPr>
        <p:spPr bwMode="auto">
          <a:xfrm>
            <a:off x="1403350" y="3789041"/>
            <a:ext cx="6400800" cy="2664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spcBef>
                <a:spcPct val="20000"/>
              </a:spcBef>
            </a:pPr>
            <a:r>
              <a:rPr lang="en-US" sz="2800" dirty="0" smtClean="0">
                <a:solidFill>
                  <a:srgbClr val="898989"/>
                </a:solidFill>
              </a:rPr>
              <a:t>October 2017</a:t>
            </a:r>
            <a:endParaRPr lang="en-US" sz="2800" dirty="0">
              <a:solidFill>
                <a:srgbClr val="898989"/>
              </a:solidFill>
            </a:endParaRPr>
          </a:p>
          <a:p>
            <a:pPr algn="ctr" eaLnBrk="1" hangingPunct="1">
              <a:spcBef>
                <a:spcPct val="20000"/>
              </a:spcBef>
            </a:pPr>
            <a:r>
              <a:rPr lang="en-US" sz="2800" dirty="0" smtClean="0">
                <a:solidFill>
                  <a:srgbClr val="898989"/>
                </a:solidFill>
              </a:rPr>
              <a:t>Clint Powell</a:t>
            </a:r>
            <a:endParaRPr lang="en-US" sz="2800" dirty="0">
              <a:solidFill>
                <a:srgbClr val="898989"/>
              </a:solidFill>
            </a:endParaRPr>
          </a:p>
          <a:p>
            <a:pPr algn="ctr" eaLnBrk="1" hangingPunct="1">
              <a:spcBef>
                <a:spcPts val="0"/>
              </a:spcBef>
            </a:pPr>
            <a:endParaRPr lang="en-US" sz="800" dirty="0" smtClean="0">
              <a:solidFill>
                <a:srgbClr val="898989"/>
              </a:solidFill>
            </a:endParaRPr>
          </a:p>
          <a:p>
            <a:pPr algn="ctr" eaLnBrk="1" hangingPunct="1">
              <a:spcBef>
                <a:spcPct val="20000"/>
              </a:spcBef>
            </a:pPr>
            <a:r>
              <a:rPr lang="en-US" sz="1400" dirty="0" smtClean="0">
                <a:solidFill>
                  <a:srgbClr val="898989"/>
                </a:solidFill>
              </a:rPr>
              <a:t>IEEE </a:t>
            </a:r>
            <a:r>
              <a:rPr lang="en-US" sz="1400" dirty="0">
                <a:solidFill>
                  <a:srgbClr val="898989"/>
                </a:solidFill>
              </a:rPr>
              <a:t>802.15 - TG10 (Layer 2 Routing) Chair</a:t>
            </a:r>
          </a:p>
          <a:p>
            <a:pPr algn="ctr" eaLnBrk="1" hangingPunct="1">
              <a:spcBef>
                <a:spcPct val="20000"/>
              </a:spcBef>
            </a:pPr>
            <a:r>
              <a:rPr lang="en-US" sz="1400" dirty="0">
                <a:solidFill>
                  <a:srgbClr val="898989"/>
                </a:solidFill>
              </a:rPr>
              <a:t>IEEE 802.15 - TG4t (Higher Data Rate) Chair</a:t>
            </a:r>
          </a:p>
          <a:p>
            <a:pPr algn="ctr" eaLnBrk="1" hangingPunct="1">
              <a:spcBef>
                <a:spcPct val="20000"/>
              </a:spcBef>
            </a:pPr>
            <a:r>
              <a:rPr lang="en-US" sz="1400" dirty="0">
                <a:solidFill>
                  <a:srgbClr val="898989"/>
                </a:solidFill>
              </a:rPr>
              <a:t>IEEE 802.15.4 - </a:t>
            </a:r>
            <a:r>
              <a:rPr lang="en-US" sz="1400" dirty="0" smtClean="0">
                <a:solidFill>
                  <a:srgbClr val="898989"/>
                </a:solidFill>
              </a:rPr>
              <a:t>2015 Revision Co-Editor</a:t>
            </a:r>
          </a:p>
          <a:p>
            <a:pPr algn="ctr" eaLnBrk="1" hangingPunct="1">
              <a:spcBef>
                <a:spcPct val="20000"/>
              </a:spcBef>
            </a:pPr>
            <a:r>
              <a:rPr lang="en-US" sz="1400" dirty="0" smtClean="0">
                <a:solidFill>
                  <a:srgbClr val="898989"/>
                </a:solidFill>
              </a:rPr>
              <a:t>ZigBee Alliance - GB 868 MAC/PHY Editor</a:t>
            </a:r>
          </a:p>
          <a:p>
            <a:pPr algn="ctr" eaLnBrk="1" hangingPunct="1">
              <a:spcBef>
                <a:spcPct val="20000"/>
              </a:spcBef>
            </a:pPr>
            <a:r>
              <a:rPr lang="en-US" sz="1400" dirty="0" smtClean="0">
                <a:solidFill>
                  <a:srgbClr val="898989"/>
                </a:solidFill>
              </a:rPr>
              <a:t>ZigBee </a:t>
            </a:r>
            <a:r>
              <a:rPr lang="en-US" sz="1400" dirty="0">
                <a:solidFill>
                  <a:srgbClr val="898989"/>
                </a:solidFill>
              </a:rPr>
              <a:t>Alliance - Certification Adv. Group Chair</a:t>
            </a:r>
          </a:p>
          <a:p>
            <a:pPr algn="ctr" eaLnBrk="1" hangingPunct="1">
              <a:spcBef>
                <a:spcPct val="20000"/>
              </a:spcBef>
            </a:pPr>
            <a:r>
              <a:rPr lang="en-US" sz="1400" dirty="0" smtClean="0">
                <a:solidFill>
                  <a:srgbClr val="898989"/>
                </a:solidFill>
              </a:rPr>
              <a:t>ZigBee Alliance - IEEE 802.15.4 MAC/PHY Adv. Group</a:t>
            </a:r>
            <a:endParaRPr lang="en-US" sz="1400" dirty="0">
              <a:solidFill>
                <a:srgbClr val="898989"/>
              </a:solidFill>
            </a:endParaRP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61013" y="404664"/>
            <a:ext cx="4371227" cy="226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t>
            </a:r>
            <a:r>
              <a:rPr lang="en-US" dirty="0" smtClean="0"/>
              <a:t>Projects Status</a:t>
            </a:r>
            <a:endParaRPr lang="en-US" dirty="0" smtClean="0"/>
          </a:p>
        </p:txBody>
      </p:sp>
      <p:sp>
        <p:nvSpPr>
          <p:cNvPr id="11267" name="Rectangle 3"/>
          <p:cNvSpPr>
            <a:spLocks noGrp="1" noChangeArrowheads="1"/>
          </p:cNvSpPr>
          <p:nvPr>
            <p:ph type="body" idx="1"/>
          </p:nvPr>
        </p:nvSpPr>
        <p:spPr>
          <a:xfrm>
            <a:off x="601216" y="1600200"/>
            <a:ext cx="7931224" cy="4525963"/>
          </a:xfrm>
        </p:spPr>
        <p:txBody>
          <a:bodyPr/>
          <a:lstStyle/>
          <a:p>
            <a:pPr marL="0" indent="0" eaLnBrk="1" hangingPunct="1">
              <a:lnSpc>
                <a:spcPct val="80000"/>
              </a:lnSpc>
              <a:buNone/>
            </a:pPr>
            <a:r>
              <a:rPr lang="en-US" sz="2800" dirty="0" smtClean="0"/>
              <a:t>Projects Status </a:t>
            </a:r>
            <a:r>
              <a:rPr lang="en-US" sz="2800" dirty="0" smtClean="0"/>
              <a:t>Color Key:</a:t>
            </a:r>
          </a:p>
          <a:p>
            <a:pPr marL="0" indent="0" eaLnBrk="1" hangingPunct="1">
              <a:lnSpc>
                <a:spcPct val="80000"/>
              </a:lnSpc>
              <a:buNone/>
            </a:pPr>
            <a:endParaRPr lang="en-US" sz="1200" dirty="0" smtClean="0"/>
          </a:p>
          <a:p>
            <a:pPr lvl="1" eaLnBrk="1" hangingPunct="1">
              <a:lnSpc>
                <a:spcPct val="80000"/>
              </a:lnSpc>
              <a:spcAft>
                <a:spcPts val="1200"/>
              </a:spcAft>
            </a:pPr>
            <a:r>
              <a:rPr lang="en-US" sz="2400" dirty="0" smtClean="0"/>
              <a:t>BLACK: no status change</a:t>
            </a:r>
          </a:p>
          <a:p>
            <a:pPr lvl="1" eaLnBrk="1" hangingPunct="1">
              <a:lnSpc>
                <a:spcPct val="80000"/>
              </a:lnSpc>
              <a:spcAft>
                <a:spcPts val="1200"/>
              </a:spcAft>
            </a:pPr>
            <a:r>
              <a:rPr lang="en-US" sz="2400" dirty="0">
                <a:solidFill>
                  <a:srgbClr val="000099"/>
                </a:solidFill>
              </a:rPr>
              <a:t>BLACK: </a:t>
            </a:r>
            <a:r>
              <a:rPr lang="en-US" sz="2400" dirty="0" smtClean="0">
                <a:solidFill>
                  <a:srgbClr val="000099"/>
                </a:solidFill>
              </a:rPr>
              <a:t>status update</a:t>
            </a:r>
            <a:endParaRPr lang="en-US" sz="2400" dirty="0">
              <a:solidFill>
                <a:srgbClr val="000099"/>
              </a:solidFill>
            </a:endParaRPr>
          </a:p>
          <a:p>
            <a:pPr lvl="1" eaLnBrk="1" hangingPunct="1">
              <a:lnSpc>
                <a:spcPct val="80000"/>
              </a:lnSpc>
              <a:spcAft>
                <a:spcPts val="1200"/>
              </a:spcAft>
            </a:pPr>
            <a:r>
              <a:rPr lang="en-US" sz="2400" dirty="0" smtClean="0">
                <a:solidFill>
                  <a:srgbClr val="69BE28"/>
                </a:solidFill>
              </a:rPr>
              <a:t>GREEN: new project</a:t>
            </a:r>
            <a:endParaRPr lang="en-US" sz="2400" dirty="0">
              <a:solidFill>
                <a:srgbClr val="69BE28"/>
              </a:solidFill>
            </a:endParaRPr>
          </a:p>
          <a:p>
            <a:pPr marL="457200" lvl="1" indent="0" eaLnBrk="1" hangingPunct="1">
              <a:lnSpc>
                <a:spcPct val="80000"/>
              </a:lnSpc>
              <a:spcAft>
                <a:spcPts val="1200"/>
              </a:spcAft>
              <a:buNone/>
            </a:pPr>
            <a:endParaRPr lang="en-US" sz="2400" dirty="0">
              <a:solidFill>
                <a:srgbClr val="69BE28"/>
              </a:solidFill>
            </a:endParaRPr>
          </a:p>
          <a:p>
            <a:pPr marL="457200" lvl="1" indent="0" eaLnBrk="1" hangingPunct="1">
              <a:lnSpc>
                <a:spcPct val="80000"/>
              </a:lnSpc>
              <a:spcAft>
                <a:spcPts val="1200"/>
              </a:spcAft>
              <a:buNone/>
            </a:pPr>
            <a:r>
              <a:rPr lang="en-US" sz="2400" dirty="0" smtClean="0">
                <a:solidFill>
                  <a:srgbClr val="000099"/>
                </a:solidFill>
              </a:rPr>
              <a:t>…Projects continue to be published in </a:t>
            </a:r>
            <a:r>
              <a:rPr lang="en-US" sz="2400" dirty="0">
                <a:solidFill>
                  <a:srgbClr val="000099"/>
                </a:solidFill>
              </a:rPr>
              <a:t>2017</a:t>
            </a:r>
          </a:p>
          <a:p>
            <a:pPr marL="457200" lvl="1" indent="0" eaLnBrk="1" hangingPunct="1">
              <a:lnSpc>
                <a:spcPct val="80000"/>
              </a:lnSpc>
              <a:spcAft>
                <a:spcPts val="1200"/>
              </a:spcAft>
              <a:buNone/>
            </a:pPr>
            <a:endParaRPr lang="en-US" sz="2400" dirty="0">
              <a:solidFill>
                <a:srgbClr val="69BE28"/>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a:t>
            </a:r>
          </a:p>
        </p:txBody>
      </p:sp>
      <p:sp>
        <p:nvSpPr>
          <p:cNvPr id="11267" name="Rectangle 3"/>
          <p:cNvSpPr>
            <a:spLocks noGrp="1" noChangeArrowheads="1"/>
          </p:cNvSpPr>
          <p:nvPr>
            <p:ph type="body" idx="1"/>
          </p:nvPr>
        </p:nvSpPr>
        <p:spPr>
          <a:xfrm>
            <a:off x="601216" y="1600200"/>
            <a:ext cx="7931224" cy="4525963"/>
          </a:xfrm>
        </p:spPr>
        <p:txBody>
          <a:bodyPr/>
          <a:lstStyle/>
          <a:p>
            <a:pPr marL="0" indent="0" eaLnBrk="1" hangingPunct="1">
              <a:lnSpc>
                <a:spcPct val="80000"/>
              </a:lnSpc>
              <a:buNone/>
            </a:pPr>
            <a:r>
              <a:rPr lang="en-US" sz="2800" dirty="0" smtClean="0"/>
              <a:t>IEEE802.15.3 Amendments:</a:t>
            </a:r>
          </a:p>
          <a:p>
            <a:pPr marL="0" indent="0" eaLnBrk="1" hangingPunct="1">
              <a:lnSpc>
                <a:spcPct val="80000"/>
              </a:lnSpc>
              <a:buNone/>
            </a:pPr>
            <a:endParaRPr lang="en-US" sz="1200" dirty="0" smtClean="0"/>
          </a:p>
          <a:p>
            <a:pPr lvl="1" eaLnBrk="1" hangingPunct="1">
              <a:lnSpc>
                <a:spcPct val="80000"/>
              </a:lnSpc>
            </a:pPr>
            <a:r>
              <a:rPr lang="en-US" sz="2400" dirty="0" smtClean="0"/>
              <a:t>802.15.3d - THz band 100Gb/s PHY layer for point to point data center applications </a:t>
            </a:r>
          </a:p>
          <a:p>
            <a:pPr marL="914400" lvl="2" indent="0" eaLnBrk="1" hangingPunct="1">
              <a:lnSpc>
                <a:spcPct val="80000"/>
              </a:lnSpc>
              <a:buNone/>
            </a:pPr>
            <a:r>
              <a:rPr lang="en-US" sz="2000" b="1" i="1" dirty="0">
                <a:solidFill>
                  <a:srgbClr val="000099"/>
                </a:solidFill>
              </a:rPr>
              <a:t>STATUS: </a:t>
            </a:r>
            <a:r>
              <a:rPr lang="en-US" sz="2000" b="1" i="1" dirty="0" smtClean="0">
                <a:solidFill>
                  <a:srgbClr val="000099"/>
                </a:solidFill>
              </a:rPr>
              <a:t>Approved by SASB in September – </a:t>
            </a:r>
            <a:r>
              <a:rPr lang="en-US" sz="2000" b="1" i="1" dirty="0" smtClean="0">
                <a:solidFill>
                  <a:srgbClr val="000099"/>
                </a:solidFill>
              </a:rPr>
              <a:t>at IEEE Editor, </a:t>
            </a:r>
            <a:r>
              <a:rPr lang="en-US" sz="2000" b="1" i="1" dirty="0" smtClean="0">
                <a:solidFill>
                  <a:srgbClr val="000099"/>
                </a:solidFill>
              </a:rPr>
              <a:t>then Publication</a:t>
            </a:r>
            <a:endParaRPr lang="en-US" sz="2000" b="1" i="1" dirty="0">
              <a:solidFill>
                <a:srgbClr val="000099"/>
              </a:solidFill>
            </a:endParaRPr>
          </a:p>
          <a:p>
            <a:pPr lvl="1" eaLnBrk="1" hangingPunct="1">
              <a:lnSpc>
                <a:spcPct val="80000"/>
              </a:lnSpc>
            </a:pPr>
            <a:endParaRPr lang="en-US" sz="800" i="1" dirty="0"/>
          </a:p>
          <a:p>
            <a:pPr lvl="1" eaLnBrk="1" hangingPunct="1">
              <a:lnSpc>
                <a:spcPct val="80000"/>
              </a:lnSpc>
            </a:pPr>
            <a:r>
              <a:rPr lang="en-US" sz="2400" dirty="0" smtClean="0"/>
              <a:t>802.15.3f </a:t>
            </a:r>
            <a:r>
              <a:rPr lang="en-US" sz="2400" dirty="0"/>
              <a:t>- 60GHz Band Extension for 15.3 </a:t>
            </a:r>
          </a:p>
          <a:p>
            <a:pPr marL="914400" lvl="2" indent="0" eaLnBrk="1" hangingPunct="1">
              <a:lnSpc>
                <a:spcPct val="80000"/>
              </a:lnSpc>
              <a:buNone/>
            </a:pPr>
            <a:r>
              <a:rPr lang="en-US" sz="2000" b="1" i="1" dirty="0">
                <a:solidFill>
                  <a:srgbClr val="000099"/>
                </a:solidFill>
              </a:rPr>
              <a:t>STATUS: I</a:t>
            </a:r>
            <a:r>
              <a:rPr lang="en-US" sz="2000" b="1" i="1" dirty="0" smtClean="0">
                <a:solidFill>
                  <a:srgbClr val="000099"/>
                </a:solidFill>
              </a:rPr>
              <a:t>n Sponsor Ballot </a:t>
            </a:r>
            <a:r>
              <a:rPr lang="en-US" sz="2000" b="1" i="1" dirty="0">
                <a:solidFill>
                  <a:srgbClr val="000099"/>
                </a:solidFill>
              </a:rPr>
              <a:t>phase – </a:t>
            </a:r>
            <a:r>
              <a:rPr lang="en-US" sz="2000" b="1" i="1" dirty="0" smtClean="0">
                <a:solidFill>
                  <a:srgbClr val="000099"/>
                </a:solidFill>
              </a:rPr>
              <a:t>1</a:t>
            </a:r>
            <a:r>
              <a:rPr lang="en-US" sz="2000" b="1" i="1" baseline="30000" dirty="0" smtClean="0">
                <a:solidFill>
                  <a:srgbClr val="000099"/>
                </a:solidFill>
              </a:rPr>
              <a:t>st</a:t>
            </a:r>
            <a:r>
              <a:rPr lang="en-US" sz="2000" b="1" i="1" dirty="0" smtClean="0">
                <a:solidFill>
                  <a:srgbClr val="000099"/>
                </a:solidFill>
              </a:rPr>
              <a:t> SB </a:t>
            </a:r>
            <a:r>
              <a:rPr lang="en-US" sz="2000" b="1" i="1" dirty="0">
                <a:solidFill>
                  <a:srgbClr val="000099"/>
                </a:solidFill>
              </a:rPr>
              <a:t>closed </a:t>
            </a:r>
            <a:r>
              <a:rPr lang="en-US" sz="2000" b="1" i="1" dirty="0" smtClean="0">
                <a:solidFill>
                  <a:srgbClr val="000099"/>
                </a:solidFill>
              </a:rPr>
              <a:t>9/2</a:t>
            </a:r>
            <a:r>
              <a:rPr lang="en-US" sz="2000" b="1" i="1" dirty="0">
                <a:solidFill>
                  <a:srgbClr val="000099"/>
                </a:solidFill>
              </a:rPr>
              <a:t/>
            </a:r>
            <a:br>
              <a:rPr lang="en-US" sz="2000" b="1" i="1" dirty="0">
                <a:solidFill>
                  <a:srgbClr val="000099"/>
                </a:solidFill>
              </a:rPr>
            </a:br>
            <a:r>
              <a:rPr lang="en-US" sz="2000" b="1" i="1" dirty="0" smtClean="0">
                <a:solidFill>
                  <a:srgbClr val="000099"/>
                </a:solidFill>
              </a:rPr>
              <a:t>(100% Approval, 6 Editorial Comments)</a:t>
            </a:r>
            <a:endParaRPr lang="en-US" sz="2000" b="1" i="1" dirty="0">
              <a:solidFill>
                <a:srgbClr val="000099"/>
              </a:solidFill>
            </a:endParaRPr>
          </a:p>
        </p:txBody>
      </p:sp>
    </p:spTree>
    <p:extLst>
      <p:ext uri="{BB962C8B-B14F-4D97-AF65-F5344CB8AC3E}">
        <p14:creationId xmlns:p14="http://schemas.microsoft.com/office/powerpoint/2010/main" val="18072275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 (</a:t>
            </a:r>
            <a:r>
              <a:rPr lang="en-US" dirty="0" err="1" smtClean="0"/>
              <a:t>cont</a:t>
            </a:r>
            <a:r>
              <a:rPr lang="en-US" dirty="0" smtClean="0"/>
              <a:t>)</a:t>
            </a:r>
          </a:p>
        </p:txBody>
      </p:sp>
      <p:sp>
        <p:nvSpPr>
          <p:cNvPr id="11267" name="Rectangle 3"/>
          <p:cNvSpPr>
            <a:spLocks noGrp="1" noChangeArrowheads="1"/>
          </p:cNvSpPr>
          <p:nvPr>
            <p:ph type="body" idx="1"/>
          </p:nvPr>
        </p:nvSpPr>
        <p:spPr>
          <a:xfrm>
            <a:off x="529208" y="1600200"/>
            <a:ext cx="8075240" cy="4525963"/>
          </a:xfrm>
        </p:spPr>
        <p:txBody>
          <a:bodyPr/>
          <a:lstStyle/>
          <a:p>
            <a:pPr marL="0" indent="0" eaLnBrk="1" hangingPunct="1">
              <a:lnSpc>
                <a:spcPct val="80000"/>
              </a:lnSpc>
              <a:buNone/>
            </a:pPr>
            <a:r>
              <a:rPr lang="en-US" sz="2800" dirty="0"/>
              <a:t>IEEE802.15.4 Amendments/Projects</a:t>
            </a:r>
            <a:r>
              <a:rPr lang="en-US" sz="2800" dirty="0" smtClean="0"/>
              <a:t>:</a:t>
            </a:r>
          </a:p>
          <a:p>
            <a:pPr marL="0" indent="0" eaLnBrk="1" hangingPunct="1">
              <a:lnSpc>
                <a:spcPct val="80000"/>
              </a:lnSpc>
              <a:buNone/>
            </a:pPr>
            <a:endParaRPr lang="en-US" sz="1200" dirty="0"/>
          </a:p>
          <a:p>
            <a:pPr lvl="1" eaLnBrk="1" hangingPunct="1">
              <a:lnSpc>
                <a:spcPct val="80000"/>
              </a:lnSpc>
            </a:pPr>
            <a:r>
              <a:rPr lang="en-US" sz="2400" dirty="0"/>
              <a:t>802.15.4 </a:t>
            </a:r>
            <a:r>
              <a:rPr lang="en-US" sz="2400" dirty="0" smtClean="0"/>
              <a:t>Corrigendum </a:t>
            </a:r>
            <a:r>
              <a:rPr lang="en-US" sz="2400" dirty="0"/>
              <a:t>- </a:t>
            </a:r>
            <a:r>
              <a:rPr lang="en-US" sz="2400" dirty="0" smtClean="0"/>
              <a:t>Addressing bit/byte ordering error in 2015 revision</a:t>
            </a:r>
            <a:endParaRPr lang="en-US" sz="2400" dirty="0"/>
          </a:p>
          <a:p>
            <a:pPr marL="914400" lvl="2" indent="0" eaLnBrk="1" hangingPunct="1">
              <a:lnSpc>
                <a:spcPct val="80000"/>
              </a:lnSpc>
              <a:buNone/>
            </a:pPr>
            <a:r>
              <a:rPr lang="en-US" sz="2000" b="1" i="1" dirty="0">
                <a:solidFill>
                  <a:srgbClr val="000099"/>
                </a:solidFill>
              </a:rPr>
              <a:t>STATUS: In Sponsor Ballot phase – Initial SB </a:t>
            </a:r>
            <a:r>
              <a:rPr lang="en-US" sz="2000" b="1" i="1" dirty="0" smtClean="0">
                <a:solidFill>
                  <a:srgbClr val="000099"/>
                </a:solidFill>
              </a:rPr>
              <a:t>closes 10/28</a:t>
            </a:r>
          </a:p>
          <a:p>
            <a:pPr marL="914400" lvl="2" indent="0" eaLnBrk="1" hangingPunct="1">
              <a:lnSpc>
                <a:spcPct val="80000"/>
              </a:lnSpc>
              <a:buNone/>
            </a:pPr>
            <a:endParaRPr lang="en-US" sz="800" dirty="0"/>
          </a:p>
          <a:p>
            <a:pPr lvl="1" eaLnBrk="1" hangingPunct="1">
              <a:lnSpc>
                <a:spcPct val="80000"/>
              </a:lnSpc>
            </a:pPr>
            <a:r>
              <a:rPr lang="en-US" sz="2400" dirty="0"/>
              <a:t>802.15.4 Revision - bug fixes and roll-up of amendments n, q, s, t, u, v,…</a:t>
            </a:r>
          </a:p>
          <a:p>
            <a:pPr marL="914400" lvl="2" indent="0" eaLnBrk="1" hangingPunct="1">
              <a:lnSpc>
                <a:spcPct val="80000"/>
              </a:lnSpc>
              <a:buNone/>
            </a:pPr>
            <a:r>
              <a:rPr lang="en-US" sz="2000" b="1" i="1" dirty="0">
                <a:solidFill>
                  <a:srgbClr val="000099"/>
                </a:solidFill>
              </a:rPr>
              <a:t>STATUS: Task Group Formed</a:t>
            </a:r>
          </a:p>
          <a:p>
            <a:pPr lvl="1" eaLnBrk="1" hangingPunct="1">
              <a:lnSpc>
                <a:spcPct val="80000"/>
              </a:lnSpc>
            </a:pPr>
            <a:endParaRPr lang="en-US" sz="800" dirty="0"/>
          </a:p>
          <a:p>
            <a:pPr lvl="1" eaLnBrk="1" hangingPunct="1">
              <a:lnSpc>
                <a:spcPct val="80000"/>
              </a:lnSpc>
            </a:pPr>
            <a:r>
              <a:rPr lang="en-US" sz="2400" dirty="0" smtClean="0"/>
              <a:t>802.15.4r </a:t>
            </a:r>
            <a:r>
              <a:rPr lang="en-US" sz="2400" dirty="0" smtClean="0"/>
              <a:t>- </a:t>
            </a:r>
            <a:r>
              <a:rPr lang="en-US" sz="2400" dirty="0"/>
              <a:t>Common 15.4 ranging protocol for Location Based Services indoors or out </a:t>
            </a:r>
            <a:endParaRPr lang="en-US" sz="2400" dirty="0" smtClean="0"/>
          </a:p>
          <a:p>
            <a:pPr marL="914400" lvl="2" indent="0" eaLnBrk="1" hangingPunct="1">
              <a:lnSpc>
                <a:spcPct val="80000"/>
              </a:lnSpc>
              <a:buNone/>
            </a:pPr>
            <a:r>
              <a:rPr lang="en-US" sz="2000" b="1" i="1" dirty="0"/>
              <a:t>STATUS: </a:t>
            </a:r>
            <a:r>
              <a:rPr lang="en-US" sz="2000" b="1" i="1" dirty="0" smtClean="0"/>
              <a:t>On </a:t>
            </a:r>
            <a:r>
              <a:rPr lang="en-US" sz="2000" b="1" i="1" dirty="0"/>
              <a:t>hold</a:t>
            </a:r>
          </a:p>
          <a:p>
            <a:pPr marL="914400" lvl="2" indent="0" eaLnBrk="1" hangingPunct="1">
              <a:lnSpc>
                <a:spcPct val="80000"/>
              </a:lnSpc>
              <a:buNone/>
            </a:pPr>
            <a:endParaRPr lang="en-US" sz="2000" b="1" i="1" dirty="0">
              <a:solidFill>
                <a:srgbClr val="000099"/>
              </a:solidFill>
            </a:endParaRPr>
          </a:p>
          <a:p>
            <a:pPr lvl="2" eaLnBrk="1" hangingPunct="1">
              <a:lnSpc>
                <a:spcPct val="80000"/>
              </a:lnSpc>
            </a:pPr>
            <a:endParaRPr lang="en-US" sz="800" i="1" dirty="0"/>
          </a:p>
          <a:p>
            <a:pPr lvl="1" eaLnBrk="1" hangingPunct="1">
              <a:lnSpc>
                <a:spcPct val="80000"/>
              </a:lnSpc>
            </a:pPr>
            <a:endParaRPr lang="en-US" sz="800" dirty="0" smtClean="0"/>
          </a:p>
        </p:txBody>
      </p:sp>
    </p:spTree>
    <p:extLst>
      <p:ext uri="{BB962C8B-B14F-4D97-AF65-F5344CB8AC3E}">
        <p14:creationId xmlns:p14="http://schemas.microsoft.com/office/powerpoint/2010/main" val="1254684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 (</a:t>
            </a:r>
            <a:r>
              <a:rPr lang="en-US" dirty="0" err="1" smtClean="0"/>
              <a:t>cont</a:t>
            </a:r>
            <a:r>
              <a:rPr lang="en-US" dirty="0" smtClean="0"/>
              <a:t>)</a:t>
            </a:r>
          </a:p>
        </p:txBody>
      </p:sp>
      <p:sp>
        <p:nvSpPr>
          <p:cNvPr id="11267" name="Rectangle 3"/>
          <p:cNvSpPr>
            <a:spLocks noGrp="1" noChangeArrowheads="1"/>
          </p:cNvSpPr>
          <p:nvPr>
            <p:ph type="body" idx="1"/>
          </p:nvPr>
        </p:nvSpPr>
        <p:spPr>
          <a:xfrm>
            <a:off x="457200" y="1600200"/>
            <a:ext cx="8003232" cy="4525963"/>
          </a:xfrm>
        </p:spPr>
        <p:txBody>
          <a:bodyPr/>
          <a:lstStyle/>
          <a:p>
            <a:pPr marL="0" indent="0" eaLnBrk="1" hangingPunct="1">
              <a:lnSpc>
                <a:spcPct val="80000"/>
              </a:lnSpc>
              <a:buNone/>
            </a:pPr>
            <a:r>
              <a:rPr lang="en-US" sz="2800" dirty="0"/>
              <a:t>IEEE802.15.4 Amendments/Projects (</a:t>
            </a:r>
            <a:r>
              <a:rPr lang="en-US" sz="2800" dirty="0" err="1"/>
              <a:t>cont</a:t>
            </a:r>
            <a:r>
              <a:rPr lang="en-US" sz="2800" dirty="0" smtClean="0"/>
              <a:t>):</a:t>
            </a:r>
          </a:p>
          <a:p>
            <a:pPr marL="0" indent="0" eaLnBrk="1" hangingPunct="1">
              <a:lnSpc>
                <a:spcPct val="80000"/>
              </a:lnSpc>
              <a:buNone/>
            </a:pPr>
            <a:endParaRPr lang="en-US" sz="1200" dirty="0"/>
          </a:p>
          <a:p>
            <a:pPr lvl="1" eaLnBrk="1" hangingPunct="1">
              <a:lnSpc>
                <a:spcPct val="80000"/>
              </a:lnSpc>
            </a:pPr>
            <a:r>
              <a:rPr lang="en-US" sz="2400" dirty="0" smtClean="0"/>
              <a:t>802.15.4s </a:t>
            </a:r>
            <a:r>
              <a:rPr lang="en-US" sz="2400" dirty="0"/>
              <a:t>- MAC enhancement for improved spectrum resource utilization</a:t>
            </a:r>
          </a:p>
          <a:p>
            <a:pPr lvl="2" eaLnBrk="1" hangingPunct="1">
              <a:lnSpc>
                <a:spcPct val="80000"/>
              </a:lnSpc>
            </a:pPr>
            <a:r>
              <a:rPr lang="en-US" sz="2000" dirty="0"/>
              <a:t>Includes </a:t>
            </a:r>
            <a:r>
              <a:rPr lang="en-US" sz="2000" dirty="0" err="1"/>
              <a:t>Tx</a:t>
            </a:r>
            <a:r>
              <a:rPr lang="en-US" sz="2000" dirty="0"/>
              <a:t> </a:t>
            </a:r>
            <a:r>
              <a:rPr lang="en-US" sz="2000" dirty="0" err="1"/>
              <a:t>Pwr</a:t>
            </a:r>
            <a:r>
              <a:rPr lang="en-US" sz="2000" dirty="0"/>
              <a:t> Control</a:t>
            </a:r>
          </a:p>
          <a:p>
            <a:pPr marL="914400" lvl="2" indent="0" eaLnBrk="1" hangingPunct="1">
              <a:lnSpc>
                <a:spcPct val="80000"/>
              </a:lnSpc>
              <a:buNone/>
            </a:pPr>
            <a:r>
              <a:rPr lang="en-US" sz="2000" b="1" i="1" dirty="0">
                <a:solidFill>
                  <a:srgbClr val="000099"/>
                </a:solidFill>
              </a:rPr>
              <a:t>STATUS: In Sponsor Ballot phase – Initial SB closed 10/3</a:t>
            </a:r>
            <a:br>
              <a:rPr lang="en-US" sz="2000" b="1" i="1" dirty="0">
                <a:solidFill>
                  <a:srgbClr val="000099"/>
                </a:solidFill>
              </a:rPr>
            </a:br>
            <a:r>
              <a:rPr lang="en-US" sz="2000" b="1" i="1" dirty="0">
                <a:solidFill>
                  <a:srgbClr val="000099"/>
                </a:solidFill>
              </a:rPr>
              <a:t>(98% Approval, 1 No Vote, 4 Must be Satisfied Comments</a:t>
            </a:r>
            <a:r>
              <a:rPr lang="en-US" sz="2000" b="1" i="1" dirty="0" smtClean="0">
                <a:solidFill>
                  <a:srgbClr val="000099"/>
                </a:solidFill>
              </a:rPr>
              <a:t>)</a:t>
            </a:r>
            <a:endParaRPr lang="en-US" sz="800" dirty="0"/>
          </a:p>
          <a:p>
            <a:pPr lvl="1" eaLnBrk="1" hangingPunct="1">
              <a:lnSpc>
                <a:spcPct val="80000"/>
              </a:lnSpc>
            </a:pPr>
            <a:endParaRPr lang="en-US" sz="800" dirty="0" smtClean="0"/>
          </a:p>
          <a:p>
            <a:pPr lvl="1" eaLnBrk="1" hangingPunct="1">
              <a:lnSpc>
                <a:spcPct val="80000"/>
              </a:lnSpc>
            </a:pPr>
            <a:r>
              <a:rPr lang="en-US" sz="2400" dirty="0" smtClean="0"/>
              <a:t>802.15.4v </a:t>
            </a:r>
            <a:r>
              <a:rPr lang="en-US" sz="2400" dirty="0" smtClean="0"/>
              <a:t>- Regional Sub 1GHz Band (RSB): </a:t>
            </a:r>
          </a:p>
          <a:p>
            <a:pPr marL="908050" lvl="2" eaLnBrk="1" hangingPunct="1">
              <a:lnSpc>
                <a:spcPct val="80000"/>
              </a:lnSpc>
            </a:pPr>
            <a:r>
              <a:rPr lang="en-US" sz="2000" dirty="0" smtClean="0"/>
              <a:t>Define 15.4 PHY clause changes to use </a:t>
            </a:r>
            <a:r>
              <a:rPr lang="en-US" sz="2000" dirty="0"/>
              <a:t>870-876 MHz &amp; 915-921 MHz bands in Europe, </a:t>
            </a:r>
            <a:r>
              <a:rPr lang="en-US" sz="2000" dirty="0" smtClean="0"/>
              <a:t>902-928 </a:t>
            </a:r>
            <a:r>
              <a:rPr lang="en-US" sz="2000" dirty="0"/>
              <a:t>MHz band in Mexico, </a:t>
            </a:r>
            <a:r>
              <a:rPr lang="en-US" sz="2000" dirty="0" smtClean="0"/>
              <a:t>902-907.5 </a:t>
            </a:r>
            <a:r>
              <a:rPr lang="en-US" sz="2000" dirty="0"/>
              <a:t>MHz &amp; 915-928 MHz bands in Brazil, </a:t>
            </a:r>
            <a:r>
              <a:rPr lang="en-US" sz="2000" dirty="0" smtClean="0"/>
              <a:t>915-928 </a:t>
            </a:r>
            <a:r>
              <a:rPr lang="en-US" sz="2000" dirty="0"/>
              <a:t>MHz band in </a:t>
            </a:r>
            <a:r>
              <a:rPr lang="en-US" sz="2000" dirty="0" smtClean="0"/>
              <a:t>Australia/New Zealand that </a:t>
            </a:r>
            <a:r>
              <a:rPr lang="en-US" sz="2000" dirty="0"/>
              <a:t>are not in </a:t>
            </a:r>
            <a:r>
              <a:rPr lang="en-US" sz="2000" dirty="0" smtClean="0"/>
              <a:t>15.4-2015</a:t>
            </a:r>
          </a:p>
          <a:p>
            <a:pPr marL="908050" lvl="2" eaLnBrk="1" hangingPunct="1">
              <a:lnSpc>
                <a:spcPct val="80000"/>
              </a:lnSpc>
            </a:pPr>
            <a:r>
              <a:rPr lang="en-US" sz="2000" dirty="0" smtClean="0"/>
              <a:t>Update </a:t>
            </a:r>
            <a:r>
              <a:rPr lang="en-US" sz="2000" dirty="0"/>
              <a:t>the </a:t>
            </a:r>
            <a:r>
              <a:rPr lang="en-US" sz="2000" dirty="0" smtClean="0"/>
              <a:t>channel </a:t>
            </a:r>
            <a:r>
              <a:rPr lang="en-US" sz="2000" dirty="0"/>
              <a:t>parameters for the 470-510 MHz band in China and the 863-870 MHz band in Europe to align them with current requirements. </a:t>
            </a:r>
            <a:endParaRPr lang="en-US" sz="2000" dirty="0" smtClean="0"/>
          </a:p>
          <a:p>
            <a:pPr marL="914400" lvl="2" indent="0" eaLnBrk="1" hangingPunct="1">
              <a:lnSpc>
                <a:spcPct val="80000"/>
              </a:lnSpc>
              <a:buNone/>
            </a:pPr>
            <a:r>
              <a:rPr lang="en-US" sz="2000" b="1" i="1" dirty="0" smtClean="0">
                <a:solidFill>
                  <a:srgbClr val="000099"/>
                </a:solidFill>
              </a:rPr>
              <a:t>STATUS: </a:t>
            </a:r>
            <a:r>
              <a:rPr lang="en-US" sz="2000" b="1" i="1" dirty="0" smtClean="0">
                <a:solidFill>
                  <a:srgbClr val="000099"/>
                </a:solidFill>
              </a:rPr>
              <a:t>Published in </a:t>
            </a:r>
            <a:r>
              <a:rPr lang="en-US" sz="2000" b="1" i="1" dirty="0" smtClean="0">
                <a:solidFill>
                  <a:srgbClr val="000099"/>
                </a:solidFill>
              </a:rPr>
              <a:t>July 2017</a:t>
            </a:r>
          </a:p>
          <a:p>
            <a:pPr marL="457200" lvl="1" indent="0" eaLnBrk="1" hangingPunct="1">
              <a:lnSpc>
                <a:spcPct val="80000"/>
              </a:lnSpc>
              <a:buNone/>
            </a:pPr>
            <a:endParaRPr lang="en-US" sz="800" i="1" dirty="0"/>
          </a:p>
        </p:txBody>
      </p:sp>
    </p:spTree>
    <p:extLst>
      <p:ext uri="{BB962C8B-B14F-4D97-AF65-F5344CB8AC3E}">
        <p14:creationId xmlns:p14="http://schemas.microsoft.com/office/powerpoint/2010/main" val="40809464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p>
        </p:txBody>
      </p:sp>
      <p:sp>
        <p:nvSpPr>
          <p:cNvPr id="3" name="Content Placeholder 2"/>
          <p:cNvSpPr>
            <a:spLocks noGrp="1"/>
          </p:cNvSpPr>
          <p:nvPr>
            <p:ph idx="1"/>
          </p:nvPr>
        </p:nvSpPr>
        <p:spPr>
          <a:xfrm>
            <a:off x="755576" y="1495326"/>
            <a:ext cx="7632848" cy="4525962"/>
          </a:xfrm>
        </p:spPr>
        <p:txBody>
          <a:bodyPr/>
          <a:lstStyle/>
          <a:p>
            <a:pPr marL="457200" lvl="1" indent="0" eaLnBrk="1" hangingPunct="1">
              <a:lnSpc>
                <a:spcPct val="80000"/>
              </a:lnSpc>
              <a:buNone/>
            </a:pPr>
            <a:r>
              <a:rPr lang="en-US" dirty="0"/>
              <a:t>Revision to IEEE802.15.7 </a:t>
            </a:r>
            <a:r>
              <a:rPr lang="en-US" dirty="0"/>
              <a:t>- </a:t>
            </a:r>
            <a:r>
              <a:rPr lang="en-US" dirty="0" smtClean="0"/>
              <a:t>2012,</a:t>
            </a:r>
            <a:br>
              <a:rPr lang="en-US" dirty="0" smtClean="0"/>
            </a:br>
            <a:r>
              <a:rPr lang="en-US" dirty="0" smtClean="0"/>
              <a:t>Standard </a:t>
            </a:r>
            <a:r>
              <a:rPr lang="en-US" dirty="0"/>
              <a:t>for Visible </a:t>
            </a:r>
            <a:r>
              <a:rPr lang="en-US" dirty="0"/>
              <a:t>Light Communications</a:t>
            </a:r>
            <a:r>
              <a:rPr lang="en-US" dirty="0"/>
              <a:t>.</a:t>
            </a:r>
          </a:p>
          <a:p>
            <a:pPr marL="0" indent="0" eaLnBrk="1" hangingPunct="1">
              <a:lnSpc>
                <a:spcPct val="80000"/>
              </a:lnSpc>
              <a:buNone/>
            </a:pPr>
            <a:endParaRPr lang="en-US" sz="1800" dirty="0"/>
          </a:p>
          <a:p>
            <a:pPr lvl="1" indent="-342900" eaLnBrk="1" hangingPunct="1">
              <a:lnSpc>
                <a:spcPct val="80000"/>
              </a:lnSpc>
              <a:spcAft>
                <a:spcPts val="600"/>
              </a:spcAft>
            </a:pPr>
            <a:r>
              <a:rPr lang="en-US" sz="2400" dirty="0" smtClean="0"/>
              <a:t>Extend </a:t>
            </a:r>
            <a:r>
              <a:rPr lang="en-US" sz="2400" dirty="0"/>
              <a:t>spectral range to include near UV </a:t>
            </a:r>
            <a:r>
              <a:rPr lang="en-US" sz="2400" dirty="0" smtClean="0"/>
              <a:t>and </a:t>
            </a:r>
            <a:r>
              <a:rPr lang="en-US" sz="2400" dirty="0"/>
              <a:t>near IR</a:t>
            </a:r>
          </a:p>
          <a:p>
            <a:pPr lvl="1" indent="-342900" eaLnBrk="1" hangingPunct="1">
              <a:lnSpc>
                <a:spcPct val="80000"/>
              </a:lnSpc>
              <a:spcAft>
                <a:spcPts val="600"/>
              </a:spcAft>
            </a:pPr>
            <a:r>
              <a:rPr lang="en-US" sz="2400" dirty="0"/>
              <a:t>Rename to </a:t>
            </a:r>
            <a:r>
              <a:rPr lang="en-US" sz="2400" dirty="0" smtClean="0"/>
              <a:t>“Optical </a:t>
            </a:r>
            <a:r>
              <a:rPr lang="en-US" sz="2400" dirty="0"/>
              <a:t>Wireless </a:t>
            </a:r>
            <a:r>
              <a:rPr lang="en-US" sz="2400" dirty="0" smtClean="0"/>
              <a:t>Communications”</a:t>
            </a:r>
            <a:endParaRPr lang="en-US" sz="2400" dirty="0"/>
          </a:p>
          <a:p>
            <a:pPr lvl="1" indent="-342900" eaLnBrk="1" hangingPunct="1">
              <a:lnSpc>
                <a:spcPct val="80000"/>
              </a:lnSpc>
              <a:spcAft>
                <a:spcPts val="600"/>
              </a:spcAft>
            </a:pPr>
            <a:r>
              <a:rPr lang="en-US" sz="2400" dirty="0" smtClean="0"/>
              <a:t>Add capability to specifically to address Optical Camera Communications for use with existing as well as future smart mobile devices</a:t>
            </a:r>
          </a:p>
          <a:p>
            <a:pPr marL="800100" lvl="2" indent="0" eaLnBrk="1" hangingPunct="1">
              <a:lnSpc>
                <a:spcPct val="80000"/>
              </a:lnSpc>
              <a:spcAft>
                <a:spcPts val="600"/>
              </a:spcAft>
              <a:buNone/>
            </a:pPr>
            <a:r>
              <a:rPr lang="en-US" sz="2000" b="1" i="1" dirty="0" smtClean="0"/>
              <a:t>STATUS: Completed TG D1 review, resolving comments, split into 2 projects (see 802.15.13)</a:t>
            </a:r>
          </a:p>
          <a:p>
            <a:endParaRPr lang="en-US" dirty="0"/>
          </a:p>
        </p:txBody>
      </p:sp>
    </p:spTree>
    <p:extLst>
      <p:ext uri="{BB962C8B-B14F-4D97-AF65-F5344CB8AC3E}">
        <p14:creationId xmlns:p14="http://schemas.microsoft.com/office/powerpoint/2010/main" val="41699653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endParaRPr lang="en-US" sz="3600" dirty="0"/>
          </a:p>
        </p:txBody>
      </p:sp>
      <p:sp>
        <p:nvSpPr>
          <p:cNvPr id="3" name="Content Placeholder 2"/>
          <p:cNvSpPr>
            <a:spLocks noGrp="1"/>
          </p:cNvSpPr>
          <p:nvPr>
            <p:ph idx="1"/>
          </p:nvPr>
        </p:nvSpPr>
        <p:spPr>
          <a:xfrm>
            <a:off x="601216" y="1474440"/>
            <a:ext cx="7715200" cy="4474840"/>
          </a:xfrm>
        </p:spPr>
        <p:txBody>
          <a:bodyPr>
            <a:noAutofit/>
          </a:bodyPr>
          <a:lstStyle/>
          <a:p>
            <a:pPr marL="0" indent="0" eaLnBrk="1" hangingPunct="1">
              <a:lnSpc>
                <a:spcPct val="80000"/>
              </a:lnSpc>
              <a:buNone/>
            </a:pPr>
            <a:r>
              <a:rPr lang="en-US" sz="2800" dirty="0" smtClean="0"/>
              <a:t>802.15 New Standards </a:t>
            </a:r>
            <a:r>
              <a:rPr lang="en-US" sz="2800" dirty="0"/>
              <a:t>Work</a:t>
            </a:r>
            <a:r>
              <a:rPr lang="en-US" sz="2800" dirty="0" smtClean="0"/>
              <a:t>:</a:t>
            </a:r>
          </a:p>
          <a:p>
            <a:pPr marL="0" indent="0" eaLnBrk="1" hangingPunct="1">
              <a:lnSpc>
                <a:spcPct val="80000"/>
              </a:lnSpc>
              <a:buNone/>
            </a:pPr>
            <a:endParaRPr lang="en-US" sz="1800" dirty="0"/>
          </a:p>
          <a:p>
            <a:pPr lvl="1" eaLnBrk="1" hangingPunct="1">
              <a:lnSpc>
                <a:spcPct val="80000"/>
              </a:lnSpc>
            </a:pPr>
            <a:r>
              <a:rPr lang="en-US" sz="2400" dirty="0" smtClean="0"/>
              <a:t>802.15.8 - Peer Aware Communications (PAC)</a:t>
            </a:r>
          </a:p>
          <a:p>
            <a:pPr lvl="2" eaLnBrk="1" hangingPunct="1">
              <a:lnSpc>
                <a:spcPct val="80000"/>
              </a:lnSpc>
            </a:pPr>
            <a:r>
              <a:rPr lang="en-US" sz="2200" dirty="0" smtClean="0"/>
              <a:t>Standard </a:t>
            </a:r>
            <a:r>
              <a:rPr lang="en-US" sz="2200" dirty="0"/>
              <a:t>for Infrastructure-less Peer Aware Communications among Mobile </a:t>
            </a:r>
            <a:r>
              <a:rPr lang="en-US" sz="2200" dirty="0" smtClean="0"/>
              <a:t>Devices</a:t>
            </a:r>
          </a:p>
          <a:p>
            <a:pPr marL="914400" lvl="2" indent="0" eaLnBrk="1" hangingPunct="1">
              <a:lnSpc>
                <a:spcPct val="80000"/>
              </a:lnSpc>
              <a:buNone/>
            </a:pPr>
            <a:r>
              <a:rPr lang="en-US" sz="2000" b="1" i="1" dirty="0">
                <a:solidFill>
                  <a:srgbClr val="000099"/>
                </a:solidFill>
              </a:rPr>
              <a:t>STATUS: </a:t>
            </a:r>
            <a:r>
              <a:rPr lang="en-US" sz="2000" b="1" i="1" dirty="0" smtClean="0">
                <a:solidFill>
                  <a:srgbClr val="000099"/>
                </a:solidFill>
              </a:rPr>
              <a:t>In Sponsor Ballot </a:t>
            </a:r>
            <a:r>
              <a:rPr lang="en-US" sz="2000" b="1" i="1" dirty="0">
                <a:solidFill>
                  <a:srgbClr val="000099"/>
                </a:solidFill>
              </a:rPr>
              <a:t>phase </a:t>
            </a:r>
            <a:r>
              <a:rPr lang="en-US" sz="2000" b="1" i="1" dirty="0" smtClean="0">
                <a:solidFill>
                  <a:srgbClr val="000099"/>
                </a:solidFill>
              </a:rPr>
              <a:t>– 2</a:t>
            </a:r>
            <a:r>
              <a:rPr lang="en-US" sz="2000" b="1" i="1" baseline="30000" dirty="0" smtClean="0">
                <a:solidFill>
                  <a:srgbClr val="000099"/>
                </a:solidFill>
              </a:rPr>
              <a:t>nd</a:t>
            </a:r>
            <a:r>
              <a:rPr lang="en-US" sz="2000" b="1" i="1" dirty="0" smtClean="0">
                <a:solidFill>
                  <a:srgbClr val="000099"/>
                </a:solidFill>
              </a:rPr>
              <a:t> SB </a:t>
            </a:r>
            <a:r>
              <a:rPr lang="en-US" sz="2000" b="1" i="1" dirty="0" err="1" smtClean="0">
                <a:solidFill>
                  <a:srgbClr val="000099"/>
                </a:solidFill>
              </a:rPr>
              <a:t>Recirc</a:t>
            </a:r>
            <a:r>
              <a:rPr lang="en-US" sz="2000" b="1" i="1" dirty="0" smtClean="0">
                <a:solidFill>
                  <a:srgbClr val="000099"/>
                </a:solidFill>
              </a:rPr>
              <a:t>. closed 10/2 (95% </a:t>
            </a:r>
            <a:r>
              <a:rPr lang="en-US" sz="2000" b="1" i="1" dirty="0" smtClean="0">
                <a:solidFill>
                  <a:srgbClr val="000099"/>
                </a:solidFill>
              </a:rPr>
              <a:t>Approval, </a:t>
            </a:r>
            <a:r>
              <a:rPr lang="en-US" sz="2000" b="1" i="1" dirty="0" smtClean="0">
                <a:solidFill>
                  <a:srgbClr val="000099"/>
                </a:solidFill>
              </a:rPr>
              <a:t>3 No Votes w/Comments)</a:t>
            </a:r>
            <a:endParaRPr lang="en-US" sz="800" b="1" i="1" dirty="0" smtClean="0">
              <a:solidFill>
                <a:srgbClr val="000099"/>
              </a:solidFill>
            </a:endParaRPr>
          </a:p>
          <a:p>
            <a:pPr marL="457200" lvl="1" indent="0" eaLnBrk="1" hangingPunct="1">
              <a:lnSpc>
                <a:spcPct val="80000"/>
              </a:lnSpc>
              <a:buNone/>
            </a:pPr>
            <a:endParaRPr lang="en-US" sz="800" i="1" dirty="0" smtClean="0"/>
          </a:p>
          <a:p>
            <a:pPr lvl="1" eaLnBrk="1" hangingPunct="1">
              <a:lnSpc>
                <a:spcPct val="80000"/>
              </a:lnSpc>
            </a:pPr>
            <a:r>
              <a:rPr lang="en-US" sz="2400" dirty="0" smtClean="0"/>
              <a:t>802.15.10a </a:t>
            </a:r>
            <a:r>
              <a:rPr lang="en-US" sz="2400" dirty="0"/>
              <a:t>- Recommended Practice for Layer 2 Routing (Mesh Under)</a:t>
            </a:r>
          </a:p>
          <a:p>
            <a:pPr lvl="2" eaLnBrk="1" hangingPunct="1">
              <a:lnSpc>
                <a:spcPct val="80000"/>
              </a:lnSpc>
            </a:pPr>
            <a:r>
              <a:rPr lang="en-US" sz="2200" dirty="0" smtClean="0"/>
              <a:t>Amendment adding additional routing modes</a:t>
            </a:r>
          </a:p>
          <a:p>
            <a:pPr marL="914400" lvl="2" indent="0" eaLnBrk="1" hangingPunct="1">
              <a:lnSpc>
                <a:spcPct val="80000"/>
              </a:lnSpc>
              <a:buNone/>
            </a:pPr>
            <a:r>
              <a:rPr lang="en-US" sz="2000" b="1" i="1" dirty="0" smtClean="0">
                <a:solidFill>
                  <a:srgbClr val="69BE28"/>
                </a:solidFill>
              </a:rPr>
              <a:t>STATUS</a:t>
            </a:r>
            <a:r>
              <a:rPr lang="en-US" sz="2000" b="1" i="1" dirty="0">
                <a:solidFill>
                  <a:srgbClr val="69BE28"/>
                </a:solidFill>
              </a:rPr>
              <a:t>: PAR and </a:t>
            </a:r>
            <a:r>
              <a:rPr lang="en-US" sz="2000" b="1" i="1" dirty="0" smtClean="0">
                <a:solidFill>
                  <a:srgbClr val="69BE28"/>
                </a:solidFill>
              </a:rPr>
              <a:t>CSD </a:t>
            </a:r>
            <a:r>
              <a:rPr lang="en-US" sz="2000" b="1" i="1" dirty="0">
                <a:solidFill>
                  <a:srgbClr val="69BE28"/>
                </a:solidFill>
              </a:rPr>
              <a:t>being </a:t>
            </a:r>
            <a:r>
              <a:rPr lang="en-US" sz="2000" b="1" i="1" dirty="0" smtClean="0">
                <a:solidFill>
                  <a:srgbClr val="69BE28"/>
                </a:solidFill>
              </a:rPr>
              <a:t>Prepared for </a:t>
            </a:r>
            <a:r>
              <a:rPr lang="en-US" sz="2000" b="1" i="1" dirty="0" smtClean="0">
                <a:solidFill>
                  <a:srgbClr val="69BE28"/>
                </a:solidFill>
              </a:rPr>
              <a:t>Nov</a:t>
            </a:r>
            <a:r>
              <a:rPr lang="en-US" sz="2000" b="1" i="1" dirty="0">
                <a:solidFill>
                  <a:srgbClr val="69BE28"/>
                </a:solidFill>
              </a:rPr>
              <a:t>. Mtg</a:t>
            </a:r>
            <a:r>
              <a:rPr lang="en-US" sz="2000" b="1" i="1" dirty="0" smtClean="0">
                <a:solidFill>
                  <a:srgbClr val="69BE28"/>
                </a:solidFill>
              </a:rPr>
              <a:t>. Submission</a:t>
            </a:r>
            <a:endParaRPr lang="en-US" sz="2000" b="1" i="1" dirty="0">
              <a:solidFill>
                <a:srgbClr val="69BE28"/>
              </a:solidFill>
            </a:endParaRPr>
          </a:p>
          <a:p>
            <a:pPr marL="457200" lvl="1" indent="0" eaLnBrk="1" hangingPunct="1">
              <a:lnSpc>
                <a:spcPct val="80000"/>
              </a:lnSpc>
              <a:buNone/>
            </a:pPr>
            <a:endParaRPr lang="en-US" sz="800" i="1" dirty="0"/>
          </a:p>
        </p:txBody>
      </p:sp>
    </p:spTree>
    <p:extLst>
      <p:ext uri="{BB962C8B-B14F-4D97-AF65-F5344CB8AC3E}">
        <p14:creationId xmlns:p14="http://schemas.microsoft.com/office/powerpoint/2010/main" val="36299925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endParaRPr lang="en-US" sz="3600" dirty="0"/>
          </a:p>
        </p:txBody>
      </p:sp>
      <p:sp>
        <p:nvSpPr>
          <p:cNvPr id="3" name="Content Placeholder 2"/>
          <p:cNvSpPr>
            <a:spLocks noGrp="1"/>
          </p:cNvSpPr>
          <p:nvPr>
            <p:ph idx="1"/>
          </p:nvPr>
        </p:nvSpPr>
        <p:spPr>
          <a:xfrm>
            <a:off x="601216" y="1474440"/>
            <a:ext cx="7715200" cy="4114800"/>
          </a:xfrm>
        </p:spPr>
        <p:txBody>
          <a:bodyPr>
            <a:noAutofit/>
          </a:bodyPr>
          <a:lstStyle/>
          <a:p>
            <a:pPr marL="0" indent="0" eaLnBrk="1" hangingPunct="1">
              <a:lnSpc>
                <a:spcPct val="80000"/>
              </a:lnSpc>
              <a:buNone/>
            </a:pPr>
            <a:r>
              <a:rPr lang="en-US" sz="2800" dirty="0" smtClean="0"/>
              <a:t>802.15 New Standards Work (</a:t>
            </a:r>
            <a:r>
              <a:rPr lang="en-US" sz="2800" dirty="0" err="1" smtClean="0"/>
              <a:t>cont</a:t>
            </a:r>
            <a:r>
              <a:rPr lang="en-US" sz="2800" dirty="0" smtClean="0"/>
              <a:t>):</a:t>
            </a:r>
          </a:p>
          <a:p>
            <a:pPr marL="0" indent="0" eaLnBrk="1" hangingPunct="1">
              <a:lnSpc>
                <a:spcPct val="80000"/>
              </a:lnSpc>
              <a:buNone/>
            </a:pPr>
            <a:endParaRPr lang="en-US" sz="1800" dirty="0"/>
          </a:p>
          <a:p>
            <a:pPr lvl="1" eaLnBrk="1" hangingPunct="1">
              <a:lnSpc>
                <a:spcPct val="80000"/>
              </a:lnSpc>
            </a:pPr>
            <a:r>
              <a:rPr lang="en-US" sz="2400" dirty="0"/>
              <a:t>802.15.12 - Upper Layer Interface (ULI) for 15.4:</a:t>
            </a:r>
          </a:p>
          <a:p>
            <a:pPr lvl="2" eaLnBrk="1" hangingPunct="1">
              <a:lnSpc>
                <a:spcPct val="80000"/>
              </a:lnSpc>
            </a:pPr>
            <a:r>
              <a:rPr lang="en-US" sz="2200" dirty="0"/>
              <a:t>Make IEEE 802.15.4 easier to use, like 802.11 and 802.3</a:t>
            </a:r>
          </a:p>
          <a:p>
            <a:pPr lvl="2" eaLnBrk="1" hangingPunct="1">
              <a:lnSpc>
                <a:spcPct val="80000"/>
              </a:lnSpc>
            </a:pPr>
            <a:r>
              <a:rPr lang="en-US" sz="2200" dirty="0"/>
              <a:t>Enable the use of many of the higher layer protocol stacks used by 802.11 and 802.3 without changes</a:t>
            </a:r>
          </a:p>
          <a:p>
            <a:pPr lvl="2" eaLnBrk="1" hangingPunct="1">
              <a:lnSpc>
                <a:spcPct val="80000"/>
              </a:lnSpc>
            </a:pPr>
            <a:r>
              <a:rPr lang="en-US" sz="2200" dirty="0"/>
              <a:t>Allow 15.4 to address new applications, yet maintain backward compatibility with existing devices and applications</a:t>
            </a:r>
          </a:p>
          <a:p>
            <a:pPr lvl="2" eaLnBrk="1" hangingPunct="1">
              <a:lnSpc>
                <a:spcPct val="80000"/>
              </a:lnSpc>
            </a:pPr>
            <a:r>
              <a:rPr lang="en-US" sz="2200" dirty="0"/>
              <a:t>Potentially consolidate L2R, KMP, 6T,&amp; 6lowpan in one ULI</a:t>
            </a:r>
          </a:p>
          <a:p>
            <a:pPr lvl="2" eaLnBrk="1" hangingPunct="1">
              <a:lnSpc>
                <a:spcPct val="80000"/>
              </a:lnSpc>
            </a:pPr>
            <a:r>
              <a:rPr lang="en-US" sz="2200" dirty="0" smtClean="0"/>
              <a:t>Coordinated </a:t>
            </a:r>
            <a:r>
              <a:rPr lang="en-US" sz="2200" dirty="0"/>
              <a:t>with 802.1 and IETF</a:t>
            </a:r>
          </a:p>
          <a:p>
            <a:pPr marL="914400" lvl="2" indent="0" eaLnBrk="1" hangingPunct="1">
              <a:lnSpc>
                <a:spcPct val="80000"/>
              </a:lnSpc>
              <a:buNone/>
            </a:pPr>
            <a:r>
              <a:rPr lang="en-US" sz="2000" b="1" i="1" dirty="0"/>
              <a:t>STATUS: </a:t>
            </a:r>
            <a:r>
              <a:rPr lang="en-US" sz="2000" b="1" i="1" dirty="0" smtClean="0"/>
              <a:t>Continuing development of </a:t>
            </a:r>
            <a:r>
              <a:rPr lang="en-US" sz="2000" b="1" i="1" dirty="0"/>
              <a:t>content for draft</a:t>
            </a:r>
          </a:p>
        </p:txBody>
      </p:sp>
    </p:spTree>
    <p:extLst>
      <p:ext uri="{BB962C8B-B14F-4D97-AF65-F5344CB8AC3E}">
        <p14:creationId xmlns:p14="http://schemas.microsoft.com/office/powerpoint/2010/main" val="31423630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a:t>
            </a:r>
            <a:r>
              <a:rPr lang="en-US" dirty="0" smtClean="0"/>
              <a:t>Projects/Status </a:t>
            </a:r>
            <a:r>
              <a:rPr lang="en-US" dirty="0"/>
              <a:t>(</a:t>
            </a:r>
            <a:r>
              <a:rPr lang="en-US" dirty="0" err="1"/>
              <a:t>cont</a:t>
            </a:r>
            <a:r>
              <a:rPr lang="en-US" dirty="0"/>
              <a:t>)</a:t>
            </a:r>
            <a:endParaRPr lang="en-US" sz="3600" dirty="0"/>
          </a:p>
        </p:txBody>
      </p:sp>
      <p:sp>
        <p:nvSpPr>
          <p:cNvPr id="3" name="Content Placeholder 2"/>
          <p:cNvSpPr>
            <a:spLocks noGrp="1"/>
          </p:cNvSpPr>
          <p:nvPr>
            <p:ph idx="1"/>
          </p:nvPr>
        </p:nvSpPr>
        <p:spPr>
          <a:xfrm>
            <a:off x="601216" y="1474440"/>
            <a:ext cx="7715200" cy="4546848"/>
          </a:xfrm>
        </p:spPr>
        <p:txBody>
          <a:bodyPr>
            <a:noAutofit/>
          </a:bodyPr>
          <a:lstStyle/>
          <a:p>
            <a:pPr marL="0" indent="0" eaLnBrk="1" hangingPunct="1">
              <a:lnSpc>
                <a:spcPct val="80000"/>
              </a:lnSpc>
              <a:buNone/>
            </a:pPr>
            <a:r>
              <a:rPr lang="en-US" sz="2800" dirty="0" smtClean="0"/>
              <a:t>802.15 New Standards Work (</a:t>
            </a:r>
            <a:r>
              <a:rPr lang="en-US" sz="2800" dirty="0" err="1" smtClean="0"/>
              <a:t>cont</a:t>
            </a:r>
            <a:r>
              <a:rPr lang="en-US" sz="2800" dirty="0" smtClean="0"/>
              <a:t>):</a:t>
            </a:r>
          </a:p>
          <a:p>
            <a:pPr marL="0" indent="0" eaLnBrk="1" hangingPunct="1">
              <a:lnSpc>
                <a:spcPct val="80000"/>
              </a:lnSpc>
              <a:buNone/>
            </a:pPr>
            <a:endParaRPr lang="en-US" sz="1800" dirty="0">
              <a:solidFill>
                <a:srgbClr val="FF0000"/>
              </a:solidFill>
            </a:endParaRPr>
          </a:p>
          <a:p>
            <a:pPr lvl="1" eaLnBrk="1" hangingPunct="1">
              <a:lnSpc>
                <a:spcPct val="80000"/>
              </a:lnSpc>
            </a:pPr>
            <a:r>
              <a:rPr lang="en-US" sz="2400" dirty="0" smtClean="0"/>
              <a:t>802.15.13 </a:t>
            </a:r>
            <a:r>
              <a:rPr lang="en-US" sz="2400" dirty="0"/>
              <a:t>– </a:t>
            </a:r>
            <a:r>
              <a:rPr lang="en-US" sz="2400" dirty="0" smtClean="0"/>
              <a:t>Multi-gigabit OWC</a:t>
            </a:r>
          </a:p>
          <a:p>
            <a:pPr lvl="2" eaLnBrk="1" hangingPunct="1">
              <a:lnSpc>
                <a:spcPct val="80000"/>
              </a:lnSpc>
            </a:pPr>
            <a:r>
              <a:rPr lang="en-US" sz="2200" dirty="0"/>
              <a:t>Break out from 802.15.7a with a new MAC</a:t>
            </a:r>
          </a:p>
          <a:p>
            <a:pPr marL="914400" lvl="2" indent="0" eaLnBrk="1" hangingPunct="1">
              <a:lnSpc>
                <a:spcPct val="80000"/>
              </a:lnSpc>
              <a:buNone/>
            </a:pPr>
            <a:r>
              <a:rPr lang="en-US" sz="2000" b="1" i="1" dirty="0" smtClean="0"/>
              <a:t>STATUS</a:t>
            </a:r>
            <a:r>
              <a:rPr lang="en-US" sz="2000" b="1" i="1" dirty="0"/>
              <a:t>: </a:t>
            </a:r>
            <a:r>
              <a:rPr lang="en-US" sz="2000" b="1" i="1" dirty="0" smtClean="0"/>
              <a:t>Developing draft</a:t>
            </a:r>
            <a:endParaRPr lang="en-US" sz="2000" b="1" i="1" dirty="0"/>
          </a:p>
        </p:txBody>
      </p:sp>
    </p:spTree>
    <p:extLst>
      <p:ext uri="{BB962C8B-B14F-4D97-AF65-F5344CB8AC3E}">
        <p14:creationId xmlns:p14="http://schemas.microsoft.com/office/powerpoint/2010/main" val="21084432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a:t>
            </a:r>
            <a:r>
              <a:rPr lang="en-US" dirty="0" smtClean="0"/>
              <a:t>Projects/Status (</a:t>
            </a:r>
            <a:r>
              <a:rPr lang="en-US" dirty="0" err="1" smtClean="0"/>
              <a:t>cont</a:t>
            </a:r>
            <a:r>
              <a:rPr lang="en-US" dirty="0" smtClean="0"/>
              <a:t>)</a:t>
            </a:r>
            <a:endParaRPr lang="en-US" sz="3600" dirty="0"/>
          </a:p>
        </p:txBody>
      </p:sp>
      <p:sp>
        <p:nvSpPr>
          <p:cNvPr id="3" name="Content Placeholder 2"/>
          <p:cNvSpPr>
            <a:spLocks noGrp="1"/>
          </p:cNvSpPr>
          <p:nvPr>
            <p:ph idx="1"/>
          </p:nvPr>
        </p:nvSpPr>
        <p:spPr>
          <a:xfrm>
            <a:off x="457200" y="1567333"/>
            <a:ext cx="8219256" cy="4525963"/>
          </a:xfrm>
        </p:spPr>
        <p:txBody>
          <a:bodyPr>
            <a:noAutofit/>
          </a:bodyPr>
          <a:lstStyle/>
          <a:p>
            <a:pPr marL="0" indent="0" eaLnBrk="1" hangingPunct="1">
              <a:lnSpc>
                <a:spcPct val="80000"/>
              </a:lnSpc>
              <a:buNone/>
            </a:pPr>
            <a:r>
              <a:rPr lang="en-US" sz="2800" dirty="0" smtClean="0"/>
              <a:t>802.15 Interest </a:t>
            </a:r>
            <a:r>
              <a:rPr lang="en-US" sz="2800" dirty="0"/>
              <a:t>Groups</a:t>
            </a:r>
            <a:r>
              <a:rPr lang="en-US" sz="2800" dirty="0" smtClean="0"/>
              <a:t>:</a:t>
            </a:r>
          </a:p>
          <a:p>
            <a:pPr marL="0" indent="0" eaLnBrk="1" hangingPunct="1">
              <a:lnSpc>
                <a:spcPct val="80000"/>
              </a:lnSpc>
              <a:buNone/>
            </a:pPr>
            <a:endParaRPr lang="en-US" sz="1800" dirty="0"/>
          </a:p>
          <a:p>
            <a:pPr lvl="1" eaLnBrk="1" hangingPunct="1">
              <a:lnSpc>
                <a:spcPct val="80000"/>
              </a:lnSpc>
            </a:pPr>
            <a:r>
              <a:rPr lang="en-US" sz="2400" dirty="0" smtClean="0"/>
              <a:t>Dependability IG (IG DEP):  seeking </a:t>
            </a:r>
            <a:r>
              <a:rPr lang="en-US" sz="2400" dirty="0"/>
              <a:t>to identify non implementation based </a:t>
            </a:r>
            <a:r>
              <a:rPr lang="en-US" sz="2400" dirty="0" smtClean="0"/>
              <a:t>strategies, </a:t>
            </a:r>
            <a:r>
              <a:rPr lang="en-US" sz="2400" dirty="0"/>
              <a:t>which could be </a:t>
            </a:r>
            <a:r>
              <a:rPr lang="en-US" sz="2400" dirty="0" smtClean="0"/>
              <a:t>standardized, that inherently improve wireless </a:t>
            </a:r>
            <a:r>
              <a:rPr lang="en-US" sz="2400" dirty="0"/>
              <a:t>link </a:t>
            </a:r>
            <a:r>
              <a:rPr lang="en-US" sz="2400" dirty="0" smtClean="0"/>
              <a:t>reliability.</a:t>
            </a:r>
          </a:p>
          <a:p>
            <a:pPr lvl="1" eaLnBrk="1" hangingPunct="1">
              <a:lnSpc>
                <a:spcPct val="80000"/>
              </a:lnSpc>
            </a:pPr>
            <a:endParaRPr lang="en-US" sz="800" dirty="0"/>
          </a:p>
          <a:p>
            <a:pPr lvl="1" eaLnBrk="1" hangingPunct="1">
              <a:lnSpc>
                <a:spcPct val="80000"/>
              </a:lnSpc>
            </a:pPr>
            <a:r>
              <a:rPr lang="en-US" sz="2400" dirty="0" smtClean="0"/>
              <a:t>Guide for 15.4 Use IG </a:t>
            </a:r>
            <a:r>
              <a:rPr lang="en-US" sz="2400" dirty="0"/>
              <a:t>(IG </a:t>
            </a:r>
            <a:r>
              <a:rPr lang="en-US" sz="2400" dirty="0" smtClean="0"/>
              <a:t>Guide):</a:t>
            </a:r>
          </a:p>
          <a:p>
            <a:pPr marL="857250" lvl="2" indent="0" eaLnBrk="1" hangingPunct="1">
              <a:lnSpc>
                <a:spcPct val="80000"/>
              </a:lnSpc>
              <a:buNone/>
            </a:pPr>
            <a:r>
              <a:rPr lang="en-US" sz="2000" b="1" i="1" dirty="0"/>
              <a:t>STATUS: O</a:t>
            </a:r>
            <a:r>
              <a:rPr lang="en-US" sz="2000" b="1" i="1" dirty="0" smtClean="0"/>
              <a:t>n hold</a:t>
            </a:r>
          </a:p>
          <a:p>
            <a:pPr marL="857250" lvl="2" indent="0" eaLnBrk="1" hangingPunct="1">
              <a:lnSpc>
                <a:spcPct val="80000"/>
              </a:lnSpc>
              <a:buNone/>
            </a:pPr>
            <a:endParaRPr lang="en-US" sz="800" dirty="0"/>
          </a:p>
          <a:p>
            <a:pPr lvl="1" eaLnBrk="1" hangingPunct="1">
              <a:lnSpc>
                <a:spcPct val="80000"/>
              </a:lnSpc>
            </a:pPr>
            <a:r>
              <a:rPr lang="en-US" sz="2400" dirty="0" smtClean="0"/>
              <a:t>High </a:t>
            </a:r>
            <a:r>
              <a:rPr lang="en-US" sz="2400" dirty="0"/>
              <a:t>Rate Rail </a:t>
            </a:r>
            <a:r>
              <a:rPr lang="en-US" sz="2400" dirty="0" smtClean="0"/>
              <a:t>Communications IG </a:t>
            </a:r>
            <a:r>
              <a:rPr lang="en-US" sz="2400" dirty="0"/>
              <a:t>(HRRC</a:t>
            </a:r>
            <a:r>
              <a:rPr lang="en-US" sz="2400" dirty="0" smtClean="0"/>
              <a:t>)</a:t>
            </a:r>
          </a:p>
          <a:p>
            <a:pPr lvl="1" eaLnBrk="1" hangingPunct="1">
              <a:lnSpc>
                <a:spcPct val="80000"/>
              </a:lnSpc>
            </a:pPr>
            <a:endParaRPr lang="en-US" sz="800" dirty="0"/>
          </a:p>
          <a:p>
            <a:pPr lvl="1" eaLnBrk="1" hangingPunct="1">
              <a:lnSpc>
                <a:spcPct val="80000"/>
              </a:lnSpc>
            </a:pPr>
            <a:r>
              <a:rPr lang="en-US" sz="2400" dirty="0" smtClean="0"/>
              <a:t>THz IG: Review </a:t>
            </a:r>
            <a:r>
              <a:rPr lang="en-US" sz="2400" dirty="0"/>
              <a:t>and discuss the latest advances for using THz </a:t>
            </a:r>
            <a:r>
              <a:rPr lang="en-US" sz="2400" dirty="0" smtClean="0"/>
              <a:t>bands </a:t>
            </a:r>
            <a:r>
              <a:rPr lang="en-US" sz="2400" dirty="0"/>
              <a:t>for wireless date </a:t>
            </a:r>
            <a:r>
              <a:rPr lang="en-US" sz="2400" dirty="0" smtClean="0"/>
              <a:t>applications</a:t>
            </a:r>
          </a:p>
          <a:p>
            <a:pPr lvl="1" eaLnBrk="1" hangingPunct="1">
              <a:lnSpc>
                <a:spcPct val="80000"/>
              </a:lnSpc>
            </a:pPr>
            <a:endParaRPr lang="en-US" sz="800" dirty="0"/>
          </a:p>
          <a:p>
            <a:pPr lvl="1" eaLnBrk="1" hangingPunct="1">
              <a:lnSpc>
                <a:spcPct val="80000"/>
              </a:lnSpc>
            </a:pPr>
            <a:r>
              <a:rPr lang="en-US" sz="2400" dirty="0" smtClean="0"/>
              <a:t>Low </a:t>
            </a:r>
            <a:r>
              <a:rPr lang="en-US" sz="2400" dirty="0"/>
              <a:t>Power Wide Area (LPWA): Defining Objectives</a:t>
            </a:r>
          </a:p>
          <a:p>
            <a:pPr marL="857250" lvl="2" indent="0" eaLnBrk="1" hangingPunct="1">
              <a:lnSpc>
                <a:spcPct val="80000"/>
              </a:lnSpc>
              <a:buNone/>
            </a:pPr>
            <a:r>
              <a:rPr lang="en-US" sz="2000" b="1" i="1" dirty="0" smtClean="0">
                <a:solidFill>
                  <a:srgbClr val="000099"/>
                </a:solidFill>
              </a:rPr>
              <a:t>STATUS: IG </a:t>
            </a:r>
            <a:r>
              <a:rPr lang="en-US" sz="2000" b="1" i="1" dirty="0" smtClean="0">
                <a:solidFill>
                  <a:srgbClr val="000099"/>
                </a:solidFill>
              </a:rPr>
              <a:t>Presentation </a:t>
            </a:r>
            <a:r>
              <a:rPr lang="en-US" sz="2000" b="1" i="1" dirty="0">
                <a:solidFill>
                  <a:srgbClr val="000099"/>
                </a:solidFill>
              </a:rPr>
              <a:t>B</a:t>
            </a:r>
            <a:r>
              <a:rPr lang="en-US" sz="2000" b="1" i="1" dirty="0" smtClean="0">
                <a:solidFill>
                  <a:srgbClr val="000099"/>
                </a:solidFill>
              </a:rPr>
              <a:t>eing </a:t>
            </a:r>
            <a:r>
              <a:rPr lang="en-US" sz="2000" b="1" i="1" dirty="0">
                <a:solidFill>
                  <a:srgbClr val="000099"/>
                </a:solidFill>
              </a:rPr>
              <a:t>P</a:t>
            </a:r>
            <a:r>
              <a:rPr lang="en-US" sz="2000" b="1" i="1" dirty="0" smtClean="0">
                <a:solidFill>
                  <a:srgbClr val="000099"/>
                </a:solidFill>
              </a:rPr>
              <a:t>repared </a:t>
            </a:r>
            <a:r>
              <a:rPr lang="en-US" sz="2000" b="1" i="1" dirty="0" smtClean="0">
                <a:solidFill>
                  <a:srgbClr val="000099"/>
                </a:solidFill>
              </a:rPr>
              <a:t>for </a:t>
            </a:r>
            <a:r>
              <a:rPr lang="en-US" sz="2000" b="1" i="1" dirty="0" smtClean="0">
                <a:solidFill>
                  <a:srgbClr val="000099"/>
                </a:solidFill>
              </a:rPr>
              <a:t>Nov. </a:t>
            </a:r>
            <a:r>
              <a:rPr lang="en-US" sz="2000" b="1" i="1" dirty="0" smtClean="0">
                <a:solidFill>
                  <a:srgbClr val="000099"/>
                </a:solidFill>
              </a:rPr>
              <a:t>Mtg.</a:t>
            </a:r>
            <a:endParaRPr lang="en-US" b="1" i="1" dirty="0">
              <a:solidFill>
                <a:srgbClr val="000099"/>
              </a:solidFill>
            </a:endParaRPr>
          </a:p>
          <a:p>
            <a:pPr marL="857250" lvl="2" indent="0" eaLnBrk="1" hangingPunct="1">
              <a:lnSpc>
                <a:spcPct val="80000"/>
              </a:lnSpc>
              <a:buNone/>
            </a:pPr>
            <a:endParaRPr lang="en-US" sz="2000" dirty="0">
              <a:solidFill>
                <a:srgbClr val="000099"/>
              </a:solidFill>
            </a:endParaRPr>
          </a:p>
          <a:p>
            <a:pPr lvl="3"/>
            <a:endParaRPr lang="en-US" sz="1600" dirty="0" smtClean="0"/>
          </a:p>
        </p:txBody>
      </p:sp>
    </p:spTree>
    <p:extLst>
      <p:ext uri="{BB962C8B-B14F-4D97-AF65-F5344CB8AC3E}">
        <p14:creationId xmlns:p14="http://schemas.microsoft.com/office/powerpoint/2010/main" val="37580545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802.15 Active </a:t>
            </a:r>
            <a:r>
              <a:rPr lang="en-US" dirty="0" smtClean="0"/>
              <a:t>Projects/Status </a:t>
            </a:r>
            <a:r>
              <a:rPr lang="en-US" dirty="0"/>
              <a:t>(</a:t>
            </a:r>
            <a:r>
              <a:rPr lang="en-US" dirty="0" err="1"/>
              <a:t>cont</a:t>
            </a:r>
            <a:r>
              <a:rPr lang="en-US" dirty="0"/>
              <a:t>)</a:t>
            </a:r>
            <a:endParaRPr lang="en-US" sz="3600" dirty="0"/>
          </a:p>
        </p:txBody>
      </p:sp>
      <p:sp>
        <p:nvSpPr>
          <p:cNvPr id="3" name="Content Placeholder 2"/>
          <p:cNvSpPr>
            <a:spLocks noGrp="1"/>
          </p:cNvSpPr>
          <p:nvPr>
            <p:ph idx="1"/>
          </p:nvPr>
        </p:nvSpPr>
        <p:spPr>
          <a:xfrm>
            <a:off x="457200" y="1567333"/>
            <a:ext cx="8219256" cy="4525963"/>
          </a:xfrm>
        </p:spPr>
        <p:txBody>
          <a:bodyPr>
            <a:noAutofit/>
          </a:bodyPr>
          <a:lstStyle/>
          <a:p>
            <a:pPr marL="0" indent="0" eaLnBrk="1" hangingPunct="1">
              <a:lnSpc>
                <a:spcPct val="80000"/>
              </a:lnSpc>
              <a:buNone/>
            </a:pPr>
            <a:r>
              <a:rPr lang="en-US" sz="2800" dirty="0" smtClean="0"/>
              <a:t>802.15 Interest </a:t>
            </a:r>
            <a:r>
              <a:rPr lang="en-US" sz="2800" dirty="0" smtClean="0"/>
              <a:t>Groups (</a:t>
            </a:r>
            <a:r>
              <a:rPr lang="en-US" sz="2800" dirty="0" err="1" smtClean="0"/>
              <a:t>cont</a:t>
            </a:r>
            <a:r>
              <a:rPr lang="en-US" sz="2800" dirty="0" smtClean="0"/>
              <a:t>):</a:t>
            </a:r>
            <a:endParaRPr lang="en-US" sz="2800" dirty="0" smtClean="0"/>
          </a:p>
          <a:p>
            <a:pPr marL="0" indent="0" eaLnBrk="1" hangingPunct="1">
              <a:lnSpc>
                <a:spcPct val="80000"/>
              </a:lnSpc>
              <a:buNone/>
            </a:pPr>
            <a:endParaRPr lang="en-US" sz="1800" dirty="0">
              <a:solidFill>
                <a:srgbClr val="69BE28"/>
              </a:solidFill>
            </a:endParaRPr>
          </a:p>
          <a:p>
            <a:pPr lvl="1" eaLnBrk="1" hangingPunct="1">
              <a:lnSpc>
                <a:spcPct val="80000"/>
              </a:lnSpc>
            </a:pPr>
            <a:r>
              <a:rPr lang="en-US" sz="2400" dirty="0" smtClean="0">
                <a:solidFill>
                  <a:srgbClr val="69BE28"/>
                </a:solidFill>
              </a:rPr>
              <a:t>SUN OFDM PHY (IG OFDM): increasing the data rates for the 802.15.4 SUN OFDM PHY.</a:t>
            </a:r>
            <a:endParaRPr lang="en-US" sz="2400" dirty="0" smtClean="0">
              <a:solidFill>
                <a:srgbClr val="69BE28"/>
              </a:solidFill>
            </a:endParaRPr>
          </a:p>
          <a:p>
            <a:pPr marL="857250" lvl="2" indent="0" eaLnBrk="1" hangingPunct="1">
              <a:lnSpc>
                <a:spcPct val="80000"/>
              </a:lnSpc>
              <a:buNone/>
            </a:pPr>
            <a:r>
              <a:rPr lang="en-US" sz="2000" b="1" i="1" dirty="0">
                <a:solidFill>
                  <a:srgbClr val="69BE28"/>
                </a:solidFill>
              </a:rPr>
              <a:t>STATUS: </a:t>
            </a:r>
            <a:r>
              <a:rPr lang="en-US" sz="2000" b="1" i="1" dirty="0" smtClean="0">
                <a:solidFill>
                  <a:srgbClr val="69BE28"/>
                </a:solidFill>
              </a:rPr>
              <a:t>1st Session at Nov</a:t>
            </a:r>
            <a:r>
              <a:rPr lang="en-US" sz="2000" b="1" i="1" dirty="0">
                <a:solidFill>
                  <a:srgbClr val="69BE28"/>
                </a:solidFill>
              </a:rPr>
              <a:t>. Mtg.</a:t>
            </a:r>
          </a:p>
          <a:p>
            <a:pPr marL="857250" lvl="2" indent="0" eaLnBrk="1" hangingPunct="1">
              <a:lnSpc>
                <a:spcPct val="80000"/>
              </a:lnSpc>
              <a:buNone/>
            </a:pPr>
            <a:endParaRPr lang="en-US" sz="2000" dirty="0">
              <a:solidFill>
                <a:srgbClr val="000099"/>
              </a:solidFill>
            </a:endParaRPr>
          </a:p>
          <a:p>
            <a:pPr lvl="3"/>
            <a:endParaRPr lang="en-US" sz="1600" dirty="0" smtClean="0"/>
          </a:p>
        </p:txBody>
      </p:sp>
    </p:spTree>
    <p:extLst>
      <p:ext uri="{BB962C8B-B14F-4D97-AF65-F5344CB8AC3E}">
        <p14:creationId xmlns:p14="http://schemas.microsoft.com/office/powerpoint/2010/main" val="4511225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21"/>
          <p:cNvSpPr>
            <a:spLocks noGrp="1"/>
          </p:cNvSpPr>
          <p:nvPr>
            <p:ph type="title" idx="4294967295"/>
          </p:nvPr>
        </p:nvSpPr>
        <p:spPr/>
        <p:txBody>
          <a:bodyPr anchor="t"/>
          <a:lstStyle/>
          <a:p>
            <a:pPr eaLnBrk="1" hangingPunct="1"/>
            <a:r>
              <a:rPr lang="en-GB" smtClean="0"/>
              <a:t>Disclaimer…</a:t>
            </a:r>
          </a:p>
        </p:txBody>
      </p:sp>
      <p:sp>
        <p:nvSpPr>
          <p:cNvPr id="5123" name="Content Placeholder 22"/>
          <p:cNvSpPr>
            <a:spLocks noGrp="1"/>
          </p:cNvSpPr>
          <p:nvPr>
            <p:ph idx="4294967295"/>
          </p:nvPr>
        </p:nvSpPr>
        <p:spPr>
          <a:xfrm>
            <a:off x="685800" y="1524000"/>
            <a:ext cx="7772400" cy="4114800"/>
          </a:xfrm>
        </p:spPr>
        <p:txBody>
          <a:bodyPr/>
          <a:lstStyle/>
          <a:p>
            <a:pPr eaLnBrk="1" hangingPunct="1">
              <a:buFontTx/>
              <a:buNone/>
            </a:pPr>
            <a:r>
              <a:rPr lang="en-GB" smtClean="0"/>
              <a:t> “At lectures, symposia, seminars, or educational courses, an individual presenting information on IEEE standards shall make it clear that his or her views should be considered the personal views of that individual rather than the formal position, explanation, or interpretation of the IEEE.”</a:t>
            </a:r>
          </a:p>
          <a:p>
            <a:pPr eaLnBrk="1" hangingPunct="1">
              <a:buFontTx/>
              <a:buNone/>
            </a:pPr>
            <a:r>
              <a:rPr lang="en-GB" smtClean="0"/>
              <a:t>   </a:t>
            </a:r>
            <a:r>
              <a:rPr lang="en-GB" sz="2000" smtClean="0"/>
              <a:t>IEEE-SA Standards Board Operation Manual (subclause 5.9.3)</a:t>
            </a:r>
          </a:p>
          <a:p>
            <a:pPr eaLnBrk="1" hangingPunct="1"/>
            <a:endParaRPr lang="en-GB"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Other Activity</a:t>
            </a:r>
          </a:p>
        </p:txBody>
      </p:sp>
      <p:sp>
        <p:nvSpPr>
          <p:cNvPr id="11267" name="Rectangle 3"/>
          <p:cNvSpPr>
            <a:spLocks noGrp="1" noChangeArrowheads="1"/>
          </p:cNvSpPr>
          <p:nvPr>
            <p:ph type="body" idx="1"/>
          </p:nvPr>
        </p:nvSpPr>
        <p:spPr>
          <a:xfrm>
            <a:off x="611560" y="1412776"/>
            <a:ext cx="8208912" cy="4525963"/>
          </a:xfrm>
        </p:spPr>
        <p:txBody>
          <a:bodyPr/>
          <a:lstStyle/>
          <a:p>
            <a:pPr marL="0" indent="0" eaLnBrk="1" hangingPunct="1">
              <a:lnSpc>
                <a:spcPct val="80000"/>
              </a:lnSpc>
              <a:buNone/>
            </a:pPr>
            <a:r>
              <a:rPr lang="en-US" sz="2800" dirty="0" smtClean="0"/>
              <a:t>Joint effort with IETF:</a:t>
            </a:r>
          </a:p>
          <a:p>
            <a:pPr marL="0" indent="0" eaLnBrk="1" hangingPunct="1">
              <a:lnSpc>
                <a:spcPct val="80000"/>
              </a:lnSpc>
              <a:buNone/>
            </a:pPr>
            <a:endParaRPr lang="en-US" sz="1800" dirty="0" smtClean="0"/>
          </a:p>
          <a:p>
            <a:pPr eaLnBrk="1" hangingPunct="1">
              <a:lnSpc>
                <a:spcPct val="80000"/>
              </a:lnSpc>
            </a:pPr>
            <a:r>
              <a:rPr lang="en-US" sz="2200" dirty="0" smtClean="0"/>
              <a:t>6Tisch Interest Group-formed to support </a:t>
            </a:r>
            <a:r>
              <a:rPr lang="en-US" sz="2200" dirty="0"/>
              <a:t>collaboration and coordination of 802.15 activities/positions with IETF on </a:t>
            </a:r>
            <a:r>
              <a:rPr lang="en-US" sz="2200" dirty="0" smtClean="0"/>
              <a:t>an activity to </a:t>
            </a:r>
            <a:r>
              <a:rPr lang="en-US" sz="2200" dirty="0"/>
              <a:t>utilize capabilities in 15.4e in conjunction with IPv6, specifically time slotted channel </a:t>
            </a:r>
            <a:r>
              <a:rPr lang="en-US" sz="2200" dirty="0" smtClean="0"/>
              <a:t>hopping </a:t>
            </a:r>
            <a:r>
              <a:rPr lang="en-US" sz="2200" dirty="0"/>
              <a:t>(TSCH</a:t>
            </a:r>
            <a:r>
              <a:rPr lang="en-US" sz="2200" dirty="0" smtClean="0"/>
              <a:t>).</a:t>
            </a:r>
            <a:endParaRPr lang="en-US" sz="2400" dirty="0"/>
          </a:p>
          <a:p>
            <a:pPr marL="857250" lvl="2" indent="0" eaLnBrk="1" hangingPunct="1">
              <a:lnSpc>
                <a:spcPct val="80000"/>
              </a:lnSpc>
              <a:buNone/>
            </a:pPr>
            <a:r>
              <a:rPr lang="en-US" sz="2000" b="1" i="1" dirty="0"/>
              <a:t>STATUS: </a:t>
            </a:r>
            <a:r>
              <a:rPr lang="en-US" sz="2000" b="1" i="1" dirty="0" smtClean="0"/>
              <a:t>Ongoing effort</a:t>
            </a:r>
            <a:endParaRPr lang="en-US" sz="2000" b="1" i="1" dirty="0"/>
          </a:p>
          <a:p>
            <a:pPr eaLnBrk="1" hangingPunct="1">
              <a:lnSpc>
                <a:spcPct val="80000"/>
              </a:lnSpc>
            </a:pPr>
            <a:endParaRPr lang="en-US" sz="2400" dirty="0" smtClean="0"/>
          </a:p>
          <a:p>
            <a:pPr marL="0" indent="0" eaLnBrk="1" hangingPunct="1">
              <a:lnSpc>
                <a:spcPct val="80000"/>
              </a:lnSpc>
              <a:buNone/>
            </a:pPr>
            <a:endParaRPr lang="en-US" sz="2400" dirty="0" smtClean="0"/>
          </a:p>
        </p:txBody>
      </p:sp>
    </p:spTree>
    <p:extLst>
      <p:ext uri="{BB962C8B-B14F-4D97-AF65-F5344CB8AC3E}">
        <p14:creationId xmlns:p14="http://schemas.microsoft.com/office/powerpoint/2010/main" val="1835208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Future Projects</a:t>
            </a:r>
          </a:p>
        </p:txBody>
      </p:sp>
      <p:sp>
        <p:nvSpPr>
          <p:cNvPr id="11267" name="Rectangle 3"/>
          <p:cNvSpPr>
            <a:spLocks noGrp="1" noChangeArrowheads="1"/>
          </p:cNvSpPr>
          <p:nvPr>
            <p:ph type="body" idx="1"/>
          </p:nvPr>
        </p:nvSpPr>
        <p:spPr>
          <a:xfrm>
            <a:off x="611560" y="1412776"/>
            <a:ext cx="8208912" cy="4525963"/>
          </a:xfrm>
        </p:spPr>
        <p:txBody>
          <a:bodyPr/>
          <a:lstStyle/>
          <a:p>
            <a:pPr marL="0" indent="0" eaLnBrk="1" hangingPunct="1">
              <a:lnSpc>
                <a:spcPct val="80000"/>
              </a:lnSpc>
              <a:buNone/>
            </a:pPr>
            <a:r>
              <a:rPr lang="en-US" sz="2800" dirty="0" smtClean="0"/>
              <a:t>802.15:</a:t>
            </a:r>
          </a:p>
          <a:p>
            <a:pPr marL="0" indent="0" eaLnBrk="1" hangingPunct="1">
              <a:lnSpc>
                <a:spcPct val="80000"/>
              </a:lnSpc>
              <a:buNone/>
            </a:pPr>
            <a:endParaRPr lang="en-US" sz="900" dirty="0" smtClean="0">
              <a:solidFill>
                <a:srgbClr val="000099"/>
              </a:solidFill>
            </a:endParaRPr>
          </a:p>
          <a:p>
            <a:pPr eaLnBrk="1" hangingPunct="1">
              <a:lnSpc>
                <a:spcPct val="80000"/>
              </a:lnSpc>
            </a:pPr>
            <a:r>
              <a:rPr lang="en-US" sz="2400" dirty="0" smtClean="0"/>
              <a:t>Improved Coexistence – Interest in improving targeted coexistence between 802.15 and 802.11 networks.</a:t>
            </a:r>
          </a:p>
          <a:p>
            <a:pPr marL="857250" lvl="2" indent="0" eaLnBrk="1" hangingPunct="1">
              <a:lnSpc>
                <a:spcPct val="80000"/>
              </a:lnSpc>
              <a:buNone/>
            </a:pPr>
            <a:r>
              <a:rPr lang="en-US" sz="2000" b="1" i="1" dirty="0">
                <a:solidFill>
                  <a:srgbClr val="000099"/>
                </a:solidFill>
              </a:rPr>
              <a:t>STATUS: </a:t>
            </a:r>
            <a:r>
              <a:rPr lang="en-US" sz="2000" b="1" i="1" dirty="0" smtClean="0">
                <a:solidFill>
                  <a:srgbClr val="000099"/>
                </a:solidFill>
              </a:rPr>
              <a:t> Data was </a:t>
            </a:r>
            <a:r>
              <a:rPr lang="en-US" sz="2000" b="1" i="1" dirty="0">
                <a:solidFill>
                  <a:srgbClr val="000099"/>
                </a:solidFill>
              </a:rPr>
              <a:t>P</a:t>
            </a:r>
            <a:r>
              <a:rPr lang="en-US" sz="2000" b="1" i="1" dirty="0" smtClean="0">
                <a:solidFill>
                  <a:srgbClr val="000099"/>
                </a:solidFill>
              </a:rPr>
              <a:t>resented on Coexistence Performance Between 802.11 and 802.15 N</a:t>
            </a:r>
            <a:r>
              <a:rPr lang="en-US" sz="2000" b="1" i="1" dirty="0" smtClean="0">
                <a:solidFill>
                  <a:srgbClr val="000099"/>
                </a:solidFill>
              </a:rPr>
              <a:t>etworks, </a:t>
            </a:r>
            <a:r>
              <a:rPr lang="en-US" sz="2000" b="1" i="1" dirty="0">
                <a:solidFill>
                  <a:srgbClr val="000099"/>
                </a:solidFill>
              </a:rPr>
              <a:t>at the Sept. Mtg. </a:t>
            </a:r>
            <a:r>
              <a:rPr lang="en-US" sz="2000" b="1" i="1" dirty="0" smtClean="0">
                <a:solidFill>
                  <a:srgbClr val="000099"/>
                </a:solidFill>
              </a:rPr>
              <a:t>802.15, </a:t>
            </a:r>
            <a:r>
              <a:rPr lang="en-US" sz="2000" b="1" i="1" dirty="0">
                <a:solidFill>
                  <a:srgbClr val="000099"/>
                </a:solidFill>
              </a:rPr>
              <a:t>and </a:t>
            </a:r>
            <a:r>
              <a:rPr lang="en-US" sz="2000" b="1" i="1" dirty="0" smtClean="0">
                <a:solidFill>
                  <a:srgbClr val="000099"/>
                </a:solidFill>
              </a:rPr>
              <a:t>was Discussed by the 802.15 WG. 802.15 WG Voted to Seek Review by 802.19 Coexistence WG.</a:t>
            </a:r>
            <a:endParaRPr lang="en-US" sz="2000" b="1" i="1" dirty="0">
              <a:solidFill>
                <a:srgbClr val="000099"/>
              </a:solidFill>
            </a:endParaRPr>
          </a:p>
          <a:p>
            <a:pPr marL="0" indent="0" eaLnBrk="1" hangingPunct="1">
              <a:lnSpc>
                <a:spcPct val="80000"/>
              </a:lnSpc>
              <a:buNone/>
            </a:pPr>
            <a:endParaRPr lang="en-US" sz="2200" dirty="0" smtClean="0"/>
          </a:p>
        </p:txBody>
      </p:sp>
    </p:spTree>
    <p:extLst>
      <p:ext uri="{BB962C8B-B14F-4D97-AF65-F5344CB8AC3E}">
        <p14:creationId xmlns:p14="http://schemas.microsoft.com/office/powerpoint/2010/main" val="12190835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ctrTitle"/>
          </p:nvPr>
        </p:nvSpPr>
        <p:spPr>
          <a:xfrm>
            <a:off x="685800" y="3787775"/>
            <a:ext cx="7772400" cy="2017489"/>
          </a:xfrm>
        </p:spPr>
        <p:txBody>
          <a:bodyPr/>
          <a:lstStyle/>
          <a:p>
            <a:pPr eaLnBrk="1" hangingPunct="1"/>
            <a:r>
              <a:rPr lang="en-US" sz="3200" dirty="0" smtClean="0"/>
              <a:t>Questions?</a:t>
            </a:r>
            <a:br>
              <a:rPr lang="en-US" sz="3200" dirty="0" smtClean="0"/>
            </a:br>
            <a:r>
              <a:rPr lang="en-US" sz="3200" dirty="0" smtClean="0"/>
              <a:t/>
            </a:r>
            <a:br>
              <a:rPr lang="en-US" sz="3200" dirty="0" smtClean="0"/>
            </a:br>
            <a:r>
              <a:rPr lang="en-US" sz="2000" dirty="0" smtClean="0"/>
              <a:t>Clint Powell</a:t>
            </a:r>
            <a:br>
              <a:rPr lang="en-US" sz="2000" dirty="0" smtClean="0"/>
            </a:br>
            <a:r>
              <a:rPr lang="en-US" sz="2000" dirty="0" smtClean="0">
                <a:hlinkClick r:id="rId2"/>
              </a:rPr>
              <a:t>cpowell@ieee.org</a:t>
            </a:r>
            <a:endParaRPr lang="en-US" sz="3200" dirty="0" smtClean="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90200" y="620688"/>
            <a:ext cx="5818104" cy="301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Line 10"/>
          <p:cNvSpPr>
            <a:spLocks noChangeShapeType="1"/>
          </p:cNvSpPr>
          <p:nvPr/>
        </p:nvSpPr>
        <p:spPr bwMode="auto">
          <a:xfrm>
            <a:off x="755576" y="4437112"/>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7" name="Rectangle 2"/>
          <p:cNvSpPr>
            <a:spLocks noGrp="1" noChangeArrowheads="1"/>
          </p:cNvSpPr>
          <p:nvPr>
            <p:ph type="title" idx="4294967295"/>
          </p:nvPr>
        </p:nvSpPr>
        <p:spPr>
          <a:xfrm>
            <a:off x="0" y="304800"/>
            <a:ext cx="8229600" cy="609600"/>
          </a:xfrm>
        </p:spPr>
        <p:txBody>
          <a:bodyPr anchor="t"/>
          <a:lstStyle/>
          <a:p>
            <a:pPr eaLnBrk="1" hangingPunct="1"/>
            <a:r>
              <a:rPr lang="en-US" smtClean="0"/>
              <a:t>IEEE 802 Organization</a:t>
            </a:r>
          </a:p>
        </p:txBody>
      </p:sp>
      <p:sp>
        <p:nvSpPr>
          <p:cNvPr id="6148" name="Line 4"/>
          <p:cNvSpPr>
            <a:spLocks noChangeShapeType="1"/>
          </p:cNvSpPr>
          <p:nvPr/>
        </p:nvSpPr>
        <p:spPr bwMode="auto">
          <a:xfrm>
            <a:off x="7623175" y="3402013"/>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9" name="Line 5"/>
          <p:cNvSpPr>
            <a:spLocks noChangeShapeType="1"/>
          </p:cNvSpPr>
          <p:nvPr/>
        </p:nvSpPr>
        <p:spPr bwMode="auto">
          <a:xfrm>
            <a:off x="4349750" y="2155825"/>
            <a:ext cx="0" cy="16668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0" name="Line 6"/>
          <p:cNvSpPr>
            <a:spLocks noChangeShapeType="1"/>
          </p:cNvSpPr>
          <p:nvPr/>
        </p:nvSpPr>
        <p:spPr bwMode="auto">
          <a:xfrm>
            <a:off x="4518025" y="3402013"/>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1" name="Line 7"/>
          <p:cNvSpPr>
            <a:spLocks noChangeShapeType="1"/>
          </p:cNvSpPr>
          <p:nvPr/>
        </p:nvSpPr>
        <p:spPr bwMode="auto">
          <a:xfrm>
            <a:off x="5565775" y="3397250"/>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2" name="Line 8"/>
          <p:cNvSpPr>
            <a:spLocks noChangeShapeType="1"/>
          </p:cNvSpPr>
          <p:nvPr/>
        </p:nvSpPr>
        <p:spPr bwMode="auto">
          <a:xfrm>
            <a:off x="7048500" y="3405188"/>
            <a:ext cx="1588" cy="1462087"/>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53" name="Line 9"/>
          <p:cNvSpPr>
            <a:spLocks noChangeShapeType="1"/>
          </p:cNvSpPr>
          <p:nvPr/>
        </p:nvSpPr>
        <p:spPr bwMode="auto">
          <a:xfrm>
            <a:off x="8147050" y="3411538"/>
            <a:ext cx="0" cy="1320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4" name="Line 10"/>
          <p:cNvSpPr>
            <a:spLocks noChangeShapeType="1"/>
          </p:cNvSpPr>
          <p:nvPr/>
        </p:nvSpPr>
        <p:spPr bwMode="auto">
          <a:xfrm>
            <a:off x="6546850" y="3402013"/>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5" name="Line 11"/>
          <p:cNvSpPr>
            <a:spLocks noChangeShapeType="1"/>
          </p:cNvSpPr>
          <p:nvPr/>
        </p:nvSpPr>
        <p:spPr bwMode="auto">
          <a:xfrm>
            <a:off x="803275" y="3406775"/>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6" name="Line 12"/>
          <p:cNvSpPr>
            <a:spLocks noChangeShapeType="1"/>
          </p:cNvSpPr>
          <p:nvPr/>
        </p:nvSpPr>
        <p:spPr bwMode="auto">
          <a:xfrm>
            <a:off x="2598738" y="3402013"/>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7" name="Line 13"/>
          <p:cNvSpPr>
            <a:spLocks noChangeShapeType="1"/>
          </p:cNvSpPr>
          <p:nvPr/>
        </p:nvSpPr>
        <p:spPr bwMode="auto">
          <a:xfrm flipH="1">
            <a:off x="3500438" y="3405188"/>
            <a:ext cx="0" cy="22860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58" name="Line 14"/>
          <p:cNvSpPr>
            <a:spLocks noChangeShapeType="1"/>
          </p:cNvSpPr>
          <p:nvPr/>
        </p:nvSpPr>
        <p:spPr bwMode="auto">
          <a:xfrm flipH="1">
            <a:off x="1565275" y="3057525"/>
            <a:ext cx="0" cy="3460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9" name="Rectangle 15"/>
          <p:cNvSpPr>
            <a:spLocks noChangeArrowheads="1"/>
          </p:cNvSpPr>
          <p:nvPr/>
        </p:nvSpPr>
        <p:spPr bwMode="auto">
          <a:xfrm>
            <a:off x="3141663" y="1706563"/>
            <a:ext cx="2171700" cy="4905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200" b="1">
                <a:solidFill>
                  <a:srgbClr val="FFFF00"/>
                </a:solidFill>
              </a:rPr>
              <a:t>Standards Activities Board</a:t>
            </a:r>
          </a:p>
        </p:txBody>
      </p:sp>
      <p:sp>
        <p:nvSpPr>
          <p:cNvPr id="6160" name="Text Box 16"/>
          <p:cNvSpPr txBox="1">
            <a:spLocks noChangeArrowheads="1"/>
          </p:cNvSpPr>
          <p:nvPr/>
        </p:nvSpPr>
        <p:spPr bwMode="auto">
          <a:xfrm>
            <a:off x="2716213" y="1219200"/>
            <a:ext cx="3244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800" b="1" i="1"/>
              <a:t>IEEE Standards Association</a:t>
            </a:r>
          </a:p>
        </p:txBody>
      </p:sp>
      <p:sp>
        <p:nvSpPr>
          <p:cNvPr id="6161" name="Rectangle 17"/>
          <p:cNvSpPr>
            <a:spLocks noChangeArrowheads="1"/>
          </p:cNvSpPr>
          <p:nvPr/>
        </p:nvSpPr>
        <p:spPr bwMode="auto">
          <a:xfrm>
            <a:off x="1268413" y="3670300"/>
            <a:ext cx="738187"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802.3</a:t>
            </a:r>
          </a:p>
          <a:p>
            <a:pPr algn="ctr" eaLnBrk="1" hangingPunct="1"/>
            <a:r>
              <a:rPr lang="en-US" sz="1000" b="1">
                <a:solidFill>
                  <a:schemeClr val="bg1"/>
                </a:solidFill>
              </a:rPr>
              <a:t>CSMA/CD</a:t>
            </a:r>
          </a:p>
          <a:p>
            <a:pPr algn="ctr" eaLnBrk="1" hangingPunct="1"/>
            <a:r>
              <a:rPr lang="en-US" sz="1000" b="1">
                <a:solidFill>
                  <a:schemeClr val="bg1"/>
                </a:solidFill>
              </a:rPr>
              <a:t>Ethernet</a:t>
            </a:r>
          </a:p>
          <a:p>
            <a:pPr algn="ctr" eaLnBrk="1" hangingPunct="1"/>
            <a:endParaRPr lang="en-US" sz="1000" b="1">
              <a:solidFill>
                <a:schemeClr val="bg1"/>
              </a:solidFill>
            </a:endParaRPr>
          </a:p>
        </p:txBody>
      </p:sp>
      <p:sp>
        <p:nvSpPr>
          <p:cNvPr id="6162" name="Rectangle 18"/>
          <p:cNvSpPr>
            <a:spLocks noChangeArrowheads="1"/>
          </p:cNvSpPr>
          <p:nvPr/>
        </p:nvSpPr>
        <p:spPr bwMode="auto">
          <a:xfrm>
            <a:off x="6647216" y="4729163"/>
            <a:ext cx="792163"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802.24</a:t>
            </a:r>
          </a:p>
          <a:p>
            <a:pPr algn="ctr" eaLnBrk="1" hangingPunct="1"/>
            <a:r>
              <a:rPr lang="en-US" sz="1000" b="1" dirty="0" smtClean="0">
                <a:solidFill>
                  <a:schemeClr val="bg1"/>
                </a:solidFill>
              </a:rPr>
              <a:t>  Vertical App.</a:t>
            </a:r>
            <a:br>
              <a:rPr lang="en-US" sz="1000" b="1" dirty="0" smtClean="0">
                <a:solidFill>
                  <a:schemeClr val="bg1"/>
                </a:solidFill>
              </a:rPr>
            </a:br>
            <a:r>
              <a:rPr lang="en-US" sz="1000" b="1" dirty="0" smtClean="0">
                <a:solidFill>
                  <a:schemeClr val="bg1"/>
                </a:solidFill>
              </a:rPr>
              <a:t>TAG</a:t>
            </a:r>
            <a:endParaRPr lang="en-US" sz="1000" b="1" dirty="0">
              <a:solidFill>
                <a:schemeClr val="bg1"/>
              </a:solidFill>
            </a:endParaRPr>
          </a:p>
        </p:txBody>
      </p:sp>
      <p:sp>
        <p:nvSpPr>
          <p:cNvPr id="6163" name="Rectangle 19"/>
          <p:cNvSpPr>
            <a:spLocks noChangeArrowheads="1"/>
          </p:cNvSpPr>
          <p:nvPr/>
        </p:nvSpPr>
        <p:spPr bwMode="auto">
          <a:xfrm>
            <a:off x="2195513" y="3671888"/>
            <a:ext cx="739775" cy="8588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802.11</a:t>
            </a:r>
          </a:p>
          <a:p>
            <a:pPr algn="ctr" eaLnBrk="1" hangingPunct="1"/>
            <a:r>
              <a:rPr lang="en-US" sz="1000" b="1">
                <a:solidFill>
                  <a:schemeClr val="bg1"/>
                </a:solidFill>
              </a:rPr>
              <a:t>Wireless</a:t>
            </a:r>
          </a:p>
          <a:p>
            <a:pPr algn="ctr" eaLnBrk="1" hangingPunct="1"/>
            <a:r>
              <a:rPr lang="en-US" sz="1000" b="1">
                <a:solidFill>
                  <a:schemeClr val="bg1"/>
                </a:solidFill>
              </a:rPr>
              <a:t>WLAN</a:t>
            </a:r>
          </a:p>
        </p:txBody>
      </p:sp>
      <p:sp>
        <p:nvSpPr>
          <p:cNvPr id="6164" name="Rectangle 20"/>
          <p:cNvSpPr>
            <a:spLocks noChangeArrowheads="1"/>
          </p:cNvSpPr>
          <p:nvPr/>
        </p:nvSpPr>
        <p:spPr bwMode="auto">
          <a:xfrm>
            <a:off x="3111500" y="3670300"/>
            <a:ext cx="739775"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802.15</a:t>
            </a:r>
          </a:p>
          <a:p>
            <a:pPr algn="ctr" eaLnBrk="1" hangingPunct="1"/>
            <a:r>
              <a:rPr lang="en-US" sz="1000" b="1" dirty="0">
                <a:solidFill>
                  <a:schemeClr val="bg1"/>
                </a:solidFill>
              </a:rPr>
              <a:t>Wireless</a:t>
            </a:r>
          </a:p>
          <a:p>
            <a:pPr algn="ctr" eaLnBrk="1" hangingPunct="1"/>
            <a:r>
              <a:rPr lang="en-US" sz="1000" b="1" dirty="0" smtClean="0">
                <a:solidFill>
                  <a:schemeClr val="bg1"/>
                </a:solidFill>
              </a:rPr>
              <a:t>Specialty</a:t>
            </a:r>
            <a:endParaRPr lang="en-US" sz="1000" b="1" dirty="0">
              <a:solidFill>
                <a:schemeClr val="bg1"/>
              </a:solidFill>
            </a:endParaRPr>
          </a:p>
          <a:p>
            <a:pPr algn="ctr" eaLnBrk="1" hangingPunct="1"/>
            <a:r>
              <a:rPr lang="en-US" sz="1000" b="1" dirty="0">
                <a:solidFill>
                  <a:schemeClr val="bg1"/>
                </a:solidFill>
              </a:rPr>
              <a:t>Networks</a:t>
            </a:r>
          </a:p>
        </p:txBody>
      </p:sp>
      <p:sp>
        <p:nvSpPr>
          <p:cNvPr id="6165" name="Freeform 21"/>
          <p:cNvSpPr>
            <a:spLocks/>
          </p:cNvSpPr>
          <p:nvPr/>
        </p:nvSpPr>
        <p:spPr bwMode="auto">
          <a:xfrm>
            <a:off x="1590675" y="2320925"/>
            <a:ext cx="3486150" cy="244475"/>
          </a:xfrm>
          <a:custGeom>
            <a:avLst/>
            <a:gdLst>
              <a:gd name="T0" fmla="*/ 0 w 1920"/>
              <a:gd name="T1" fmla="*/ 244475 h 96"/>
              <a:gd name="T2" fmla="*/ 0 w 1920"/>
              <a:gd name="T3" fmla="*/ 0 h 96"/>
              <a:gd name="T4" fmla="*/ 3486150 w 1920"/>
              <a:gd name="T5" fmla="*/ 0 h 96"/>
              <a:gd name="T6" fmla="*/ 3486150 w 1920"/>
              <a:gd name="T7" fmla="*/ 244475 h 96"/>
              <a:gd name="T8" fmla="*/ 0 60000 65536"/>
              <a:gd name="T9" fmla="*/ 0 60000 65536"/>
              <a:gd name="T10" fmla="*/ 0 60000 65536"/>
              <a:gd name="T11" fmla="*/ 0 60000 65536"/>
              <a:gd name="T12" fmla="*/ 0 w 1920"/>
              <a:gd name="T13" fmla="*/ 0 h 96"/>
              <a:gd name="T14" fmla="*/ 1920 w 1920"/>
              <a:gd name="T15" fmla="*/ 96 h 96"/>
            </a:gdLst>
            <a:ahLst/>
            <a:cxnLst>
              <a:cxn ang="T8">
                <a:pos x="T0" y="T1"/>
              </a:cxn>
              <a:cxn ang="T9">
                <a:pos x="T2" y="T3"/>
              </a:cxn>
              <a:cxn ang="T10">
                <a:pos x="T4" y="T5"/>
              </a:cxn>
              <a:cxn ang="T11">
                <a:pos x="T6" y="T7"/>
              </a:cxn>
            </a:cxnLst>
            <a:rect l="T12" t="T13" r="T14" b="T15"/>
            <a:pathLst>
              <a:path w="1920" h="96">
                <a:moveTo>
                  <a:pt x="0" y="96"/>
                </a:moveTo>
                <a:lnTo>
                  <a:pt x="0" y="0"/>
                </a:lnTo>
                <a:lnTo>
                  <a:pt x="1920" y="0"/>
                </a:lnTo>
                <a:lnTo>
                  <a:pt x="1920" y="96"/>
                </a:lnTo>
              </a:path>
            </a:pathLst>
          </a:custGeom>
          <a:noFill/>
          <a:ln w="28575"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166" name="Line 22"/>
          <p:cNvSpPr>
            <a:spLocks noChangeShapeType="1"/>
          </p:cNvSpPr>
          <p:nvPr/>
        </p:nvSpPr>
        <p:spPr bwMode="auto">
          <a:xfrm>
            <a:off x="3544888" y="2303463"/>
            <a:ext cx="0" cy="1666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67" name="Rectangle 23"/>
          <p:cNvSpPr>
            <a:spLocks noChangeArrowheads="1"/>
          </p:cNvSpPr>
          <p:nvPr/>
        </p:nvSpPr>
        <p:spPr bwMode="auto">
          <a:xfrm>
            <a:off x="7166199" y="3686175"/>
            <a:ext cx="739775"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802.21</a:t>
            </a:r>
          </a:p>
          <a:p>
            <a:pPr algn="ctr" eaLnBrk="1" hangingPunct="1"/>
            <a:r>
              <a:rPr lang="en-US" sz="1000" b="1" dirty="0">
                <a:solidFill>
                  <a:schemeClr val="bg1"/>
                </a:solidFill>
              </a:rPr>
              <a:t>Media</a:t>
            </a:r>
          </a:p>
          <a:p>
            <a:pPr algn="ctr" eaLnBrk="1" hangingPunct="1"/>
            <a:r>
              <a:rPr lang="en-US" sz="1000" b="1" dirty="0">
                <a:solidFill>
                  <a:schemeClr val="bg1"/>
                </a:solidFill>
              </a:rPr>
              <a:t>Independent</a:t>
            </a:r>
          </a:p>
          <a:p>
            <a:pPr algn="ctr" eaLnBrk="1" hangingPunct="1"/>
            <a:r>
              <a:rPr lang="en-US" sz="1000" b="1" dirty="0">
                <a:solidFill>
                  <a:schemeClr val="bg1"/>
                </a:solidFill>
              </a:rPr>
              <a:t>Handoff </a:t>
            </a:r>
          </a:p>
        </p:txBody>
      </p:sp>
      <p:sp>
        <p:nvSpPr>
          <p:cNvPr id="6168" name="Line 24"/>
          <p:cNvSpPr>
            <a:spLocks noChangeShapeType="1"/>
          </p:cNvSpPr>
          <p:nvPr/>
        </p:nvSpPr>
        <p:spPr bwMode="auto">
          <a:xfrm>
            <a:off x="808038" y="3406775"/>
            <a:ext cx="7346950" cy="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69" name="Rectangle 26"/>
          <p:cNvSpPr>
            <a:spLocks noChangeArrowheads="1"/>
          </p:cNvSpPr>
          <p:nvPr/>
        </p:nvSpPr>
        <p:spPr bwMode="auto">
          <a:xfrm>
            <a:off x="6025472" y="3683000"/>
            <a:ext cx="868362"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802.19</a:t>
            </a:r>
          </a:p>
          <a:p>
            <a:pPr algn="ctr" eaLnBrk="1" hangingPunct="1"/>
            <a:r>
              <a:rPr lang="en-US" sz="1000" b="1">
                <a:solidFill>
                  <a:schemeClr val="bg1"/>
                </a:solidFill>
              </a:rPr>
              <a:t>Co-existence</a:t>
            </a:r>
          </a:p>
          <a:p>
            <a:pPr algn="ctr" eaLnBrk="1" hangingPunct="1"/>
            <a:r>
              <a:rPr lang="en-US" sz="1000" b="1">
                <a:solidFill>
                  <a:schemeClr val="bg1"/>
                </a:solidFill>
              </a:rPr>
              <a:t>WG</a:t>
            </a:r>
          </a:p>
        </p:txBody>
      </p:sp>
      <p:sp>
        <p:nvSpPr>
          <p:cNvPr id="6170" name="Line 27"/>
          <p:cNvSpPr>
            <a:spLocks noChangeShapeType="1"/>
          </p:cNvSpPr>
          <p:nvPr/>
        </p:nvSpPr>
        <p:spPr bwMode="auto">
          <a:xfrm>
            <a:off x="5981700" y="3417888"/>
            <a:ext cx="1588" cy="1439862"/>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1" name="Rectangle 28"/>
          <p:cNvSpPr>
            <a:spLocks noChangeArrowheads="1"/>
          </p:cNvSpPr>
          <p:nvPr/>
        </p:nvSpPr>
        <p:spPr bwMode="auto">
          <a:xfrm>
            <a:off x="304800" y="2478088"/>
            <a:ext cx="2422525" cy="733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endParaRPr lang="en-US" sz="1000" b="1">
              <a:solidFill>
                <a:srgbClr val="FFFF00"/>
              </a:solidFill>
            </a:endParaRPr>
          </a:p>
          <a:p>
            <a:pPr algn="ctr" eaLnBrk="1" hangingPunct="1"/>
            <a:r>
              <a:rPr lang="en-US" sz="1000" b="1">
                <a:solidFill>
                  <a:srgbClr val="FFFF00"/>
                </a:solidFill>
              </a:rPr>
              <a:t>Sponsor</a:t>
            </a:r>
          </a:p>
          <a:p>
            <a:pPr algn="ctr" eaLnBrk="1" hangingPunct="1"/>
            <a:r>
              <a:rPr lang="en-US" sz="1000" b="1">
                <a:solidFill>
                  <a:srgbClr val="FFFF00"/>
                </a:solidFill>
              </a:rPr>
              <a:t>IEEE 802</a:t>
            </a:r>
          </a:p>
          <a:p>
            <a:pPr algn="ctr" eaLnBrk="1" hangingPunct="1"/>
            <a:r>
              <a:rPr lang="en-US" sz="1000" b="1">
                <a:solidFill>
                  <a:srgbClr val="FFFF00"/>
                </a:solidFill>
              </a:rPr>
              <a:t>Local and Metropolitan Area Networks</a:t>
            </a:r>
          </a:p>
          <a:p>
            <a:pPr algn="ctr" eaLnBrk="1" hangingPunct="1"/>
            <a:r>
              <a:rPr lang="en-US" sz="1000" b="1">
                <a:solidFill>
                  <a:srgbClr val="FFFF00"/>
                </a:solidFill>
              </a:rPr>
              <a:t>(LMSC)</a:t>
            </a:r>
          </a:p>
          <a:p>
            <a:pPr algn="ctr" eaLnBrk="1" hangingPunct="1"/>
            <a:endParaRPr lang="en-US" sz="1000" b="1">
              <a:solidFill>
                <a:srgbClr val="FFFF00"/>
              </a:solidFill>
            </a:endParaRPr>
          </a:p>
        </p:txBody>
      </p:sp>
      <p:sp>
        <p:nvSpPr>
          <p:cNvPr id="6172" name="Rectangle 29"/>
          <p:cNvSpPr>
            <a:spLocks noChangeArrowheads="1"/>
          </p:cNvSpPr>
          <p:nvPr/>
        </p:nvSpPr>
        <p:spPr bwMode="auto">
          <a:xfrm>
            <a:off x="2997200"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3" name="Rectangle 30"/>
          <p:cNvSpPr>
            <a:spLocks noChangeArrowheads="1"/>
          </p:cNvSpPr>
          <p:nvPr/>
        </p:nvSpPr>
        <p:spPr bwMode="auto">
          <a:xfrm>
            <a:off x="4418013"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4" name="Line 31"/>
          <p:cNvSpPr>
            <a:spLocks noChangeShapeType="1"/>
          </p:cNvSpPr>
          <p:nvPr/>
        </p:nvSpPr>
        <p:spPr bwMode="auto">
          <a:xfrm>
            <a:off x="6365875" y="2322513"/>
            <a:ext cx="1651000" cy="0"/>
          </a:xfrm>
          <a:prstGeom prst="line">
            <a:avLst/>
          </a:prstGeom>
          <a:noFill/>
          <a:ln w="2857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5" name="Rectangle 32"/>
          <p:cNvSpPr>
            <a:spLocks noChangeArrowheads="1"/>
          </p:cNvSpPr>
          <p:nvPr/>
        </p:nvSpPr>
        <p:spPr bwMode="auto">
          <a:xfrm>
            <a:off x="5783263"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6" name="Line 33"/>
          <p:cNvSpPr>
            <a:spLocks noChangeShapeType="1"/>
          </p:cNvSpPr>
          <p:nvPr/>
        </p:nvSpPr>
        <p:spPr bwMode="auto">
          <a:xfrm>
            <a:off x="5051425" y="2322513"/>
            <a:ext cx="1371600" cy="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7" name="Line 34"/>
          <p:cNvSpPr>
            <a:spLocks noChangeShapeType="1"/>
          </p:cNvSpPr>
          <p:nvPr/>
        </p:nvSpPr>
        <p:spPr bwMode="auto">
          <a:xfrm>
            <a:off x="6423025" y="2319338"/>
            <a:ext cx="0" cy="20320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9" name="Rectangle 36"/>
          <p:cNvSpPr>
            <a:spLocks noChangeArrowheads="1"/>
          </p:cNvSpPr>
          <p:nvPr/>
        </p:nvSpPr>
        <p:spPr bwMode="auto">
          <a:xfrm>
            <a:off x="5069364" y="3678238"/>
            <a:ext cx="739775" cy="8588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802.18</a:t>
            </a:r>
          </a:p>
          <a:p>
            <a:pPr algn="ctr" eaLnBrk="1" hangingPunct="1"/>
            <a:r>
              <a:rPr lang="en-US" sz="1000" b="1" dirty="0">
                <a:solidFill>
                  <a:schemeClr val="bg1"/>
                </a:solidFill>
              </a:rPr>
              <a:t>Radio</a:t>
            </a:r>
          </a:p>
          <a:p>
            <a:pPr algn="ctr" eaLnBrk="1" hangingPunct="1"/>
            <a:r>
              <a:rPr lang="en-US" sz="1000" b="1" dirty="0">
                <a:solidFill>
                  <a:schemeClr val="bg1"/>
                </a:solidFill>
              </a:rPr>
              <a:t>Regulatory</a:t>
            </a:r>
          </a:p>
          <a:p>
            <a:pPr algn="ctr" eaLnBrk="1" hangingPunct="1"/>
            <a:r>
              <a:rPr lang="en-US" sz="1000" b="1" dirty="0">
                <a:solidFill>
                  <a:schemeClr val="bg1"/>
                </a:solidFill>
              </a:rPr>
              <a:t>TAG</a:t>
            </a:r>
          </a:p>
        </p:txBody>
      </p:sp>
      <p:sp>
        <p:nvSpPr>
          <p:cNvPr id="6180" name="Rectangle 37"/>
          <p:cNvSpPr>
            <a:spLocks noChangeArrowheads="1"/>
          </p:cNvSpPr>
          <p:nvPr/>
        </p:nvSpPr>
        <p:spPr bwMode="auto">
          <a:xfrm>
            <a:off x="4059238" y="3663950"/>
            <a:ext cx="739775"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802.16</a:t>
            </a:r>
          </a:p>
          <a:p>
            <a:pPr algn="ctr" eaLnBrk="1" hangingPunct="1"/>
            <a:r>
              <a:rPr lang="en-US" sz="1000" b="1">
                <a:solidFill>
                  <a:schemeClr val="bg1"/>
                </a:solidFill>
              </a:rPr>
              <a:t>Wireless</a:t>
            </a:r>
          </a:p>
          <a:p>
            <a:pPr algn="ctr" eaLnBrk="1" hangingPunct="1"/>
            <a:r>
              <a:rPr lang="en-US" sz="1000" b="1">
                <a:solidFill>
                  <a:schemeClr val="bg1"/>
                </a:solidFill>
              </a:rPr>
              <a:t>Broadband </a:t>
            </a:r>
          </a:p>
          <a:p>
            <a:pPr algn="ctr" eaLnBrk="1" hangingPunct="1"/>
            <a:r>
              <a:rPr lang="en-US" sz="1000" b="1">
                <a:solidFill>
                  <a:schemeClr val="bg1"/>
                </a:solidFill>
              </a:rPr>
              <a:t>Access</a:t>
            </a:r>
          </a:p>
        </p:txBody>
      </p:sp>
      <p:sp>
        <p:nvSpPr>
          <p:cNvPr id="6181" name="Rectangle 38"/>
          <p:cNvSpPr>
            <a:spLocks noChangeArrowheads="1"/>
          </p:cNvSpPr>
          <p:nvPr/>
        </p:nvSpPr>
        <p:spPr bwMode="auto">
          <a:xfrm>
            <a:off x="5551488" y="4724400"/>
            <a:ext cx="868362"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802.22</a:t>
            </a:r>
          </a:p>
          <a:p>
            <a:pPr algn="ctr" eaLnBrk="1" hangingPunct="1"/>
            <a:r>
              <a:rPr lang="en-US" sz="1000" b="1">
                <a:solidFill>
                  <a:schemeClr val="bg1"/>
                </a:solidFill>
              </a:rPr>
              <a:t>Wireless</a:t>
            </a:r>
          </a:p>
          <a:p>
            <a:pPr algn="ctr" eaLnBrk="1" hangingPunct="1"/>
            <a:r>
              <a:rPr lang="en-US" sz="1000" b="1">
                <a:solidFill>
                  <a:schemeClr val="bg1"/>
                </a:solidFill>
              </a:rPr>
              <a:t>Regional</a:t>
            </a:r>
          </a:p>
          <a:p>
            <a:pPr algn="ctr" eaLnBrk="1" hangingPunct="1"/>
            <a:r>
              <a:rPr lang="en-US" sz="1000" b="1">
                <a:solidFill>
                  <a:schemeClr val="bg1"/>
                </a:solidFill>
              </a:rPr>
              <a:t>Area</a:t>
            </a:r>
          </a:p>
          <a:p>
            <a:pPr algn="ctr" eaLnBrk="1" hangingPunct="1"/>
            <a:r>
              <a:rPr lang="en-US" sz="1000" b="1">
                <a:solidFill>
                  <a:schemeClr val="bg1"/>
                </a:solidFill>
              </a:rPr>
              <a:t>Networks</a:t>
            </a:r>
          </a:p>
        </p:txBody>
      </p:sp>
      <p:sp>
        <p:nvSpPr>
          <p:cNvPr id="6182" name="Rectangle 39"/>
          <p:cNvSpPr>
            <a:spLocks noChangeArrowheads="1"/>
          </p:cNvSpPr>
          <p:nvPr/>
        </p:nvSpPr>
        <p:spPr bwMode="auto">
          <a:xfrm>
            <a:off x="344488" y="3679825"/>
            <a:ext cx="738187"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a:t>
            </a:r>
          </a:p>
          <a:p>
            <a:pPr algn="ctr" eaLnBrk="1" hangingPunct="1"/>
            <a:r>
              <a:rPr lang="en-US" sz="1000" b="1">
                <a:solidFill>
                  <a:schemeClr val="bg1"/>
                </a:solidFill>
              </a:rPr>
              <a:t>Higher</a:t>
            </a:r>
          </a:p>
          <a:p>
            <a:pPr algn="ctr" eaLnBrk="1" hangingPunct="1"/>
            <a:r>
              <a:rPr lang="en-US" sz="1000" b="1">
                <a:solidFill>
                  <a:schemeClr val="bg1"/>
                </a:solidFill>
              </a:rPr>
              <a:t>Layer</a:t>
            </a:r>
          </a:p>
          <a:p>
            <a:pPr algn="ctr" eaLnBrk="1" hangingPunct="1"/>
            <a:r>
              <a:rPr lang="en-US" sz="1000" b="1">
                <a:solidFill>
                  <a:schemeClr val="bg1"/>
                </a:solidFill>
              </a:rPr>
              <a:t>LAN</a:t>
            </a:r>
          </a:p>
          <a:p>
            <a:pPr algn="ctr" eaLnBrk="1" hangingPunct="1"/>
            <a:r>
              <a:rPr lang="en-US" sz="1000" b="1">
                <a:solidFill>
                  <a:schemeClr val="bg1"/>
                </a:solidFill>
              </a:rPr>
              <a:t>Protocols</a:t>
            </a:r>
          </a:p>
        </p:txBody>
      </p:sp>
      <p:sp>
        <p:nvSpPr>
          <p:cNvPr id="6183" name="Rectangle 40"/>
          <p:cNvSpPr>
            <a:spLocks noChangeArrowheads="1"/>
          </p:cNvSpPr>
          <p:nvPr/>
        </p:nvSpPr>
        <p:spPr bwMode="auto">
          <a:xfrm>
            <a:off x="7648649" y="4725144"/>
            <a:ext cx="739775" cy="844550"/>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smtClean="0">
                <a:solidFill>
                  <a:schemeClr val="bg1"/>
                </a:solidFill>
              </a:rPr>
              <a:t>Privacy</a:t>
            </a:r>
            <a:endParaRPr lang="en-US" sz="1000" b="1" dirty="0">
              <a:solidFill>
                <a:schemeClr val="bg1"/>
              </a:solidFill>
            </a:endParaRPr>
          </a:p>
          <a:p>
            <a:pPr algn="ctr" eaLnBrk="1" hangingPunct="1"/>
            <a:r>
              <a:rPr lang="en-US" sz="1000" b="1" dirty="0" smtClean="0">
                <a:solidFill>
                  <a:schemeClr val="bg1"/>
                </a:solidFill>
              </a:rPr>
              <a:t>Study</a:t>
            </a:r>
          </a:p>
          <a:p>
            <a:pPr algn="ctr" eaLnBrk="1" hangingPunct="1"/>
            <a:r>
              <a:rPr lang="en-US" sz="1000" b="1" dirty="0" smtClean="0">
                <a:solidFill>
                  <a:schemeClr val="bg1"/>
                </a:solidFill>
              </a:rPr>
              <a:t>Group</a:t>
            </a:r>
            <a:endParaRPr lang="en-US" sz="1000" b="1" dirty="0">
              <a:solidFill>
                <a:schemeClr val="bg1"/>
              </a:solidFill>
            </a:endParaRPr>
          </a:p>
        </p:txBody>
      </p:sp>
      <p:sp>
        <p:nvSpPr>
          <p:cNvPr id="6184" name="Oval 41"/>
          <p:cNvSpPr>
            <a:spLocks noChangeArrowheads="1"/>
          </p:cNvSpPr>
          <p:nvPr/>
        </p:nvSpPr>
        <p:spPr bwMode="auto">
          <a:xfrm>
            <a:off x="2843213" y="3213100"/>
            <a:ext cx="1295400" cy="1676400"/>
          </a:xfrm>
          <a:prstGeom prst="ellipse">
            <a:avLst/>
          </a:prstGeom>
          <a:noFill/>
          <a:ln w="28575">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185" name="Text Box 42"/>
          <p:cNvSpPr txBox="1">
            <a:spLocks noChangeArrowheads="1"/>
          </p:cNvSpPr>
          <p:nvPr/>
        </p:nvSpPr>
        <p:spPr bwMode="auto">
          <a:xfrm>
            <a:off x="228600" y="5811986"/>
            <a:ext cx="4495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800" dirty="0"/>
              <a:t>Voting </a:t>
            </a:r>
            <a:r>
              <a:rPr lang="en-US" sz="1800" dirty="0" smtClean="0"/>
              <a:t>Members:  78</a:t>
            </a:r>
            <a:endParaRPr lang="en-US" sz="1800" dirty="0"/>
          </a:p>
          <a:p>
            <a:pPr eaLnBrk="1" hangingPunct="1"/>
            <a:r>
              <a:rPr lang="en-US" sz="1800" dirty="0">
                <a:solidFill>
                  <a:srgbClr val="FF0000"/>
                </a:solidFill>
              </a:rPr>
              <a:t>www.ieee802.org/15</a:t>
            </a:r>
          </a:p>
        </p:txBody>
      </p:sp>
      <p:sp>
        <p:nvSpPr>
          <p:cNvPr id="6186" name="Line 43"/>
          <p:cNvSpPr>
            <a:spLocks noChangeShapeType="1"/>
          </p:cNvSpPr>
          <p:nvPr/>
        </p:nvSpPr>
        <p:spPr bwMode="auto">
          <a:xfrm flipV="1">
            <a:off x="2555776" y="4815110"/>
            <a:ext cx="536575" cy="99687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 name="Rectangle 40"/>
          <p:cNvSpPr>
            <a:spLocks noChangeArrowheads="1"/>
          </p:cNvSpPr>
          <p:nvPr/>
        </p:nvSpPr>
        <p:spPr bwMode="auto">
          <a:xfrm>
            <a:off x="323528" y="4797152"/>
            <a:ext cx="739775" cy="844550"/>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err="1" smtClean="0">
                <a:solidFill>
                  <a:schemeClr val="bg1"/>
                </a:solidFill>
              </a:rPr>
              <a:t>OmniRan</a:t>
            </a:r>
            <a:endParaRPr lang="en-US" sz="1000" b="1"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802.15 Scope and Purpose</a:t>
            </a:r>
          </a:p>
        </p:txBody>
      </p:sp>
      <p:sp>
        <p:nvSpPr>
          <p:cNvPr id="8195" name="Rectangle 3"/>
          <p:cNvSpPr>
            <a:spLocks noGrp="1" noChangeArrowheads="1"/>
          </p:cNvSpPr>
          <p:nvPr>
            <p:ph type="body" idx="1"/>
          </p:nvPr>
        </p:nvSpPr>
        <p:spPr>
          <a:xfrm>
            <a:off x="468313" y="1341438"/>
            <a:ext cx="8229600" cy="4525962"/>
          </a:xfrm>
        </p:spPr>
        <p:txBody>
          <a:bodyPr/>
          <a:lstStyle/>
          <a:p>
            <a:pPr eaLnBrk="1" hangingPunct="1">
              <a:lnSpc>
                <a:spcPct val="90000"/>
              </a:lnSpc>
            </a:pPr>
            <a:r>
              <a:rPr lang="en-US" sz="2800" dirty="0" smtClean="0"/>
              <a:t>Initial activities focused on wearable devices hence “personal area networks”</a:t>
            </a:r>
          </a:p>
          <a:p>
            <a:pPr eaLnBrk="1" hangingPunct="1">
              <a:lnSpc>
                <a:spcPct val="90000"/>
              </a:lnSpc>
            </a:pPr>
            <a:r>
              <a:rPr lang="en-US" sz="2800" dirty="0"/>
              <a:t>Focus is on “specialty”, typically short range, communications. </a:t>
            </a:r>
            <a:r>
              <a:rPr lang="en-US" sz="2800" dirty="0" smtClean="0"/>
              <a:t>If </a:t>
            </a:r>
            <a:r>
              <a:rPr lang="en-US" sz="2800" dirty="0"/>
              <a:t>it is wireless and not a LAN, MAN, RAN, or WAN, odds are its 802.15</a:t>
            </a:r>
          </a:p>
          <a:p>
            <a:pPr eaLnBrk="1" hangingPunct="1">
              <a:lnSpc>
                <a:spcPct val="90000"/>
              </a:lnSpc>
            </a:pPr>
            <a:r>
              <a:rPr lang="en-US" sz="2800" dirty="0" smtClean="0"/>
              <a:t>Activities are diverse and varied</a:t>
            </a:r>
          </a:p>
          <a:p>
            <a:pPr lvl="1" eaLnBrk="1" hangingPunct="1">
              <a:lnSpc>
                <a:spcPct val="90000"/>
              </a:lnSpc>
            </a:pPr>
            <a:r>
              <a:rPr lang="en-US" sz="2400" dirty="0" smtClean="0"/>
              <a:t>Data rates from 2kbps to 100gbs</a:t>
            </a:r>
          </a:p>
          <a:p>
            <a:pPr lvl="1" eaLnBrk="1" hangingPunct="1">
              <a:lnSpc>
                <a:spcPct val="90000"/>
              </a:lnSpc>
            </a:pPr>
            <a:r>
              <a:rPr lang="en-US" sz="2400" dirty="0" smtClean="0"/>
              <a:t>Ranges from meters to kilometers</a:t>
            </a:r>
          </a:p>
          <a:p>
            <a:pPr lvl="1" eaLnBrk="1" hangingPunct="1">
              <a:lnSpc>
                <a:spcPct val="90000"/>
              </a:lnSpc>
            </a:pPr>
            <a:r>
              <a:rPr lang="en-US" sz="2400" dirty="0" smtClean="0"/>
              <a:t>Frequencies from 400MHz to 800THz</a:t>
            </a:r>
          </a:p>
          <a:p>
            <a:pPr lvl="1" eaLnBrk="1" hangingPunct="1">
              <a:lnSpc>
                <a:spcPct val="90000"/>
              </a:lnSpc>
            </a:pPr>
            <a:r>
              <a:rPr lang="en-US" sz="2400" dirty="0" smtClean="0"/>
              <a:t>Predominantly non TCP/IP applications</a:t>
            </a:r>
          </a:p>
          <a:p>
            <a:pPr eaLnBrk="1" hangingPunct="1">
              <a:lnSpc>
                <a:spcPct val="90000"/>
              </a:lnSpc>
            </a:pPr>
            <a:r>
              <a:rPr lang="en-US" sz="2800" dirty="0" smtClean="0"/>
              <a:t>Only 802 Working Group with multiple MACs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802.15 Completed Projects</a:t>
            </a:r>
          </a:p>
        </p:txBody>
      </p:sp>
      <p:sp>
        <p:nvSpPr>
          <p:cNvPr id="9219" name="Rectangle 3"/>
          <p:cNvSpPr>
            <a:spLocks noGrp="1" noChangeArrowheads="1"/>
          </p:cNvSpPr>
          <p:nvPr>
            <p:ph type="body" idx="1"/>
          </p:nvPr>
        </p:nvSpPr>
        <p:spPr>
          <a:xfrm>
            <a:off x="323850" y="1341438"/>
            <a:ext cx="8686800" cy="4525962"/>
          </a:xfrm>
        </p:spPr>
        <p:txBody>
          <a:bodyPr/>
          <a:lstStyle/>
          <a:p>
            <a:pPr eaLnBrk="1" hangingPunct="1">
              <a:spcAft>
                <a:spcPts val="1200"/>
              </a:spcAft>
            </a:pPr>
            <a:r>
              <a:rPr lang="en-US" sz="2400" dirty="0" smtClean="0"/>
              <a:t>802.15.1 - Original Bluetooth</a:t>
            </a:r>
          </a:p>
          <a:p>
            <a:pPr eaLnBrk="1" hangingPunct="1">
              <a:spcAft>
                <a:spcPts val="1200"/>
              </a:spcAft>
            </a:pPr>
            <a:r>
              <a:rPr lang="en-US" sz="2400" dirty="0" smtClean="0"/>
              <a:t>802.15.2 - Coexistence Recommended Practice Bluetooth/802.11</a:t>
            </a:r>
          </a:p>
          <a:p>
            <a:pPr eaLnBrk="1" hangingPunct="1"/>
            <a:r>
              <a:rPr lang="en-US" sz="2400" dirty="0" smtClean="0"/>
              <a:t>802.15.3 - High Rate (55 Mbps) Multimedia WPAN</a:t>
            </a:r>
          </a:p>
          <a:p>
            <a:pPr marL="457200" lvl="1" indent="0" eaLnBrk="1" hangingPunct="1">
              <a:buNone/>
            </a:pPr>
            <a:r>
              <a:rPr lang="en-US" sz="2400" dirty="0" smtClean="0"/>
              <a:t>15.3 amendments:</a:t>
            </a:r>
          </a:p>
          <a:p>
            <a:pPr lvl="1" eaLnBrk="1" hangingPunct="1"/>
            <a:r>
              <a:rPr lang="en-US" sz="2200" dirty="0" smtClean="0"/>
              <a:t>802.15.3c - High Rate (&gt;1Gbps) </a:t>
            </a:r>
            <a:r>
              <a:rPr lang="en-US" sz="2200" dirty="0" err="1" smtClean="0"/>
              <a:t>mmWave</a:t>
            </a:r>
            <a:r>
              <a:rPr lang="en-US" sz="2200" dirty="0" smtClean="0"/>
              <a:t> 15.3 PHY</a:t>
            </a:r>
          </a:p>
          <a:p>
            <a:pPr lvl="1" eaLnBrk="1" hangingPunct="1"/>
            <a:r>
              <a:rPr lang="en-US" sz="2200" dirty="0" smtClean="0"/>
              <a:t>802.15.3 Revision A </a:t>
            </a:r>
            <a:r>
              <a:rPr lang="en-US" sz="2200" dirty="0"/>
              <a:t>- Roll-up of amendments b and c plus conversion from 64 bit to 48 bit MAC </a:t>
            </a:r>
            <a:r>
              <a:rPr lang="en-US" sz="2200" dirty="0" smtClean="0"/>
              <a:t>addressing</a:t>
            </a:r>
          </a:p>
          <a:p>
            <a:pPr lvl="1" eaLnBrk="1" hangingPunct="1"/>
            <a:r>
              <a:rPr lang="en-US" sz="2200" dirty="0" smtClean="0"/>
              <a:t>802.15.3e - High-Rate Close Proximity Point-to-Point Communications (initial target use - Japan Olympics)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404813"/>
            <a:ext cx="8229600" cy="792162"/>
          </a:xfrm>
        </p:spPr>
        <p:txBody>
          <a:bodyPr/>
          <a:lstStyle/>
          <a:p>
            <a:pPr eaLnBrk="1" hangingPunct="1"/>
            <a:r>
              <a:rPr lang="en-US" dirty="0" smtClean="0"/>
              <a:t>802.15 Completed Projects</a:t>
            </a:r>
          </a:p>
        </p:txBody>
      </p:sp>
      <p:sp>
        <p:nvSpPr>
          <p:cNvPr id="10243" name="Rectangle 3"/>
          <p:cNvSpPr>
            <a:spLocks noGrp="1" noChangeArrowheads="1"/>
          </p:cNvSpPr>
          <p:nvPr>
            <p:ph type="body" idx="1"/>
          </p:nvPr>
        </p:nvSpPr>
        <p:spPr>
          <a:xfrm>
            <a:off x="457200" y="1412776"/>
            <a:ext cx="8458200" cy="4824536"/>
          </a:xfrm>
        </p:spPr>
        <p:txBody>
          <a:bodyPr/>
          <a:lstStyle/>
          <a:p>
            <a:pPr eaLnBrk="1" hangingPunct="1"/>
            <a:r>
              <a:rPr lang="en-US" sz="2400" dirty="0"/>
              <a:t>802.15.4 - Low Rate (250kbps). Energy Efficient WPAN for WSN type </a:t>
            </a:r>
            <a:r>
              <a:rPr lang="en-US" sz="2400" dirty="0" smtClean="0"/>
              <a:t>applications (initial publication in 2003)</a:t>
            </a:r>
            <a:endParaRPr lang="en-US" sz="2400" dirty="0"/>
          </a:p>
          <a:p>
            <a:pPr marL="457200" lvl="1" indent="0" eaLnBrk="1" hangingPunct="1">
              <a:buNone/>
            </a:pPr>
            <a:r>
              <a:rPr lang="en-US" sz="2400" dirty="0"/>
              <a:t>15.4 Amendments/Revisions:</a:t>
            </a:r>
          </a:p>
          <a:p>
            <a:pPr lvl="1" eaLnBrk="1" hangingPunct="1"/>
            <a:r>
              <a:rPr lang="en-US" sz="2200" dirty="0" smtClean="0"/>
              <a:t>802.15.4-2006 Revision - </a:t>
            </a:r>
            <a:r>
              <a:rPr lang="en-US" sz="2200" dirty="0"/>
              <a:t>bug </a:t>
            </a:r>
            <a:r>
              <a:rPr lang="en-US" sz="2200" dirty="0" smtClean="0"/>
              <a:t>fixes, security update, and add higher rate sub-GHz PHY</a:t>
            </a:r>
            <a:endParaRPr lang="en-US" sz="2200" dirty="0"/>
          </a:p>
          <a:p>
            <a:pPr lvl="1" eaLnBrk="1" hangingPunct="1">
              <a:lnSpc>
                <a:spcPct val="80000"/>
              </a:lnSpc>
            </a:pPr>
            <a:r>
              <a:rPr lang="en-US" sz="2200" dirty="0"/>
              <a:t>802.15.4a - Higher data rate 15.4 UWB PHY</a:t>
            </a:r>
          </a:p>
          <a:p>
            <a:pPr lvl="1" eaLnBrk="1" hangingPunct="1">
              <a:lnSpc>
                <a:spcPct val="80000"/>
              </a:lnSpc>
            </a:pPr>
            <a:r>
              <a:rPr lang="en-US" sz="2200" dirty="0"/>
              <a:t>802.15.4c - Sub 1 GHz 15.4 PHY for China</a:t>
            </a:r>
          </a:p>
          <a:p>
            <a:pPr lvl="1" eaLnBrk="1" hangingPunct="1">
              <a:lnSpc>
                <a:spcPct val="80000"/>
              </a:lnSpc>
            </a:pPr>
            <a:r>
              <a:rPr lang="en-US" sz="2200" dirty="0" smtClean="0"/>
              <a:t>802.15.4d </a:t>
            </a:r>
            <a:r>
              <a:rPr lang="en-US" sz="2200" dirty="0"/>
              <a:t>- Sub 1 GHz 15.4 PHY for Japan</a:t>
            </a:r>
          </a:p>
          <a:p>
            <a:pPr lvl="1" eaLnBrk="1" hangingPunct="1">
              <a:lnSpc>
                <a:spcPct val="80000"/>
              </a:lnSpc>
            </a:pPr>
            <a:r>
              <a:rPr lang="en-US" sz="2200" dirty="0" smtClean="0"/>
              <a:t>802.15.4e - 15.4 MAC Enhancements (GTS among others)</a:t>
            </a:r>
          </a:p>
          <a:p>
            <a:pPr lvl="1" eaLnBrk="1" hangingPunct="1">
              <a:lnSpc>
                <a:spcPct val="80000"/>
              </a:lnSpc>
            </a:pPr>
            <a:r>
              <a:rPr lang="en-US" sz="2200" dirty="0" smtClean="0"/>
              <a:t>802.15.4f  - 15.4 PHY for Active RFID</a:t>
            </a:r>
          </a:p>
          <a:p>
            <a:pPr lvl="1" eaLnBrk="1" hangingPunct="1">
              <a:lnSpc>
                <a:spcPct val="80000"/>
              </a:lnSpc>
            </a:pPr>
            <a:r>
              <a:rPr lang="en-US" sz="2200" dirty="0" smtClean="0"/>
              <a:t>802.15.4g - 15.4 PHY for Field Area Smart Utility Networks</a:t>
            </a:r>
          </a:p>
          <a:p>
            <a:pPr lvl="1" eaLnBrk="1" hangingPunct="1">
              <a:lnSpc>
                <a:spcPct val="80000"/>
              </a:lnSpc>
            </a:pPr>
            <a:r>
              <a:rPr lang="en-US" sz="2200" dirty="0" smtClean="0"/>
              <a:t>802.15.4-2011 Revision - </a:t>
            </a:r>
            <a:r>
              <a:rPr lang="en-US" sz="2200" dirty="0"/>
              <a:t>roll-up of </a:t>
            </a:r>
            <a:r>
              <a:rPr lang="en-US" sz="2200" dirty="0" smtClean="0"/>
              <a:t>amendments a, c, and d</a:t>
            </a:r>
          </a:p>
          <a:p>
            <a:pPr lvl="1" eaLnBrk="1" hangingPunct="1">
              <a:lnSpc>
                <a:spcPct val="80000"/>
              </a:lnSpc>
            </a:pPr>
            <a:r>
              <a:rPr lang="en-US" sz="2200" dirty="0" smtClean="0"/>
              <a:t>802.15.4j - </a:t>
            </a:r>
            <a:r>
              <a:rPr lang="en-US" sz="2200" dirty="0"/>
              <a:t>15.4 PHY </a:t>
            </a:r>
            <a:r>
              <a:rPr lang="en-US" sz="2200" dirty="0" smtClean="0"/>
              <a:t>using US dedicated medical band</a:t>
            </a:r>
          </a:p>
          <a:p>
            <a:pPr lvl="1" eaLnBrk="1" hangingPunct="1">
              <a:lnSpc>
                <a:spcPct val="80000"/>
              </a:lnSpc>
            </a:pPr>
            <a:r>
              <a:rPr lang="en-US" sz="2200" dirty="0"/>
              <a:t>802.15.4k - 15.4 PHY for Low Energy </a:t>
            </a:r>
            <a:r>
              <a:rPr lang="en-US" sz="2200" dirty="0" smtClean="0"/>
              <a:t>Critical</a:t>
            </a:r>
            <a:br>
              <a:rPr lang="en-US" sz="2200" dirty="0" smtClean="0"/>
            </a:br>
            <a:r>
              <a:rPr lang="en-US" sz="2200" dirty="0" smtClean="0"/>
              <a:t>Infrastructure Monitoring</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404813"/>
            <a:ext cx="8229600" cy="792162"/>
          </a:xfrm>
        </p:spPr>
        <p:txBody>
          <a:bodyPr/>
          <a:lstStyle/>
          <a:p>
            <a:pPr eaLnBrk="1" hangingPunct="1"/>
            <a:r>
              <a:rPr lang="en-US" dirty="0" smtClean="0"/>
              <a:t>802.15 Completed Projects</a:t>
            </a:r>
          </a:p>
        </p:txBody>
      </p:sp>
      <p:sp>
        <p:nvSpPr>
          <p:cNvPr id="10243" name="Rectangle 3"/>
          <p:cNvSpPr>
            <a:spLocks noGrp="1" noChangeArrowheads="1"/>
          </p:cNvSpPr>
          <p:nvPr>
            <p:ph type="body" idx="1"/>
          </p:nvPr>
        </p:nvSpPr>
        <p:spPr>
          <a:xfrm>
            <a:off x="457200" y="1412776"/>
            <a:ext cx="8458200" cy="4525963"/>
          </a:xfrm>
        </p:spPr>
        <p:txBody>
          <a:bodyPr/>
          <a:lstStyle/>
          <a:p>
            <a:pPr marL="457200" lvl="1" indent="0" eaLnBrk="1" hangingPunct="1">
              <a:lnSpc>
                <a:spcPct val="80000"/>
              </a:lnSpc>
              <a:buNone/>
            </a:pPr>
            <a:r>
              <a:rPr lang="en-US" sz="2400" dirty="0"/>
              <a:t>15.4 Amendments/Revisions (</a:t>
            </a:r>
            <a:r>
              <a:rPr lang="en-US" sz="2400" dirty="0" err="1"/>
              <a:t>cont</a:t>
            </a:r>
            <a:r>
              <a:rPr lang="en-US" sz="2400" dirty="0"/>
              <a:t>):</a:t>
            </a:r>
          </a:p>
          <a:p>
            <a:pPr lvl="1" eaLnBrk="1" hangingPunct="1">
              <a:lnSpc>
                <a:spcPct val="80000"/>
              </a:lnSpc>
            </a:pPr>
            <a:r>
              <a:rPr lang="en-US" sz="2200" dirty="0"/>
              <a:t>802.15.4m - 15.4 PHY for operation in TV White Spaces</a:t>
            </a:r>
          </a:p>
          <a:p>
            <a:pPr lvl="1" eaLnBrk="1" hangingPunct="1">
              <a:lnSpc>
                <a:spcPct val="80000"/>
              </a:lnSpc>
            </a:pPr>
            <a:r>
              <a:rPr lang="en-US" sz="2200" dirty="0" smtClean="0"/>
              <a:t>802.15.4n </a:t>
            </a:r>
            <a:r>
              <a:rPr lang="en-US" sz="2200" dirty="0"/>
              <a:t>- 15.4 PHY for Chinese Medical Applications </a:t>
            </a:r>
          </a:p>
          <a:p>
            <a:pPr lvl="1" eaLnBrk="1" hangingPunct="1">
              <a:lnSpc>
                <a:spcPct val="80000"/>
              </a:lnSpc>
            </a:pPr>
            <a:r>
              <a:rPr lang="en-US" sz="2200" dirty="0"/>
              <a:t>802.15.4p - 15.4 PHY for Rail Communications and Control</a:t>
            </a:r>
          </a:p>
          <a:p>
            <a:pPr lvl="1" eaLnBrk="1" hangingPunct="1">
              <a:lnSpc>
                <a:spcPct val="80000"/>
              </a:lnSpc>
            </a:pPr>
            <a:r>
              <a:rPr lang="en-US" sz="2200" dirty="0"/>
              <a:t>802.15.4q - Ultra Low Power 15.4 PHY</a:t>
            </a:r>
          </a:p>
          <a:p>
            <a:pPr lvl="1" eaLnBrk="1" hangingPunct="1">
              <a:lnSpc>
                <a:spcPct val="80000"/>
              </a:lnSpc>
            </a:pPr>
            <a:r>
              <a:rPr lang="en-US" sz="2200" dirty="0" smtClean="0"/>
              <a:t>802.15.4-2015 Revision - bug </a:t>
            </a:r>
            <a:r>
              <a:rPr lang="en-US" sz="2200" dirty="0"/>
              <a:t>fixes and </a:t>
            </a:r>
            <a:r>
              <a:rPr lang="en-US" sz="2200" dirty="0" smtClean="0"/>
              <a:t>roll-up of </a:t>
            </a:r>
            <a:r>
              <a:rPr lang="en-US" sz="2200" dirty="0"/>
              <a:t>amendments e</a:t>
            </a:r>
            <a:r>
              <a:rPr lang="en-US" sz="2200" dirty="0" smtClean="0"/>
              <a:t>, f, g, j, k, m</a:t>
            </a:r>
            <a:r>
              <a:rPr lang="en-US" sz="2200" dirty="0"/>
              <a:t>, and </a:t>
            </a:r>
            <a:r>
              <a:rPr lang="en-US" sz="2200" dirty="0" smtClean="0"/>
              <a:t>p</a:t>
            </a:r>
            <a:endParaRPr lang="en-US" sz="2200" dirty="0"/>
          </a:p>
          <a:p>
            <a:pPr lvl="1" eaLnBrk="1" hangingPunct="1">
              <a:lnSpc>
                <a:spcPct val="80000"/>
              </a:lnSpc>
            </a:pPr>
            <a:r>
              <a:rPr lang="en-US" sz="2200" dirty="0" smtClean="0"/>
              <a:t>802.15.4t - 2 Mbps PHY (includes backwards compatibility mechanism to original 250 kbps O-QPSK)</a:t>
            </a:r>
            <a:endParaRPr lang="en-US" sz="2200" dirty="0"/>
          </a:p>
          <a:p>
            <a:pPr lvl="1" eaLnBrk="1" hangingPunct="1">
              <a:lnSpc>
                <a:spcPct val="80000"/>
              </a:lnSpc>
            </a:pPr>
            <a:r>
              <a:rPr lang="en-US" sz="2200" dirty="0"/>
              <a:t>802.15.4u - 865 MHz to 867 MHz Band in </a:t>
            </a:r>
            <a:r>
              <a:rPr lang="en-US" sz="2200" dirty="0" smtClean="0"/>
              <a:t>India</a:t>
            </a:r>
          </a:p>
          <a:p>
            <a:pPr lvl="1" eaLnBrk="1" hangingPunct="1">
              <a:lnSpc>
                <a:spcPct val="80000"/>
              </a:lnSpc>
            </a:pPr>
            <a:r>
              <a:rPr lang="en-US" sz="2200" dirty="0"/>
              <a:t>802.15.4v - Regional Sub 1GHz Band (RSB</a:t>
            </a:r>
            <a:r>
              <a:rPr lang="en-US" sz="2200" dirty="0" smtClean="0"/>
              <a:t>)</a:t>
            </a:r>
          </a:p>
          <a:p>
            <a:pPr lvl="1" eaLnBrk="1" hangingPunct="1">
              <a:lnSpc>
                <a:spcPct val="80000"/>
              </a:lnSpc>
            </a:pPr>
            <a:endParaRPr lang="en-US" sz="2200" dirty="0"/>
          </a:p>
        </p:txBody>
      </p:sp>
    </p:spTree>
    <p:extLst>
      <p:ext uri="{BB962C8B-B14F-4D97-AF65-F5344CB8AC3E}">
        <p14:creationId xmlns:p14="http://schemas.microsoft.com/office/powerpoint/2010/main" val="769541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802.15 Completed Projects</a:t>
            </a:r>
          </a:p>
        </p:txBody>
      </p:sp>
      <p:sp>
        <p:nvSpPr>
          <p:cNvPr id="9219" name="Rectangle 3"/>
          <p:cNvSpPr>
            <a:spLocks noGrp="1" noChangeArrowheads="1"/>
          </p:cNvSpPr>
          <p:nvPr>
            <p:ph type="body" idx="1"/>
          </p:nvPr>
        </p:nvSpPr>
        <p:spPr>
          <a:xfrm>
            <a:off x="323850" y="1341438"/>
            <a:ext cx="8686800" cy="4525962"/>
          </a:xfrm>
        </p:spPr>
        <p:txBody>
          <a:bodyPr/>
          <a:lstStyle/>
          <a:p>
            <a:pPr eaLnBrk="1" hangingPunct="1">
              <a:spcAft>
                <a:spcPts val="1200"/>
              </a:spcAft>
            </a:pPr>
            <a:r>
              <a:rPr lang="en-US" sz="2400" dirty="0"/>
              <a:t>802.15.5 - Mesh Networking Recommended </a:t>
            </a:r>
            <a:r>
              <a:rPr lang="en-US" sz="2400" dirty="0" smtClean="0"/>
              <a:t>Practice</a:t>
            </a:r>
          </a:p>
          <a:p>
            <a:pPr eaLnBrk="1" hangingPunct="1">
              <a:spcAft>
                <a:spcPts val="1200"/>
              </a:spcAft>
            </a:pPr>
            <a:r>
              <a:rPr lang="en-US" sz="2400" dirty="0"/>
              <a:t>802.15.6 - Body Area Networking for medical and entertainment </a:t>
            </a:r>
            <a:r>
              <a:rPr lang="en-US" sz="2400" dirty="0" smtClean="0"/>
              <a:t>applications</a:t>
            </a:r>
          </a:p>
          <a:p>
            <a:pPr eaLnBrk="1" hangingPunct="1">
              <a:spcAft>
                <a:spcPts val="1200"/>
              </a:spcAft>
            </a:pPr>
            <a:r>
              <a:rPr lang="en-US" sz="2400" dirty="0"/>
              <a:t>802.15.7 - Visible Light Communications using structured </a:t>
            </a:r>
            <a:r>
              <a:rPr lang="en-US" sz="2400" dirty="0" smtClean="0"/>
              <a:t>lighting</a:t>
            </a:r>
          </a:p>
          <a:p>
            <a:pPr eaLnBrk="1" hangingPunct="1">
              <a:spcAft>
                <a:spcPts val="1200"/>
              </a:spcAft>
            </a:pPr>
            <a:r>
              <a:rPr lang="en-US" sz="2400" dirty="0"/>
              <a:t>802.15.9 - KMP-Recommend Practice for a 15.4 Key Management </a:t>
            </a:r>
            <a:r>
              <a:rPr lang="en-US" sz="2400" dirty="0" smtClean="0"/>
              <a:t>Protocol</a:t>
            </a:r>
          </a:p>
          <a:p>
            <a:pPr eaLnBrk="1" hangingPunct="1">
              <a:spcAft>
                <a:spcPts val="1200"/>
              </a:spcAft>
            </a:pPr>
            <a:r>
              <a:rPr lang="en-US" sz="2400" dirty="0" smtClean="0"/>
              <a:t>802.15.10 - Layer 2 Routing </a:t>
            </a:r>
            <a:r>
              <a:rPr lang="en-US" sz="2400" dirty="0"/>
              <a:t>Recommended </a:t>
            </a:r>
            <a:r>
              <a:rPr lang="en-US" sz="2400" dirty="0" smtClean="0"/>
              <a:t>Practice</a:t>
            </a:r>
            <a:endParaRPr lang="en-US" sz="2400" dirty="0"/>
          </a:p>
        </p:txBody>
      </p:sp>
    </p:spTree>
    <p:extLst>
      <p:ext uri="{BB962C8B-B14F-4D97-AF65-F5344CB8AC3E}">
        <p14:creationId xmlns:p14="http://schemas.microsoft.com/office/powerpoint/2010/main" val="13184019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Project Stages</a:t>
            </a:r>
          </a:p>
        </p:txBody>
      </p:sp>
      <p:sp>
        <p:nvSpPr>
          <p:cNvPr id="11267" name="Rectangle 3"/>
          <p:cNvSpPr>
            <a:spLocks noGrp="1" noChangeArrowheads="1"/>
          </p:cNvSpPr>
          <p:nvPr>
            <p:ph type="body" idx="1"/>
          </p:nvPr>
        </p:nvSpPr>
        <p:spPr>
          <a:xfrm>
            <a:off x="601216" y="1600200"/>
            <a:ext cx="7931224" cy="4525963"/>
          </a:xfrm>
        </p:spPr>
        <p:txBody>
          <a:bodyPr/>
          <a:lstStyle/>
          <a:p>
            <a:pPr marL="0" indent="0" eaLnBrk="1" hangingPunct="1">
              <a:lnSpc>
                <a:spcPct val="80000"/>
              </a:lnSpc>
              <a:buNone/>
            </a:pPr>
            <a:r>
              <a:rPr lang="en-US" sz="2800" dirty="0" smtClean="0"/>
              <a:t>3 Main Types of Groups</a:t>
            </a:r>
          </a:p>
          <a:p>
            <a:pPr marL="0" indent="0" eaLnBrk="1" hangingPunct="1">
              <a:lnSpc>
                <a:spcPct val="80000"/>
              </a:lnSpc>
              <a:buNone/>
            </a:pPr>
            <a:endParaRPr lang="en-US" sz="900" dirty="0" smtClean="0"/>
          </a:p>
          <a:p>
            <a:pPr lvl="1" eaLnBrk="1" hangingPunct="1">
              <a:lnSpc>
                <a:spcPct val="80000"/>
              </a:lnSpc>
            </a:pPr>
            <a:r>
              <a:rPr lang="en-US" dirty="0"/>
              <a:t>Interest </a:t>
            </a:r>
            <a:r>
              <a:rPr lang="en-US" dirty="0" smtClean="0"/>
              <a:t>Group</a:t>
            </a:r>
          </a:p>
          <a:p>
            <a:pPr lvl="2" eaLnBrk="1" hangingPunct="1">
              <a:lnSpc>
                <a:spcPct val="80000"/>
              </a:lnSpc>
            </a:pPr>
            <a:r>
              <a:rPr lang="en-US" dirty="0" smtClean="0"/>
              <a:t>Determines if sufficient interest to form a Study </a:t>
            </a:r>
            <a:r>
              <a:rPr lang="en-US" dirty="0"/>
              <a:t>G</a:t>
            </a:r>
            <a:r>
              <a:rPr lang="en-US" dirty="0" smtClean="0"/>
              <a:t>roup</a:t>
            </a:r>
            <a:endParaRPr lang="en-US" dirty="0"/>
          </a:p>
          <a:p>
            <a:pPr lvl="1" eaLnBrk="1" hangingPunct="1">
              <a:lnSpc>
                <a:spcPct val="80000"/>
              </a:lnSpc>
            </a:pPr>
            <a:endParaRPr lang="en-US" sz="900" dirty="0" smtClean="0"/>
          </a:p>
          <a:p>
            <a:pPr lvl="1" eaLnBrk="1" hangingPunct="1">
              <a:lnSpc>
                <a:spcPct val="80000"/>
              </a:lnSpc>
            </a:pPr>
            <a:r>
              <a:rPr lang="en-US" dirty="0" smtClean="0"/>
              <a:t>Study Group</a:t>
            </a:r>
          </a:p>
          <a:p>
            <a:pPr lvl="2" eaLnBrk="1" hangingPunct="1">
              <a:lnSpc>
                <a:spcPct val="80000"/>
              </a:lnSpc>
            </a:pPr>
            <a:r>
              <a:rPr lang="en-US" dirty="0" smtClean="0"/>
              <a:t>Studies general need</a:t>
            </a:r>
          </a:p>
          <a:p>
            <a:pPr lvl="2" eaLnBrk="1" hangingPunct="1">
              <a:lnSpc>
                <a:spcPct val="80000"/>
              </a:lnSpc>
            </a:pPr>
            <a:r>
              <a:rPr lang="en-US" dirty="0" smtClean="0"/>
              <a:t>Develops PAR and CSD docs if project is warranted</a:t>
            </a:r>
          </a:p>
          <a:p>
            <a:pPr lvl="1" eaLnBrk="1" hangingPunct="1">
              <a:lnSpc>
                <a:spcPct val="80000"/>
              </a:lnSpc>
            </a:pPr>
            <a:endParaRPr lang="en-US" sz="900" dirty="0"/>
          </a:p>
          <a:p>
            <a:pPr lvl="1" eaLnBrk="1" hangingPunct="1">
              <a:lnSpc>
                <a:spcPct val="80000"/>
              </a:lnSpc>
            </a:pPr>
            <a:r>
              <a:rPr lang="en-US" dirty="0"/>
              <a:t>Task </a:t>
            </a:r>
            <a:r>
              <a:rPr lang="en-US" dirty="0" smtClean="0"/>
              <a:t>Group</a:t>
            </a:r>
          </a:p>
          <a:p>
            <a:pPr lvl="2" eaLnBrk="1" hangingPunct="1">
              <a:lnSpc>
                <a:spcPct val="80000"/>
              </a:lnSpc>
            </a:pPr>
            <a:r>
              <a:rPr lang="en-US" dirty="0" smtClean="0"/>
              <a:t>Develops Draft</a:t>
            </a:r>
          </a:p>
          <a:p>
            <a:pPr lvl="2" eaLnBrk="1" hangingPunct="1">
              <a:lnSpc>
                <a:spcPct val="80000"/>
              </a:lnSpc>
            </a:pPr>
            <a:r>
              <a:rPr lang="en-US" dirty="0" smtClean="0"/>
              <a:t>Runs Letter Ballot - 802.15 Voters</a:t>
            </a:r>
          </a:p>
          <a:p>
            <a:pPr lvl="2" eaLnBrk="1" hangingPunct="1">
              <a:lnSpc>
                <a:spcPct val="80000"/>
              </a:lnSpc>
            </a:pPr>
            <a:r>
              <a:rPr lang="en-US" dirty="0" smtClean="0"/>
              <a:t>Runs Sponsor Ballot - Any Voters</a:t>
            </a:r>
            <a:endParaRPr lang="en-US" dirty="0"/>
          </a:p>
        </p:txBody>
      </p:sp>
    </p:spTree>
    <p:extLst>
      <p:ext uri="{BB962C8B-B14F-4D97-AF65-F5344CB8AC3E}">
        <p14:creationId xmlns:p14="http://schemas.microsoft.com/office/powerpoint/2010/main" val="2011446562"/>
      </p:ext>
    </p:extLst>
  </p:cSld>
  <p:clrMapOvr>
    <a:masterClrMapping/>
  </p:clrMapOvr>
  <p:timing>
    <p:tnLst>
      <p:par>
        <p:cTn id="1" dur="indefinite" restart="never" nodeType="tmRoot"/>
      </p:par>
    </p:tnLst>
  </p:timing>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only">
  <a:themeElements>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onl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lnDef>
  </a:objectDefaults>
  <a:extraClrSchemeLst>
    <a:extraClrScheme>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onl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onl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onl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onl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onl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onl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onl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onl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onl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onl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onl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25950</TotalTime>
  <Words>1318</Words>
  <Application>Microsoft Office PowerPoint</Application>
  <PresentationFormat>On-screen Show (4:3)</PresentationFormat>
  <Paragraphs>235</Paragraphs>
  <Slides>22</Slides>
  <Notes>3</Notes>
  <HiddenSlides>0</HiddenSlides>
  <MMClips>0</MMClips>
  <ScaleCrop>false</ScaleCrop>
  <HeadingPairs>
    <vt:vector size="4" baseType="variant">
      <vt:variant>
        <vt:lpstr>Theme</vt:lpstr>
      </vt:variant>
      <vt:variant>
        <vt:i4>2</vt:i4>
      </vt:variant>
      <vt:variant>
        <vt:lpstr>Slide Titles</vt:lpstr>
      </vt:variant>
      <vt:variant>
        <vt:i4>22</vt:i4>
      </vt:variant>
    </vt:vector>
  </HeadingPairs>
  <TitlesOfParts>
    <vt:vector size="24" baseType="lpstr">
      <vt:lpstr>Title slide</vt:lpstr>
      <vt:lpstr>Title only</vt:lpstr>
      <vt:lpstr>PowerPoint Presentation</vt:lpstr>
      <vt:lpstr>Disclaimer…</vt:lpstr>
      <vt:lpstr>IEEE 802 Organization</vt:lpstr>
      <vt:lpstr>802.15 Scope and Purpose</vt:lpstr>
      <vt:lpstr>802.15 Completed Projects</vt:lpstr>
      <vt:lpstr>802.15 Completed Projects</vt:lpstr>
      <vt:lpstr>802.15 Completed Projects</vt:lpstr>
      <vt:lpstr>802.15 Completed Projects</vt:lpstr>
      <vt:lpstr>802.15 Project Stages</vt:lpstr>
      <vt:lpstr>802.15 Projects Status</vt:lpstr>
      <vt:lpstr>802.15 Active Projects/Status</vt:lpstr>
      <vt:lpstr>802.15 Active Projects/Status (cont)</vt:lpstr>
      <vt:lpstr>802.15 Active Projects/Status (cont)</vt:lpstr>
      <vt:lpstr>802.15 Active Projects/Status (cont)</vt:lpstr>
      <vt:lpstr>802.15 Active Projects/Status (cont)</vt:lpstr>
      <vt:lpstr>802.15 Active Projects/Status (cont)</vt:lpstr>
      <vt:lpstr>802.15 Active Projects/Status (cont)</vt:lpstr>
      <vt:lpstr>802.15 Active Projects/Status (cont)</vt:lpstr>
      <vt:lpstr>802.15 Active Projects/Status (cont)</vt:lpstr>
      <vt:lpstr>802.15 Other Activity</vt:lpstr>
      <vt:lpstr>802.15 Future Projects</vt:lpstr>
      <vt:lpstr>Questions?  Clint Powell cpowell@ieee.org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 March 2011 workshop</dc:title>
  <dc:subject>IEEE 802 March 2011 workshop</dc:subject>
  <dc:creator>IEEE 802</dc:creator>
  <cp:lastModifiedBy>Clint Powell</cp:lastModifiedBy>
  <cp:revision>902</cp:revision>
  <dcterms:created xsi:type="dcterms:W3CDTF">2009-09-07T19:24:44Z</dcterms:created>
  <dcterms:modified xsi:type="dcterms:W3CDTF">2017-10-10T20:49:23Z</dcterms:modified>
</cp:coreProperties>
</file>