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72" r:id="rId1"/>
  </p:sldMasterIdLst>
  <p:notesMasterIdLst>
    <p:notesMasterId r:id="rId7"/>
  </p:notesMasterIdLst>
  <p:handoutMasterIdLst>
    <p:handoutMasterId r:id="rId8"/>
  </p:handoutMasterIdLst>
  <p:sldIdLst>
    <p:sldId id="370" r:id="rId2"/>
    <p:sldId id="384" r:id="rId3"/>
    <p:sldId id="387" r:id="rId4"/>
    <p:sldId id="385" r:id="rId5"/>
    <p:sldId id="386" r:id="rId6"/>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09">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932" autoAdjust="0"/>
    <p:restoredTop sz="94705" autoAdjust="0"/>
  </p:normalViewPr>
  <p:slideViewPr>
    <p:cSldViewPr>
      <p:cViewPr varScale="1">
        <p:scale>
          <a:sx n="70" d="100"/>
          <a:sy n="70" d="100"/>
        </p:scale>
        <p:origin x="-1644" y="-96"/>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400" y="58"/>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September 17</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September 17</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a:t>Click to edit Master text styles</a:t>
            </a:r>
          </a:p>
          <a:p>
            <a:pPr lvl="1"/>
            <a:r>
              <a:rPr lang="en-US" altLang="ko-KR" noProof="0"/>
              <a:t>Second level</a:t>
            </a:r>
          </a:p>
          <a:p>
            <a:pPr lvl="2"/>
            <a:r>
              <a:rPr lang="en-US" altLang="ko-KR" noProof="0"/>
              <a:t>Third level</a:t>
            </a:r>
          </a:p>
          <a:p>
            <a:pPr lvl="3"/>
            <a:r>
              <a:rPr lang="en-US" altLang="ko-KR" noProof="0"/>
              <a:t>Fourth level</a:t>
            </a:r>
          </a:p>
          <a:p>
            <a:pPr lvl="4"/>
            <a:r>
              <a:rPr lang="en-US" altLang="ko-KR" noProof="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September 17</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705728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September 17</a:t>
            </a:fld>
            <a:endParaRPr lang="en-US" altLang="ko-KR"/>
          </a:p>
        </p:txBody>
      </p:sp>
      <p:sp>
        <p:nvSpPr>
          <p:cNvPr id="6" name="슬라이드 번호 개체 틀 5"/>
          <p:cNvSpPr>
            <a:spLocks noGrp="1"/>
          </p:cNvSpPr>
          <p:nvPr>
            <p:ph type="sldNum" sz="quarter" idx="12"/>
          </p:nvPr>
        </p:nvSpPr>
        <p:spPr/>
        <p:txBody>
          <a:bodyPr/>
          <a:lstStyle/>
          <a:p>
            <a:r>
              <a:rPr lang="en-US" altLang="ko-KR"/>
              <a:t>Page </a:t>
            </a:r>
            <a:fld id="{679384AA-EF33-45B7-8EFC-2D36269F1012}" type="slidenum">
              <a:rPr lang="en-US" altLang="ko-KR" smtClean="0"/>
              <a:pPr/>
              <a:t>2</a:t>
            </a:fld>
            <a:endParaRPr lang="en-US" altLang="ko-KR"/>
          </a:p>
        </p:txBody>
      </p:sp>
    </p:spTree>
    <p:extLst>
      <p:ext uri="{BB962C8B-B14F-4D97-AF65-F5344CB8AC3E}">
        <p14:creationId xmlns:p14="http://schemas.microsoft.com/office/powerpoint/2010/main" val="686504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September 17</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3</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614289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September 17</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5</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386964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smtClean="0"/>
              <a:pPr/>
              <a:t>‹#›</a:t>
            </a:fld>
            <a:endParaRPr lang="en-US" altLang="ko-KR"/>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Rectangle 11"/>
          <p:cNvSpPr/>
          <p:nvPr/>
        </p:nvSpPr>
        <p:spPr>
          <a:xfrm>
            <a:off x="6295875" y="6477906"/>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a:ea typeface="굴림" charset="-127"/>
              </a:rPr>
              <a:t>September </a:t>
            </a:r>
            <a:r>
              <a:rPr lang="en-US" altLang="ko-KR" sz="1400" b="1" baseline="0" dirty="0">
                <a:ea typeface="굴림" charset="-127"/>
              </a:rPr>
              <a:t>2017					    </a:t>
            </a:r>
            <a:r>
              <a:rPr lang="en-US" altLang="ko-KR" sz="1400" b="1" dirty="0">
                <a:ea typeface="굴림" charset="-127"/>
              </a:rPr>
              <a:t>doc.: IEEE </a:t>
            </a:r>
            <a:r>
              <a:rPr lang="en-US" altLang="ko-KR" b="1" dirty="0">
                <a:ea typeface="굴림" charset="-127"/>
              </a:rPr>
              <a:t>15-17-0431-00-0vat</a:t>
            </a:r>
            <a:endParaRPr lang="en-US" altLang="ko-KR" dirty="0">
              <a:ea typeface="굴림" charset="-127"/>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Footer Placeholder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smtClean="0"/>
              <a:pPr/>
              <a:t>‹#›</a:t>
            </a:fld>
            <a:endParaRPr lang="en-US" altLang="ko-KR"/>
          </a:p>
        </p:txBody>
      </p:sp>
      <p:sp>
        <p:nvSpPr>
          <p:cNvPr id="8" name="Rectangle 7"/>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September 2017				    </a:t>
            </a:r>
            <a:r>
              <a:rPr lang="en-US" altLang="ko-KR" sz="1400" b="1" dirty="0">
                <a:ea typeface="굴림" charset="-127"/>
              </a:rPr>
              <a:t>doc.: </a:t>
            </a:r>
            <a:r>
              <a:rPr lang="en-US" altLang="ko-KR" sz="1400" b="1" dirty="0" smtClean="0">
                <a:ea typeface="굴림" charset="-127"/>
              </a:rPr>
              <a:t>IEEE</a:t>
            </a:r>
            <a:r>
              <a:rPr lang="en-US" altLang="ko-KR" sz="1400" b="1" baseline="0" dirty="0" smtClean="0">
                <a:ea typeface="굴림" charset="-127"/>
              </a:rPr>
              <a:t> </a:t>
            </a:r>
            <a:r>
              <a:rPr lang="en-US" sz="1200" b="1" i="0" kern="1200" dirty="0" smtClean="0">
                <a:solidFill>
                  <a:schemeClr val="tx1"/>
                </a:solidFill>
                <a:effectLst/>
                <a:latin typeface="Times New Roman" pitchFamily="18" charset="0"/>
                <a:ea typeface="+mn-ea"/>
                <a:cs typeface="+mn-cs"/>
              </a:rPr>
              <a:t>15-17-0560-00-0vat</a:t>
            </a:r>
            <a:endParaRPr lang="en-US" altLang="ko-KR" dirty="0">
              <a:ea typeface="굴림" charset="-127"/>
            </a:endParaRPr>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Click to edit Master title style</a:t>
            </a:r>
            <a:endParaRPr lang="ko-KR" altLang="en-US"/>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dirty="0">
                <a:ea typeface="굴림" charset="-127"/>
              </a:rPr>
              <a:t>September</a:t>
            </a:r>
            <a:r>
              <a:rPr lang="en-US" altLang="ko-KR" sz="1400" b="1" baseline="0" dirty="0">
                <a:ea typeface="굴림" charset="-127"/>
              </a:rPr>
              <a:t> 2017					    </a:t>
            </a:r>
            <a:r>
              <a:rPr lang="en-US" altLang="ko-KR" sz="1400" b="1" dirty="0">
                <a:ea typeface="굴림" charset="-127"/>
              </a:rPr>
              <a:t>doc.: </a:t>
            </a:r>
            <a:r>
              <a:rPr lang="en-US" altLang="ko-KR" sz="1400" b="1" dirty="0" smtClean="0">
                <a:ea typeface="굴림" charset="-127"/>
              </a:rPr>
              <a:t>IEEE </a:t>
            </a:r>
            <a:r>
              <a:rPr lang="en-US" sz="1200" b="1" i="0" kern="1200" dirty="0" smtClean="0">
                <a:solidFill>
                  <a:schemeClr val="tx1"/>
                </a:solidFill>
                <a:effectLst/>
                <a:latin typeface="Times New Roman" pitchFamily="18" charset="0"/>
                <a:ea typeface="+mn-ea"/>
                <a:cs typeface="+mn-cs"/>
              </a:rPr>
              <a:t>15-17-0560-00-0vat</a:t>
            </a:r>
            <a:endParaRPr lang="en-US" altLang="ko-KR" dirty="0">
              <a:ea typeface="굴림" charset="-127"/>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smtClean="0"/>
              <a:pPr/>
              <a:t>‹#›</a:t>
            </a:fld>
            <a:endParaRPr lang="en-US" altLang="ko-KR"/>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8"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1" name="Rectangle 10"/>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September 2017				    </a:t>
            </a:r>
            <a:r>
              <a:rPr lang="en-US" altLang="ko-KR" sz="1400" b="1" dirty="0">
                <a:ea typeface="굴림" charset="-127"/>
              </a:rPr>
              <a:t>doc.: </a:t>
            </a:r>
            <a:r>
              <a:rPr lang="en-US" altLang="ko-KR" sz="1400" b="1" dirty="0" smtClean="0">
                <a:ea typeface="굴림" charset="-127"/>
              </a:rPr>
              <a:t>IEEE</a:t>
            </a:r>
            <a:r>
              <a:rPr lang="en-US" altLang="ko-KR" sz="1400" b="1" baseline="0" dirty="0" smtClean="0">
                <a:ea typeface="굴림" charset="-127"/>
              </a:rPr>
              <a:t> </a:t>
            </a:r>
            <a:r>
              <a:rPr lang="en-US" sz="1200" b="1" i="0" kern="1200" dirty="0" smtClean="0">
                <a:solidFill>
                  <a:schemeClr val="tx1"/>
                </a:solidFill>
                <a:effectLst/>
                <a:latin typeface="Times New Roman" pitchFamily="18" charset="0"/>
                <a:ea typeface="+mn-ea"/>
                <a:cs typeface="+mn-cs"/>
              </a:rPr>
              <a:t>15-17-0560-00-0vat</a:t>
            </a:r>
            <a:endParaRPr lang="en-US" altLang="ko-KR" dirty="0">
              <a:ea typeface="굴림" charset="-127"/>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838200"/>
            <a:ext cx="3008313" cy="596900"/>
          </a:xfrm>
        </p:spPr>
        <p:txBody>
          <a:bodyPr anchor="b"/>
          <a:lstStyle>
            <a:lvl1pPr algn="l">
              <a:defRPr sz="2000" b="1"/>
            </a:lvl1pPr>
          </a:lstStyle>
          <a:p>
            <a:r>
              <a:rPr lang="en-US" altLang="ko-KR"/>
              <a:t>Click to edit Master title style</a:t>
            </a:r>
            <a:endParaRPr lang="ko-KR" altLang="en-US"/>
          </a:p>
        </p:txBody>
      </p:sp>
      <p:sp>
        <p:nvSpPr>
          <p:cNvPr id="3" name="내용 개체 틀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September 2017				    </a:t>
            </a:r>
            <a:r>
              <a:rPr lang="en-US" altLang="ko-KR" sz="1400" b="1" dirty="0">
                <a:ea typeface="굴림" charset="-127"/>
              </a:rPr>
              <a:t>doc.: </a:t>
            </a:r>
            <a:r>
              <a:rPr lang="en-US" altLang="ko-KR" sz="1400" b="1" dirty="0" smtClean="0">
                <a:ea typeface="굴림" charset="-127"/>
              </a:rPr>
              <a:t>IEEE </a:t>
            </a:r>
            <a:r>
              <a:rPr lang="en-US" sz="1200" b="1" i="0" kern="1200" dirty="0" smtClean="0">
                <a:solidFill>
                  <a:schemeClr val="tx1"/>
                </a:solidFill>
                <a:effectLst/>
                <a:latin typeface="Times New Roman" pitchFamily="18" charset="0"/>
                <a:ea typeface="+mn-ea"/>
                <a:cs typeface="+mn-cs"/>
              </a:rPr>
              <a:t>15-17-0560-00-0vat</a:t>
            </a:r>
            <a:endParaRPr lang="en-US" altLang="ko-KR" dirty="0">
              <a:ea typeface="굴림" charset="-127"/>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en-US" altLang="ko-KR"/>
              <a:t>Click to edit Master title style</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ko-KR" noProof="0"/>
              <a:t>Click icon to add picture</a:t>
            </a:r>
            <a:endParaRPr lang="ko-KR" altLang="en-US" noProof="0"/>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1"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4" name="Rectangle 13"/>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September 2017				    </a:t>
            </a:r>
            <a:r>
              <a:rPr lang="en-US" altLang="ko-KR" sz="1400" b="1" dirty="0">
                <a:ea typeface="굴림" charset="-127"/>
              </a:rPr>
              <a:t>doc.: </a:t>
            </a:r>
            <a:r>
              <a:rPr lang="en-US" altLang="ko-KR" sz="1400" b="1" dirty="0" smtClean="0">
                <a:ea typeface="굴림" charset="-127"/>
              </a:rPr>
              <a:t>IEEE </a:t>
            </a:r>
            <a:r>
              <a:rPr lang="en-US" sz="1200" b="1" i="0" kern="1200" dirty="0" smtClean="0">
                <a:solidFill>
                  <a:schemeClr val="tx1"/>
                </a:solidFill>
                <a:effectLst/>
                <a:latin typeface="Times New Roman" pitchFamily="18" charset="0"/>
                <a:ea typeface="+mn-ea"/>
                <a:cs typeface="+mn-cs"/>
              </a:rPr>
              <a:t>15-17-0560-00-0vat</a:t>
            </a:r>
            <a:endParaRPr lang="en-US" altLang="ko-KR" dirty="0">
              <a:ea typeface="굴림" charset="-127"/>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01000" cy="762000"/>
          </a:xfrm>
        </p:spPr>
        <p:txBody>
          <a:bodyPr/>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533400" y="1524000"/>
            <a:ext cx="8001000" cy="42672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September 2017				    </a:t>
            </a:r>
            <a:r>
              <a:rPr lang="en-US" altLang="ko-KR" sz="1400" b="1" dirty="0">
                <a:ea typeface="굴림" charset="-127"/>
              </a:rPr>
              <a:t>doc.: </a:t>
            </a:r>
            <a:r>
              <a:rPr lang="en-US" altLang="ko-KR" sz="1400" b="1" dirty="0" smtClean="0">
                <a:ea typeface="굴림" charset="-127"/>
              </a:rPr>
              <a:t>IEEE</a:t>
            </a:r>
            <a:r>
              <a:rPr lang="en-US" altLang="ko-KR" sz="1400" b="1" baseline="0" dirty="0" smtClean="0">
                <a:ea typeface="굴림" charset="-127"/>
              </a:rPr>
              <a:t> </a:t>
            </a:r>
            <a:r>
              <a:rPr lang="en-US" sz="1200" b="1" i="0" kern="1200" dirty="0" smtClean="0">
                <a:solidFill>
                  <a:schemeClr val="tx1"/>
                </a:solidFill>
                <a:effectLst/>
                <a:latin typeface="Times New Roman" pitchFamily="18" charset="0"/>
                <a:ea typeface="+mn-ea"/>
                <a:cs typeface="+mn-cs"/>
              </a:rPr>
              <a:t>15-17-0560-00-0vat</a:t>
            </a:r>
            <a:endParaRPr lang="en-US" altLang="ko-KR" dirty="0">
              <a:ea typeface="굴림" charset="-127"/>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53200" y="1219200"/>
            <a:ext cx="2133600" cy="4876800"/>
          </a:xfrm>
        </p:spPr>
        <p:txBody>
          <a:bodyPr vert="eaVert"/>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304800" y="1219200"/>
            <a:ext cx="6248400" cy="48768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baseline="0" dirty="0">
                <a:ea typeface="굴림" charset="-127"/>
              </a:rPr>
              <a:t>September 2017				    </a:t>
            </a:r>
            <a:r>
              <a:rPr lang="en-US" altLang="ko-KR" sz="1400" b="1" dirty="0">
                <a:ea typeface="굴림" charset="-127"/>
              </a:rPr>
              <a:t>doc.: </a:t>
            </a:r>
            <a:r>
              <a:rPr lang="en-US" altLang="ko-KR" sz="1400" b="1" dirty="0" smtClean="0">
                <a:ea typeface="굴림" charset="-127"/>
              </a:rPr>
              <a:t>IEEE</a:t>
            </a:r>
            <a:r>
              <a:rPr lang="en-US" altLang="ko-KR" sz="1400" b="1" baseline="0" dirty="0" smtClean="0">
                <a:ea typeface="굴림" charset="-127"/>
              </a:rPr>
              <a:t> </a:t>
            </a:r>
            <a:r>
              <a:rPr lang="en-US" sz="1200" b="1" i="0" kern="1200" dirty="0" smtClean="0">
                <a:solidFill>
                  <a:schemeClr val="tx1"/>
                </a:solidFill>
                <a:effectLst/>
                <a:latin typeface="Times New Roman" pitchFamily="18" charset="0"/>
                <a:ea typeface="+mn-ea"/>
                <a:cs typeface="+mn-cs"/>
              </a:rPr>
              <a:t>15-17-0560-00-0vat</a:t>
            </a:r>
            <a:endParaRPr lang="en-US" altLang="ko-KR" dirty="0">
              <a:ea typeface="굴림" charset="-127"/>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5" name="Rectangle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a:t>Click to edit Master title style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smtClean="0"/>
              <a:pPr/>
              <a:t>‹#›</a:t>
            </a:fld>
            <a:endParaRPr lang="en-US" altLang="ko-K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019800" y="6534817"/>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September 2017					    </a:t>
            </a:r>
            <a:r>
              <a:rPr lang="en-US" altLang="ko-KR" sz="1400" b="1" dirty="0">
                <a:ea typeface="굴림" charset="-127"/>
              </a:rPr>
              <a:t>doc.: IEEE</a:t>
            </a:r>
            <a:endParaRPr lang="en-US" altLang="ko-KR" dirty="0">
              <a:ea typeface="굴림" charset="-127"/>
            </a:endParaRP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65" r:id="rId9"/>
    <p:sldLayoutId id="2147483766" r:id="rId10"/>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457200" y="762000"/>
            <a:ext cx="8382000" cy="5170646"/>
          </a:xfrm>
          <a:prstGeom prst="rect">
            <a:avLst/>
          </a:prstGeom>
          <a:noFill/>
          <a:ln w="12700">
            <a:noFill/>
            <a:miter lim="800000"/>
            <a:headEnd type="none" w="sm" len="sm"/>
            <a:tailEnd type="none" w="sm" len="sm"/>
          </a:ln>
          <a:effectLst/>
        </p:spPr>
        <p:txBody>
          <a:bodyPr wrap="square">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VAT IG Closing Report September2017</a:t>
            </a:r>
          </a:p>
          <a:p>
            <a:pPr marL="914400" indent="-914400"/>
            <a:r>
              <a:rPr lang="en-US" altLang="ko-KR" sz="1800" b="1" dirty="0">
                <a:ea typeface="굴림" charset="-127"/>
              </a:rPr>
              <a:t>Date Submitted: </a:t>
            </a:r>
            <a:r>
              <a:rPr lang="en-US" altLang="ko-KR" sz="1800" dirty="0">
                <a:ea typeface="굴림" charset="-127"/>
              </a:rPr>
              <a:t>September, 2017</a:t>
            </a: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VAT IG Closing Report  September 2017</a:t>
            </a:r>
          </a:p>
          <a:p>
            <a:pPr marL="914400" indent="-914400"/>
            <a:r>
              <a:rPr lang="en-US" altLang="ko-KR" sz="1800" b="1" dirty="0">
                <a:ea typeface="굴림" charset="-127"/>
              </a:rPr>
              <a:t>Abstract: </a:t>
            </a:r>
            <a:r>
              <a:rPr lang="en-US" altLang="ko-KR" sz="1800" dirty="0">
                <a:ea typeface="굴림" charset="-127"/>
              </a:rPr>
              <a:t>VAT IG Closing Report September 2017</a:t>
            </a:r>
          </a:p>
          <a:p>
            <a:pPr marL="914400" indent="-914400"/>
            <a:r>
              <a:rPr lang="en-US" altLang="ko-KR" sz="1800" b="1" dirty="0">
                <a:ea typeface="굴림" charset="-127"/>
              </a:rPr>
              <a:t>Purpose:</a:t>
            </a:r>
            <a:r>
              <a:rPr lang="en-US" altLang="ko-KR" sz="1800" dirty="0">
                <a:ea typeface="굴림" charset="-127"/>
              </a:rPr>
              <a:t>	To investigate forming an VAT 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283000" y="1905000"/>
            <a:ext cx="6584367" cy="2862322"/>
          </a:xfrm>
          <a:prstGeom prst="rect">
            <a:avLst/>
          </a:prstGeom>
          <a:noFill/>
          <a:ln w="12700">
            <a:noFill/>
            <a:miter lim="800000"/>
            <a:headEnd type="none" w="sm" len="sm"/>
            <a:tailEnd type="none" w="sm" len="sm"/>
          </a:ln>
        </p:spPr>
        <p:txBody>
          <a:bodyPr wrap="none">
            <a:spAutoFit/>
          </a:bodyPr>
          <a:lstStyle/>
          <a:p>
            <a:pPr algn="ctr"/>
            <a:r>
              <a:rPr lang="en-US" altLang="ja-JP" sz="3600" b="1" dirty="0">
                <a:solidFill>
                  <a:schemeClr val="tx2"/>
                </a:solidFill>
                <a:ea typeface="ＭＳ Ｐゴシック" pitchFamily="34" charset="-128"/>
              </a:rPr>
              <a:t>VAT IG Fourth Meeting, Hawaii</a:t>
            </a:r>
          </a:p>
          <a:p>
            <a:pPr algn="ctr"/>
            <a:endParaRPr lang="en-US" altLang="ja-JP" sz="3600" b="1" dirty="0">
              <a:solidFill>
                <a:schemeClr val="tx2"/>
              </a:solidFill>
              <a:ea typeface="ＭＳ Ｐゴシック" pitchFamily="34" charset="-128"/>
            </a:endParaRPr>
          </a:p>
          <a:p>
            <a:pPr algn="ctr"/>
            <a:r>
              <a:rPr lang="en-US" altLang="ja-JP" sz="3600" b="1" dirty="0">
                <a:solidFill>
                  <a:schemeClr val="tx2"/>
                </a:solidFill>
                <a:ea typeface="ＭＳ Ｐゴシック" pitchFamily="34" charset="-128"/>
              </a:rPr>
              <a:t>Closing Report</a:t>
            </a: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
            </a: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September, 2017</a:t>
            </a:r>
            <a:endParaRPr lang="en-US" altLang="ko-KR" sz="3600" b="1" dirty="0">
              <a:solidFill>
                <a:schemeClr val="tx2"/>
              </a:solidFill>
              <a:ea typeface="굴림"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3</a:t>
            </a:fld>
            <a:endParaRPr lang="en-US" altLang="ko-KR" dirty="0"/>
          </a:p>
        </p:txBody>
      </p:sp>
      <p:sp>
        <p:nvSpPr>
          <p:cNvPr id="13315" name="Rectangle 6"/>
          <p:cNvSpPr>
            <a:spLocks noGrp="1" noChangeArrowheads="1"/>
          </p:cNvSpPr>
          <p:nvPr>
            <p:ph type="title"/>
          </p:nvPr>
        </p:nvSpPr>
        <p:spPr>
          <a:xfrm>
            <a:off x="685800" y="685800"/>
            <a:ext cx="7772400" cy="762000"/>
          </a:xfrm>
          <a:noFill/>
        </p:spPr>
        <p:txBody>
          <a:bodyPr/>
          <a:lstStyle/>
          <a:p>
            <a:r>
              <a:rPr lang="en-US" altLang="ja-JP" sz="3600" b="1" dirty="0">
                <a:ea typeface="ＭＳ Ｐゴシック" pitchFamily="34" charset="-128"/>
              </a:rPr>
              <a:t>Objective of Meeting</a:t>
            </a:r>
          </a:p>
        </p:txBody>
      </p:sp>
      <p:sp>
        <p:nvSpPr>
          <p:cNvPr id="13316" name="Rectangle 7"/>
          <p:cNvSpPr>
            <a:spLocks noGrp="1" noChangeArrowheads="1"/>
          </p:cNvSpPr>
          <p:nvPr>
            <p:ph idx="4294967295"/>
          </p:nvPr>
        </p:nvSpPr>
        <p:spPr>
          <a:xfrm>
            <a:off x="457200" y="1981200"/>
            <a:ext cx="8686800" cy="3124200"/>
          </a:xfrm>
          <a:prstGeom prst="rect">
            <a:avLst/>
          </a:prstGeom>
        </p:spPr>
        <p:txBody>
          <a:bodyPr/>
          <a:lstStyle/>
          <a:p>
            <a:r>
              <a:rPr lang="en-US" altLang="ja-JP" sz="2800" dirty="0">
                <a:ea typeface="ＭＳ Ｐゴシック" pitchFamily="34" charset="-128"/>
              </a:rPr>
              <a:t>Call for applications and publicizing VAT IG activities</a:t>
            </a:r>
          </a:p>
          <a:p>
            <a:r>
              <a:rPr lang="en-US" altLang="ja-JP" sz="2800" dirty="0">
                <a:ea typeface="ＭＳ Ｐゴシック" pitchFamily="34" charset="-128"/>
              </a:rPr>
              <a:t>Call for presentation about VAT and some study items of VAT</a:t>
            </a:r>
          </a:p>
          <a:p>
            <a:r>
              <a:rPr lang="en-US" altLang="ja-JP" sz="2800" dirty="0">
                <a:ea typeface="ＭＳ Ｐゴシック" pitchFamily="34" charset="-128"/>
              </a:rPr>
              <a:t>Hearing of presentations about VAT</a:t>
            </a:r>
          </a:p>
          <a:p>
            <a:r>
              <a:rPr lang="en-US" altLang="ja-JP" sz="2800" dirty="0">
                <a:ea typeface="ＭＳ Ｐゴシック" pitchFamily="34" charset="-128"/>
              </a:rPr>
              <a:t>Direction for VAT SG</a:t>
            </a:r>
          </a:p>
          <a:p>
            <a:r>
              <a:rPr lang="en-US" altLang="ja-JP" sz="2800" dirty="0">
                <a:ea typeface="ＭＳ Ｐゴシック" pitchFamily="34" charset="-128"/>
              </a:rPr>
              <a:t>Discussion of PAR and CSD issues for VAT SG</a:t>
            </a:r>
          </a:p>
          <a:p>
            <a:endParaRPr lang="en-US" altLang="ja-JP" dirty="0">
              <a:ea typeface="ＭＳ Ｐゴシック" pitchFamily="34" charset="-128"/>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4</a:t>
            </a:fld>
            <a:endParaRPr lang="en-US" altLang="ko-KR" dirty="0"/>
          </a:p>
        </p:txBody>
      </p:sp>
      <p:sp>
        <p:nvSpPr>
          <p:cNvPr id="4101" name="Rectangle 4"/>
          <p:cNvSpPr>
            <a:spLocks noChangeArrowheads="1"/>
          </p:cNvSpPr>
          <p:nvPr/>
        </p:nvSpPr>
        <p:spPr bwMode="auto">
          <a:xfrm>
            <a:off x="609600" y="1295400"/>
            <a:ext cx="8229600" cy="5262979"/>
          </a:xfrm>
          <a:prstGeom prst="rect">
            <a:avLst/>
          </a:prstGeom>
          <a:noFill/>
          <a:ln w="12700">
            <a:noFill/>
            <a:miter lim="800000"/>
            <a:headEnd type="none" w="sm" len="sm"/>
            <a:tailEnd type="none" w="sm" len="sm"/>
          </a:ln>
        </p:spPr>
        <p:txBody>
          <a:bodyPr wrap="square">
            <a:spAutoFit/>
          </a:bodyPr>
          <a:lstStyle/>
          <a:p>
            <a:pPr marL="268288" indent="-268288">
              <a:buFontTx/>
              <a:buAutoNum type="arabicPeriod"/>
            </a:pPr>
            <a:endParaRPr lang="en-US" altLang="ja-JP" sz="2400" dirty="0">
              <a:ea typeface="ＭＳ Ｐゴシック" pitchFamily="34" charset="-128"/>
            </a:endParaRPr>
          </a:p>
          <a:p>
            <a:pPr marL="268288" indent="-268288">
              <a:buFontTx/>
              <a:buAutoNum type="arabicPeriod"/>
            </a:pPr>
            <a:r>
              <a:rPr lang="en-US" altLang="ja-JP" sz="2400" dirty="0">
                <a:ea typeface="ＭＳ Ｐゴシック" pitchFamily="34" charset="-128"/>
              </a:rPr>
              <a:t>September 2017 meeting: 2 Session (Mon. PM2, Tues. PM2) </a:t>
            </a:r>
          </a:p>
          <a:p>
            <a:pPr marL="268288" indent="-268288">
              <a:buFontTx/>
              <a:buAutoNum type="arabicPeriod"/>
            </a:pPr>
            <a:r>
              <a:rPr lang="en-US" altLang="ja-JP" sz="2400" dirty="0">
                <a:ea typeface="ＭＳ Ｐゴシック" pitchFamily="34" charset="-128"/>
              </a:rPr>
              <a:t>Attendance: 8 attendees</a:t>
            </a:r>
          </a:p>
          <a:p>
            <a:pPr marL="268288" indent="-268288"/>
            <a:r>
              <a:rPr lang="en-US" altLang="ja-JP" sz="2400" dirty="0">
                <a:ea typeface="ＭＳ Ｐゴシック" pitchFamily="34" charset="-128"/>
              </a:rPr>
              <a:t>3. Contribution presentations:</a:t>
            </a:r>
          </a:p>
          <a:p>
            <a:pPr marL="914400" lvl="1" indent="-457200"/>
            <a:r>
              <a:rPr lang="en-US" altLang="ko-KR" sz="2400" dirty="0"/>
              <a:t>+ 3 contributions from </a:t>
            </a:r>
            <a:r>
              <a:rPr lang="en-US" altLang="ko-KR" sz="2400" dirty="0" err="1"/>
              <a:t>Kookmin</a:t>
            </a:r>
            <a:r>
              <a:rPr lang="en-US" altLang="ko-KR" sz="2400" dirty="0"/>
              <a:t> University</a:t>
            </a:r>
          </a:p>
          <a:p>
            <a:pPr marL="914400" lvl="1" indent="-457200"/>
            <a:r>
              <a:rPr lang="en-US" altLang="ko-KR" sz="2400" dirty="0"/>
              <a:t>+ 2 contributions Korea Polytechnic University and SNUST.</a:t>
            </a:r>
          </a:p>
          <a:p>
            <a:r>
              <a:rPr lang="en-US" altLang="ko-KR" sz="2400" dirty="0"/>
              <a:t>4. Discussions and completed</a:t>
            </a:r>
          </a:p>
          <a:p>
            <a:pPr marL="914400" lvl="1" indent="-457200"/>
            <a:r>
              <a:rPr lang="en-US" altLang="ko-KR" sz="2400" dirty="0"/>
              <a:t>- </a:t>
            </a:r>
            <a:r>
              <a:rPr lang="en-US" altLang="ko-KR" sz="2400" dirty="0">
                <a:ea typeface="ＭＳ Ｐゴシック" pitchFamily="34" charset="-128"/>
              </a:rPr>
              <a:t>P</a:t>
            </a:r>
            <a:r>
              <a:rPr lang="en-US" altLang="ja-JP" sz="2400" dirty="0">
                <a:ea typeface="ＭＳ Ｐゴシック" pitchFamily="34" charset="-128"/>
              </a:rPr>
              <a:t>ublicizing VAT IG activities</a:t>
            </a:r>
          </a:p>
          <a:p>
            <a:pPr lvl="1"/>
            <a:r>
              <a:rPr lang="en-US" altLang="ko-KR" sz="2400" dirty="0">
                <a:ea typeface="ＭＳ Ｐゴシック" pitchFamily="34" charset="-128"/>
              </a:rPr>
              <a:t>- Draft version of CSD and PAR document</a:t>
            </a:r>
          </a:p>
          <a:p>
            <a:pPr lvl="1"/>
            <a:r>
              <a:rPr lang="en-US" altLang="ko-KR" sz="2400" dirty="0">
                <a:ea typeface="ＭＳ Ｐゴシック" pitchFamily="34" charset="-128"/>
              </a:rPr>
              <a:t>- Suggested title for SG:</a:t>
            </a:r>
          </a:p>
          <a:p>
            <a:pPr lvl="1"/>
            <a:r>
              <a:rPr lang="en-US" altLang="ko-KR" sz="1800" dirty="0">
                <a:solidFill>
                  <a:srgbClr val="FF0000"/>
                </a:solidFill>
              </a:rPr>
              <a:t>Standard for Long Range and High Speed OCC SG</a:t>
            </a:r>
          </a:p>
          <a:p>
            <a:pPr lvl="1"/>
            <a:r>
              <a:rPr lang="en-US" altLang="ko-KR" sz="1800" dirty="0">
                <a:solidFill>
                  <a:srgbClr val="FF0000"/>
                </a:solidFill>
              </a:rPr>
              <a:t>Standard for Vehicular OCC SG</a:t>
            </a:r>
          </a:p>
          <a:p>
            <a:pPr lvl="1"/>
            <a:r>
              <a:rPr lang="en-US" altLang="ko-KR" sz="1800" dirty="0">
                <a:solidFill>
                  <a:srgbClr val="FF0000"/>
                </a:solidFill>
              </a:rPr>
              <a:t>Standard for Vehicular Camera Communications (VCC) SG</a:t>
            </a:r>
            <a:endParaRPr lang="ko-KR" altLang="ko-KR" sz="1800" dirty="0">
              <a:solidFill>
                <a:srgbClr val="FF0000"/>
              </a:solidFill>
            </a:endParaRPr>
          </a:p>
          <a:p>
            <a:pPr lvl="1"/>
            <a:r>
              <a:rPr lang="en-US" altLang="ko-KR" sz="1800" dirty="0">
                <a:solidFill>
                  <a:srgbClr val="FF0000"/>
                </a:solidFill>
              </a:rPr>
              <a:t>Standard for Camera based Vehicular Communications (CVC</a:t>
            </a:r>
            <a:r>
              <a:rPr lang="en-US" altLang="ko-KR" sz="1800">
                <a:solidFill>
                  <a:srgbClr val="FF0000"/>
                </a:solidFill>
              </a:rPr>
              <a:t>) SG</a:t>
            </a:r>
            <a:endParaRPr lang="en-US" altLang="ko-KR" sz="2400" dirty="0"/>
          </a:p>
          <a:p>
            <a:pPr marL="914400" lvl="1" indent="-457200"/>
            <a:endParaRPr lang="en-US" altLang="ko-KR" sz="2400" dirty="0"/>
          </a:p>
        </p:txBody>
      </p:sp>
      <p:sp>
        <p:nvSpPr>
          <p:cNvPr id="10" name="Rectangle 6"/>
          <p:cNvSpPr txBox="1">
            <a:spLocks noChangeArrowheads="1"/>
          </p:cNvSpPr>
          <p:nvPr/>
        </p:nvSpPr>
        <p:spPr>
          <a:xfrm>
            <a:off x="609600" y="742334"/>
            <a:ext cx="79248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200" b="1" dirty="0">
                <a:ea typeface="ＭＳ Ｐゴシック" pitchFamily="50" charset="-128"/>
              </a:rPr>
              <a:t>Accomplishment for the </a:t>
            </a:r>
            <a:r>
              <a:rPr lang="en-US" altLang="ja-JP" sz="3200" b="1" dirty="0" smtClean="0">
                <a:ea typeface="ＭＳ Ｐゴシック" pitchFamily="50" charset="-128"/>
              </a:rPr>
              <a:t>September </a:t>
            </a:r>
            <a:r>
              <a:rPr lang="en-US" altLang="ja-JP" sz="3200" b="1" dirty="0">
                <a:ea typeface="ＭＳ Ｐゴシック" pitchFamily="50" charset="-128"/>
              </a:rPr>
              <a:t>meeting</a:t>
            </a:r>
            <a:endParaRPr lang="en-US" altLang="ja-JP" sz="3200" b="1" dirty="0">
              <a:ea typeface="ＭＳ Ｐゴシック"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5</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600" b="1" dirty="0">
                <a:ea typeface="굴림" charset="-127"/>
              </a:rPr>
              <a:t>Plans for November Meeting</a:t>
            </a:r>
          </a:p>
        </p:txBody>
      </p:sp>
      <p:sp>
        <p:nvSpPr>
          <p:cNvPr id="11" name="TextBox 10"/>
          <p:cNvSpPr txBox="1"/>
          <p:nvPr/>
        </p:nvSpPr>
        <p:spPr>
          <a:xfrm>
            <a:off x="533400" y="1600200"/>
            <a:ext cx="8305800" cy="3046988"/>
          </a:xfrm>
          <a:prstGeom prst="rect">
            <a:avLst/>
          </a:prstGeom>
          <a:noFill/>
        </p:spPr>
        <p:txBody>
          <a:bodyPr wrap="square" rtlCol="0">
            <a:spAutoFit/>
          </a:bodyPr>
          <a:lstStyle/>
          <a:p>
            <a:pPr marL="395288" indent="-395288">
              <a:buFont typeface="Wingdings" pitchFamily="2" charset="2"/>
              <a:buChar char="§"/>
            </a:pPr>
            <a:r>
              <a:rPr lang="en-US" sz="2400" dirty="0"/>
              <a:t>Requesting 3 sessions (one joint session with 15.7m and 15.13)</a:t>
            </a:r>
          </a:p>
          <a:p>
            <a:pPr marL="395288" indent="-395288">
              <a:buFont typeface="Wingdings" pitchFamily="2" charset="2"/>
              <a:buChar char="§"/>
            </a:pPr>
            <a:r>
              <a:rPr lang="en-US" sz="2400" dirty="0" smtClean="0"/>
              <a:t>Generate </a:t>
            </a:r>
            <a:r>
              <a:rPr lang="en-US" sz="2400" dirty="0"/>
              <a:t>and circulate a  “VAT  Call for Applications       Presentation” paragraph</a:t>
            </a:r>
          </a:p>
          <a:p>
            <a:pPr marL="395288" indent="-395288">
              <a:buFont typeface="Wingdings" pitchFamily="2" charset="2"/>
              <a:buChar char="§"/>
            </a:pPr>
            <a:r>
              <a:rPr lang="en-US" sz="2400" dirty="0" smtClean="0"/>
              <a:t>Invite </a:t>
            </a:r>
            <a:r>
              <a:rPr lang="en-US" sz="2400" dirty="0"/>
              <a:t>interested parties: </a:t>
            </a:r>
            <a:r>
              <a:rPr lang="en-US" altLang="ko-KR" sz="2400" dirty="0"/>
              <a:t>Automotive companies, ADAS, Lighting sources and etc.</a:t>
            </a:r>
          </a:p>
          <a:p>
            <a:pPr marL="395288" indent="-395288">
              <a:buFont typeface="Wingdings" pitchFamily="2" charset="2"/>
              <a:buChar char="§"/>
            </a:pPr>
            <a:r>
              <a:rPr lang="en-US" altLang="ja-JP" sz="2400" dirty="0" smtClean="0">
                <a:ea typeface="ＭＳ Ｐゴシック" pitchFamily="34" charset="-128"/>
              </a:rPr>
              <a:t>Call </a:t>
            </a:r>
            <a:r>
              <a:rPr lang="en-US" altLang="ja-JP" sz="2400" dirty="0">
                <a:ea typeface="ＭＳ Ｐゴシック" pitchFamily="34" charset="-128"/>
              </a:rPr>
              <a:t>for presentation about VAT and some study items of VAT</a:t>
            </a:r>
          </a:p>
          <a:p>
            <a:pPr marL="395288" indent="-395288">
              <a:buFont typeface="Wingdings" pitchFamily="2" charset="2"/>
              <a:buChar char="§"/>
            </a:pPr>
            <a:r>
              <a:rPr lang="en-US" altLang="ja-JP" sz="2400" dirty="0" smtClean="0">
                <a:ea typeface="ＭＳ Ｐゴシック" pitchFamily="34" charset="-128"/>
              </a:rPr>
              <a:t>Update </a:t>
            </a:r>
            <a:r>
              <a:rPr lang="en-US" altLang="ja-JP" sz="2400" dirty="0">
                <a:ea typeface="ＭＳ Ｐゴシック" pitchFamily="34" charset="-128"/>
              </a:rPr>
              <a:t>PAR and CSD document for developing Study Group</a:t>
            </a:r>
          </a:p>
        </p:txBody>
      </p:sp>
    </p:spTree>
  </p:cSld>
  <p:clrMapOvr>
    <a:masterClrMapping/>
  </p:clrMapOvr>
  <p:transition/>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tuan</Template>
  <TotalTime>10053</TotalTime>
  <Words>263</Words>
  <Application>Microsoft Office PowerPoint</Application>
  <PresentationFormat>On-screen Show (4:3)</PresentationFormat>
  <Paragraphs>55</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tuan</vt:lpstr>
      <vt:lpstr>PowerPoint Presentation</vt:lpstr>
      <vt:lpstr>PowerPoint Presentation</vt:lpstr>
      <vt:lpstr>Objective of Meeting</vt:lpstr>
      <vt:lpstr>PowerPoint Presentation</vt:lpstr>
      <vt:lpstr>Plans for November Meeting</vt:lpstr>
    </vt:vector>
  </TitlesOfParts>
  <Company>Kinney Consulting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TH</cp:lastModifiedBy>
  <cp:revision>663</cp:revision>
  <cp:lastPrinted>2000-03-07T00:55:37Z</cp:lastPrinted>
  <dcterms:created xsi:type="dcterms:W3CDTF">1998-02-10T13:07:52Z</dcterms:created>
  <dcterms:modified xsi:type="dcterms:W3CDTF">2017-09-15T01:45:32Z</dcterms:modified>
  <cp:category>15-07-0nnn-00-004d</cp:category>
</cp:coreProperties>
</file>