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revisionInfo.xml" ContentType="application/vnd.ms-powerpoint.revisioninfo+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59" r:id="rId2"/>
    <p:sldId id="258" r:id="rId3"/>
    <p:sldId id="288" r:id="rId4"/>
    <p:sldId id="289" r:id="rId5"/>
    <p:sldId id="287" r:id="rId6"/>
    <p:sldId id="290" r:id="rId7"/>
    <p:sldId id="291" r:id="rId8"/>
    <p:sldId id="292" r:id="rId9"/>
    <p:sldId id="293" r:id="rId10"/>
    <p:sldId id="294" r:id="rId11"/>
    <p:sldId id="295" r:id="rId12"/>
    <p:sldId id="296" r:id="rId13"/>
  </p:sldIdLst>
  <p:sldSz cx="9144000" cy="6858000" type="screen4x3"/>
  <p:notesSz cx="6735763" cy="98663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0000FF"/>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811" autoAdjust="0"/>
    <p:restoredTop sz="94660"/>
  </p:normalViewPr>
  <p:slideViewPr>
    <p:cSldViewPr showGuides="1">
      <p:cViewPr varScale="1">
        <p:scale>
          <a:sx n="66" d="100"/>
          <a:sy n="66" d="100"/>
        </p:scale>
        <p:origin x="-540" y="-9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243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 Id="rId22" Type="http://schemas.microsoft.com/office/2015/10/relationships/revisionInfo" Target="revisionInfo.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443444" y="199731"/>
            <a:ext cx="2616893" cy="21544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ja-JP" dirty="0"/>
              <a:t>doc.: IEEE 802.15-&lt;doc#&gt;</a:t>
            </a:r>
          </a:p>
        </p:txBody>
      </p:sp>
      <p:sp>
        <p:nvSpPr>
          <p:cNvPr id="3075" name="Rectangle 3"/>
          <p:cNvSpPr>
            <a:spLocks noGrp="1" noChangeArrowheads="1"/>
          </p:cNvSpPr>
          <p:nvPr>
            <p:ph type="dt" sz="quarter" idx="1"/>
          </p:nvPr>
        </p:nvSpPr>
        <p:spPr bwMode="auto">
          <a:xfrm>
            <a:off x="675427" y="199731"/>
            <a:ext cx="2243713" cy="21544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ja-JP" dirty="0"/>
              <a:t>&lt;month year&gt;</a:t>
            </a:r>
          </a:p>
        </p:txBody>
      </p:sp>
      <p:sp>
        <p:nvSpPr>
          <p:cNvPr id="3076" name="Rectangle 4"/>
          <p:cNvSpPr>
            <a:spLocks noGrp="1" noChangeArrowheads="1"/>
          </p:cNvSpPr>
          <p:nvPr>
            <p:ph type="ftr" sz="quarter" idx="2"/>
          </p:nvPr>
        </p:nvSpPr>
        <p:spPr bwMode="auto">
          <a:xfrm>
            <a:off x="4041767" y="9549025"/>
            <a:ext cx="2095673" cy="1538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ja-JP" dirty="0"/>
              <a:t>&lt;author&gt;, &lt;company&gt;</a:t>
            </a:r>
          </a:p>
        </p:txBody>
      </p:sp>
      <p:sp>
        <p:nvSpPr>
          <p:cNvPr id="3077" name="Rectangle 5"/>
          <p:cNvSpPr>
            <a:spLocks noGrp="1" noChangeArrowheads="1"/>
          </p:cNvSpPr>
          <p:nvPr>
            <p:ph type="sldNum" sz="quarter" idx="3"/>
          </p:nvPr>
        </p:nvSpPr>
        <p:spPr bwMode="auto">
          <a:xfrm>
            <a:off x="2619978" y="9549025"/>
            <a:ext cx="1346227" cy="1538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ja-JP" dirty="0"/>
              <a:t>Page </a:t>
            </a:r>
            <a:fld id="{F0FFAB03-89E0-4626-923C-3D0035B3C66E}" type="slidenum">
              <a:rPr lang="en-US" altLang="ja-JP"/>
              <a:pPr>
                <a:defRPr/>
              </a:pPr>
              <a:t>&lt;#&gt;</a:t>
            </a:fld>
            <a:endParaRPr lang="en-US" altLang="ja-JP" dirty="0"/>
          </a:p>
        </p:txBody>
      </p:sp>
      <p:sp>
        <p:nvSpPr>
          <p:cNvPr id="7174" name="Line 6"/>
          <p:cNvSpPr>
            <a:spLocks noChangeShapeType="1"/>
          </p:cNvSpPr>
          <p:nvPr/>
        </p:nvSpPr>
        <p:spPr bwMode="auto">
          <a:xfrm>
            <a:off x="673885" y="411800"/>
            <a:ext cx="5387994"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
        <p:nvSpPr>
          <p:cNvPr id="3079" name="Rectangle 7"/>
          <p:cNvSpPr>
            <a:spLocks noChangeArrowheads="1"/>
          </p:cNvSpPr>
          <p:nvPr/>
        </p:nvSpPr>
        <p:spPr bwMode="auto">
          <a:xfrm>
            <a:off x="673885" y="9549026"/>
            <a:ext cx="690847" cy="3693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ja-JP" sz="1200" dirty="0"/>
              <a:t>Submission</a:t>
            </a:r>
          </a:p>
        </p:txBody>
      </p:sp>
      <p:sp>
        <p:nvSpPr>
          <p:cNvPr id="7176" name="Line 8"/>
          <p:cNvSpPr>
            <a:spLocks noChangeShapeType="1"/>
          </p:cNvSpPr>
          <p:nvPr/>
        </p:nvSpPr>
        <p:spPr bwMode="auto">
          <a:xfrm>
            <a:off x="673885" y="9537211"/>
            <a:ext cx="5537574"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Tree>
    <p:extLst>
      <p:ext uri="{BB962C8B-B14F-4D97-AF65-F5344CB8AC3E}">
        <p14:creationId xmlns:p14="http://schemas.microsoft.com/office/powerpoint/2010/main" xmlns="" val="25509483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367882" y="115346"/>
            <a:ext cx="2734091" cy="21544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ja-JP" dirty="0"/>
              <a:t>doc.: IEEE 802.15-&lt;doc#&gt;</a:t>
            </a:r>
          </a:p>
        </p:txBody>
      </p:sp>
      <p:sp>
        <p:nvSpPr>
          <p:cNvPr id="2051" name="Rectangle 3"/>
          <p:cNvSpPr>
            <a:spLocks noGrp="1" noChangeArrowheads="1"/>
          </p:cNvSpPr>
          <p:nvPr>
            <p:ph type="dt" idx="1"/>
          </p:nvPr>
        </p:nvSpPr>
        <p:spPr bwMode="auto">
          <a:xfrm>
            <a:off x="635333" y="115346"/>
            <a:ext cx="2658529" cy="21544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ja-JP" dirty="0"/>
              <a:t>&lt;month year&gt;</a:t>
            </a:r>
          </a:p>
        </p:txBody>
      </p:sp>
      <p:sp>
        <p:nvSpPr>
          <p:cNvPr id="5124" name="Rectangle 4"/>
          <p:cNvSpPr>
            <a:spLocks noGrp="1" noRot="1" noChangeAspect="1" noChangeArrowheads="1" noTextEdit="1"/>
          </p:cNvSpPr>
          <p:nvPr>
            <p:ph type="sldImg" idx="2"/>
          </p:nvPr>
        </p:nvSpPr>
        <p:spPr bwMode="auto">
          <a:xfrm>
            <a:off x="909638" y="746125"/>
            <a:ext cx="4916487" cy="3687763"/>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897485" y="4686752"/>
            <a:ext cx="4940793" cy="444034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noProof="0"/>
              <a:t>Click to edit Master text styles</a:t>
            </a:r>
          </a:p>
          <a:p>
            <a:pPr lvl="1"/>
            <a:r>
              <a:rPr lang="en-US" altLang="ja-JP" noProof="0"/>
              <a:t>Second level</a:t>
            </a:r>
          </a:p>
          <a:p>
            <a:pPr lvl="2"/>
            <a:r>
              <a:rPr lang="en-US" altLang="ja-JP" noProof="0"/>
              <a:t>Third level</a:t>
            </a:r>
          </a:p>
          <a:p>
            <a:pPr lvl="3"/>
            <a:r>
              <a:rPr lang="en-US" altLang="ja-JP" noProof="0"/>
              <a:t>Fourth level</a:t>
            </a:r>
          </a:p>
          <a:p>
            <a:pPr lvl="4"/>
            <a:r>
              <a:rPr lang="en-US" altLang="ja-JP" noProof="0"/>
              <a:t>Fifth level</a:t>
            </a:r>
          </a:p>
        </p:txBody>
      </p:sp>
      <p:sp>
        <p:nvSpPr>
          <p:cNvPr id="2054" name="Rectangle 6"/>
          <p:cNvSpPr>
            <a:spLocks noGrp="1" noChangeArrowheads="1"/>
          </p:cNvSpPr>
          <p:nvPr>
            <p:ph type="ftr" sz="quarter" idx="4"/>
          </p:nvPr>
        </p:nvSpPr>
        <p:spPr bwMode="auto">
          <a:xfrm>
            <a:off x="3663959" y="9552401"/>
            <a:ext cx="2438014" cy="18466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ja-JP" dirty="0"/>
              <a:t>&lt;author&gt;, &lt;company&gt;</a:t>
            </a:r>
          </a:p>
        </p:txBody>
      </p:sp>
      <p:sp>
        <p:nvSpPr>
          <p:cNvPr id="2055" name="Rectangle 7"/>
          <p:cNvSpPr>
            <a:spLocks noGrp="1" noChangeArrowheads="1"/>
          </p:cNvSpPr>
          <p:nvPr>
            <p:ph type="sldNum" sz="quarter" idx="5"/>
          </p:nvPr>
        </p:nvSpPr>
        <p:spPr bwMode="auto">
          <a:xfrm>
            <a:off x="2849746" y="9552401"/>
            <a:ext cx="778746" cy="18466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ja-JP" dirty="0"/>
              <a:t>Page </a:t>
            </a:r>
            <a:fld id="{44F6FFEA-2EA3-41B8-9D1F-84CF1B7A7AF6}" type="slidenum">
              <a:rPr lang="en-US" altLang="ja-JP"/>
              <a:pPr>
                <a:defRPr/>
              </a:pPr>
              <a:t>&lt;#&gt;</a:t>
            </a:fld>
            <a:endParaRPr lang="en-US" altLang="ja-JP" dirty="0"/>
          </a:p>
        </p:txBody>
      </p:sp>
      <p:sp>
        <p:nvSpPr>
          <p:cNvPr id="5128" name="Rectangle 8"/>
          <p:cNvSpPr>
            <a:spLocks noChangeArrowheads="1"/>
          </p:cNvSpPr>
          <p:nvPr/>
        </p:nvSpPr>
        <p:spPr bwMode="auto">
          <a:xfrm>
            <a:off x="703184" y="9552401"/>
            <a:ext cx="690847" cy="369332"/>
          </a:xfrm>
          <a:prstGeom prst="rect">
            <a:avLst/>
          </a:prstGeom>
          <a:noFill/>
          <a:ln w="9525">
            <a:noFill/>
            <a:miter lim="800000"/>
            <a:headEnd/>
            <a:tailEnd/>
          </a:ln>
          <a:effectLst/>
        </p:spPr>
        <p:txBody>
          <a:bodyPr lIns="0" tIns="0" rIns="0" bIns="0">
            <a:spAutoFit/>
          </a:bodyPr>
          <a:lstStyle/>
          <a:p>
            <a:r>
              <a:rPr lang="en-US" altLang="ja-JP" dirty="0"/>
              <a:t>Submission</a:t>
            </a:r>
          </a:p>
        </p:txBody>
      </p:sp>
      <p:sp>
        <p:nvSpPr>
          <p:cNvPr id="5129" name="Line 9"/>
          <p:cNvSpPr>
            <a:spLocks noChangeShapeType="1"/>
          </p:cNvSpPr>
          <p:nvPr/>
        </p:nvSpPr>
        <p:spPr bwMode="auto">
          <a:xfrm>
            <a:off x="703184" y="9550713"/>
            <a:ext cx="5329395"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
        <p:nvSpPr>
          <p:cNvPr id="5130" name="Line 10"/>
          <p:cNvSpPr>
            <a:spLocks noChangeShapeType="1"/>
          </p:cNvSpPr>
          <p:nvPr/>
        </p:nvSpPr>
        <p:spPr bwMode="auto">
          <a:xfrm>
            <a:off x="629165" y="315601"/>
            <a:ext cx="5477434"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Tree>
    <p:extLst>
      <p:ext uri="{BB962C8B-B14F-4D97-AF65-F5344CB8AC3E}">
        <p14:creationId xmlns:p14="http://schemas.microsoft.com/office/powerpoint/2010/main" xmlns="" val="376351117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dirty="0"/>
              <a:t>doc.: IEEE 802.15-&lt;doc#&gt;</a:t>
            </a:r>
          </a:p>
        </p:txBody>
      </p:sp>
      <p:sp>
        <p:nvSpPr>
          <p:cNvPr id="5" name="Rectangle 3"/>
          <p:cNvSpPr>
            <a:spLocks noGrp="1" noChangeArrowheads="1"/>
          </p:cNvSpPr>
          <p:nvPr>
            <p:ph type="dt" idx="1"/>
          </p:nvPr>
        </p:nvSpPr>
        <p:spPr>
          <a:ln/>
        </p:spPr>
        <p:txBody>
          <a:bodyPr/>
          <a:lstStyle/>
          <a:p>
            <a:r>
              <a:rPr lang="en-US" altLang="ja-JP" dirty="0"/>
              <a:t>April 2013</a:t>
            </a:r>
          </a:p>
        </p:txBody>
      </p:sp>
      <p:sp>
        <p:nvSpPr>
          <p:cNvPr id="6" name="Rectangle 6"/>
          <p:cNvSpPr>
            <a:spLocks noGrp="1" noChangeArrowheads="1"/>
          </p:cNvSpPr>
          <p:nvPr>
            <p:ph type="ftr" sz="quarter" idx="4"/>
          </p:nvPr>
        </p:nvSpPr>
        <p:spPr>
          <a:ln/>
        </p:spPr>
        <p:txBody>
          <a:bodyPr/>
          <a:lstStyle/>
          <a:p>
            <a:pPr lvl="4"/>
            <a:r>
              <a:rPr lang="en-US" altLang="ja-JP" dirty="0"/>
              <a:t>Shoichi Kitazawa (ATR)</a:t>
            </a:r>
          </a:p>
        </p:txBody>
      </p:sp>
      <p:sp>
        <p:nvSpPr>
          <p:cNvPr id="7" name="Rectangle 7"/>
          <p:cNvSpPr>
            <a:spLocks noGrp="1" noChangeArrowheads="1"/>
          </p:cNvSpPr>
          <p:nvPr>
            <p:ph type="sldNum" sz="quarter" idx="5"/>
          </p:nvPr>
        </p:nvSpPr>
        <p:spPr>
          <a:ln/>
        </p:spPr>
        <p:txBody>
          <a:bodyPr/>
          <a:lstStyle/>
          <a:p>
            <a:r>
              <a:rPr lang="en-US" altLang="ja-JP" dirty="0"/>
              <a:t>Page </a:t>
            </a:r>
            <a:fld id="{77570724-D4C2-4805-9F96-77169DE31113}" type="slidenum">
              <a:rPr lang="en-US" altLang="ja-JP"/>
              <a:pPr/>
              <a:t>4</a:t>
            </a:fld>
            <a:endParaRPr lang="en-US" altLang="ja-JP" dirty="0"/>
          </a:p>
        </p:txBody>
      </p:sp>
      <p:sp>
        <p:nvSpPr>
          <p:cNvPr id="24578" name="Rectangle 2"/>
          <p:cNvSpPr>
            <a:spLocks noGrp="1" noRot="1" noChangeAspect="1" noChangeArrowheads="1" noTextEdit="1"/>
          </p:cNvSpPr>
          <p:nvPr>
            <p:ph type="sldImg"/>
          </p:nvPr>
        </p:nvSpPr>
        <p:spPr>
          <a:xfrm>
            <a:off x="909638" y="746125"/>
            <a:ext cx="4916487" cy="3687763"/>
          </a:xfrm>
          <a:ln/>
        </p:spPr>
      </p:sp>
      <p:sp>
        <p:nvSpPr>
          <p:cNvPr id="24579" name="Rectangle 3"/>
          <p:cNvSpPr>
            <a:spLocks noGrp="1" noChangeArrowheads="1"/>
          </p:cNvSpPr>
          <p:nvPr>
            <p:ph type="body" idx="1"/>
          </p:nvPr>
        </p:nvSpPr>
        <p:spPr/>
        <p:txBody>
          <a:bodyPr/>
          <a:lstStyle/>
          <a:p>
            <a:endParaRPr lang="ja-JP" altLang="ja-JP"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 サブタイトルの書式設定</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September 2017</a:t>
            </a:r>
            <a:endParaRPr lang="en-US" altLang="ja-JP" dirty="0"/>
          </a:p>
        </p:txBody>
      </p:sp>
      <p:sp>
        <p:nvSpPr>
          <p:cNvPr id="5" name="Rectangle 5"/>
          <p:cNvSpPr>
            <a:spLocks noGrp="1" noChangeArrowheads="1"/>
          </p:cNvSpPr>
          <p:nvPr>
            <p:ph type="ftr" sz="quarter" idx="11"/>
          </p:nvPr>
        </p:nvSpPr>
        <p:spPr>
          <a:ln/>
        </p:spPr>
        <p:txBody>
          <a:bodyPr/>
          <a:lstStyle>
            <a:lvl1pPr>
              <a:defRPr/>
            </a:lvl1pPr>
          </a:lstStyle>
          <a:p>
            <a:pPr>
              <a:defRPr/>
            </a:pPr>
            <a:r>
              <a:rPr lang="fi-FI" altLang="ja-JP" smtClean="0"/>
              <a:t>Shoichi Kitazawa (Muroran IT)</a:t>
            </a:r>
            <a:endParaRPr lang="en-US" altLang="ja-JP"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dirty="0"/>
              <a:t>Slide </a:t>
            </a:r>
            <a:fld id="{D90FBA1F-406D-4570-8D93-1C718CB8028D}" type="slidenum">
              <a:rPr lang="en-US" altLang="ja-JP"/>
              <a:pPr>
                <a:defRPr/>
              </a:pPr>
              <a:t>&lt;#&gt;</a:t>
            </a:fld>
            <a:endParaRPr lang="en-US" altLang="ja-JP"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マスタ タイトルの書式設定</a:t>
            </a:r>
          </a:p>
        </p:txBody>
      </p:sp>
      <p:sp>
        <p:nvSpPr>
          <p:cNvPr id="3" name="コンテンツ プレースホルダー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September 2017</a:t>
            </a:r>
            <a:endParaRPr lang="en-US" altLang="ja-JP" dirty="0"/>
          </a:p>
        </p:txBody>
      </p:sp>
      <p:sp>
        <p:nvSpPr>
          <p:cNvPr id="5" name="Rectangle 5"/>
          <p:cNvSpPr>
            <a:spLocks noGrp="1" noChangeArrowheads="1"/>
          </p:cNvSpPr>
          <p:nvPr>
            <p:ph type="ftr" sz="quarter" idx="11"/>
          </p:nvPr>
        </p:nvSpPr>
        <p:spPr>
          <a:ln/>
        </p:spPr>
        <p:txBody>
          <a:bodyPr/>
          <a:lstStyle>
            <a:lvl1pPr>
              <a:defRPr/>
            </a:lvl1pPr>
          </a:lstStyle>
          <a:p>
            <a:pPr>
              <a:defRPr/>
            </a:pPr>
            <a:r>
              <a:rPr lang="fi-FI" altLang="ja-JP" smtClean="0"/>
              <a:t>Shoichi Kitazawa (Muroran IT)</a:t>
            </a:r>
            <a:endParaRPr lang="en-US" altLang="ja-JP"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dirty="0"/>
              <a:t>Slide </a:t>
            </a:r>
            <a:fld id="{5B276CEC-641A-426A-A4CF-567A72D18702}" type="slidenum">
              <a:rPr lang="en-US" altLang="ja-JP"/>
              <a:pPr>
                <a:defRPr/>
              </a:pPr>
              <a:t>&lt;#&gt;</a:t>
            </a:fld>
            <a:endParaRPr lang="en-US" altLang="ja-JP"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September 2017</a:t>
            </a:r>
            <a:endParaRPr lang="en-US" altLang="ja-JP" dirty="0"/>
          </a:p>
        </p:txBody>
      </p:sp>
      <p:sp>
        <p:nvSpPr>
          <p:cNvPr id="5" name="Rectangle 5"/>
          <p:cNvSpPr>
            <a:spLocks noGrp="1" noChangeArrowheads="1"/>
          </p:cNvSpPr>
          <p:nvPr>
            <p:ph type="ftr" sz="quarter" idx="11"/>
          </p:nvPr>
        </p:nvSpPr>
        <p:spPr>
          <a:ln/>
        </p:spPr>
        <p:txBody>
          <a:bodyPr/>
          <a:lstStyle>
            <a:lvl1pPr>
              <a:defRPr/>
            </a:lvl1pPr>
          </a:lstStyle>
          <a:p>
            <a:pPr>
              <a:defRPr/>
            </a:pPr>
            <a:r>
              <a:rPr lang="fi-FI" altLang="ja-JP" smtClean="0"/>
              <a:t>Shoichi Kitazawa (Muroran IT)</a:t>
            </a:r>
            <a:endParaRPr lang="en-US" altLang="ja-JP"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dirty="0"/>
              <a:t>Slide </a:t>
            </a:r>
            <a:fld id="{9965E71D-4B90-4FBE-BACA-94EDF2C2D44D}" type="slidenum">
              <a:rPr lang="en-US" altLang="ja-JP"/>
              <a:pPr>
                <a:defRPr/>
              </a:pPr>
              <a:t>&lt;#&gt;</a:t>
            </a:fld>
            <a:endParaRPr lang="en-US" altLang="ja-JP"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September 2017</a:t>
            </a:r>
            <a:endParaRPr lang="en-US" altLang="ja-JP" dirty="0"/>
          </a:p>
        </p:txBody>
      </p:sp>
      <p:sp>
        <p:nvSpPr>
          <p:cNvPr id="6" name="Rectangle 5"/>
          <p:cNvSpPr>
            <a:spLocks noGrp="1" noChangeArrowheads="1"/>
          </p:cNvSpPr>
          <p:nvPr>
            <p:ph type="ftr" sz="quarter" idx="11"/>
          </p:nvPr>
        </p:nvSpPr>
        <p:spPr>
          <a:ln/>
        </p:spPr>
        <p:txBody>
          <a:bodyPr/>
          <a:lstStyle>
            <a:lvl1pPr>
              <a:defRPr/>
            </a:lvl1pPr>
          </a:lstStyle>
          <a:p>
            <a:pPr>
              <a:defRPr/>
            </a:pPr>
            <a:r>
              <a:rPr lang="fi-FI" altLang="ja-JP" smtClean="0"/>
              <a:t>Shoichi Kitazawa (Muroran IT)</a:t>
            </a:r>
            <a:endParaRPr lang="en-US" altLang="ja-JP"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dirty="0"/>
              <a:t>Slide </a:t>
            </a:r>
            <a:fld id="{99E8EDB0-6A65-4C48-A53B-D0F68D84F66B}" type="slidenum">
              <a:rPr lang="en-US" altLang="ja-JP"/>
              <a:pPr>
                <a:defRPr/>
              </a:pPr>
              <a:t>&lt;#&gt;</a:t>
            </a:fld>
            <a:endParaRPr lang="en-US" altLang="ja-JP"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a:t>マスタ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a:defRPr/>
            </a:pPr>
            <a:r>
              <a:rPr lang="en-US" altLang="ja-JP" smtClean="0"/>
              <a:t>September 2017</a:t>
            </a:r>
            <a:endParaRPr lang="en-US" altLang="ja-JP" dirty="0"/>
          </a:p>
        </p:txBody>
      </p:sp>
      <p:sp>
        <p:nvSpPr>
          <p:cNvPr id="8" name="Rectangle 5"/>
          <p:cNvSpPr>
            <a:spLocks noGrp="1" noChangeArrowheads="1"/>
          </p:cNvSpPr>
          <p:nvPr>
            <p:ph type="ftr" sz="quarter" idx="11"/>
          </p:nvPr>
        </p:nvSpPr>
        <p:spPr>
          <a:ln/>
        </p:spPr>
        <p:txBody>
          <a:bodyPr/>
          <a:lstStyle>
            <a:lvl1pPr>
              <a:defRPr/>
            </a:lvl1pPr>
          </a:lstStyle>
          <a:p>
            <a:pPr>
              <a:defRPr/>
            </a:pPr>
            <a:r>
              <a:rPr lang="fi-FI" altLang="ja-JP" smtClean="0"/>
              <a:t>Shoichi Kitazawa (Muroran IT)</a:t>
            </a:r>
            <a:endParaRPr lang="en-US" altLang="ja-JP"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ja-JP" dirty="0"/>
              <a:t>Slide </a:t>
            </a:r>
            <a:fld id="{F3D8D98C-E633-46DD-BF4A-82FDB30C79BB}" type="slidenum">
              <a:rPr lang="en-US" altLang="ja-JP"/>
              <a:pPr>
                <a:defRPr/>
              </a:pPr>
              <a:t>&lt;#&gt;</a:t>
            </a:fld>
            <a:endParaRPr lang="en-US" altLang="ja-JP"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smtClean="0"/>
              <a:t>September 2017</a:t>
            </a:r>
            <a:endParaRPr lang="en-US" altLang="ja-JP" dirty="0"/>
          </a:p>
        </p:txBody>
      </p:sp>
      <p:sp>
        <p:nvSpPr>
          <p:cNvPr id="4" name="Rectangle 5"/>
          <p:cNvSpPr>
            <a:spLocks noGrp="1" noChangeArrowheads="1"/>
          </p:cNvSpPr>
          <p:nvPr>
            <p:ph type="ftr" sz="quarter" idx="11"/>
          </p:nvPr>
        </p:nvSpPr>
        <p:spPr>
          <a:ln/>
        </p:spPr>
        <p:txBody>
          <a:bodyPr/>
          <a:lstStyle>
            <a:lvl1pPr>
              <a:defRPr/>
            </a:lvl1pPr>
          </a:lstStyle>
          <a:p>
            <a:pPr>
              <a:defRPr/>
            </a:pPr>
            <a:r>
              <a:rPr lang="fi-FI" altLang="ja-JP" smtClean="0"/>
              <a:t>Shoichi Kitazawa (Muroran IT)</a:t>
            </a:r>
            <a:endParaRPr lang="en-US" altLang="ja-JP"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dirty="0"/>
              <a:t>Slide </a:t>
            </a:r>
            <a:fld id="{D78FD698-95C0-4845-8AA1-AE13DC99F872}" type="slidenum">
              <a:rPr lang="en-US" altLang="ja-JP"/>
              <a:pPr>
                <a:defRPr/>
              </a:pPr>
              <a:t>&lt;#&gt;</a:t>
            </a:fld>
            <a:endParaRPr lang="en-US" altLang="ja-JP"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85800" y="378281"/>
            <a:ext cx="1600200" cy="215444"/>
          </a:xfrm>
          <a:ln/>
        </p:spPr>
        <p:txBody>
          <a:bodyPr/>
          <a:lstStyle>
            <a:lvl1pPr>
              <a:defRPr/>
            </a:lvl1pPr>
          </a:lstStyle>
          <a:p>
            <a:pPr>
              <a:defRPr/>
            </a:pPr>
            <a:r>
              <a:rPr lang="en-US" altLang="ja-JP" smtClean="0"/>
              <a:t>September 2017</a:t>
            </a:r>
            <a:endParaRPr lang="en-US" altLang="ja-JP" dirty="0"/>
          </a:p>
        </p:txBody>
      </p:sp>
      <p:sp>
        <p:nvSpPr>
          <p:cNvPr id="3" name="Rectangle 5"/>
          <p:cNvSpPr>
            <a:spLocks noGrp="1" noChangeArrowheads="1"/>
          </p:cNvSpPr>
          <p:nvPr>
            <p:ph type="ftr" sz="quarter" idx="11"/>
          </p:nvPr>
        </p:nvSpPr>
        <p:spPr>
          <a:ln/>
        </p:spPr>
        <p:txBody>
          <a:bodyPr/>
          <a:lstStyle>
            <a:lvl1pPr>
              <a:defRPr/>
            </a:lvl1pPr>
          </a:lstStyle>
          <a:p>
            <a:pPr>
              <a:defRPr/>
            </a:pPr>
            <a:r>
              <a:rPr lang="fi-FI" altLang="ja-JP" smtClean="0"/>
              <a:t>Shoichi Kitazawa (Muroran IT)</a:t>
            </a:r>
            <a:endParaRPr lang="en-US" altLang="ja-JP"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dirty="0"/>
              <a:t>Slide </a:t>
            </a:r>
            <a:fld id="{0EE4C87E-7721-4C7F-93D8-C27C7B733789}" type="slidenum">
              <a:rPr lang="en-US" altLang="ja-JP"/>
              <a:pPr>
                <a:defRPr/>
              </a:pPr>
              <a:t>&lt;#&gt;</a:t>
            </a:fld>
            <a:endParaRPr lang="en-US" altLang="ja-JP"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5" name="フッター プレースホルダー 4"/>
          <p:cNvSpPr>
            <a:spLocks noGrp="1"/>
          </p:cNvSpPr>
          <p:nvPr>
            <p:ph type="ftr" sz="quarter" idx="11"/>
          </p:nvPr>
        </p:nvSpPr>
        <p:spPr>
          <a:xfrm>
            <a:off x="5486400" y="6475413"/>
            <a:ext cx="3124200" cy="184666"/>
          </a:xfrm>
        </p:spPr>
        <p:txBody>
          <a:bodyPr/>
          <a:lstStyle>
            <a:lvl1pPr>
              <a:defRPr/>
            </a:lvl1pPr>
          </a:lstStyle>
          <a:p>
            <a:r>
              <a:rPr lang="fi-FI" altLang="ja-JP" smtClean="0"/>
              <a:t>Shoichi Kitazawa (Muroran IT)</a:t>
            </a:r>
            <a:endParaRPr lang="en-US" altLang="ja-JP" dirty="0"/>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&lt;#&gt;</a:t>
            </a:fld>
            <a:endParaRPr lang="en-US" altLang="ja-JP" dirty="0"/>
          </a:p>
        </p:txBody>
      </p:sp>
      <p:sp>
        <p:nvSpPr>
          <p:cNvPr id="7" name="日付プレースホルダー 3"/>
          <p:cNvSpPr>
            <a:spLocks noGrp="1"/>
          </p:cNvSpPr>
          <p:nvPr>
            <p:ph type="dt" sz="half" idx="10"/>
          </p:nvPr>
        </p:nvSpPr>
        <p:spPr>
          <a:xfrm>
            <a:off x="685800" y="378281"/>
            <a:ext cx="1600200" cy="215444"/>
          </a:xfrm>
        </p:spPr>
        <p:txBody>
          <a:bodyPr/>
          <a:lstStyle>
            <a:lvl1pPr>
              <a:defRPr/>
            </a:lvl1pPr>
          </a:lstStyle>
          <a:p>
            <a:r>
              <a:rPr lang="en-US" altLang="ja-JP" smtClean="0"/>
              <a:t>September 2017</a:t>
            </a:r>
            <a:endParaRPr lang="en-US" altLang="ja-JP" dirty="0"/>
          </a:p>
        </p:txBody>
      </p:sp>
    </p:spTree>
    <p:extLst>
      <p:ext uri="{BB962C8B-B14F-4D97-AF65-F5344CB8AC3E}">
        <p14:creationId xmlns:p14="http://schemas.microsoft.com/office/powerpoint/2010/main" xmlns="" val="3802393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ja-JP" altLang="en-US"/>
              <a:t>マスター タイトルの書式設定</a:t>
            </a:r>
            <a:endParaRPr lang="en-US" altLang="ja-JP"/>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ltLang="ja-JP"/>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ea typeface="ＭＳ Ｐゴシック" charset="-128"/>
              </a:defRPr>
            </a:lvl1pPr>
          </a:lstStyle>
          <a:p>
            <a:pPr>
              <a:defRPr/>
            </a:pPr>
            <a:r>
              <a:rPr lang="en-US" altLang="ja-JP" smtClean="0"/>
              <a:t>September 2017</a:t>
            </a:r>
            <a:endParaRPr lang="en-US" altLang="ja-JP"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smtClean="0">
                <a:ea typeface="ＭＳ Ｐゴシック" charset="-128"/>
              </a:defRPr>
            </a:lvl1pPr>
          </a:lstStyle>
          <a:p>
            <a:pPr>
              <a:defRPr/>
            </a:pPr>
            <a:r>
              <a:rPr lang="fi-FI" altLang="ja-JP" smtClean="0"/>
              <a:t>Shoichi Kitazawa (Muroran IT)</a:t>
            </a:r>
            <a:endParaRPr lang="en-US" altLang="ja-JP"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ea typeface="ＭＳ Ｐゴシック" charset="-128"/>
              </a:defRPr>
            </a:lvl1pPr>
          </a:lstStyle>
          <a:p>
            <a:pPr>
              <a:defRPr/>
            </a:pPr>
            <a:r>
              <a:rPr lang="en-US" altLang="ja-JP" dirty="0"/>
              <a:t>Slide </a:t>
            </a:r>
            <a:fld id="{2013AF30-E9D5-4990-80B2-CABF7B6EC42E}" type="slidenum">
              <a:rPr lang="en-US" altLang="ja-JP"/>
              <a:pPr>
                <a:defRPr/>
              </a:pPr>
              <a:t>&lt;#&gt;</a:t>
            </a:fld>
            <a:endParaRPr lang="en-US" altLang="ja-JP" dirty="0"/>
          </a:p>
        </p:txBody>
      </p:sp>
      <p:sp>
        <p:nvSpPr>
          <p:cNvPr id="1031" name="Rectangle 7"/>
          <p:cNvSpPr>
            <a:spLocks noChangeArrowheads="1"/>
          </p:cNvSpPr>
          <p:nvPr/>
        </p:nvSpPr>
        <p:spPr bwMode="auto">
          <a:xfrm>
            <a:off x="4495800" y="394156"/>
            <a:ext cx="3962400" cy="215444"/>
          </a:xfrm>
          <a:prstGeom prst="rect">
            <a:avLst/>
          </a:prstGeom>
          <a:noFill/>
          <a:ln w="9525">
            <a:noFill/>
            <a:miter lim="800000"/>
            <a:headEnd/>
            <a:tailEnd/>
          </a:ln>
          <a:effectLst/>
        </p:spPr>
        <p:txBody>
          <a:bodyPr lIns="0" tIns="0" rIns="0" bIns="0" anchor="b">
            <a:spAutoFit/>
          </a:bodyPr>
          <a:lstStyle/>
          <a:p>
            <a:pPr marL="712788" marR="0" lvl="4" indent="0" algn="r" defTabSz="914400" rtl="0" eaLnBrk="0" fontAlgn="base" latinLnBrk="0" hangingPunct="0">
              <a:lnSpc>
                <a:spcPct val="100000"/>
              </a:lnSpc>
              <a:spcBef>
                <a:spcPct val="0"/>
              </a:spcBef>
              <a:spcAft>
                <a:spcPct val="0"/>
              </a:spcAft>
              <a:buClrTx/>
              <a:buSzTx/>
              <a:buFontTx/>
              <a:buNone/>
              <a:tabLst/>
              <a:defRPr/>
            </a:pPr>
            <a:r>
              <a:rPr lang="en-US" altLang="ja-JP" sz="1400" b="1" dirty="0">
                <a:ea typeface="ＭＳ Ｐゴシック" charset="-128"/>
              </a:rPr>
              <a:t>doc.: IEEE </a:t>
            </a:r>
            <a:r>
              <a:rPr lang="en-US" altLang="ja-JP" sz="1400" b="1" dirty="0" smtClean="0">
                <a:ea typeface="ＭＳ Ｐゴシック" charset="-128"/>
              </a:rPr>
              <a:t>15-17-0544-01-004s</a:t>
            </a:r>
            <a:endParaRPr lang="en-US" altLang="ja-JP" sz="1400" b="1" dirty="0">
              <a:ea typeface="ＭＳ Ｐゴシック"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ltLang="ja-JP" dirty="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Lst>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日付プレースホルダー 1"/>
          <p:cNvSpPr>
            <a:spLocks noGrp="1"/>
          </p:cNvSpPr>
          <p:nvPr>
            <p:ph type="dt" sz="quarter" idx="10"/>
          </p:nvPr>
        </p:nvSpPr>
        <p:spPr>
          <a:noFill/>
          <a:ln>
            <a:miter lim="800000"/>
            <a:headEnd/>
            <a:tailEnd/>
          </a:ln>
        </p:spPr>
        <p:txBody>
          <a:bodyPr/>
          <a:lstStyle/>
          <a:p>
            <a:r>
              <a:rPr lang="en-US" altLang="ja-JP" smtClean="0"/>
              <a:t>September 2017</a:t>
            </a:r>
            <a:endParaRPr lang="en-US" altLang="ja-JP" dirty="0"/>
          </a:p>
        </p:txBody>
      </p:sp>
      <p:sp>
        <p:nvSpPr>
          <p:cNvPr id="2051" name="フッター プレースホルダー 2"/>
          <p:cNvSpPr>
            <a:spLocks noGrp="1"/>
          </p:cNvSpPr>
          <p:nvPr>
            <p:ph type="ftr" sz="quarter" idx="11"/>
          </p:nvPr>
        </p:nvSpPr>
        <p:spPr>
          <a:xfrm>
            <a:off x="5486400" y="6475413"/>
            <a:ext cx="3124200" cy="184666"/>
          </a:xfrm>
          <a:noFill/>
          <a:ln>
            <a:miter lim="800000"/>
            <a:headEnd/>
            <a:tailEnd/>
          </a:ln>
        </p:spPr>
        <p:txBody>
          <a:bodyPr/>
          <a:lstStyle/>
          <a:p>
            <a:r>
              <a:rPr lang="fi-FI" altLang="ja-JP" smtClean="0"/>
              <a:t>Shoichi Kitazawa (Muroran IT)</a:t>
            </a:r>
            <a:endParaRPr lang="en-US" altLang="ja-JP" dirty="0"/>
          </a:p>
        </p:txBody>
      </p:sp>
      <p:sp>
        <p:nvSpPr>
          <p:cNvPr id="2052" name="スライド番号プレースホルダー 3"/>
          <p:cNvSpPr>
            <a:spLocks noGrp="1"/>
          </p:cNvSpPr>
          <p:nvPr>
            <p:ph type="sldNum" sz="quarter" idx="12"/>
          </p:nvPr>
        </p:nvSpPr>
        <p:spPr>
          <a:noFill/>
          <a:ln>
            <a:miter lim="800000"/>
            <a:headEnd/>
            <a:tailEnd/>
          </a:ln>
        </p:spPr>
        <p:txBody>
          <a:bodyPr/>
          <a:lstStyle/>
          <a:p>
            <a:r>
              <a:rPr lang="en-US" altLang="ja-JP" dirty="0"/>
              <a:t>Slide </a:t>
            </a:r>
            <a:fld id="{07A4A8D4-A6EB-4596-BC11-A7733F1E04B3}" type="slidenum">
              <a:rPr lang="en-US" altLang="ja-JP"/>
              <a:pPr/>
              <a:t>1</a:t>
            </a:fld>
            <a:endParaRPr lang="en-US" altLang="ja-JP" dirty="0"/>
          </a:p>
        </p:txBody>
      </p:sp>
      <p:sp>
        <p:nvSpPr>
          <p:cNvPr id="27651" name="Rectangle 3"/>
          <p:cNvSpPr>
            <a:spLocks noChangeArrowheads="1"/>
          </p:cNvSpPr>
          <p:nvPr/>
        </p:nvSpPr>
        <p:spPr bwMode="auto">
          <a:xfrm>
            <a:off x="35496" y="609600"/>
            <a:ext cx="8991600" cy="498085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type="none" w="sm" len="sm"/>
                <a:tailEnd type="none" w="sm" len="sm"/>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ctr">
              <a:defRPr/>
            </a:pP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pPr>
              <a:defRPr/>
            </a:pPr>
            <a:endParaRPr lang="en-US" altLang="ja-JP" sz="1600" dirty="0">
              <a:solidFill>
                <a:schemeClr val="tx2"/>
              </a:solidFill>
              <a:ea typeface="ＭＳ Ｐゴシック" charset="-128"/>
            </a:endParaRPr>
          </a:p>
          <a:p>
            <a:pPr>
              <a:defRPr/>
            </a:pPr>
            <a:r>
              <a:rPr lang="en-US" altLang="ja-JP" sz="1600" b="1" dirty="0">
                <a:solidFill>
                  <a:schemeClr val="tx2"/>
                </a:solidFill>
                <a:ea typeface="ＭＳ Ｐゴシック" charset="-128"/>
              </a:rPr>
              <a:t>Submission Title:</a:t>
            </a:r>
            <a:r>
              <a:rPr lang="en-US" altLang="ja-JP" sz="1600" dirty="0">
                <a:solidFill>
                  <a:schemeClr val="tx2"/>
                </a:solidFill>
                <a:ea typeface="ＭＳ Ｐゴシック" charset="-128"/>
              </a:rPr>
              <a:t> [</a:t>
            </a:r>
            <a:r>
              <a:rPr lang="en-US" altLang="ja-JP" sz="1600" dirty="0">
                <a:latin typeface="+mj-ea"/>
                <a:ea typeface="+mj-ea"/>
              </a:rPr>
              <a:t>TG4s Closing Report for </a:t>
            </a:r>
            <a:r>
              <a:rPr lang="en-US" altLang="ja-JP" sz="1600" dirty="0" smtClean="0">
                <a:latin typeface="+mj-ea"/>
                <a:ea typeface="+mj-ea"/>
              </a:rPr>
              <a:t>September </a:t>
            </a:r>
            <a:r>
              <a:rPr lang="en-US" altLang="ja-JP" sz="1600" dirty="0">
                <a:latin typeface="+mj-ea"/>
                <a:ea typeface="+mj-ea"/>
              </a:rPr>
              <a:t>2017</a:t>
            </a:r>
            <a:r>
              <a:rPr lang="en-US" altLang="ja-JP" sz="1600" dirty="0">
                <a:solidFill>
                  <a:schemeClr val="tx2"/>
                </a:solidFill>
                <a:ea typeface="ＭＳ Ｐゴシック" charset="-128"/>
              </a:rPr>
              <a:t>]	</a:t>
            </a:r>
          </a:p>
          <a:p>
            <a:pPr>
              <a:defRPr/>
            </a:pPr>
            <a:r>
              <a:rPr lang="en-US" altLang="ja-JP" sz="1600" b="1" dirty="0">
                <a:solidFill>
                  <a:schemeClr val="tx2"/>
                </a:solidFill>
                <a:ea typeface="ＭＳ Ｐゴシック" charset="-128"/>
              </a:rPr>
              <a:t>Date Submitted: </a:t>
            </a:r>
            <a:r>
              <a:rPr lang="en-US" altLang="ja-JP" sz="1600" dirty="0">
                <a:solidFill>
                  <a:schemeClr val="tx2"/>
                </a:solidFill>
                <a:ea typeface="ＭＳ Ｐゴシック" charset="-128"/>
              </a:rPr>
              <a:t>[</a:t>
            </a:r>
            <a:r>
              <a:rPr lang="en-US" altLang="ja-JP" sz="1600" dirty="0" smtClean="0">
                <a:solidFill>
                  <a:schemeClr val="tx2"/>
                </a:solidFill>
                <a:ea typeface="ＭＳ Ｐゴシック" charset="-128"/>
              </a:rPr>
              <a:t>14 September </a:t>
            </a:r>
            <a:r>
              <a:rPr lang="en-US" altLang="ja-JP" sz="1600" dirty="0">
                <a:solidFill>
                  <a:schemeClr val="tx2"/>
                </a:solidFill>
                <a:ea typeface="ＭＳ Ｐゴシック" charset="-128"/>
              </a:rPr>
              <a:t>2017]	</a:t>
            </a:r>
          </a:p>
          <a:p>
            <a:pPr>
              <a:defRPr/>
            </a:pPr>
            <a:r>
              <a:rPr lang="en-US" altLang="ja-JP" sz="1600" b="1" dirty="0">
                <a:solidFill>
                  <a:schemeClr val="tx2"/>
                </a:solidFill>
                <a:ea typeface="ＭＳ Ｐゴシック" charset="-128"/>
              </a:rPr>
              <a:t>Source: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[Shoichi </a:t>
            </a:r>
            <a:r>
              <a:rPr lang="en-US" altLang="ja-JP" sz="1600" dirty="0">
                <a:solidFill>
                  <a:schemeClr val="tx2"/>
                </a:solidFill>
                <a:ea typeface="ＭＳ Ｐゴシック" charset="-128"/>
              </a:rPr>
              <a:t>Kitazawa] Company </a:t>
            </a:r>
            <a:r>
              <a:rPr lang="en-US" altLang="ja-JP" sz="1600" dirty="0" smtClean="0">
                <a:solidFill>
                  <a:schemeClr val="tx2"/>
                </a:solidFill>
                <a:ea typeface="ＭＳ Ｐゴシック" charset="-128"/>
              </a:rPr>
              <a:t>[Muroran </a:t>
            </a:r>
            <a:r>
              <a:rPr lang="en-US" altLang="ja-JP" sz="1600" dirty="0">
                <a:solidFill>
                  <a:schemeClr val="tx2"/>
                </a:solidFill>
                <a:ea typeface="ＭＳ Ｐゴシック" charset="-128"/>
              </a:rPr>
              <a:t>IT]</a:t>
            </a:r>
          </a:p>
          <a:p>
            <a:pPr>
              <a:defRPr/>
            </a:pPr>
            <a:r>
              <a:rPr lang="en-US" altLang="ja-JP" sz="1600" dirty="0">
                <a:solidFill>
                  <a:schemeClr val="tx2"/>
                </a:solidFill>
                <a:ea typeface="ＭＳ Ｐゴシック" charset="-128"/>
              </a:rPr>
              <a:t>Address </a:t>
            </a:r>
            <a:r>
              <a:rPr lang="en-US" altLang="ja-JP" sz="1600" dirty="0" smtClean="0">
                <a:solidFill>
                  <a:schemeClr val="tx2"/>
                </a:solidFill>
                <a:ea typeface="ＭＳ Ｐゴシック" charset="-128"/>
              </a:rPr>
              <a:t>[Hokkaido </a:t>
            </a:r>
            <a:r>
              <a:rPr lang="en-US" altLang="ja-JP" sz="1600" dirty="0">
                <a:solidFill>
                  <a:schemeClr val="tx2"/>
                </a:solidFill>
                <a:ea typeface="ＭＳ Ｐゴシック" charset="-128"/>
              </a:rPr>
              <a:t>Japan]</a:t>
            </a:r>
          </a:p>
          <a:p>
            <a:pPr>
              <a:defRPr/>
            </a:pPr>
            <a:r>
              <a:rPr lang="en-US" altLang="ja-JP" sz="1600" dirty="0">
                <a:solidFill>
                  <a:schemeClr val="tx2"/>
                </a:solidFill>
                <a:ea typeface="ＭＳ Ｐゴシック" charset="-128"/>
              </a:rPr>
              <a:t>Voice[], FAX: [],</a:t>
            </a:r>
            <a:br>
              <a:rPr lang="en-US" altLang="ja-JP" sz="1600" dirty="0">
                <a:solidFill>
                  <a:schemeClr val="tx2"/>
                </a:solidFill>
                <a:ea typeface="ＭＳ Ｐゴシック" charset="-128"/>
              </a:rPr>
            </a:br>
            <a:r>
              <a:rPr lang="en-US" altLang="ja-JP" sz="1600" dirty="0">
                <a:solidFill>
                  <a:schemeClr val="tx2"/>
                </a:solidFill>
                <a:ea typeface="ＭＳ Ｐゴシック" charset="-128"/>
              </a:rPr>
              <a:t>E-Mail</a:t>
            </a:r>
            <a:r>
              <a:rPr lang="en-US" altLang="ja-JP" sz="1600" dirty="0" smtClean="0">
                <a:solidFill>
                  <a:schemeClr val="tx2"/>
                </a:solidFill>
                <a:ea typeface="ＭＳ Ｐゴシック" charset="-128"/>
              </a:rPr>
              <a:t>:[kitazawa@ieee.org</a:t>
            </a:r>
            <a:r>
              <a:rPr lang="en-US" altLang="ja-JP" sz="1600" dirty="0">
                <a:solidFill>
                  <a:schemeClr val="tx2"/>
                </a:solidFill>
                <a:ea typeface="ＭＳ Ｐゴシック" charset="-128"/>
              </a:rPr>
              <a:t>]	</a:t>
            </a:r>
          </a:p>
          <a:p>
            <a:pPr>
              <a:spcBef>
                <a:spcPts val="600"/>
              </a:spcBef>
              <a:spcAft>
                <a:spcPts val="600"/>
              </a:spcAft>
              <a:defRPr/>
            </a:pPr>
            <a:r>
              <a:rPr lang="en-US" altLang="ja-JP" sz="1600" b="1" dirty="0">
                <a:solidFill>
                  <a:schemeClr val="tx2"/>
                </a:solidFill>
                <a:ea typeface="ＭＳ Ｐゴシック" charset="-128"/>
              </a:rPr>
              <a:t>Re:</a:t>
            </a:r>
            <a:r>
              <a:rPr lang="en-US" altLang="ja-JP" sz="1600" dirty="0">
                <a:solidFill>
                  <a:schemeClr val="tx2"/>
                </a:solidFill>
                <a:ea typeface="ＭＳ Ｐゴシック" charset="-128"/>
              </a:rPr>
              <a:t> []</a:t>
            </a:r>
          </a:p>
          <a:p>
            <a:pPr>
              <a:spcBef>
                <a:spcPts val="100"/>
              </a:spcBef>
              <a:spcAft>
                <a:spcPts val="100"/>
              </a:spcAft>
              <a:defRPr/>
            </a:pPr>
            <a:r>
              <a:rPr lang="en-US" altLang="ja-JP" dirty="0">
                <a:solidFill>
                  <a:schemeClr val="accent2"/>
                </a:solidFill>
                <a:ea typeface="ＭＳ Ｐゴシック" charset="-128"/>
              </a:rPr>
              <a:t>	</a:t>
            </a:r>
            <a:endParaRPr lang="en-US" altLang="ja-JP" dirty="0">
              <a:solidFill>
                <a:schemeClr val="tx2"/>
              </a:solidFill>
              <a:ea typeface="ＭＳ Ｐゴシック" charset="-128"/>
            </a:endParaRPr>
          </a:p>
          <a:p>
            <a:pPr>
              <a:spcBef>
                <a:spcPts val="600"/>
              </a:spcBef>
              <a:spcAft>
                <a:spcPts val="600"/>
              </a:spcAft>
              <a:defRPr/>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[Closing report for the TG4s </a:t>
            </a:r>
            <a:r>
              <a:rPr lang="en-US" altLang="ja-JP" sz="1600" dirty="0" smtClean="0">
                <a:latin typeface="+mj-ea"/>
              </a:rPr>
              <a:t>September </a:t>
            </a:r>
            <a:r>
              <a:rPr lang="en-US" altLang="ja-JP" sz="1600" dirty="0">
                <a:latin typeface="+mj-ea"/>
              </a:rPr>
              <a:t>2017</a:t>
            </a:r>
            <a:r>
              <a:rPr lang="en-US" altLang="ja-JP" sz="1600" dirty="0">
                <a:ea typeface="ＭＳ Ｐゴシック" charset="-128"/>
              </a:rPr>
              <a:t>.]</a:t>
            </a:r>
          </a:p>
          <a:p>
            <a:pPr>
              <a:spcBef>
                <a:spcPts val="600"/>
              </a:spcBef>
              <a:spcAft>
                <a:spcPts val="600"/>
              </a:spcAft>
              <a:defRPr/>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[Closing report.]</a:t>
            </a:r>
          </a:p>
          <a:p>
            <a:pPr>
              <a:defRPr/>
            </a:pPr>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p:txBody>
          <a:bodyPr/>
          <a:lstStyle/>
          <a:p>
            <a:r>
              <a:rPr lang="en-US" altLang="ja-JP" sz="2800" dirty="0"/>
              <a:t>Comment resolution of </a:t>
            </a:r>
            <a:r>
              <a:rPr lang="en-US" altLang="ja-JP" sz="2800" dirty="0" smtClean="0"/>
              <a:t>SB </a:t>
            </a:r>
            <a:r>
              <a:rPr lang="en-US" altLang="ja-JP" sz="2800" dirty="0"/>
              <a:t>and going to </a:t>
            </a:r>
            <a:r>
              <a:rPr lang="en-US" altLang="ja-JP" sz="2800" dirty="0" err="1"/>
              <a:t>Recirc</a:t>
            </a:r>
            <a:r>
              <a:rPr lang="en-US" altLang="ja-JP" sz="2800" dirty="0"/>
              <a:t>. </a:t>
            </a:r>
            <a:r>
              <a:rPr lang="en-US" altLang="ja-JP" sz="2800" dirty="0" smtClean="0"/>
              <a:t>SB</a:t>
            </a:r>
            <a:endParaRPr lang="en-US" altLang="ja-JP" sz="2800" dirty="0"/>
          </a:p>
          <a:p>
            <a:r>
              <a:rPr lang="en-GB" altLang="en-US" sz="2800" dirty="0" smtClean="0"/>
              <a:t>BRC </a:t>
            </a:r>
            <a:r>
              <a:rPr lang="en-GB" altLang="en-US" sz="2800" dirty="0"/>
              <a:t>Call times</a:t>
            </a:r>
          </a:p>
          <a:p>
            <a:pPr lvl="1"/>
            <a:r>
              <a:rPr lang="en-US" altLang="ja-JP" sz="2400" dirty="0"/>
              <a:t>Day: Announce by the reflector </a:t>
            </a:r>
          </a:p>
          <a:p>
            <a:pPr lvl="1"/>
            <a:r>
              <a:rPr lang="en-US" altLang="ja-JP" sz="2400" dirty="0"/>
              <a:t>Time: </a:t>
            </a:r>
            <a:r>
              <a:rPr lang="en-US" altLang="ja-JP" sz="2400" dirty="0" smtClean="0"/>
              <a:t>Mon </a:t>
            </a:r>
            <a:r>
              <a:rPr lang="en-US" altLang="ja-JP" sz="2400" dirty="0"/>
              <a:t>22:00 ET / </a:t>
            </a:r>
            <a:r>
              <a:rPr lang="en-US" altLang="ja-JP" sz="2400" dirty="0" smtClean="0"/>
              <a:t>Tue </a:t>
            </a:r>
            <a:r>
              <a:rPr lang="en-US" altLang="ja-JP" sz="2400" dirty="0"/>
              <a:t>11:00 JST </a:t>
            </a:r>
          </a:p>
          <a:p>
            <a:r>
              <a:rPr lang="en-US" altLang="ja-JP" sz="2800" dirty="0" smtClean="0"/>
              <a:t>November </a:t>
            </a:r>
            <a:r>
              <a:rPr lang="en-US" altLang="ja-JP" sz="2800" dirty="0"/>
              <a:t>meeting</a:t>
            </a:r>
          </a:p>
          <a:p>
            <a:pPr lvl="1"/>
            <a:r>
              <a:rPr lang="en-US" altLang="ja-JP" sz="2400" dirty="0"/>
              <a:t>4 meeting slots </a:t>
            </a:r>
          </a:p>
          <a:p>
            <a:pPr lvl="1"/>
            <a:r>
              <a:rPr lang="en-US" altLang="ja-JP" sz="2400" dirty="0"/>
              <a:t>Resolve Recirculation </a:t>
            </a:r>
            <a:r>
              <a:rPr lang="en-US" altLang="ja-JP" sz="2400" dirty="0" smtClean="0"/>
              <a:t>SB comments</a:t>
            </a:r>
            <a:endParaRPr kumimoji="1" lang="ja-JP" altLang="en-US" sz="2400" dirty="0"/>
          </a:p>
        </p:txBody>
      </p:sp>
      <p:sp>
        <p:nvSpPr>
          <p:cNvPr id="3" name="タイトル 2"/>
          <p:cNvSpPr>
            <a:spLocks noGrp="1"/>
          </p:cNvSpPr>
          <p:nvPr>
            <p:ph type="title"/>
          </p:nvPr>
        </p:nvSpPr>
        <p:spPr/>
        <p:txBody>
          <a:bodyPr/>
          <a:lstStyle/>
          <a:p>
            <a:r>
              <a:rPr kumimoji="1" lang="en-US" altLang="ja-JP" dirty="0"/>
              <a:t>Next step</a:t>
            </a:r>
            <a:endParaRPr kumimoji="1" lang="ja-JP" altLang="en-US" dirty="0"/>
          </a:p>
        </p:txBody>
      </p:sp>
      <p:sp>
        <p:nvSpPr>
          <p:cNvPr id="4" name="フッター プレースホルダ 3"/>
          <p:cNvSpPr>
            <a:spLocks noGrp="1"/>
          </p:cNvSpPr>
          <p:nvPr>
            <p:ph type="ftr" sz="quarter" idx="11"/>
          </p:nvPr>
        </p:nvSpPr>
        <p:spPr/>
        <p:txBody>
          <a:bodyPr/>
          <a:lstStyle/>
          <a:p>
            <a:r>
              <a:rPr lang="fi-FI" altLang="ja-JP" smtClean="0"/>
              <a:t>Shoichi Kitazawa (Muroran IT)</a:t>
            </a:r>
            <a:endParaRPr lang="en-US" altLang="ja-JP" dirty="0"/>
          </a:p>
        </p:txBody>
      </p:sp>
      <p:sp>
        <p:nvSpPr>
          <p:cNvPr id="5" name="スライド番号プレースホルダ 4"/>
          <p:cNvSpPr>
            <a:spLocks noGrp="1"/>
          </p:cNvSpPr>
          <p:nvPr>
            <p:ph type="sldNum" sz="quarter" idx="12"/>
          </p:nvPr>
        </p:nvSpPr>
        <p:spPr/>
        <p:txBody>
          <a:bodyPr/>
          <a:lstStyle/>
          <a:p>
            <a:r>
              <a:rPr lang="en-US" altLang="ja-JP"/>
              <a:t>Slide </a:t>
            </a:r>
            <a:fld id="{17C47D4F-CAA3-4307-B0EF-8C4B3E0CF21D}" type="slidenum">
              <a:rPr lang="en-US" altLang="ja-JP" smtClean="0"/>
              <a:pPr/>
              <a:t>10</a:t>
            </a:fld>
            <a:endParaRPr lang="en-US" altLang="ja-JP" dirty="0"/>
          </a:p>
        </p:txBody>
      </p:sp>
      <p:sp>
        <p:nvSpPr>
          <p:cNvPr id="6" name="日付プレースホルダ 5"/>
          <p:cNvSpPr>
            <a:spLocks noGrp="1"/>
          </p:cNvSpPr>
          <p:nvPr>
            <p:ph type="dt" sz="half" idx="10"/>
          </p:nvPr>
        </p:nvSpPr>
        <p:spPr/>
        <p:txBody>
          <a:bodyPr/>
          <a:lstStyle/>
          <a:p>
            <a:r>
              <a:rPr lang="en-US" altLang="ja-JP" smtClean="0"/>
              <a:t>September 2017</a:t>
            </a:r>
            <a:endParaRPr lang="en-US" altLang="ja-JP"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a:xfrm>
            <a:off x="685800" y="1700808"/>
            <a:ext cx="7772400" cy="4680520"/>
          </a:xfrm>
        </p:spPr>
        <p:txBody>
          <a:bodyPr/>
          <a:lstStyle/>
          <a:p>
            <a:pPr marL="0" indent="0">
              <a:buNone/>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pPr>
            <a:r>
              <a:rPr lang="en-GB" altLang="ja-JP" sz="2000" b="1" dirty="0" smtClean="0"/>
              <a:t>Motion for TG Approval to Form a TG4s BRC.</a:t>
            </a:r>
          </a:p>
          <a:p>
            <a:pPr marL="0" indent="0">
              <a:buNone/>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pPr>
            <a:r>
              <a:rPr lang="en-US" altLang="ja-JP" sz="2000" i="1" dirty="0" smtClean="0"/>
              <a:t>TG4s requests that 802.15 WG approve the formation of a Ballot Resolution Committee (BRC) for the Sponsor Balloting of the P802.15.4s/D06 with the following membership:</a:t>
            </a:r>
            <a:r>
              <a:rPr lang="en-US" altLang="en-US" sz="2000" i="1" dirty="0" smtClean="0"/>
              <a:t> Shoichi Kitazawa, Hidetoshi Yokota and Chris Calvert, Benjamin A. Rolfe and James Glib</a:t>
            </a:r>
            <a:r>
              <a:rPr lang="en-US" altLang="ja-JP" sz="2000" dirty="0" smtClean="0"/>
              <a:t>. </a:t>
            </a:r>
            <a:r>
              <a:rPr lang="en-US" altLang="ja-JP" sz="2000" i="1" dirty="0" smtClean="0"/>
              <a:t>The 802.15 TG4s BRC is authorized to approve comment resolutions and to approve the start of recirculation ballots of P802.15.4s/D06 on behalf of the 802.15 WG. Comment resolution on recirculation ballots between sessions will be conducted via reflector email and via teleconferences announced to the reflector as per the LMSC 802 WG P&amp;P.</a:t>
            </a:r>
            <a:endParaRPr lang="en-US" altLang="ja-JP" sz="2000" dirty="0"/>
          </a:p>
          <a:p>
            <a:pP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pPr>
            <a:r>
              <a:rPr lang="en-US" altLang="en-US" sz="2000" dirty="0" smtClean="0">
                <a:latin typeface="+mn-ea"/>
              </a:rPr>
              <a:t>Moved by: </a:t>
            </a:r>
            <a:r>
              <a:rPr lang="en-US" altLang="en-US" sz="2000" dirty="0" smtClean="0"/>
              <a:t>Benjamin A. Rolfe </a:t>
            </a:r>
            <a:r>
              <a:rPr lang="en-US" altLang="en-US" sz="2000" dirty="0" smtClean="0">
                <a:latin typeface="+mn-ea"/>
              </a:rPr>
              <a:t>Seconded by: </a:t>
            </a:r>
            <a:r>
              <a:rPr lang="en-US" altLang="en-US" sz="2000" dirty="0" smtClean="0"/>
              <a:t>Hidetoshi </a:t>
            </a:r>
            <a:r>
              <a:rPr lang="en-US" altLang="en-US" sz="2000" dirty="0" err="1" smtClean="0">
                <a:latin typeface="+mn-ea"/>
              </a:rPr>
              <a:t>Yokotota</a:t>
            </a:r>
            <a:endParaRPr lang="en-US" altLang="ja-JP" sz="2000" dirty="0" smtClean="0">
              <a:latin typeface="+mn-ea"/>
            </a:endParaRPr>
          </a:p>
          <a:p>
            <a:pP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pPr>
            <a:r>
              <a:rPr lang="en-GB" altLang="ja-JP" sz="2000" dirty="0" smtClean="0">
                <a:latin typeface="+mn-ea"/>
              </a:rPr>
              <a:t>Discussion: no						</a:t>
            </a:r>
            <a:endParaRPr lang="en-US" altLang="ja-JP" sz="2000" dirty="0" smtClean="0">
              <a:latin typeface="+mn-ea"/>
            </a:endParaRPr>
          </a:p>
          <a:p>
            <a:pP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pPr>
            <a:r>
              <a:rPr lang="en-GB" altLang="ja-JP" sz="2000" dirty="0" smtClean="0">
                <a:latin typeface="+mn-ea"/>
              </a:rPr>
              <a:t>Objections: no</a:t>
            </a:r>
            <a:endParaRPr lang="en-US" altLang="en-US" sz="1800" dirty="0" smtClean="0">
              <a:latin typeface="Times New Roman" panose="02020603050405020304" pitchFamily="18" charset="0"/>
            </a:endParaRPr>
          </a:p>
          <a:p>
            <a:pPr marL="0" indent="0">
              <a:buNone/>
            </a:pPr>
            <a:endParaRPr lang="en-US" altLang="ja-JP" sz="1800" dirty="0"/>
          </a:p>
          <a:p>
            <a:pPr>
              <a:buNone/>
            </a:pPr>
            <a:endParaRPr lang="en-US" altLang="ja-JP" sz="1800" i="1" dirty="0"/>
          </a:p>
        </p:txBody>
      </p:sp>
      <p:sp>
        <p:nvSpPr>
          <p:cNvPr id="3" name="タイトル 2"/>
          <p:cNvSpPr>
            <a:spLocks noGrp="1"/>
          </p:cNvSpPr>
          <p:nvPr>
            <p:ph type="title"/>
          </p:nvPr>
        </p:nvSpPr>
        <p:spPr/>
        <p:txBody>
          <a:bodyPr/>
          <a:lstStyle/>
          <a:p>
            <a:r>
              <a:rPr kumimoji="1" lang="en-US" altLang="ja-JP" dirty="0"/>
              <a:t>TG Motion #1</a:t>
            </a:r>
            <a:endParaRPr kumimoji="1" lang="ja-JP" altLang="en-US" dirty="0"/>
          </a:p>
        </p:txBody>
      </p:sp>
      <p:sp>
        <p:nvSpPr>
          <p:cNvPr id="4" name="フッター プレースホルダ 3"/>
          <p:cNvSpPr>
            <a:spLocks noGrp="1"/>
          </p:cNvSpPr>
          <p:nvPr>
            <p:ph type="ftr" sz="quarter" idx="11"/>
          </p:nvPr>
        </p:nvSpPr>
        <p:spPr/>
        <p:txBody>
          <a:bodyPr/>
          <a:lstStyle/>
          <a:p>
            <a:r>
              <a:rPr lang="en-US" altLang="ja-JP" smtClean="0"/>
              <a:t>Shoichi Kitazawa (Muroran IT)</a:t>
            </a:r>
            <a:endParaRPr lang="en-US" altLang="ja-JP" dirty="0"/>
          </a:p>
        </p:txBody>
      </p:sp>
      <p:sp>
        <p:nvSpPr>
          <p:cNvPr id="5" name="スライド番号プレースホルダ 4"/>
          <p:cNvSpPr>
            <a:spLocks noGrp="1"/>
          </p:cNvSpPr>
          <p:nvPr>
            <p:ph type="sldNum" sz="quarter" idx="12"/>
          </p:nvPr>
        </p:nvSpPr>
        <p:spPr/>
        <p:txBody>
          <a:bodyPr/>
          <a:lstStyle/>
          <a:p>
            <a:r>
              <a:rPr lang="en-US" altLang="ja-JP"/>
              <a:t>Slide </a:t>
            </a:r>
            <a:fld id="{17C47D4F-CAA3-4307-B0EF-8C4B3E0CF21D}" type="slidenum">
              <a:rPr lang="en-US" altLang="ja-JP" smtClean="0"/>
              <a:pPr/>
              <a:t>11</a:t>
            </a:fld>
            <a:endParaRPr lang="en-US" altLang="ja-JP" dirty="0"/>
          </a:p>
        </p:txBody>
      </p:sp>
      <p:sp>
        <p:nvSpPr>
          <p:cNvPr id="6" name="日付プレースホルダ 5"/>
          <p:cNvSpPr>
            <a:spLocks noGrp="1"/>
          </p:cNvSpPr>
          <p:nvPr>
            <p:ph type="dt" sz="half" idx="10"/>
          </p:nvPr>
        </p:nvSpPr>
        <p:spPr/>
        <p:txBody>
          <a:bodyPr/>
          <a:lstStyle/>
          <a:p>
            <a:r>
              <a:rPr lang="en-US" altLang="ja-JP" smtClean="0"/>
              <a:t>September 2017</a:t>
            </a:r>
            <a:endParaRPr lang="en-US" altLang="ja-JP" dirty="0"/>
          </a:p>
        </p:txBody>
      </p:sp>
    </p:spTree>
    <p:extLst>
      <p:ext uri="{BB962C8B-B14F-4D97-AF65-F5344CB8AC3E}">
        <p14:creationId xmlns:p14="http://schemas.microsoft.com/office/powerpoint/2010/main" xmlns="" val="126116886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a:xfrm>
            <a:off x="685800" y="1700808"/>
            <a:ext cx="8206680" cy="4680520"/>
          </a:xfrm>
        </p:spPr>
        <p:txBody>
          <a:bodyPr/>
          <a:lstStyle/>
          <a:p>
            <a:pPr marL="0" indent="0">
              <a:buNone/>
            </a:pPr>
            <a:r>
              <a:rPr lang="en-GB" altLang="ja-JP" sz="2000" b="1" dirty="0"/>
              <a:t>Motion for WG Approval to Form a TG4s BRC.</a:t>
            </a:r>
            <a:endParaRPr lang="en-US" altLang="en-US" sz="2000" dirty="0"/>
          </a:p>
          <a:p>
            <a:pPr marL="0" indent="0">
              <a:buNone/>
            </a:pPr>
            <a:r>
              <a:rPr lang="en-US" altLang="en-US" sz="2000" i="1" dirty="0"/>
              <a:t>Move that 802.15 WG approve the formation of a Ballot Resolution Committee (BRC) for the WG balloting of the </a:t>
            </a:r>
            <a:r>
              <a:rPr lang="en-US" altLang="en-US" sz="2000" i="1" dirty="0" smtClean="0"/>
              <a:t>P802.15.4s-D06 </a:t>
            </a:r>
            <a:r>
              <a:rPr lang="en-US" altLang="en-US" sz="2000" i="1" dirty="0"/>
              <a:t>with the following membership: Shoichi Kitazawa, Hidetoshi Yokota, Ben Rolfe and James Glib. The 802.15.4s BRC is authorized to approve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p>
          <a:p>
            <a:r>
              <a:rPr lang="en-US" altLang="en-US" sz="2000" dirty="0"/>
              <a:t>Moved By: </a:t>
            </a:r>
            <a:r>
              <a:rPr lang="en-US" altLang="ja-JP" sz="2000" i="1" dirty="0" smtClean="0"/>
              <a:t>Shoichi Kitazawa</a:t>
            </a:r>
            <a:endParaRPr lang="en-US" altLang="en-US" sz="2000" i="1" dirty="0"/>
          </a:p>
          <a:p>
            <a:r>
              <a:rPr lang="en-US" altLang="en-US" sz="2000" dirty="0"/>
              <a:t>Seconded By: </a:t>
            </a:r>
            <a:r>
              <a:rPr lang="en-US" altLang="en-US" sz="2000" i="1" dirty="0" smtClean="0"/>
              <a:t>Ben Rolfe </a:t>
            </a:r>
            <a:endParaRPr lang="en-US" altLang="en-US" sz="2000" i="1" dirty="0" smtClean="0"/>
          </a:p>
          <a:p>
            <a:pPr>
              <a:buNone/>
            </a:pPr>
            <a:r>
              <a:rPr lang="en-US" altLang="ja-JP" sz="2000" i="1" dirty="0" smtClean="0"/>
              <a:t>Motion </a:t>
            </a:r>
            <a:r>
              <a:rPr lang="en-US" altLang="ja-JP" sz="2000" i="1" dirty="0" smtClean="0"/>
              <a:t>p</a:t>
            </a:r>
            <a:r>
              <a:rPr lang="en-US" altLang="en-US" sz="2000" i="1" dirty="0" smtClean="0"/>
              <a:t>assed </a:t>
            </a:r>
            <a:r>
              <a:rPr lang="en-US" altLang="en-US" sz="2000" i="1" dirty="0" smtClean="0"/>
              <a:t>by unanimous consent</a:t>
            </a:r>
          </a:p>
          <a:p>
            <a:pPr>
              <a:buNone/>
            </a:pPr>
            <a:endParaRPr lang="en-US" altLang="en-US" sz="2000" i="1" dirty="0" smtClean="0"/>
          </a:p>
          <a:p>
            <a:endParaRPr lang="en-US" altLang="en-US" sz="2000" dirty="0"/>
          </a:p>
        </p:txBody>
      </p:sp>
      <p:sp>
        <p:nvSpPr>
          <p:cNvPr id="3" name="タイトル 2"/>
          <p:cNvSpPr>
            <a:spLocks noGrp="1"/>
          </p:cNvSpPr>
          <p:nvPr>
            <p:ph type="title"/>
          </p:nvPr>
        </p:nvSpPr>
        <p:spPr/>
        <p:txBody>
          <a:bodyPr/>
          <a:lstStyle/>
          <a:p>
            <a:r>
              <a:rPr lang="en-US" altLang="ja-JP" dirty="0"/>
              <a:t>WG Motion </a:t>
            </a:r>
            <a:r>
              <a:rPr lang="en-US" altLang="ja-JP" dirty="0" smtClean="0"/>
              <a:t>#1</a:t>
            </a:r>
            <a:endParaRPr kumimoji="1" lang="ja-JP" altLang="en-US" dirty="0"/>
          </a:p>
        </p:txBody>
      </p:sp>
      <p:sp>
        <p:nvSpPr>
          <p:cNvPr id="4" name="フッター プレースホルダ 3"/>
          <p:cNvSpPr>
            <a:spLocks noGrp="1"/>
          </p:cNvSpPr>
          <p:nvPr>
            <p:ph type="ftr" sz="quarter" idx="11"/>
          </p:nvPr>
        </p:nvSpPr>
        <p:spPr/>
        <p:txBody>
          <a:bodyPr/>
          <a:lstStyle/>
          <a:p>
            <a:r>
              <a:rPr lang="fi-FI" altLang="ja-JP" smtClean="0"/>
              <a:t>Shoichi Kitazawa (Muroran IT)</a:t>
            </a:r>
            <a:endParaRPr lang="en-US" altLang="ja-JP" dirty="0"/>
          </a:p>
        </p:txBody>
      </p:sp>
      <p:sp>
        <p:nvSpPr>
          <p:cNvPr id="5" name="スライド番号プレースホルダ 4"/>
          <p:cNvSpPr>
            <a:spLocks noGrp="1"/>
          </p:cNvSpPr>
          <p:nvPr>
            <p:ph type="sldNum" sz="quarter" idx="12"/>
          </p:nvPr>
        </p:nvSpPr>
        <p:spPr/>
        <p:txBody>
          <a:bodyPr/>
          <a:lstStyle/>
          <a:p>
            <a:r>
              <a:rPr lang="en-US" altLang="ja-JP"/>
              <a:t>Slide </a:t>
            </a:r>
            <a:fld id="{17C47D4F-CAA3-4307-B0EF-8C4B3E0CF21D}" type="slidenum">
              <a:rPr lang="en-US" altLang="ja-JP" smtClean="0"/>
              <a:pPr/>
              <a:t>12</a:t>
            </a:fld>
            <a:endParaRPr lang="en-US" altLang="ja-JP" dirty="0"/>
          </a:p>
        </p:txBody>
      </p:sp>
      <p:sp>
        <p:nvSpPr>
          <p:cNvPr id="6" name="日付プレースホルダ 5"/>
          <p:cNvSpPr>
            <a:spLocks noGrp="1"/>
          </p:cNvSpPr>
          <p:nvPr>
            <p:ph type="dt" sz="half" idx="10"/>
          </p:nvPr>
        </p:nvSpPr>
        <p:spPr/>
        <p:txBody>
          <a:bodyPr/>
          <a:lstStyle/>
          <a:p>
            <a:r>
              <a:rPr lang="en-US" altLang="ja-JP" smtClean="0"/>
              <a:t>September 2017</a:t>
            </a:r>
            <a:endParaRPr lang="en-US" altLang="ja-JP" dirty="0"/>
          </a:p>
        </p:txBody>
      </p:sp>
    </p:spTree>
    <p:extLst>
      <p:ext uri="{BB962C8B-B14F-4D97-AF65-F5344CB8AC3E}">
        <p14:creationId xmlns="" xmlns:p14="http://schemas.microsoft.com/office/powerpoint/2010/main" val="228187296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日付プレースホルダー 3"/>
          <p:cNvSpPr>
            <a:spLocks noGrp="1"/>
          </p:cNvSpPr>
          <p:nvPr>
            <p:ph type="dt" sz="quarter" idx="10"/>
          </p:nvPr>
        </p:nvSpPr>
        <p:spPr>
          <a:noFill/>
          <a:ln>
            <a:miter lim="800000"/>
            <a:headEnd/>
            <a:tailEnd/>
          </a:ln>
        </p:spPr>
        <p:txBody>
          <a:bodyPr/>
          <a:lstStyle/>
          <a:p>
            <a:r>
              <a:rPr lang="en-US" altLang="ja-JP" smtClean="0"/>
              <a:t>September 2017</a:t>
            </a:r>
            <a:endParaRPr lang="en-US" altLang="ja-JP" dirty="0"/>
          </a:p>
        </p:txBody>
      </p:sp>
      <p:sp>
        <p:nvSpPr>
          <p:cNvPr id="3075" name="フッター プレースホルダー 4"/>
          <p:cNvSpPr>
            <a:spLocks noGrp="1"/>
          </p:cNvSpPr>
          <p:nvPr>
            <p:ph type="ftr" sz="quarter" idx="11"/>
          </p:nvPr>
        </p:nvSpPr>
        <p:spPr>
          <a:xfrm>
            <a:off x="5486400" y="6475413"/>
            <a:ext cx="3124200" cy="184666"/>
          </a:xfrm>
          <a:noFill/>
          <a:ln>
            <a:miter lim="800000"/>
            <a:headEnd/>
            <a:tailEnd/>
          </a:ln>
        </p:spPr>
        <p:txBody>
          <a:bodyPr/>
          <a:lstStyle/>
          <a:p>
            <a:r>
              <a:rPr lang="fi-FI" altLang="ja-JP" smtClean="0"/>
              <a:t>Shoichi Kitazawa (Muroran IT)</a:t>
            </a:r>
            <a:endParaRPr lang="en-US" altLang="ja-JP" dirty="0"/>
          </a:p>
        </p:txBody>
      </p:sp>
      <p:sp>
        <p:nvSpPr>
          <p:cNvPr id="3076" name="スライド番号プレースホルダー 5"/>
          <p:cNvSpPr>
            <a:spLocks noGrp="1"/>
          </p:cNvSpPr>
          <p:nvPr>
            <p:ph type="sldNum" sz="quarter" idx="12"/>
          </p:nvPr>
        </p:nvSpPr>
        <p:spPr>
          <a:noFill/>
          <a:ln>
            <a:miter lim="800000"/>
            <a:headEnd/>
            <a:tailEnd/>
          </a:ln>
        </p:spPr>
        <p:txBody>
          <a:bodyPr/>
          <a:lstStyle/>
          <a:p>
            <a:r>
              <a:rPr lang="en-US" altLang="ja-JP" dirty="0"/>
              <a:t>Slide </a:t>
            </a:r>
            <a:fld id="{B5E08AEC-46ED-40F2-81AC-69CFA93FED46}" type="slidenum">
              <a:rPr lang="en-US" altLang="ja-JP"/>
              <a:pPr/>
              <a:t>2</a:t>
            </a:fld>
            <a:endParaRPr lang="en-US" altLang="ja-JP" dirty="0"/>
          </a:p>
        </p:txBody>
      </p:sp>
      <p:sp>
        <p:nvSpPr>
          <p:cNvPr id="3077" name="Rectangle 2"/>
          <p:cNvSpPr>
            <a:spLocks noGrp="1" noChangeArrowheads="1"/>
          </p:cNvSpPr>
          <p:nvPr>
            <p:ph type="ctrTitle"/>
          </p:nvPr>
        </p:nvSpPr>
        <p:spPr>
          <a:xfrm>
            <a:off x="251520" y="2286000"/>
            <a:ext cx="8640960" cy="1143000"/>
          </a:xfrm>
        </p:spPr>
        <p:txBody>
          <a:bodyPr/>
          <a:lstStyle/>
          <a:p>
            <a:r>
              <a:rPr lang="en-US" altLang="ja-JP" dirty="0">
                <a:ea typeface="ＭＳ Ｐゴシック" charset="-128"/>
              </a:rPr>
              <a:t>TG4s Closing Report for </a:t>
            </a:r>
            <a:r>
              <a:rPr lang="en-US" altLang="ja-JP" dirty="0" smtClean="0">
                <a:ea typeface="ＭＳ Ｐゴシック" charset="-128"/>
              </a:rPr>
              <a:t>September </a:t>
            </a:r>
            <a:r>
              <a:rPr lang="en-US" altLang="ja-JP" dirty="0">
                <a:ea typeface="ＭＳ Ｐゴシック" charset="-128"/>
              </a:rPr>
              <a:t>2017</a:t>
            </a:r>
            <a:endParaRPr lang="ja-JP" altLang="ja-JP" dirty="0">
              <a:ea typeface="ＭＳ Ｐゴシック" charset="-128"/>
            </a:endParaRPr>
          </a:p>
        </p:txBody>
      </p:sp>
      <p:sp>
        <p:nvSpPr>
          <p:cNvPr id="3078" name="Rectangle 3"/>
          <p:cNvSpPr>
            <a:spLocks noGrp="1" noChangeArrowheads="1"/>
          </p:cNvSpPr>
          <p:nvPr>
            <p:ph type="subTitle" idx="1"/>
          </p:nvPr>
        </p:nvSpPr>
        <p:spPr/>
        <p:txBody>
          <a:bodyPr/>
          <a:lstStyle/>
          <a:p>
            <a:r>
              <a:rPr lang="en-US" altLang="ja-JP" dirty="0" smtClean="0">
                <a:ea typeface="ＭＳ Ｐゴシック" charset="-128"/>
              </a:rPr>
              <a:t>Shoichi </a:t>
            </a:r>
            <a:r>
              <a:rPr lang="en-US" altLang="ja-JP" dirty="0">
                <a:ea typeface="ＭＳ Ｐゴシック" charset="-128"/>
              </a:rPr>
              <a:t>Kitazawa</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コンテンツ プレースホルダー 8"/>
          <p:cNvGraphicFramePr>
            <a:graphicFrameLocks noGrp="1"/>
          </p:cNvGraphicFramePr>
          <p:nvPr>
            <p:ph idx="1"/>
            <p:extLst>
              <p:ext uri="{D42A27DB-BD31-4B8C-83A1-F6EECF244321}">
                <p14:modId xmlns:p14="http://schemas.microsoft.com/office/powerpoint/2010/main" xmlns="" val="920933361"/>
              </p:ext>
            </p:extLst>
          </p:nvPr>
        </p:nvGraphicFramePr>
        <p:xfrm>
          <a:off x="323528" y="2060848"/>
          <a:ext cx="8468878" cy="2962840"/>
        </p:xfrm>
        <a:graphic>
          <a:graphicData uri="http://schemas.openxmlformats.org/drawingml/2006/table">
            <a:tbl>
              <a:tblPr firstRow="1" bandRow="1">
                <a:tableStyleId>{93296810-A885-4BE3-A3E7-6D5BEEA58F35}</a:tableStyleId>
              </a:tblPr>
              <a:tblGrid>
                <a:gridCol w="1268878">
                  <a:extLst>
                    <a:ext uri="{9D8B030D-6E8A-4147-A177-3AD203B41FA5}">
                      <a16:colId xmlns:a16="http://schemas.microsoft.com/office/drawing/2014/main" xmlns="" val="20000"/>
                    </a:ext>
                  </a:extLst>
                </a:gridCol>
                <a:gridCol w="1800000">
                  <a:extLst>
                    <a:ext uri="{9D8B030D-6E8A-4147-A177-3AD203B41FA5}">
                      <a16:colId xmlns:a16="http://schemas.microsoft.com/office/drawing/2014/main" xmlns="" val="20001"/>
                    </a:ext>
                  </a:extLst>
                </a:gridCol>
                <a:gridCol w="1800000">
                  <a:extLst>
                    <a:ext uri="{9D8B030D-6E8A-4147-A177-3AD203B41FA5}">
                      <a16:colId xmlns:a16="http://schemas.microsoft.com/office/drawing/2014/main" xmlns="" val="20002"/>
                    </a:ext>
                  </a:extLst>
                </a:gridCol>
                <a:gridCol w="1800000">
                  <a:extLst>
                    <a:ext uri="{9D8B030D-6E8A-4147-A177-3AD203B41FA5}">
                      <a16:colId xmlns:a16="http://schemas.microsoft.com/office/drawing/2014/main" xmlns="" val="20003"/>
                    </a:ext>
                  </a:extLst>
                </a:gridCol>
                <a:gridCol w="1800000">
                  <a:extLst>
                    <a:ext uri="{9D8B030D-6E8A-4147-A177-3AD203B41FA5}">
                      <a16:colId xmlns:a16="http://schemas.microsoft.com/office/drawing/2014/main" xmlns="" val="20004"/>
                    </a:ext>
                  </a:extLst>
                </a:gridCol>
              </a:tblGrid>
              <a:tr h="370840">
                <a:tc>
                  <a:txBody>
                    <a:bodyPr/>
                    <a:lstStyle/>
                    <a:p>
                      <a:endParaRPr kumimoji="1" lang="ja-JP" altLang="en-US" dirty="0"/>
                    </a:p>
                  </a:txBody>
                  <a:tcPr/>
                </a:tc>
                <a:tc>
                  <a:txBody>
                    <a:bodyPr/>
                    <a:lstStyle/>
                    <a:p>
                      <a:pPr algn="ctr"/>
                      <a:r>
                        <a:rPr kumimoji="1" lang="en-US" altLang="ja-JP" dirty="0"/>
                        <a:t>Monday</a:t>
                      </a:r>
                      <a:endParaRPr kumimoji="1" lang="ja-JP" altLang="en-US" dirty="0"/>
                    </a:p>
                  </a:txBody>
                  <a:tcPr anchor="ctr"/>
                </a:tc>
                <a:tc>
                  <a:txBody>
                    <a:bodyPr/>
                    <a:lstStyle/>
                    <a:p>
                      <a:pPr algn="ctr"/>
                      <a:r>
                        <a:rPr kumimoji="1" lang="en-US" altLang="ja-JP" dirty="0"/>
                        <a:t>Tuesday</a:t>
                      </a:r>
                      <a:endParaRPr kumimoji="1" lang="ja-JP" altLang="en-US" dirty="0"/>
                    </a:p>
                  </a:txBody>
                  <a:tcPr anchor="ctr"/>
                </a:tc>
                <a:tc>
                  <a:txBody>
                    <a:bodyPr/>
                    <a:lstStyle/>
                    <a:p>
                      <a:pPr algn="ctr"/>
                      <a:r>
                        <a:rPr kumimoji="1" lang="en-US" altLang="ja-JP" dirty="0"/>
                        <a:t>Wednesday</a:t>
                      </a:r>
                      <a:endParaRPr kumimoji="1" lang="ja-JP" altLang="en-US" dirty="0"/>
                    </a:p>
                  </a:txBody>
                  <a:tcPr marL="36000" marR="36000" marT="36000" marB="36000" anchor="ctr"/>
                </a:tc>
                <a:tc>
                  <a:txBody>
                    <a:bodyPr/>
                    <a:lstStyle/>
                    <a:p>
                      <a:pPr algn="ctr"/>
                      <a:r>
                        <a:rPr kumimoji="1" lang="en-US" altLang="ja-JP" dirty="0"/>
                        <a:t>Thursday</a:t>
                      </a:r>
                      <a:endParaRPr kumimoji="1" lang="ja-JP" altLang="en-US" dirty="0"/>
                    </a:p>
                  </a:txBody>
                  <a:tcPr marL="36000" marR="36000" marT="36000" marB="36000" anchor="ctr"/>
                </a:tc>
                <a:extLst>
                  <a:ext uri="{0D108BD9-81ED-4DB2-BD59-A6C34878D82A}">
                    <a16:rowId xmlns:a16="http://schemas.microsoft.com/office/drawing/2014/main" xmlns="" val="10000"/>
                  </a:ext>
                </a:extLst>
              </a:tr>
              <a:tr h="648000">
                <a:tc>
                  <a:txBody>
                    <a:bodyPr/>
                    <a:lstStyle/>
                    <a:p>
                      <a:pPr algn="ctr"/>
                      <a:r>
                        <a:rPr kumimoji="1" lang="en-US" altLang="ja-JP" dirty="0"/>
                        <a:t>AM1</a:t>
                      </a:r>
                      <a:endParaRPr kumimoji="1" lang="ja-JP" altLang="en-US"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baseline="0"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dirty="0"/>
                    </a:p>
                  </a:txBody>
                  <a:tcPr marL="36000" marR="36000" marT="36000" marB="3600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baseline="0" dirty="0"/>
                        <a:t/>
                      </a:r>
                      <a:br>
                        <a:rPr kumimoji="1" lang="en-US" altLang="ja-JP" baseline="0" dirty="0"/>
                      </a:br>
                      <a:endParaRPr kumimoji="1" lang="en-US" altLang="ja-JP" baseline="0" dirty="0"/>
                    </a:p>
                  </a:txBody>
                  <a:tcPr marL="36000" marR="36000" marT="36000" marB="36000" anchor="ctr"/>
                </a:tc>
                <a:extLst>
                  <a:ext uri="{0D108BD9-81ED-4DB2-BD59-A6C34878D82A}">
                    <a16:rowId xmlns:a16="http://schemas.microsoft.com/office/drawing/2014/main" xmlns="" val="10001"/>
                  </a:ext>
                </a:extLst>
              </a:tr>
              <a:tr h="648000">
                <a:tc>
                  <a:txBody>
                    <a:bodyPr/>
                    <a:lstStyle/>
                    <a:p>
                      <a:pPr algn="ctr"/>
                      <a:r>
                        <a:rPr kumimoji="1" lang="en-US" altLang="ja-JP" dirty="0"/>
                        <a:t>AM2</a:t>
                      </a:r>
                      <a:endParaRPr kumimoji="1" lang="ja-JP" altLang="en-US"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solidFill>
                          <a:schemeClr val="tx1"/>
                        </a:solidFill>
                      </a:endParaRPr>
                    </a:p>
                  </a:txBody>
                  <a:tcPr anchor="ctr"/>
                </a:tc>
                <a:tc>
                  <a:txBody>
                    <a:bodyPr/>
                    <a:lstStyle/>
                    <a:p>
                      <a:pPr algn="ctr"/>
                      <a:endParaRPr kumimoji="1" lang="ja-JP" altLang="en-US" dirty="0">
                        <a:solidFill>
                          <a:schemeClr val="tx1"/>
                        </a:solidFill>
                      </a:endParaRPr>
                    </a:p>
                  </a:txBody>
                  <a:tcPr marL="36000" marR="36000" marT="36000" marB="3600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t>TG4</a:t>
                      </a:r>
                      <a:r>
                        <a:rPr kumimoji="1" lang="en-US" altLang="ja-JP" baseline="0" dirty="0" smtClean="0"/>
                        <a:t>s</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baseline="0" dirty="0" smtClean="0"/>
                        <a:t>Kona2</a:t>
                      </a:r>
                    </a:p>
                  </a:txBody>
                  <a:tcPr marL="36000" marR="36000" marT="36000" marB="36000" anchor="ctr"/>
                </a:tc>
                <a:extLst>
                  <a:ext uri="{0D108BD9-81ED-4DB2-BD59-A6C34878D82A}">
                    <a16:rowId xmlns:a16="http://schemas.microsoft.com/office/drawing/2014/main" xmlns="" val="10002"/>
                  </a:ext>
                </a:extLst>
              </a:tr>
              <a:tr h="648000">
                <a:tc>
                  <a:txBody>
                    <a:bodyPr/>
                    <a:lstStyle/>
                    <a:p>
                      <a:pPr algn="ctr"/>
                      <a:r>
                        <a:rPr kumimoji="1" lang="en-US" altLang="ja-JP" dirty="0"/>
                        <a:t>PM1</a:t>
                      </a:r>
                      <a:endParaRPr kumimoji="1" lang="ja-JP" altLang="en-US"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baseline="0"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baseline="0"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u="none" dirty="0">
                        <a:solidFill>
                          <a:schemeClr val="tx1"/>
                        </a:solidFill>
                      </a:endParaRPr>
                    </a:p>
                  </a:txBody>
                  <a:tcPr marL="36000" marR="36000" marT="36000" marB="3600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u="none" dirty="0">
                        <a:solidFill>
                          <a:schemeClr val="tx1"/>
                        </a:solidFill>
                      </a:endParaRPr>
                    </a:p>
                  </a:txBody>
                  <a:tcPr marL="36000" marR="36000" marT="36000" marB="36000" anchor="ctr"/>
                </a:tc>
                <a:extLst>
                  <a:ext uri="{0D108BD9-81ED-4DB2-BD59-A6C34878D82A}">
                    <a16:rowId xmlns:a16="http://schemas.microsoft.com/office/drawing/2014/main" xmlns="" val="10003"/>
                  </a:ext>
                </a:extLst>
              </a:tr>
              <a:tr h="648000">
                <a:tc>
                  <a:txBody>
                    <a:bodyPr/>
                    <a:lstStyle/>
                    <a:p>
                      <a:pPr algn="ctr"/>
                      <a:r>
                        <a:rPr kumimoji="1" lang="en-US" altLang="ja-JP" dirty="0"/>
                        <a:t>PM2</a:t>
                      </a:r>
                      <a:endParaRPr kumimoji="1" lang="ja-JP" altLang="en-US"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dirty="0"/>
                        <a:t>TG4</a:t>
                      </a:r>
                      <a:r>
                        <a:rPr kumimoji="1" lang="en-US" altLang="ja-JP" baseline="0" dirty="0"/>
                        <a:t>s</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baseline="0" dirty="0" smtClean="0"/>
                        <a:t>Kohala2</a:t>
                      </a:r>
                      <a:endParaRPr kumimoji="1" lang="en-US" altLang="ja-JP" baseline="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trike="sngStrike" dirty="0" smtClean="0"/>
                        <a:t>TG4</a:t>
                      </a:r>
                      <a:r>
                        <a:rPr kumimoji="1" lang="en-US" altLang="ja-JP" strike="sngStrike" baseline="0" dirty="0" smtClean="0"/>
                        <a:t>s</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trike="sngStrike" baseline="0" dirty="0" smtClean="0"/>
                        <a:t>Waikoloa2</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trike="sngStrike" dirty="0" smtClean="0"/>
                        <a:t>TG4</a:t>
                      </a:r>
                      <a:r>
                        <a:rPr kumimoji="1" lang="en-US" altLang="ja-JP" strike="sngStrike" baseline="0" dirty="0" smtClean="0"/>
                        <a:t>s</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trike="sngStrike" baseline="0" dirty="0" smtClean="0"/>
                        <a:t>Kona2</a:t>
                      </a:r>
                    </a:p>
                  </a:txBody>
                  <a:tcPr marL="36000" marR="36000" marT="36000" marB="3600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baseline="0" dirty="0"/>
                    </a:p>
                  </a:txBody>
                  <a:tcPr marL="36000" marR="36000" marT="36000" marB="36000" anchor="ctr"/>
                </a:tc>
                <a:extLst>
                  <a:ext uri="{0D108BD9-81ED-4DB2-BD59-A6C34878D82A}">
                    <a16:rowId xmlns:a16="http://schemas.microsoft.com/office/drawing/2014/main" xmlns="" val="10004"/>
                  </a:ext>
                </a:extLst>
              </a:tr>
            </a:tbl>
          </a:graphicData>
        </a:graphic>
      </p:graphicFrame>
      <p:sp>
        <p:nvSpPr>
          <p:cNvPr id="3" name="タイトル 2"/>
          <p:cNvSpPr>
            <a:spLocks noGrp="1"/>
          </p:cNvSpPr>
          <p:nvPr>
            <p:ph type="title"/>
          </p:nvPr>
        </p:nvSpPr>
        <p:spPr/>
        <p:txBody>
          <a:bodyPr/>
          <a:lstStyle/>
          <a:p>
            <a:r>
              <a:rPr kumimoji="1" lang="en-US" altLang="ja-JP" dirty="0"/>
              <a:t>TG4s schedule for the week</a:t>
            </a:r>
            <a:endParaRPr kumimoji="1" lang="ja-JP" altLang="en-US" dirty="0"/>
          </a:p>
        </p:txBody>
      </p:sp>
      <p:sp>
        <p:nvSpPr>
          <p:cNvPr id="4" name="フッター プレースホルダー 3"/>
          <p:cNvSpPr>
            <a:spLocks noGrp="1"/>
          </p:cNvSpPr>
          <p:nvPr>
            <p:ph type="ftr" sz="quarter" idx="11"/>
          </p:nvPr>
        </p:nvSpPr>
        <p:spPr/>
        <p:txBody>
          <a:bodyPr/>
          <a:lstStyle/>
          <a:p>
            <a:r>
              <a:rPr lang="fi-FI" altLang="ja-JP" smtClean="0"/>
              <a:t>Shoichi Kitazawa (Muroran IT)</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3</a:t>
            </a:fld>
            <a:endParaRPr lang="en-US" altLang="ja-JP" dirty="0"/>
          </a:p>
        </p:txBody>
      </p:sp>
      <p:sp>
        <p:nvSpPr>
          <p:cNvPr id="6" name="日付プレースホルダー 5"/>
          <p:cNvSpPr>
            <a:spLocks noGrp="1"/>
          </p:cNvSpPr>
          <p:nvPr>
            <p:ph type="dt" sz="half" idx="10"/>
          </p:nvPr>
        </p:nvSpPr>
        <p:spPr>
          <a:xfrm>
            <a:off x="685800" y="378281"/>
            <a:ext cx="1600200" cy="215444"/>
          </a:xfrm>
        </p:spPr>
        <p:txBody>
          <a:bodyPr/>
          <a:lstStyle/>
          <a:p>
            <a:r>
              <a:rPr lang="en-US" altLang="ja-JP" smtClean="0"/>
              <a:t>September 2017</a:t>
            </a:r>
            <a:endParaRPr lang="en-US" altLang="ja-JP" dirty="0"/>
          </a:p>
        </p:txBody>
      </p:sp>
    </p:spTree>
    <p:extLst>
      <p:ext uri="{BB962C8B-B14F-4D97-AF65-F5344CB8AC3E}">
        <p14:creationId xmlns:p14="http://schemas.microsoft.com/office/powerpoint/2010/main" xmlns="" val="142429096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r>
              <a:rPr lang="en-US" altLang="ja-JP" smtClean="0"/>
              <a:t>September 2017</a:t>
            </a:r>
            <a:endParaRPr lang="en-US" altLang="ja-JP" dirty="0"/>
          </a:p>
        </p:txBody>
      </p:sp>
      <p:sp>
        <p:nvSpPr>
          <p:cNvPr id="5" name="フッター プレースホルダー 4"/>
          <p:cNvSpPr>
            <a:spLocks noGrp="1"/>
          </p:cNvSpPr>
          <p:nvPr>
            <p:ph type="ftr" sz="quarter" idx="11"/>
          </p:nvPr>
        </p:nvSpPr>
        <p:spPr>
          <a:xfrm>
            <a:off x="5486400" y="6475413"/>
            <a:ext cx="3124200" cy="184666"/>
          </a:xfrm>
        </p:spPr>
        <p:txBody>
          <a:bodyPr/>
          <a:lstStyle/>
          <a:p>
            <a:r>
              <a:rPr lang="fi-FI" altLang="ja-JP" smtClean="0"/>
              <a:t>Shoichi Kitazawa (Muroran IT)</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4</a:t>
            </a:fld>
            <a:endParaRPr lang="en-US" altLang="ja-JP" dirty="0"/>
          </a:p>
        </p:txBody>
      </p:sp>
      <p:sp>
        <p:nvSpPr>
          <p:cNvPr id="4098" name="Rectangle 2"/>
          <p:cNvSpPr>
            <a:spLocks noGrp="1" noChangeArrowheads="1"/>
          </p:cNvSpPr>
          <p:nvPr>
            <p:ph type="title"/>
          </p:nvPr>
        </p:nvSpPr>
        <p:spPr>
          <a:ln/>
        </p:spPr>
        <p:txBody>
          <a:bodyPr/>
          <a:lstStyle/>
          <a:p>
            <a:r>
              <a:rPr lang="en-US" altLang="ja-JP" sz="3200" dirty="0"/>
              <a:t>Agenda</a:t>
            </a:r>
            <a:endParaRPr lang="ja-JP" altLang="ja-JP" sz="3200" dirty="0"/>
          </a:p>
        </p:txBody>
      </p:sp>
      <p:sp>
        <p:nvSpPr>
          <p:cNvPr id="4099" name="Rectangle 3"/>
          <p:cNvSpPr>
            <a:spLocks noGrp="1" noChangeArrowheads="1"/>
          </p:cNvSpPr>
          <p:nvPr>
            <p:ph type="body" idx="1"/>
          </p:nvPr>
        </p:nvSpPr>
        <p:spPr>
          <a:xfrm>
            <a:off x="251520" y="1981200"/>
            <a:ext cx="8640960" cy="4328120"/>
          </a:xfrm>
          <a:ln/>
        </p:spPr>
        <p:txBody>
          <a:bodyPr>
            <a:normAutofit/>
          </a:bodyPr>
          <a:lstStyle/>
          <a:p>
            <a:r>
              <a:rPr lang="en-US" altLang="ja-JP" sz="2400" dirty="0"/>
              <a:t>TG4s meeting call to order</a:t>
            </a:r>
          </a:p>
          <a:p>
            <a:r>
              <a:rPr lang="en-US" altLang="ja-JP" sz="2400" dirty="0"/>
              <a:t>Call for essential patents and policies &amp; procedures reminder </a:t>
            </a:r>
          </a:p>
          <a:p>
            <a:r>
              <a:rPr lang="en-US" altLang="ja-JP" sz="2400" dirty="0"/>
              <a:t>Agenda Setting</a:t>
            </a:r>
          </a:p>
          <a:p>
            <a:r>
              <a:rPr lang="en-US" altLang="ja-JP" sz="2400" dirty="0"/>
              <a:t>Approve </a:t>
            </a:r>
            <a:r>
              <a:rPr lang="en-US" altLang="ja-JP" sz="2400" dirty="0" smtClean="0"/>
              <a:t>TXL </a:t>
            </a:r>
            <a:r>
              <a:rPr lang="en-US" altLang="ja-JP" sz="2400" dirty="0"/>
              <a:t>meeting </a:t>
            </a:r>
            <a:r>
              <a:rPr lang="en-US" altLang="ja-JP" sz="2400" dirty="0" smtClean="0"/>
              <a:t>and BRC minutes</a:t>
            </a:r>
            <a:endParaRPr lang="en-US" altLang="ja-JP" sz="2400" dirty="0"/>
          </a:p>
          <a:p>
            <a:pPr>
              <a:lnSpc>
                <a:spcPct val="80000"/>
              </a:lnSpc>
            </a:pPr>
            <a:r>
              <a:rPr lang="en-US" altLang="ja-JP" sz="2400" dirty="0"/>
              <a:t>Review of </a:t>
            </a:r>
            <a:r>
              <a:rPr lang="en-US" altLang="ja-JP" sz="2400" dirty="0" smtClean="0"/>
              <a:t>D06 and comment resolution </a:t>
            </a:r>
            <a:endParaRPr lang="en-US" altLang="ja-JP" sz="2400" dirty="0"/>
          </a:p>
          <a:p>
            <a:pPr>
              <a:lnSpc>
                <a:spcPct val="80000"/>
              </a:lnSpc>
            </a:pPr>
            <a:r>
              <a:rPr lang="en-US" altLang="ja-JP" sz="2400" dirty="0" smtClean="0"/>
              <a:t>Formation </a:t>
            </a:r>
            <a:r>
              <a:rPr lang="en-US" altLang="ja-JP" sz="2400" dirty="0"/>
              <a:t>of BRC</a:t>
            </a:r>
          </a:p>
          <a:p>
            <a:pPr>
              <a:lnSpc>
                <a:spcPct val="80000"/>
              </a:lnSpc>
            </a:pPr>
            <a:r>
              <a:rPr lang="en-US" altLang="ja-JP" sz="2400" dirty="0"/>
              <a:t>Plan for next meeting</a:t>
            </a:r>
          </a:p>
          <a:p>
            <a:pPr>
              <a:lnSpc>
                <a:spcPct val="80000"/>
              </a:lnSpc>
            </a:pPr>
            <a:r>
              <a:rPr lang="en-US" altLang="ja-JP" sz="2400" dirty="0">
                <a:ea typeface="ＭＳ Ｐゴシック" pitchFamily="50" charset="-128"/>
              </a:rPr>
              <a:t>Report on progress to WG</a:t>
            </a:r>
          </a:p>
        </p:txBody>
      </p:sp>
    </p:spTree>
    <p:extLst>
      <p:ext uri="{BB962C8B-B14F-4D97-AF65-F5344CB8AC3E}">
        <p14:creationId xmlns:p14="http://schemas.microsoft.com/office/powerpoint/2010/main" xmlns="" val="194746772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58C8997-DD89-4DCB-A543-CA1C0F1ECE7E}"/>
              </a:ext>
            </a:extLst>
          </p:cNvPr>
          <p:cNvSpPr>
            <a:spLocks noGrp="1"/>
          </p:cNvSpPr>
          <p:nvPr>
            <p:ph type="title"/>
          </p:nvPr>
        </p:nvSpPr>
        <p:spPr/>
        <p:txBody>
          <a:bodyPr/>
          <a:lstStyle/>
          <a:p>
            <a:r>
              <a:rPr lang="en-US" dirty="0"/>
              <a:t>Accomplishment</a:t>
            </a:r>
          </a:p>
        </p:txBody>
      </p:sp>
      <p:sp>
        <p:nvSpPr>
          <p:cNvPr id="3" name="Content Placeholder 2">
            <a:extLst>
              <a:ext uri="{FF2B5EF4-FFF2-40B4-BE49-F238E27FC236}">
                <a16:creationId xmlns:a16="http://schemas.microsoft.com/office/drawing/2014/main" xmlns="" id="{1FACD9D7-EF68-41DF-9040-D0992EECB47C}"/>
              </a:ext>
            </a:extLst>
          </p:cNvPr>
          <p:cNvSpPr>
            <a:spLocks noGrp="1"/>
          </p:cNvSpPr>
          <p:nvPr>
            <p:ph idx="1"/>
          </p:nvPr>
        </p:nvSpPr>
        <p:spPr/>
        <p:txBody>
          <a:bodyPr>
            <a:normAutofit/>
          </a:bodyPr>
          <a:lstStyle/>
          <a:p>
            <a:r>
              <a:rPr lang="en-US" altLang="ja-JP" sz="2800" dirty="0" smtClean="0">
                <a:ea typeface="ＭＳ Ｐゴシック" pitchFamily="50" charset="-128"/>
              </a:rPr>
              <a:t>Two </a:t>
            </a:r>
            <a:r>
              <a:rPr lang="en-US" altLang="ja-JP" sz="2800" dirty="0">
                <a:ea typeface="ＭＳ Ｐゴシック" pitchFamily="50" charset="-128"/>
              </a:rPr>
              <a:t>sessions were held</a:t>
            </a:r>
            <a:endParaRPr lang="en-US" altLang="ja-JP" sz="2800" dirty="0">
              <a:ea typeface="굴림" pitchFamily="34" charset="-127"/>
            </a:endParaRPr>
          </a:p>
          <a:p>
            <a:r>
              <a:rPr lang="en-US" altLang="ja-JP" sz="2800" dirty="0" smtClean="0">
                <a:ea typeface="ＭＳ Ｐゴシック" pitchFamily="50" charset="-128"/>
              </a:rPr>
              <a:t>July and BRC meeting </a:t>
            </a:r>
            <a:r>
              <a:rPr lang="en-US" altLang="ja-JP" sz="2800" dirty="0">
                <a:ea typeface="ＭＳ Ｐゴシック" pitchFamily="50" charset="-128"/>
              </a:rPr>
              <a:t>minute </a:t>
            </a:r>
            <a:r>
              <a:rPr lang="en-US" altLang="ja-JP" sz="2800" dirty="0" smtClean="0">
                <a:ea typeface="ＭＳ Ｐゴシック" pitchFamily="50" charset="-128"/>
              </a:rPr>
              <a:t>were approved</a:t>
            </a:r>
            <a:endParaRPr lang="en-US" altLang="ja-JP" sz="2800" dirty="0">
              <a:ea typeface="ＭＳ Ｐゴシック" pitchFamily="50" charset="-128"/>
            </a:endParaRPr>
          </a:p>
          <a:p>
            <a:r>
              <a:rPr lang="en-US" altLang="ja-JP" sz="2800" dirty="0" smtClean="0">
                <a:ea typeface="ＭＳ Ｐゴシック" pitchFamily="50" charset="-128"/>
              </a:rPr>
              <a:t>Review LB145 results and comment resolution results.</a:t>
            </a:r>
            <a:endParaRPr lang="en-US" altLang="ja-JP" sz="2800" dirty="0">
              <a:ea typeface="ＭＳ Ｐゴシック" pitchFamily="50" charset="-128"/>
            </a:endParaRPr>
          </a:p>
          <a:p>
            <a:r>
              <a:rPr lang="en-US" altLang="ja-JP" sz="2800" dirty="0" smtClean="0">
                <a:ea typeface="ＭＳ Ｐゴシック" pitchFamily="50" charset="-128"/>
              </a:rPr>
              <a:t>Drafting Introduction part of the Draft. </a:t>
            </a:r>
            <a:endParaRPr lang="en-US" altLang="ja-JP" sz="2800" dirty="0">
              <a:ea typeface="ＭＳ Ｐゴシック" pitchFamily="50" charset="-128"/>
            </a:endParaRPr>
          </a:p>
          <a:p>
            <a:r>
              <a:rPr lang="en-US" altLang="ja-JP" sz="2800" dirty="0" smtClean="0"/>
              <a:t>Voted </a:t>
            </a:r>
            <a:r>
              <a:rPr lang="en-US" altLang="ja-JP" sz="2800" dirty="0"/>
              <a:t>to form for BRC</a:t>
            </a:r>
          </a:p>
          <a:p>
            <a:pPr marL="0" indent="0">
              <a:buNone/>
            </a:pPr>
            <a:endParaRPr lang="en-US" altLang="ja-JP" sz="2000" dirty="0">
              <a:ea typeface="ＭＳ Ｐゴシック" pitchFamily="50" charset="-128"/>
            </a:endParaRPr>
          </a:p>
        </p:txBody>
      </p:sp>
      <p:sp>
        <p:nvSpPr>
          <p:cNvPr id="4" name="Date Placeholder 3">
            <a:extLst>
              <a:ext uri="{FF2B5EF4-FFF2-40B4-BE49-F238E27FC236}">
                <a16:creationId xmlns:a16="http://schemas.microsoft.com/office/drawing/2014/main" xmlns="" id="{0A763D2E-5582-4B43-91CE-72BA33DB0751}"/>
              </a:ext>
            </a:extLst>
          </p:cNvPr>
          <p:cNvSpPr>
            <a:spLocks noGrp="1"/>
          </p:cNvSpPr>
          <p:nvPr>
            <p:ph type="dt" sz="half" idx="10"/>
          </p:nvPr>
        </p:nvSpPr>
        <p:spPr/>
        <p:txBody>
          <a:bodyPr/>
          <a:lstStyle/>
          <a:p>
            <a:pPr>
              <a:defRPr/>
            </a:pPr>
            <a:r>
              <a:rPr lang="en-US" altLang="ja-JP" smtClean="0"/>
              <a:t>September 2017</a:t>
            </a:r>
            <a:endParaRPr lang="en-US" altLang="ja-JP" dirty="0"/>
          </a:p>
        </p:txBody>
      </p:sp>
      <p:sp>
        <p:nvSpPr>
          <p:cNvPr id="5" name="Footer Placeholder 4">
            <a:extLst>
              <a:ext uri="{FF2B5EF4-FFF2-40B4-BE49-F238E27FC236}">
                <a16:creationId xmlns:a16="http://schemas.microsoft.com/office/drawing/2014/main" xmlns="" id="{746D08FE-209E-440D-922B-C01E025F4D2D}"/>
              </a:ext>
            </a:extLst>
          </p:cNvPr>
          <p:cNvSpPr>
            <a:spLocks noGrp="1"/>
          </p:cNvSpPr>
          <p:nvPr>
            <p:ph type="ftr" sz="quarter" idx="11"/>
          </p:nvPr>
        </p:nvSpPr>
        <p:spPr/>
        <p:txBody>
          <a:bodyPr/>
          <a:lstStyle/>
          <a:p>
            <a:pPr>
              <a:defRPr/>
            </a:pPr>
            <a:r>
              <a:rPr lang="fi-FI" altLang="ja-JP" smtClean="0"/>
              <a:t>Shoichi Kitazawa (Muroran IT)</a:t>
            </a:r>
            <a:endParaRPr lang="en-US" altLang="ja-JP" dirty="0"/>
          </a:p>
        </p:txBody>
      </p:sp>
      <p:sp>
        <p:nvSpPr>
          <p:cNvPr id="6" name="Slide Number Placeholder 5">
            <a:extLst>
              <a:ext uri="{FF2B5EF4-FFF2-40B4-BE49-F238E27FC236}">
                <a16:creationId xmlns:a16="http://schemas.microsoft.com/office/drawing/2014/main" xmlns="" id="{03886025-B2B7-4AAB-B84B-F1885237D998}"/>
              </a:ext>
            </a:extLst>
          </p:cNvPr>
          <p:cNvSpPr>
            <a:spLocks noGrp="1"/>
          </p:cNvSpPr>
          <p:nvPr>
            <p:ph type="sldNum" sz="quarter" idx="12"/>
          </p:nvPr>
        </p:nvSpPr>
        <p:spPr/>
        <p:txBody>
          <a:bodyPr/>
          <a:lstStyle/>
          <a:p>
            <a:pPr>
              <a:defRPr/>
            </a:pPr>
            <a:r>
              <a:rPr lang="en-US" altLang="ja-JP"/>
              <a:t>Slide </a:t>
            </a:r>
            <a:fld id="{5B276CEC-641A-426A-A4CF-567A72D18702}" type="slidenum">
              <a:rPr lang="en-US" altLang="ja-JP" smtClean="0"/>
              <a:pPr>
                <a:defRPr/>
              </a:pPr>
              <a:t>5</a:t>
            </a:fld>
            <a:endParaRPr lang="en-US" altLang="ja-JP" dirty="0"/>
          </a:p>
        </p:txBody>
      </p:sp>
    </p:spTree>
    <p:extLst>
      <p:ext uri="{BB962C8B-B14F-4D97-AF65-F5344CB8AC3E}">
        <p14:creationId xmlns:p14="http://schemas.microsoft.com/office/powerpoint/2010/main" xmlns="" val="58322638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251520" y="1981200"/>
            <a:ext cx="8640960" cy="4114800"/>
          </a:xfrm>
        </p:spPr>
        <p:txBody>
          <a:bodyPr>
            <a:normAutofit/>
          </a:bodyPr>
          <a:lstStyle/>
          <a:p>
            <a:r>
              <a:rPr lang="en-US" altLang="ja-JP" sz="2400" dirty="0"/>
              <a:t>TG4s </a:t>
            </a:r>
            <a:r>
              <a:rPr lang="en-US" altLang="ja-JP" sz="2400" dirty="0" smtClean="0"/>
              <a:t>July </a:t>
            </a:r>
            <a:r>
              <a:rPr lang="en-US" altLang="ja-JP" sz="2400" dirty="0"/>
              <a:t>2017 Meeting Minutes (</a:t>
            </a:r>
            <a:r>
              <a:rPr lang="en-US" altLang="ja-JP" sz="2400" dirty="0" smtClean="0"/>
              <a:t>15-17-455r0)</a:t>
            </a:r>
            <a:endParaRPr lang="en-US" altLang="ja-JP" sz="2400" dirty="0"/>
          </a:p>
          <a:p>
            <a:r>
              <a:rPr lang="en-US" sz="2400" dirty="0"/>
              <a:t>TG4s BRC Teleconference Minutes for </a:t>
            </a:r>
            <a:r>
              <a:rPr lang="en-US" sz="2400" dirty="0" smtClean="0"/>
              <a:t>September </a:t>
            </a:r>
            <a:r>
              <a:rPr lang="en-US" sz="2400" dirty="0"/>
              <a:t>2017</a:t>
            </a:r>
            <a:r>
              <a:rPr lang="en-US" altLang="ja-JP" sz="2400" dirty="0"/>
              <a:t> (</a:t>
            </a:r>
            <a:r>
              <a:rPr lang="en-US" altLang="ja-JP" sz="2400" dirty="0" smtClean="0"/>
              <a:t>15-17-468r1)</a:t>
            </a:r>
            <a:endParaRPr lang="en-US" altLang="ja-JP" sz="2400" dirty="0"/>
          </a:p>
          <a:p>
            <a:r>
              <a:rPr lang="en-US" altLang="ja-JP" sz="2400" dirty="0"/>
              <a:t>TG4s </a:t>
            </a:r>
            <a:r>
              <a:rPr lang="en-US" altLang="ja-JP" sz="2400" dirty="0" smtClean="0"/>
              <a:t>September </a:t>
            </a:r>
            <a:r>
              <a:rPr lang="en-US" altLang="ja-JP" sz="2400" dirty="0"/>
              <a:t>2017 Agenda (</a:t>
            </a:r>
            <a:r>
              <a:rPr lang="en-US" altLang="ja-JP" sz="2400" dirty="0" smtClean="0"/>
              <a:t>15-17-456r1)</a:t>
            </a:r>
            <a:endParaRPr lang="en-US" altLang="ja-JP" sz="2400" dirty="0"/>
          </a:p>
          <a:p>
            <a:r>
              <a:rPr lang="en-US" altLang="ja-JP" sz="2400" dirty="0" smtClean="0"/>
              <a:t>802.15.4s D06 Letter Ballot Consolidated Comments(15-17-461r1)</a:t>
            </a:r>
            <a:endParaRPr lang="en-US" altLang="ja-JP" sz="2400" dirty="0"/>
          </a:p>
          <a:p>
            <a:r>
              <a:rPr lang="en-US" altLang="ja-JP" sz="2400" dirty="0"/>
              <a:t>TG4s Opening information for </a:t>
            </a:r>
            <a:r>
              <a:rPr lang="en-US" altLang="ja-JP" sz="2400" dirty="0" smtClean="0"/>
              <a:t>September </a:t>
            </a:r>
            <a:r>
              <a:rPr lang="en-US" altLang="ja-JP" sz="2400" dirty="0"/>
              <a:t>2017 </a:t>
            </a:r>
            <a:r>
              <a:rPr lang="en-US" altLang="ja-JP" sz="2400" dirty="0" smtClean="0"/>
              <a:t>(15-17-0518r2)</a:t>
            </a:r>
            <a:endParaRPr lang="en-US" altLang="ja-JP" sz="2400" dirty="0"/>
          </a:p>
        </p:txBody>
      </p:sp>
      <p:sp>
        <p:nvSpPr>
          <p:cNvPr id="3" name="タイトル 2"/>
          <p:cNvSpPr>
            <a:spLocks noGrp="1"/>
          </p:cNvSpPr>
          <p:nvPr>
            <p:ph type="title"/>
          </p:nvPr>
        </p:nvSpPr>
        <p:spPr/>
        <p:txBody>
          <a:bodyPr/>
          <a:lstStyle/>
          <a:p>
            <a:r>
              <a:rPr kumimoji="1" lang="en-US" altLang="ja-JP" dirty="0"/>
              <a:t>Contributions</a:t>
            </a:r>
            <a:endParaRPr kumimoji="1" lang="ja-JP" altLang="en-US" dirty="0"/>
          </a:p>
        </p:txBody>
      </p:sp>
      <p:sp>
        <p:nvSpPr>
          <p:cNvPr id="4" name="フッター プレースホルダー 3"/>
          <p:cNvSpPr>
            <a:spLocks noGrp="1"/>
          </p:cNvSpPr>
          <p:nvPr>
            <p:ph type="ftr" sz="quarter" idx="11"/>
          </p:nvPr>
        </p:nvSpPr>
        <p:spPr/>
        <p:txBody>
          <a:bodyPr/>
          <a:lstStyle/>
          <a:p>
            <a:r>
              <a:rPr lang="fi-FI" altLang="ja-JP" smtClean="0"/>
              <a:t>Shoichi Kitazawa (Muroran IT)</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a:t>Slide </a:t>
            </a:r>
            <a:fld id="{17C47D4F-CAA3-4307-B0EF-8C4B3E0CF21D}" type="slidenum">
              <a:rPr lang="en-US" altLang="ja-JP" smtClean="0"/>
              <a:pPr/>
              <a:t>6</a:t>
            </a:fld>
            <a:endParaRPr lang="en-US" altLang="ja-JP" dirty="0"/>
          </a:p>
        </p:txBody>
      </p:sp>
      <p:sp>
        <p:nvSpPr>
          <p:cNvPr id="6" name="日付プレースホルダー 5"/>
          <p:cNvSpPr>
            <a:spLocks noGrp="1"/>
          </p:cNvSpPr>
          <p:nvPr>
            <p:ph type="dt" sz="half" idx="10"/>
          </p:nvPr>
        </p:nvSpPr>
        <p:spPr>
          <a:xfrm>
            <a:off x="685800" y="378281"/>
            <a:ext cx="1600200" cy="215444"/>
          </a:xfrm>
        </p:spPr>
        <p:txBody>
          <a:bodyPr/>
          <a:lstStyle/>
          <a:p>
            <a:r>
              <a:rPr lang="en-US" altLang="ja-JP" smtClean="0"/>
              <a:t>September 2017</a:t>
            </a:r>
            <a:endParaRPr lang="en-US" altLang="ja-JP" dirty="0"/>
          </a:p>
        </p:txBody>
      </p:sp>
    </p:spTree>
    <p:extLst>
      <p:ext uri="{BB962C8B-B14F-4D97-AF65-F5344CB8AC3E}">
        <p14:creationId xmlns:p14="http://schemas.microsoft.com/office/powerpoint/2010/main" xmlns="" val="247365092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Time planning</a:t>
            </a:r>
            <a:endParaRPr kumimoji="1" lang="ja-JP" altLang="en-US" dirty="0"/>
          </a:p>
        </p:txBody>
      </p:sp>
      <p:sp>
        <p:nvSpPr>
          <p:cNvPr id="6" name="コンテンツ プレースホルダー 5"/>
          <p:cNvSpPr>
            <a:spLocks noGrp="1"/>
          </p:cNvSpPr>
          <p:nvPr>
            <p:ph idx="1"/>
          </p:nvPr>
        </p:nvSpPr>
        <p:spPr>
          <a:xfrm>
            <a:off x="251520" y="1981200"/>
            <a:ext cx="8640960" cy="4114800"/>
          </a:xfrm>
        </p:spPr>
        <p:txBody>
          <a:bodyPr/>
          <a:lstStyle/>
          <a:p>
            <a:r>
              <a:rPr lang="en-US" altLang="ja-JP" sz="2400" dirty="0"/>
              <a:t>TG Kickoff			November 2014</a:t>
            </a:r>
            <a:r>
              <a:rPr lang="en-US" altLang="ja-JP" sz="2000" dirty="0"/>
              <a:t>		</a:t>
            </a:r>
          </a:p>
          <a:p>
            <a:r>
              <a:rPr lang="en-US" altLang="ja-JP" sz="2400" dirty="0"/>
              <a:t>Editing1</a:t>
            </a:r>
            <a:r>
              <a:rPr lang="en-US" altLang="ja-JP" sz="2400" baseline="30000" dirty="0"/>
              <a:t>st</a:t>
            </a:r>
            <a:r>
              <a:rPr lang="en-US" altLang="ja-JP" sz="2400" dirty="0"/>
              <a:t> Draft		May 2015</a:t>
            </a:r>
          </a:p>
          <a:p>
            <a:r>
              <a:rPr lang="en-US" altLang="ja-JP" sz="2400" dirty="0"/>
              <a:t>Motion for Letter Ballot	July 2016</a:t>
            </a:r>
          </a:p>
          <a:p>
            <a:r>
              <a:rPr lang="en-US" altLang="ja-JP" sz="2400" dirty="0"/>
              <a:t>Initial Sponsor Ballot	July 2017</a:t>
            </a:r>
          </a:p>
          <a:p>
            <a:r>
              <a:rPr lang="de-DE" altLang="ja-JP" sz="2400" dirty="0"/>
              <a:t>Submission to RevCom	</a:t>
            </a:r>
            <a:r>
              <a:rPr lang="en-US" altLang="ja-JP" sz="2400" dirty="0"/>
              <a:t>December</a:t>
            </a:r>
            <a:r>
              <a:rPr lang="ja-JP" altLang="en-US" sz="2400" dirty="0"/>
              <a:t> </a:t>
            </a:r>
            <a:r>
              <a:rPr lang="de-DE" altLang="ja-JP" sz="2400" dirty="0"/>
              <a:t>2017</a:t>
            </a:r>
          </a:p>
        </p:txBody>
      </p:sp>
      <p:sp>
        <p:nvSpPr>
          <p:cNvPr id="3" name="日付プレースホルダー 2"/>
          <p:cNvSpPr>
            <a:spLocks noGrp="1"/>
          </p:cNvSpPr>
          <p:nvPr>
            <p:ph type="dt" sz="half" idx="10"/>
          </p:nvPr>
        </p:nvSpPr>
        <p:spPr/>
        <p:txBody>
          <a:bodyPr/>
          <a:lstStyle/>
          <a:p>
            <a:r>
              <a:rPr lang="en-US" altLang="ja-JP" smtClean="0"/>
              <a:t>September 2017</a:t>
            </a:r>
            <a:endParaRPr lang="en-US" altLang="ja-JP" dirty="0"/>
          </a:p>
        </p:txBody>
      </p:sp>
      <p:sp>
        <p:nvSpPr>
          <p:cNvPr id="4" name="フッター プレースホルダー 3"/>
          <p:cNvSpPr>
            <a:spLocks noGrp="1"/>
          </p:cNvSpPr>
          <p:nvPr>
            <p:ph type="ftr" sz="quarter" idx="11"/>
          </p:nvPr>
        </p:nvSpPr>
        <p:spPr>
          <a:xfrm>
            <a:off x="5486400" y="6475413"/>
            <a:ext cx="3124200" cy="184666"/>
          </a:xfrm>
        </p:spPr>
        <p:txBody>
          <a:bodyPr/>
          <a:lstStyle/>
          <a:p>
            <a:r>
              <a:rPr lang="fi-FI" altLang="ja-JP" smtClean="0"/>
              <a:t>Shoichi Kitazawa (Muroran IT)</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dirty="0"/>
              <a:t>Slide </a:t>
            </a:r>
            <a:fld id="{DDC4BAE5-0EA1-41D5-B725-885149B36CCC}" type="slidenum">
              <a:rPr lang="en-US" altLang="ja-JP" smtClean="0"/>
              <a:pPr/>
              <a:t>7</a:t>
            </a:fld>
            <a:endParaRPr lang="en-US" altLang="ja-JP" dirty="0"/>
          </a:p>
        </p:txBody>
      </p:sp>
      <p:sp>
        <p:nvSpPr>
          <p:cNvPr id="8" name="テキスト ボックス 7"/>
          <p:cNvSpPr txBox="1"/>
          <p:nvPr/>
        </p:nvSpPr>
        <p:spPr>
          <a:xfrm>
            <a:off x="6007071" y="6165304"/>
            <a:ext cx="2669385" cy="307777"/>
          </a:xfrm>
          <a:prstGeom prst="rect">
            <a:avLst/>
          </a:prstGeom>
          <a:noFill/>
        </p:spPr>
        <p:txBody>
          <a:bodyPr wrap="none" rtlCol="0">
            <a:spAutoFit/>
          </a:bodyPr>
          <a:lstStyle/>
          <a:p>
            <a:r>
              <a:rPr lang="en-US" altLang="ja-JP" sz="1400" dirty="0">
                <a:ea typeface="ＭＳ Ｐゴシック" charset="-128"/>
              </a:rPr>
              <a:t>Timeline of TG4s (15-14-0559-r2)</a:t>
            </a:r>
            <a:endParaRPr kumimoji="1" lang="ja-JP" altLang="en-US" sz="1400" dirty="0"/>
          </a:p>
        </p:txBody>
      </p:sp>
    </p:spTree>
    <p:extLst>
      <p:ext uri="{BB962C8B-B14F-4D97-AF65-F5344CB8AC3E}">
        <p14:creationId xmlns:p14="http://schemas.microsoft.com/office/powerpoint/2010/main" xmlns="" val="11412111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 3"/>
          <p:cNvSpPr>
            <a:spLocks noGrp="1"/>
          </p:cNvSpPr>
          <p:nvPr>
            <p:ph type="dt" sz="half" idx="10"/>
          </p:nvPr>
        </p:nvSpPr>
        <p:spPr/>
        <p:txBody>
          <a:bodyPr/>
          <a:lstStyle/>
          <a:p>
            <a:pPr>
              <a:defRPr/>
            </a:pPr>
            <a:r>
              <a:rPr lang="en-US" altLang="ja-JP" smtClean="0"/>
              <a:t>September 2017</a:t>
            </a:r>
            <a:endParaRPr lang="en-US" altLang="ja-JP" dirty="0"/>
          </a:p>
        </p:txBody>
      </p:sp>
      <p:sp>
        <p:nvSpPr>
          <p:cNvPr id="5" name="フッター プレースホルダ 4"/>
          <p:cNvSpPr>
            <a:spLocks noGrp="1"/>
          </p:cNvSpPr>
          <p:nvPr>
            <p:ph type="ftr" sz="quarter" idx="11"/>
          </p:nvPr>
        </p:nvSpPr>
        <p:spPr/>
        <p:txBody>
          <a:bodyPr/>
          <a:lstStyle/>
          <a:p>
            <a:pPr>
              <a:defRPr/>
            </a:pPr>
            <a:r>
              <a:rPr lang="fi-FI" altLang="ja-JP" smtClean="0"/>
              <a:t>Shoichi Kitazawa (Muroran IT)</a:t>
            </a:r>
            <a:endParaRPr lang="en-US" altLang="ja-JP" dirty="0"/>
          </a:p>
        </p:txBody>
      </p:sp>
      <p:sp>
        <p:nvSpPr>
          <p:cNvPr id="6" name="スライド番号プレースホルダ 5"/>
          <p:cNvSpPr>
            <a:spLocks noGrp="1"/>
          </p:cNvSpPr>
          <p:nvPr>
            <p:ph type="sldNum" sz="quarter" idx="12"/>
          </p:nvPr>
        </p:nvSpPr>
        <p:spPr/>
        <p:txBody>
          <a:bodyPr/>
          <a:lstStyle/>
          <a:p>
            <a:pPr>
              <a:defRPr/>
            </a:pPr>
            <a:r>
              <a:rPr lang="en-US" altLang="ja-JP"/>
              <a:t>Slide </a:t>
            </a:r>
            <a:fld id="{5B276CEC-641A-426A-A4CF-567A72D18702}" type="slidenum">
              <a:rPr lang="en-US" altLang="ja-JP" smtClean="0"/>
              <a:pPr>
                <a:defRPr/>
              </a:pPr>
              <a:t>8</a:t>
            </a:fld>
            <a:endParaRPr lang="en-US" altLang="ja-JP" dirty="0"/>
          </a:p>
        </p:txBody>
      </p:sp>
      <p:graphicFrame>
        <p:nvGraphicFramePr>
          <p:cNvPr id="7" name="Table 5"/>
          <p:cNvGraphicFramePr>
            <a:graphicFrameLocks noGrp="1" noChangeAspect="1"/>
          </p:cNvGraphicFramePr>
          <p:nvPr>
            <p:extLst>
              <p:ext uri="{D42A27DB-BD31-4B8C-83A1-F6EECF244321}">
                <p14:modId xmlns:p14="http://schemas.microsoft.com/office/powerpoint/2010/main" xmlns="" val="2274331448"/>
              </p:ext>
            </p:extLst>
          </p:nvPr>
        </p:nvGraphicFramePr>
        <p:xfrm>
          <a:off x="395536" y="1916832"/>
          <a:ext cx="8276289" cy="3864538"/>
        </p:xfrm>
        <a:graphic>
          <a:graphicData uri="http://schemas.openxmlformats.org/drawingml/2006/table">
            <a:tbl>
              <a:tblPr/>
              <a:tblGrid>
                <a:gridCol w="289434">
                  <a:extLst>
                    <a:ext uri="{9D8B030D-6E8A-4147-A177-3AD203B41FA5}">
                      <a16:colId xmlns:a16="http://schemas.microsoft.com/office/drawing/2014/main" xmlns="" val="20000"/>
                    </a:ext>
                  </a:extLst>
                </a:gridCol>
                <a:gridCol w="1356937">
                  <a:extLst>
                    <a:ext uri="{9D8B030D-6E8A-4147-A177-3AD203B41FA5}">
                      <a16:colId xmlns:a16="http://schemas.microsoft.com/office/drawing/2014/main" xmlns="" val="20001"/>
                    </a:ext>
                  </a:extLst>
                </a:gridCol>
                <a:gridCol w="289434">
                  <a:extLst>
                    <a:ext uri="{9D8B030D-6E8A-4147-A177-3AD203B41FA5}">
                      <a16:colId xmlns:a16="http://schemas.microsoft.com/office/drawing/2014/main" xmlns="" val="20002"/>
                    </a:ext>
                  </a:extLst>
                </a:gridCol>
                <a:gridCol w="289434">
                  <a:extLst>
                    <a:ext uri="{9D8B030D-6E8A-4147-A177-3AD203B41FA5}">
                      <a16:colId xmlns:a16="http://schemas.microsoft.com/office/drawing/2014/main" xmlns="" val="20003"/>
                    </a:ext>
                  </a:extLst>
                </a:gridCol>
                <a:gridCol w="289434">
                  <a:extLst>
                    <a:ext uri="{9D8B030D-6E8A-4147-A177-3AD203B41FA5}">
                      <a16:colId xmlns:a16="http://schemas.microsoft.com/office/drawing/2014/main" xmlns="" val="20004"/>
                    </a:ext>
                  </a:extLst>
                </a:gridCol>
                <a:gridCol w="289434">
                  <a:extLst>
                    <a:ext uri="{9D8B030D-6E8A-4147-A177-3AD203B41FA5}">
                      <a16:colId xmlns:a16="http://schemas.microsoft.com/office/drawing/2014/main" xmlns="" val="20005"/>
                    </a:ext>
                  </a:extLst>
                </a:gridCol>
                <a:gridCol w="289434">
                  <a:extLst>
                    <a:ext uri="{9D8B030D-6E8A-4147-A177-3AD203B41FA5}">
                      <a16:colId xmlns:a16="http://schemas.microsoft.com/office/drawing/2014/main" xmlns="" val="20006"/>
                    </a:ext>
                  </a:extLst>
                </a:gridCol>
                <a:gridCol w="289434">
                  <a:extLst>
                    <a:ext uri="{9D8B030D-6E8A-4147-A177-3AD203B41FA5}">
                      <a16:colId xmlns:a16="http://schemas.microsoft.com/office/drawing/2014/main" xmlns="" val="20007"/>
                    </a:ext>
                  </a:extLst>
                </a:gridCol>
                <a:gridCol w="289434">
                  <a:extLst>
                    <a:ext uri="{9D8B030D-6E8A-4147-A177-3AD203B41FA5}">
                      <a16:colId xmlns:a16="http://schemas.microsoft.com/office/drawing/2014/main" xmlns="" val="20008"/>
                    </a:ext>
                  </a:extLst>
                </a:gridCol>
                <a:gridCol w="289434">
                  <a:extLst>
                    <a:ext uri="{9D8B030D-6E8A-4147-A177-3AD203B41FA5}">
                      <a16:colId xmlns:a16="http://schemas.microsoft.com/office/drawing/2014/main" xmlns="" val="20009"/>
                    </a:ext>
                  </a:extLst>
                </a:gridCol>
                <a:gridCol w="289434">
                  <a:extLst>
                    <a:ext uri="{9D8B030D-6E8A-4147-A177-3AD203B41FA5}">
                      <a16:colId xmlns:a16="http://schemas.microsoft.com/office/drawing/2014/main" xmlns="" val="20010"/>
                    </a:ext>
                  </a:extLst>
                </a:gridCol>
                <a:gridCol w="289434">
                  <a:extLst>
                    <a:ext uri="{9D8B030D-6E8A-4147-A177-3AD203B41FA5}">
                      <a16:colId xmlns:a16="http://schemas.microsoft.com/office/drawing/2014/main" xmlns="" val="20011"/>
                    </a:ext>
                  </a:extLst>
                </a:gridCol>
                <a:gridCol w="289434">
                  <a:extLst>
                    <a:ext uri="{9D8B030D-6E8A-4147-A177-3AD203B41FA5}">
                      <a16:colId xmlns:a16="http://schemas.microsoft.com/office/drawing/2014/main" xmlns="" val="20012"/>
                    </a:ext>
                  </a:extLst>
                </a:gridCol>
                <a:gridCol w="289434">
                  <a:extLst>
                    <a:ext uri="{9D8B030D-6E8A-4147-A177-3AD203B41FA5}">
                      <a16:colId xmlns:a16="http://schemas.microsoft.com/office/drawing/2014/main" xmlns="" val="20013"/>
                    </a:ext>
                  </a:extLst>
                </a:gridCol>
                <a:gridCol w="289434">
                  <a:extLst>
                    <a:ext uri="{9D8B030D-6E8A-4147-A177-3AD203B41FA5}">
                      <a16:colId xmlns:a16="http://schemas.microsoft.com/office/drawing/2014/main" xmlns="" val="20014"/>
                    </a:ext>
                  </a:extLst>
                </a:gridCol>
                <a:gridCol w="289434">
                  <a:extLst>
                    <a:ext uri="{9D8B030D-6E8A-4147-A177-3AD203B41FA5}">
                      <a16:colId xmlns:a16="http://schemas.microsoft.com/office/drawing/2014/main" xmlns="" val="20015"/>
                    </a:ext>
                  </a:extLst>
                </a:gridCol>
                <a:gridCol w="289434">
                  <a:extLst>
                    <a:ext uri="{9D8B030D-6E8A-4147-A177-3AD203B41FA5}">
                      <a16:colId xmlns:a16="http://schemas.microsoft.com/office/drawing/2014/main" xmlns="" val="20016"/>
                    </a:ext>
                  </a:extLst>
                </a:gridCol>
                <a:gridCol w="289434">
                  <a:extLst>
                    <a:ext uri="{9D8B030D-6E8A-4147-A177-3AD203B41FA5}">
                      <a16:colId xmlns:a16="http://schemas.microsoft.com/office/drawing/2014/main" xmlns="" val="20017"/>
                    </a:ext>
                  </a:extLst>
                </a:gridCol>
                <a:gridCol w="289434">
                  <a:extLst>
                    <a:ext uri="{9D8B030D-6E8A-4147-A177-3AD203B41FA5}">
                      <a16:colId xmlns:a16="http://schemas.microsoft.com/office/drawing/2014/main" xmlns="" val="20018"/>
                    </a:ext>
                  </a:extLst>
                </a:gridCol>
                <a:gridCol w="289434">
                  <a:extLst>
                    <a:ext uri="{9D8B030D-6E8A-4147-A177-3AD203B41FA5}">
                      <a16:colId xmlns:a16="http://schemas.microsoft.com/office/drawing/2014/main" xmlns="" val="20019"/>
                    </a:ext>
                  </a:extLst>
                </a:gridCol>
                <a:gridCol w="289434">
                  <a:extLst>
                    <a:ext uri="{9D8B030D-6E8A-4147-A177-3AD203B41FA5}">
                      <a16:colId xmlns:a16="http://schemas.microsoft.com/office/drawing/2014/main" xmlns="" val="20020"/>
                    </a:ext>
                  </a:extLst>
                </a:gridCol>
                <a:gridCol w="282668">
                  <a:extLst>
                    <a:ext uri="{9D8B030D-6E8A-4147-A177-3AD203B41FA5}">
                      <a16:colId xmlns:a16="http://schemas.microsoft.com/office/drawing/2014/main" xmlns="" val="20021"/>
                    </a:ext>
                  </a:extLst>
                </a:gridCol>
                <a:gridCol w="282668">
                  <a:extLst>
                    <a:ext uri="{9D8B030D-6E8A-4147-A177-3AD203B41FA5}">
                      <a16:colId xmlns:a16="http://schemas.microsoft.com/office/drawing/2014/main" xmlns="" val="20022"/>
                    </a:ext>
                  </a:extLst>
                </a:gridCol>
                <a:gridCol w="282668">
                  <a:extLst>
                    <a:ext uri="{9D8B030D-6E8A-4147-A177-3AD203B41FA5}">
                      <a16:colId xmlns:a16="http://schemas.microsoft.com/office/drawing/2014/main" xmlns="" val="20023"/>
                    </a:ext>
                  </a:extLst>
                </a:gridCol>
                <a:gridCol w="282668">
                  <a:extLst>
                    <a:ext uri="{9D8B030D-6E8A-4147-A177-3AD203B41FA5}">
                      <a16:colId xmlns:a16="http://schemas.microsoft.com/office/drawing/2014/main" xmlns="" val="20024"/>
                    </a:ext>
                  </a:extLst>
                </a:gridCol>
              </a:tblGrid>
              <a:tr h="324000">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a:ln>
                            <a:noFill/>
                          </a:ln>
                          <a:solidFill>
                            <a:schemeClr val="tx1"/>
                          </a:solidFill>
                          <a:effectLst/>
                          <a:latin typeface="Calibri" pitchFamily="34" charset="0"/>
                          <a:ea typeface="ＭＳ Ｐゴシック" pitchFamily="50" charset="-128"/>
                        </a:rPr>
                        <a:t>Year</a:t>
                      </a: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a:ln>
                            <a:noFill/>
                          </a:ln>
                          <a:solidFill>
                            <a:schemeClr val="tx1"/>
                          </a:solidFill>
                          <a:effectLst/>
                          <a:latin typeface="Calibri" pitchFamily="34" charset="0"/>
                          <a:ea typeface="ＭＳ Ｐゴシック" pitchFamily="50" charset="-128"/>
                        </a:rPr>
                        <a:t>2014</a:t>
                      </a: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en-GB"/>
                    </a:p>
                  </a:txBody>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a:ln>
                            <a:noFill/>
                          </a:ln>
                          <a:solidFill>
                            <a:schemeClr val="tx1"/>
                          </a:solidFill>
                          <a:effectLst/>
                          <a:latin typeface="Calibri" pitchFamily="34" charset="0"/>
                          <a:ea typeface="ＭＳ Ｐゴシック" pitchFamily="50" charset="-128"/>
                        </a:rPr>
                        <a:t>2015</a:t>
                      </a: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a:ln>
                            <a:noFill/>
                          </a:ln>
                          <a:solidFill>
                            <a:schemeClr val="tx1"/>
                          </a:solidFill>
                          <a:effectLst/>
                          <a:latin typeface="Calibri" pitchFamily="34" charset="0"/>
                          <a:ea typeface="ＭＳ Ｐゴシック" pitchFamily="50" charset="-128"/>
                        </a:rPr>
                        <a:t>2016</a:t>
                      </a: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7">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a:ln>
                            <a:noFill/>
                          </a:ln>
                          <a:solidFill>
                            <a:schemeClr val="tx1"/>
                          </a:solidFill>
                          <a:effectLst/>
                          <a:latin typeface="Calibri" pitchFamily="34" charset="0"/>
                          <a:ea typeface="ＭＳ Ｐゴシック" pitchFamily="50" charset="-128"/>
                        </a:rPr>
                        <a:t>2017</a:t>
                      </a: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a:ln>
                            <a:noFill/>
                          </a:ln>
                          <a:solidFill>
                            <a:schemeClr val="tx1"/>
                          </a:solidFill>
                          <a:effectLst/>
                          <a:latin typeface="Calibri" pitchFamily="34" charset="0"/>
                          <a:ea typeface="ＭＳ Ｐゴシック" pitchFamily="50" charset="-128"/>
                        </a:rPr>
                        <a:t>2018</a:t>
                      </a: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xmlns="" val="10000"/>
                  </a:ext>
                </a:extLst>
              </a:tr>
              <a:tr h="343258">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a:ln>
                            <a:noFill/>
                          </a:ln>
                          <a:solidFill>
                            <a:schemeClr val="tx1"/>
                          </a:solidFill>
                          <a:effectLst/>
                          <a:latin typeface="Calibri" pitchFamily="34" charset="0"/>
                          <a:ea typeface="ＭＳ Ｐゴシック" pitchFamily="50" charset="-128"/>
                        </a:rPr>
                        <a:t>Month</a:t>
                      </a: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9</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11</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1</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3</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5</a:t>
                      </a: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7</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9</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11</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1</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3</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5</a:t>
                      </a: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7</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9</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11</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1</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3</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5</a:t>
                      </a: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7</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9</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11</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12</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1</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3</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xmlns="" val="10001"/>
                  </a:ext>
                </a:extLst>
              </a:tr>
              <a:tr h="288000">
                <a:tc rowSpan="8">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a:ln>
                            <a:noFill/>
                          </a:ln>
                          <a:solidFill>
                            <a:srgbClr val="000000"/>
                          </a:solidFill>
                          <a:effectLst/>
                          <a:latin typeface="Calibri" pitchFamily="34" charset="0"/>
                          <a:ea typeface="ＭＳ Ｐゴシック" pitchFamily="50" charset="-128"/>
                        </a:rPr>
                        <a:t>TG Work Items</a:t>
                      </a:r>
                      <a:endParaRPr kumimoji="1" lang="ja-JP" altLang="en-US" sz="14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vert="vert27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Start TG</a:t>
                      </a: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extLst>
                  <a:ext uri="{0D108BD9-81ED-4DB2-BD59-A6C34878D82A}">
                    <a16:rowId xmlns:a16="http://schemas.microsoft.com/office/drawing/2014/main" xmlns="" val="10002"/>
                  </a:ext>
                </a:extLst>
              </a:tr>
              <a:tr h="324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Use Cases &amp;</a:t>
                      </a: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TGD</a:t>
                      </a: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extLst>
                  <a:ext uri="{0D108BD9-81ED-4DB2-BD59-A6C34878D82A}">
                    <a16:rowId xmlns:a16="http://schemas.microsoft.com/office/drawing/2014/main" xmlns="" val="10003"/>
                  </a:ext>
                </a:extLst>
              </a:tr>
              <a:tr h="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Editing Draft</a:t>
                      </a: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extLst>
                  <a:ext uri="{0D108BD9-81ED-4DB2-BD59-A6C34878D82A}">
                    <a16:rowId xmlns:a16="http://schemas.microsoft.com/office/drawing/2014/main" xmlns="" val="10004"/>
                  </a:ext>
                </a:extLst>
              </a:tr>
              <a:tr h="288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Letter Ballot</a:t>
                      </a: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extLst>
                  <a:ext uri="{0D108BD9-81ED-4DB2-BD59-A6C34878D82A}">
                    <a16:rowId xmlns:a16="http://schemas.microsoft.com/office/drawing/2014/main" xmlns="" val="10005"/>
                  </a:ext>
                </a:extLst>
              </a:tr>
              <a:tr h="324000">
                <a:tc v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LB Comment Resolution</a:t>
                      </a: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extLst>
                  <a:ext uri="{0D108BD9-81ED-4DB2-BD59-A6C34878D82A}">
                    <a16:rowId xmlns:a16="http://schemas.microsoft.com/office/drawing/2014/main" xmlns="" val="10006"/>
                  </a:ext>
                </a:extLst>
              </a:tr>
              <a:tr h="249536">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Initial</a:t>
                      </a: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Sponsor Ballot</a:t>
                      </a: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solidFill>
                            <a:srgbClr val="FF0000"/>
                          </a:solid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extLst>
                  <a:ext uri="{0D108BD9-81ED-4DB2-BD59-A6C34878D82A}">
                    <a16:rowId xmlns:a16="http://schemas.microsoft.com/office/drawing/2014/main" xmlns="" val="10007"/>
                  </a:ext>
                </a:extLst>
              </a:tr>
              <a:tr h="324000">
                <a:tc v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SB Comment Resolution</a:t>
                      </a: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kern="1200" dirty="0">
                        <a:solidFill>
                          <a:schemeClr val="tx1"/>
                        </a:solidFill>
                        <a:latin typeface="+mn-lt"/>
                        <a:ea typeface="+mn-ea"/>
                        <a:cs typeface="+mn-cs"/>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kern="1200" dirty="0">
                        <a:solidFill>
                          <a:schemeClr val="tx1"/>
                        </a:solidFill>
                        <a:latin typeface="+mn-lt"/>
                        <a:ea typeface="+mn-ea"/>
                        <a:cs typeface="+mn-cs"/>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kern="1200" dirty="0">
                        <a:solidFill>
                          <a:schemeClr val="tx1"/>
                        </a:solidFill>
                        <a:latin typeface="+mn-lt"/>
                        <a:ea typeface="+mn-ea"/>
                        <a:cs typeface="+mn-cs"/>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kern="1200" dirty="0">
                        <a:solidFill>
                          <a:schemeClr val="tx1"/>
                        </a:solidFill>
                        <a:latin typeface="+mn-lt"/>
                        <a:ea typeface="+mn-ea"/>
                        <a:cs typeface="+mn-cs"/>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extLst>
                  <a:ext uri="{0D108BD9-81ED-4DB2-BD59-A6C34878D82A}">
                    <a16:rowId xmlns:a16="http://schemas.microsoft.com/office/drawing/2014/main" xmlns="" val="10008"/>
                  </a:ext>
                </a:extLst>
              </a:tr>
              <a:tr h="324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Submission to </a:t>
                      </a:r>
                      <a:r>
                        <a:rPr kumimoji="1" lang="en-US" altLang="ja-JP" sz="1200" b="0" i="0" u="none" strike="noStrike" cap="none" normalizeH="0" baseline="0" dirty="0" err="1">
                          <a:ln>
                            <a:noFill/>
                          </a:ln>
                          <a:solidFill>
                            <a:srgbClr val="000000"/>
                          </a:solidFill>
                          <a:effectLst/>
                          <a:latin typeface="Calibri" pitchFamily="34" charset="0"/>
                          <a:ea typeface="ＭＳ Ｐゴシック" pitchFamily="50" charset="-128"/>
                        </a:rPr>
                        <a:t>RevCom</a:t>
                      </a: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extLst>
                  <a:ext uri="{0D108BD9-81ED-4DB2-BD59-A6C34878D82A}">
                    <a16:rowId xmlns:a16="http://schemas.microsoft.com/office/drawing/2014/main" xmlns="" val="10009"/>
                  </a:ext>
                </a:extLst>
              </a:tr>
            </a:tbl>
          </a:graphicData>
        </a:graphic>
      </p:graphicFrame>
      <p:cxnSp>
        <p:nvCxnSpPr>
          <p:cNvPr id="9" name="直線コネクタ 8"/>
          <p:cNvCxnSpPr/>
          <p:nvPr/>
        </p:nvCxnSpPr>
        <p:spPr bwMode="auto">
          <a:xfrm>
            <a:off x="7380312" y="2564904"/>
            <a:ext cx="0" cy="3312368"/>
          </a:xfrm>
          <a:prstGeom prst="line">
            <a:avLst/>
          </a:prstGeom>
          <a:solidFill>
            <a:schemeClr val="accent1"/>
          </a:solidFill>
          <a:ln w="28575" cap="flat" cmpd="sng" algn="ctr">
            <a:solidFill>
              <a:srgbClr val="FF0000"/>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xmlns="" id="{70925B9D-9AC2-4476-B7B5-A5013F8D9226}"/>
              </a:ext>
            </a:extLst>
          </p:cNvPr>
          <p:cNvSpPr>
            <a:spLocks noGrp="1"/>
          </p:cNvSpPr>
          <p:nvPr>
            <p:ph type="title"/>
          </p:nvPr>
        </p:nvSpPr>
        <p:spPr/>
        <p:txBody>
          <a:bodyPr/>
          <a:lstStyle/>
          <a:p>
            <a:r>
              <a:rPr lang="en-US" dirty="0"/>
              <a:t>Result of </a:t>
            </a:r>
            <a:r>
              <a:rPr lang="en-US" dirty="0" smtClean="0"/>
              <a:t>LB145</a:t>
            </a:r>
            <a:endParaRPr lang="en-US" dirty="0"/>
          </a:p>
        </p:txBody>
      </p:sp>
      <p:sp>
        <p:nvSpPr>
          <p:cNvPr id="2" name="Date Placeholder 1">
            <a:extLst>
              <a:ext uri="{FF2B5EF4-FFF2-40B4-BE49-F238E27FC236}">
                <a16:creationId xmlns:a16="http://schemas.microsoft.com/office/drawing/2014/main" xmlns="" id="{0C29FBC2-D15F-472A-BF2B-7462A06F9DF1}"/>
              </a:ext>
            </a:extLst>
          </p:cNvPr>
          <p:cNvSpPr>
            <a:spLocks noGrp="1"/>
          </p:cNvSpPr>
          <p:nvPr>
            <p:ph type="dt" sz="half" idx="10"/>
          </p:nvPr>
        </p:nvSpPr>
        <p:spPr/>
        <p:txBody>
          <a:bodyPr/>
          <a:lstStyle/>
          <a:p>
            <a:pPr>
              <a:defRPr/>
            </a:pPr>
            <a:r>
              <a:rPr lang="en-US" altLang="ja-JP" smtClean="0"/>
              <a:t>September 2017</a:t>
            </a:r>
            <a:endParaRPr lang="en-US" altLang="ja-JP" dirty="0"/>
          </a:p>
        </p:txBody>
      </p:sp>
      <p:sp>
        <p:nvSpPr>
          <p:cNvPr id="3" name="Footer Placeholder 2">
            <a:extLst>
              <a:ext uri="{FF2B5EF4-FFF2-40B4-BE49-F238E27FC236}">
                <a16:creationId xmlns:a16="http://schemas.microsoft.com/office/drawing/2014/main" xmlns="" id="{584AFC4C-534A-4BB3-A465-D4DA0BFCCCDB}"/>
              </a:ext>
            </a:extLst>
          </p:cNvPr>
          <p:cNvSpPr>
            <a:spLocks noGrp="1"/>
          </p:cNvSpPr>
          <p:nvPr>
            <p:ph type="ftr" sz="quarter" idx="11"/>
          </p:nvPr>
        </p:nvSpPr>
        <p:spPr/>
        <p:txBody>
          <a:bodyPr/>
          <a:lstStyle/>
          <a:p>
            <a:pPr>
              <a:defRPr/>
            </a:pPr>
            <a:r>
              <a:rPr lang="fi-FI" altLang="ja-JP" smtClean="0"/>
              <a:t>Shoichi Kitazawa (Muroran IT)</a:t>
            </a:r>
            <a:endParaRPr lang="en-US" altLang="ja-JP" dirty="0"/>
          </a:p>
        </p:txBody>
      </p:sp>
      <p:sp>
        <p:nvSpPr>
          <p:cNvPr id="4" name="Slide Number Placeholder 3">
            <a:extLst>
              <a:ext uri="{FF2B5EF4-FFF2-40B4-BE49-F238E27FC236}">
                <a16:creationId xmlns:a16="http://schemas.microsoft.com/office/drawing/2014/main" xmlns="" id="{0D7380B1-E0D3-4AEF-AC49-1CB80193504B}"/>
              </a:ext>
            </a:extLst>
          </p:cNvPr>
          <p:cNvSpPr>
            <a:spLocks noGrp="1"/>
          </p:cNvSpPr>
          <p:nvPr>
            <p:ph type="sldNum" sz="quarter" idx="12"/>
          </p:nvPr>
        </p:nvSpPr>
        <p:spPr/>
        <p:txBody>
          <a:bodyPr/>
          <a:lstStyle/>
          <a:p>
            <a:pPr>
              <a:defRPr/>
            </a:pPr>
            <a:r>
              <a:rPr lang="en-US" altLang="ja-JP"/>
              <a:t>Slide </a:t>
            </a:r>
            <a:fld id="{0EE4C87E-7721-4C7F-93D8-C27C7B733789}" type="slidenum">
              <a:rPr lang="en-US" altLang="ja-JP" smtClean="0"/>
              <a:pPr>
                <a:defRPr/>
              </a:pPr>
              <a:t>9</a:t>
            </a:fld>
            <a:endParaRPr lang="en-US" altLang="ja-JP" dirty="0"/>
          </a:p>
        </p:txBody>
      </p:sp>
      <p:sp>
        <p:nvSpPr>
          <p:cNvPr id="5" name="Rectangle 4">
            <a:extLst>
              <a:ext uri="{FF2B5EF4-FFF2-40B4-BE49-F238E27FC236}">
                <a16:creationId xmlns:a16="http://schemas.microsoft.com/office/drawing/2014/main" xmlns="" id="{6A57DD13-6FC8-44EE-893A-E3D0A6C9108F}"/>
              </a:ext>
            </a:extLst>
          </p:cNvPr>
          <p:cNvSpPr/>
          <p:nvPr/>
        </p:nvSpPr>
        <p:spPr>
          <a:xfrm>
            <a:off x="1248644" y="1913404"/>
            <a:ext cx="6192688" cy="3970318"/>
          </a:xfrm>
          <a:prstGeom prst="rect">
            <a:avLst/>
          </a:prstGeom>
        </p:spPr>
        <p:txBody>
          <a:bodyPr wrap="square">
            <a:spAutoFit/>
          </a:bodyPr>
          <a:lstStyle/>
          <a:p>
            <a:pPr marL="0" marR="0"/>
            <a:r>
              <a:rPr lang="en-US" altLang="ja-JP" sz="2800" dirty="0" smtClean="0"/>
              <a:t>Results are</a:t>
            </a:r>
            <a:br>
              <a:rPr lang="en-US" altLang="ja-JP" sz="2800" dirty="0" smtClean="0"/>
            </a:br>
            <a:r>
              <a:rPr lang="en-US" altLang="ja-JP" sz="2800" dirty="0" smtClean="0"/>
              <a:t>VOTERS    96</a:t>
            </a:r>
            <a:br>
              <a:rPr lang="en-US" altLang="ja-JP" sz="2800" dirty="0" smtClean="0"/>
            </a:br>
            <a:r>
              <a:rPr lang="en-US" altLang="ja-JP" sz="2800" dirty="0" smtClean="0"/>
              <a:t>VOTED    71</a:t>
            </a:r>
            <a:br>
              <a:rPr lang="en-US" altLang="ja-JP" sz="2800" dirty="0" smtClean="0"/>
            </a:br>
            <a:r>
              <a:rPr lang="en-US" altLang="ja-JP" sz="2800" dirty="0" smtClean="0"/>
              <a:t>YES    64</a:t>
            </a:r>
            <a:br>
              <a:rPr lang="en-US" altLang="ja-JP" sz="2800" dirty="0" smtClean="0"/>
            </a:br>
            <a:r>
              <a:rPr lang="en-US" altLang="ja-JP" sz="2800" dirty="0" smtClean="0"/>
              <a:t>ABSTAIN    5</a:t>
            </a:r>
            <a:br>
              <a:rPr lang="en-US" altLang="ja-JP" sz="2800" dirty="0" smtClean="0"/>
            </a:br>
            <a:r>
              <a:rPr lang="en-US" altLang="ja-JP" sz="2800" dirty="0" smtClean="0"/>
              <a:t>NO    2</a:t>
            </a:r>
            <a:br>
              <a:rPr lang="en-US" altLang="ja-JP" sz="2800" dirty="0" smtClean="0"/>
            </a:br>
            <a:r>
              <a:rPr lang="en-US" altLang="ja-JP" sz="2800" dirty="0" smtClean="0"/>
              <a:t>% VOTERS    73.96%</a:t>
            </a:r>
            <a:br>
              <a:rPr lang="en-US" altLang="ja-JP" sz="2800" dirty="0" smtClean="0"/>
            </a:br>
            <a:r>
              <a:rPr lang="en-US" altLang="ja-JP" sz="2800" dirty="0" smtClean="0"/>
              <a:t>% YES        96.97%</a:t>
            </a:r>
            <a:br>
              <a:rPr lang="en-US" altLang="ja-JP" sz="2800" dirty="0" smtClean="0"/>
            </a:br>
            <a:r>
              <a:rPr lang="en-US" altLang="ja-JP" sz="2800" dirty="0" smtClean="0"/>
              <a:t>% ABSTAIN    7.04%</a:t>
            </a:r>
            <a:endParaRPr lang="en-US" sz="2800" dirty="0">
              <a:solidFill>
                <a:srgbClr val="000000"/>
              </a:solidFill>
              <a:latin typeface="Calibri" panose="020F0502020204030204" pitchFamily="34" charset="0"/>
              <a:ea typeface="MS Gothic" panose="020B0609070205080204" pitchFamily="49" charset="-128"/>
              <a:cs typeface="Calibri" panose="020F0502020204030204" pitchFamily="34" charset="0"/>
            </a:endParaRPr>
          </a:p>
        </p:txBody>
      </p:sp>
    </p:spTree>
    <p:extLst>
      <p:ext uri="{BB962C8B-B14F-4D97-AF65-F5344CB8AC3E}">
        <p14:creationId xmlns:p14="http://schemas.microsoft.com/office/powerpoint/2010/main" xmlns="" val="2015369272"/>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ユーザー定義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2678</TotalTime>
  <Words>666</Words>
  <Application>Microsoft Office PowerPoint</Application>
  <PresentationFormat>画面に合わせる (4:3)</PresentationFormat>
  <Paragraphs>164</Paragraphs>
  <Slides>12</Slides>
  <Notes>1</Notes>
  <HiddenSlides>0</HiddenSlides>
  <MMClips>0</MMClips>
  <ScaleCrop>false</ScaleCrop>
  <HeadingPairs>
    <vt:vector size="4" baseType="variant">
      <vt:variant>
        <vt:lpstr>テーマ</vt:lpstr>
      </vt:variant>
      <vt:variant>
        <vt:i4>1</vt:i4>
      </vt:variant>
      <vt:variant>
        <vt:lpstr>スライド タイトル</vt:lpstr>
      </vt:variant>
      <vt:variant>
        <vt:i4>12</vt:i4>
      </vt:variant>
    </vt:vector>
  </HeadingPairs>
  <TitlesOfParts>
    <vt:vector size="13" baseType="lpstr">
      <vt:lpstr>IEEE-P802_15</vt:lpstr>
      <vt:lpstr>スライド 1</vt:lpstr>
      <vt:lpstr>TG4s Closing Report for September 2017</vt:lpstr>
      <vt:lpstr>TG4s schedule for the week</vt:lpstr>
      <vt:lpstr>Agenda</vt:lpstr>
      <vt:lpstr>Accomplishment</vt:lpstr>
      <vt:lpstr>Contributions</vt:lpstr>
      <vt:lpstr>Time planning</vt:lpstr>
      <vt:lpstr>スライド 8</vt:lpstr>
      <vt:lpstr>Result of LB145</vt:lpstr>
      <vt:lpstr>Next step</vt:lpstr>
      <vt:lpstr>TG Motion #1</vt:lpstr>
      <vt:lpstr>WG Motion #1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TG4s Closing Report for September 2017</dc:title>
  <dc:subject>IEEE 802.15 &lt;subject&gt;</dc:subject>
  <dc:creator>kitazawa</dc:creator>
  <dc:description>15-17-0544-00-004s</dc:description>
  <cp:lastModifiedBy>kitazawa</cp:lastModifiedBy>
  <cp:revision>2</cp:revision>
  <cp:lastPrinted>2015-06-24T08:51:36Z</cp:lastPrinted>
  <dcterms:created xsi:type="dcterms:W3CDTF">2015-02-02T05:19:06Z</dcterms:created>
  <dcterms:modified xsi:type="dcterms:W3CDTF">2017-09-15T02:33:36Z</dcterms:modified>
</cp:coreProperties>
</file>