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61" r:id="rId4"/>
    <p:sldId id="269" r:id="rId5"/>
    <p:sldId id="262" r:id="rId6"/>
    <p:sldId id="270" r:id="rId7"/>
    <p:sldId id="271" r:id="rId8"/>
    <p:sldId id="264" r:id="rId9"/>
    <p:sldId id="267" r:id="rId10"/>
    <p:sldId id="266" r:id="rId11"/>
    <p:sldId id="268" r:id="rId12"/>
    <p:sldId id="27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B402908D-856A-4E1B-9796-19F346FC0A30}"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195360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62BE29DC-0927-4F20-8243-5CCF4DE496A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6657470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E497EEA-4694-4E75-8698-F2FB4BDDF334}" type="slidenum">
              <a:rPr lang="en-US" altLang="en-US"/>
              <a:pPr>
                <a:defRPr/>
              </a:pPr>
              <a:t>‹Nr.›</a:t>
            </a:fld>
            <a:endParaRPr lang="en-US" altLang="en-US"/>
          </a:p>
        </p:txBody>
      </p:sp>
    </p:spTree>
    <p:extLst>
      <p:ext uri="{BB962C8B-B14F-4D97-AF65-F5344CB8AC3E}">
        <p14:creationId xmlns:p14="http://schemas.microsoft.com/office/powerpoint/2010/main" val="144176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57810A-5AFB-4494-8EF9-6A543645DFC6}" type="slidenum">
              <a:rPr lang="en-US" altLang="en-US"/>
              <a:pPr>
                <a:defRPr/>
              </a:pPr>
              <a:t>‹Nr.›</a:t>
            </a:fld>
            <a:endParaRPr lang="en-US" altLang="en-US"/>
          </a:p>
        </p:txBody>
      </p:sp>
    </p:spTree>
    <p:extLst>
      <p:ext uri="{BB962C8B-B14F-4D97-AF65-F5344CB8AC3E}">
        <p14:creationId xmlns:p14="http://schemas.microsoft.com/office/powerpoint/2010/main" val="325230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2D5AAF1-914E-44BB-AE72-F9A40E154D7F}" type="slidenum">
              <a:rPr lang="en-US" altLang="en-US"/>
              <a:pPr>
                <a:defRPr/>
              </a:pPr>
              <a:t>‹Nr.›</a:t>
            </a:fld>
            <a:endParaRPr lang="en-US" altLang="en-US"/>
          </a:p>
        </p:txBody>
      </p:sp>
    </p:spTree>
    <p:extLst>
      <p:ext uri="{BB962C8B-B14F-4D97-AF65-F5344CB8AC3E}">
        <p14:creationId xmlns:p14="http://schemas.microsoft.com/office/powerpoint/2010/main" val="204447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8F5CB86-AB6D-4170-98E5-C3854BA1FDEA}" type="slidenum">
              <a:rPr lang="en-US" altLang="en-US"/>
              <a:pPr>
                <a:defRPr/>
              </a:pPr>
              <a:t>‹Nr.›</a:t>
            </a:fld>
            <a:endParaRPr lang="en-US" altLang="en-US"/>
          </a:p>
        </p:txBody>
      </p:sp>
    </p:spTree>
    <p:extLst>
      <p:ext uri="{BB962C8B-B14F-4D97-AF65-F5344CB8AC3E}">
        <p14:creationId xmlns:p14="http://schemas.microsoft.com/office/powerpoint/2010/main" val="394377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BDD0F82-A981-4D36-8054-D905FD2A5F83}" type="slidenum">
              <a:rPr lang="en-US" altLang="en-US"/>
              <a:pPr>
                <a:defRPr/>
              </a:pPr>
              <a:t>‹Nr.›</a:t>
            </a:fld>
            <a:endParaRPr lang="en-US" altLang="en-US"/>
          </a:p>
        </p:txBody>
      </p:sp>
    </p:spTree>
    <p:extLst>
      <p:ext uri="{BB962C8B-B14F-4D97-AF65-F5344CB8AC3E}">
        <p14:creationId xmlns:p14="http://schemas.microsoft.com/office/powerpoint/2010/main" val="322160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September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73B50B65-0FCF-4D7F-A71B-3A362E77B327}" type="slidenum">
              <a:rPr lang="en-US" altLang="en-US"/>
              <a:pPr>
                <a:defRPr/>
              </a:pPr>
              <a:t>‹Nr.›</a:t>
            </a:fld>
            <a:endParaRPr lang="en-US" altLang="en-US"/>
          </a:p>
        </p:txBody>
      </p:sp>
    </p:spTree>
    <p:extLst>
      <p:ext uri="{BB962C8B-B14F-4D97-AF65-F5344CB8AC3E}">
        <p14:creationId xmlns:p14="http://schemas.microsoft.com/office/powerpoint/2010/main" val="2759130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5E3298E-3DA2-46F1-80A2-1C739E6309C2}" type="slidenum">
              <a:rPr lang="en-US" altLang="en-US"/>
              <a:pPr>
                <a:defRPr/>
              </a:pPr>
              <a:t>‹Nr.›</a:t>
            </a:fld>
            <a:endParaRPr lang="en-US" altLang="en-US"/>
          </a:p>
        </p:txBody>
      </p:sp>
    </p:spTree>
    <p:extLst>
      <p:ext uri="{BB962C8B-B14F-4D97-AF65-F5344CB8AC3E}">
        <p14:creationId xmlns:p14="http://schemas.microsoft.com/office/powerpoint/2010/main" val="2347376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B7C186B-351A-4B60-8B19-C1B2A211BDFD}" type="slidenum">
              <a:rPr lang="en-US" altLang="en-US"/>
              <a:pPr>
                <a:defRPr/>
              </a:pPr>
              <a:t>‹Nr.›</a:t>
            </a:fld>
            <a:endParaRPr lang="en-US" altLang="en-US"/>
          </a:p>
        </p:txBody>
      </p:sp>
    </p:spTree>
    <p:extLst>
      <p:ext uri="{BB962C8B-B14F-4D97-AF65-F5344CB8AC3E}">
        <p14:creationId xmlns:p14="http://schemas.microsoft.com/office/powerpoint/2010/main" val="284004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B9D6CDB-77A3-4149-BA86-2C88A808E260}" type="slidenum">
              <a:rPr lang="en-US" altLang="en-US"/>
              <a:pPr>
                <a:defRPr/>
              </a:pPr>
              <a:t>‹Nr.›</a:t>
            </a:fld>
            <a:endParaRPr lang="en-US" altLang="en-US"/>
          </a:p>
        </p:txBody>
      </p:sp>
    </p:spTree>
    <p:extLst>
      <p:ext uri="{BB962C8B-B14F-4D97-AF65-F5344CB8AC3E}">
        <p14:creationId xmlns:p14="http://schemas.microsoft.com/office/powerpoint/2010/main" val="410026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September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542083-3B5C-4AC5-A6AB-F5A56D4040C3}" type="slidenum">
              <a:rPr lang="en-US" altLang="en-US"/>
              <a:pPr>
                <a:defRPr/>
              </a:pPr>
              <a:t>‹Nr.›</a:t>
            </a:fld>
            <a:endParaRPr lang="en-US" altLang="en-US"/>
          </a:p>
        </p:txBody>
      </p:sp>
    </p:spTree>
    <p:extLst>
      <p:ext uri="{BB962C8B-B14F-4D97-AF65-F5344CB8AC3E}">
        <p14:creationId xmlns:p14="http://schemas.microsoft.com/office/powerpoint/2010/main" val="314842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4B0A5C37-F0D3-4324-B8A0-B1EDB99EC0A9}" type="slidenum">
              <a:rPr lang="en-US" altLang="en-US"/>
              <a:pPr>
                <a:defRPr/>
              </a:pPr>
              <a:t>‹Nr.›</a:t>
            </a:fld>
            <a:endParaRPr lang="en-US" altLang="en-US"/>
          </a:p>
        </p:txBody>
      </p:sp>
    </p:spTree>
    <p:extLst>
      <p:ext uri="{BB962C8B-B14F-4D97-AF65-F5344CB8AC3E}">
        <p14:creationId xmlns:p14="http://schemas.microsoft.com/office/powerpoint/2010/main" val="325730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September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5A26148-9C9F-4B53-90BB-450C3CEAB916}" type="slidenum">
              <a:rPr lang="en-US" altLang="en-US"/>
              <a:pPr>
                <a:defRPr/>
              </a:pPr>
              <a:t>‹Nr.›</a:t>
            </a:fld>
            <a:endParaRPr lang="en-US" altLang="en-US"/>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15-17-0542-00-lpwa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7FB10995-916A-4F50-A361-CE1E9A9DE0BC}"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[Proposal for Recommendation to WG 15]</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[14 September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a:solidFill>
                  <a:schemeClr val="tx2"/>
                </a:solidFill>
              </a:rPr>
              <a:t>[This document contains a proposal how to proceed after the end of the IG LPWA]</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Benefits of the Approach</a:t>
            </a:r>
            <a:endParaRPr lang="en-US" dirty="0"/>
          </a:p>
        </p:txBody>
      </p:sp>
      <p:sp>
        <p:nvSpPr>
          <p:cNvPr id="3" name="Inhaltsplatzhalter 2"/>
          <p:cNvSpPr>
            <a:spLocks noGrp="1"/>
          </p:cNvSpPr>
          <p:nvPr>
            <p:ph idx="1"/>
          </p:nvPr>
        </p:nvSpPr>
        <p:spPr>
          <a:xfrm>
            <a:off x="685800" y="1916832"/>
            <a:ext cx="7772400" cy="4114800"/>
          </a:xfrm>
        </p:spPr>
        <p:txBody>
          <a:bodyPr/>
          <a:lstStyle/>
          <a:p>
            <a:r>
              <a:rPr lang="en-US" sz="2000" dirty="0" smtClean="0"/>
              <a:t>Significantly increased robustness for lower bit-rates </a:t>
            </a:r>
            <a:r>
              <a:rPr lang="en-US" sz="2000" dirty="0"/>
              <a:t>in channels with medium and strong </a:t>
            </a:r>
            <a:r>
              <a:rPr lang="en-US" sz="2000" dirty="0" smtClean="0"/>
              <a:t>interference</a:t>
            </a:r>
          </a:p>
          <a:p>
            <a:pPr>
              <a:buFont typeface="Wingdings"/>
              <a:buChar char="è"/>
            </a:pPr>
            <a:r>
              <a:rPr lang="en-US" sz="2000" dirty="0" smtClean="0"/>
              <a:t>Reliable </a:t>
            </a:r>
            <a:r>
              <a:rPr lang="en-US" sz="2000" dirty="0"/>
              <a:t>communication even if the sub-GHz channel use increases significantly, e.g. </a:t>
            </a:r>
            <a:r>
              <a:rPr lang="en-US" sz="2000" dirty="0" smtClean="0"/>
              <a:t>due to IEEE 802.11ah</a:t>
            </a:r>
          </a:p>
          <a:p>
            <a:pPr>
              <a:buFont typeface="Wingdings"/>
              <a:buChar char="è"/>
            </a:pPr>
            <a:endParaRPr lang="en-US" sz="2000" dirty="0"/>
          </a:p>
          <a:p>
            <a:r>
              <a:rPr lang="en-US" sz="2000" dirty="0"/>
              <a:t>Competitive IEEE LPWAN standard based on existing IEEE 802.15.4 </a:t>
            </a:r>
            <a:r>
              <a:rPr lang="en-US" sz="2000" dirty="0" smtClean="0"/>
              <a:t>framework</a:t>
            </a:r>
          </a:p>
          <a:p>
            <a:pPr marL="0" indent="0">
              <a:buNone/>
            </a:pPr>
            <a:r>
              <a:rPr lang="en-US" sz="2000" dirty="0" smtClean="0">
                <a:sym typeface="Wingdings" panose="05000000000000000000" pitchFamily="2" charset="2"/>
              </a:rPr>
              <a:t> Potential for new markets potentially not covered yet</a:t>
            </a:r>
            <a:endParaRPr lang="en-US" sz="2000" dirty="0"/>
          </a:p>
          <a:p>
            <a:endParaRPr lang="en-US" sz="2000" dirty="0"/>
          </a:p>
          <a:p>
            <a:r>
              <a:rPr lang="en-US" sz="2000" dirty="0" smtClean="0"/>
              <a:t>All proposed optimizations can be achieved in software</a:t>
            </a:r>
          </a:p>
          <a:p>
            <a:pPr>
              <a:buFont typeface="Wingdings"/>
              <a:buChar char="è"/>
            </a:pPr>
            <a:r>
              <a:rPr lang="en-US" sz="2000" dirty="0" smtClean="0">
                <a:sym typeface="Wingdings" panose="05000000000000000000" pitchFamily="2" charset="2"/>
              </a:rPr>
              <a:t>Improved performance based on software updates!</a:t>
            </a:r>
          </a:p>
          <a:p>
            <a:pPr>
              <a:buFont typeface="Wingdings"/>
              <a:buChar char="è"/>
            </a:pPr>
            <a:r>
              <a:rPr lang="en-US" sz="2000" dirty="0" smtClean="0">
                <a:sym typeface="Wingdings" panose="05000000000000000000" pitchFamily="2" charset="2"/>
              </a:rPr>
              <a:t>Hardware can be “sold twice”, as improved functionality can be integrated into already shipped devices by software updates</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48F5CB86-AB6D-4170-98E5-C3854BA1FDEA}" type="slidenum">
              <a:rPr lang="en-US" altLang="en-US" smtClean="0"/>
              <a:pPr>
                <a:defRPr/>
              </a:pPr>
              <a:t>10</a:t>
            </a:fld>
            <a:endParaRPr lang="en-US" altLang="en-US"/>
          </a:p>
        </p:txBody>
      </p:sp>
    </p:spTree>
    <p:extLst>
      <p:ext uri="{BB962C8B-B14F-4D97-AF65-F5344CB8AC3E}">
        <p14:creationId xmlns:p14="http://schemas.microsoft.com/office/powerpoint/2010/main" val="1589900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Next Steps</a:t>
            </a:r>
            <a:endParaRPr lang="en-US" dirty="0"/>
          </a:p>
        </p:txBody>
      </p:sp>
      <p:sp>
        <p:nvSpPr>
          <p:cNvPr id="3" name="Inhaltsplatzhalter 2"/>
          <p:cNvSpPr>
            <a:spLocks noGrp="1"/>
          </p:cNvSpPr>
          <p:nvPr>
            <p:ph idx="1"/>
          </p:nvPr>
        </p:nvSpPr>
        <p:spPr/>
        <p:txBody>
          <a:bodyPr/>
          <a:lstStyle/>
          <a:p>
            <a:r>
              <a:rPr lang="en-US" sz="2400" dirty="0" smtClean="0"/>
              <a:t>Presentation of the results during the November WNG and decision to create new SG</a:t>
            </a:r>
          </a:p>
          <a:p>
            <a:endParaRPr lang="en-US" sz="2400" dirty="0" smtClean="0"/>
          </a:p>
          <a:p>
            <a:r>
              <a:rPr lang="en-US" sz="2400" dirty="0" smtClean="0"/>
              <a:t>Development of focused PAR and CSD</a:t>
            </a:r>
          </a:p>
          <a:p>
            <a:endParaRPr lang="en-US" sz="2400" dirty="0"/>
          </a:p>
          <a:p>
            <a:r>
              <a:rPr lang="en-US" sz="2400" dirty="0" smtClean="0"/>
              <a:t>Official approval of SG/TG during March plenary</a:t>
            </a:r>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11</a:t>
            </a:fld>
            <a:endParaRPr lang="en-US" altLang="en-US" dirty="0"/>
          </a:p>
        </p:txBody>
      </p:sp>
    </p:spTree>
    <p:extLst>
      <p:ext uri="{BB962C8B-B14F-4D97-AF65-F5344CB8AC3E}">
        <p14:creationId xmlns:p14="http://schemas.microsoft.com/office/powerpoint/2010/main" val="1299300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48F5CB86-AB6D-4170-98E5-C3854BA1FDEA}" type="slidenum">
              <a:rPr lang="en-US" altLang="en-US" smtClean="0"/>
              <a:pPr>
                <a:defRPr/>
              </a:pPr>
              <a:t>12</a:t>
            </a:fld>
            <a:endParaRPr lang="en-US" altLang="en-US" dirty="0"/>
          </a:p>
        </p:txBody>
      </p:sp>
    </p:spTree>
    <p:extLst>
      <p:ext uri="{BB962C8B-B14F-4D97-AF65-F5344CB8AC3E}">
        <p14:creationId xmlns:p14="http://schemas.microsoft.com/office/powerpoint/2010/main" val="1884689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Proposal for Recommendation to </a:t>
            </a:r>
            <a:br>
              <a:rPr lang="en-US" dirty="0" smtClean="0"/>
            </a:br>
            <a:r>
              <a:rPr lang="en-US" dirty="0" smtClean="0"/>
              <a:t>WG 802.15</a:t>
            </a:r>
            <a:endParaRPr lang="en-US" dirty="0"/>
          </a:p>
        </p:txBody>
      </p:sp>
      <p:sp>
        <p:nvSpPr>
          <p:cNvPr id="6" name="Untertitel 5"/>
          <p:cNvSpPr>
            <a:spLocks noGrp="1"/>
          </p:cNvSpPr>
          <p:nvPr>
            <p:ph type="subTitle" idx="1"/>
          </p:nvPr>
        </p:nvSpPr>
        <p:spPr/>
        <p:txBody>
          <a:bodyPr/>
          <a:lstStyle/>
          <a:p>
            <a:r>
              <a:rPr lang="de-DE" dirty="0" smtClean="0"/>
              <a:t>Joerg Robert (University Erlangen-</a:t>
            </a:r>
            <a:r>
              <a:rPr lang="de-DE" dirty="0" err="1" smtClean="0"/>
              <a:t>Nuernberg</a:t>
            </a:r>
            <a:r>
              <a:rPr lang="de-DE" dirty="0" smtClean="0"/>
              <a:t>)</a:t>
            </a:r>
            <a:endParaRPr lang="de-DE" dirty="0"/>
          </a:p>
        </p:txBody>
      </p:sp>
      <p:sp>
        <p:nvSpPr>
          <p:cNvPr id="2" name="Datumsplatzhalter 1"/>
          <p:cNvSpPr>
            <a:spLocks noGrp="1"/>
          </p:cNvSpPr>
          <p:nvPr>
            <p:ph type="dt" sz="half" idx="10"/>
          </p:nvPr>
        </p:nvSpPr>
        <p:spPr/>
        <p:txBody>
          <a:bodyPr/>
          <a:lstStyle/>
          <a:p>
            <a:pPr>
              <a:defRPr/>
            </a:pPr>
            <a:r>
              <a:rPr lang="en-US" altLang="en-US" smtClean="0"/>
              <a:t>September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5B9D6CDB-77A3-4149-BA86-2C88A808E260}" type="slidenum">
              <a:rPr lang="en-US" altLang="en-US" smtClean="0"/>
              <a:pPr>
                <a:defRPr/>
              </a:pPr>
              <a:t>2</a:t>
            </a:fld>
            <a:endParaRPr lang="en-US" altLang="en-US"/>
          </a:p>
        </p:txBody>
      </p:sp>
    </p:spTree>
    <p:extLst>
      <p:ext uri="{BB962C8B-B14F-4D97-AF65-F5344CB8AC3E}">
        <p14:creationId xmlns:p14="http://schemas.microsoft.com/office/powerpoint/2010/main" val="241064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000" dirty="0" smtClean="0"/>
              <a:t>A list of proprietary LPWAN system is already available on the market, but many applications require open standards for long lasting operation</a:t>
            </a:r>
          </a:p>
          <a:p>
            <a:r>
              <a:rPr lang="en-US" sz="2000" dirty="0" smtClean="0"/>
              <a:t>Also existing IEEE 802.15.4 networks may use low-bitrate links for long range communication</a:t>
            </a:r>
          </a:p>
          <a:p>
            <a:endParaRPr lang="en-US" sz="2000" dirty="0"/>
          </a:p>
          <a:p>
            <a:r>
              <a:rPr lang="en-US" sz="2000" dirty="0" smtClean="0"/>
              <a:t>However: </a:t>
            </a:r>
            <a:br>
              <a:rPr lang="en-US" sz="2000" dirty="0" smtClean="0"/>
            </a:br>
            <a:r>
              <a:rPr lang="en-US" sz="2000" dirty="0" smtClean="0"/>
              <a:t>Low bit-rates are significantly more sensitive wrt. interference (17/15-478)</a:t>
            </a:r>
          </a:p>
          <a:p>
            <a:endParaRPr lang="en-US" sz="2000" dirty="0"/>
          </a:p>
          <a:p>
            <a:pPr>
              <a:buFont typeface="Wingdings"/>
              <a:buChar char="è"/>
            </a:pPr>
            <a:r>
              <a:rPr lang="en-US" sz="2000" dirty="0" smtClean="0">
                <a:sym typeface="Wingdings" panose="05000000000000000000" pitchFamily="2" charset="2"/>
              </a:rPr>
              <a:t>Improve performance of 802.15.4 for low-bitrates in highly interfered channels allows for significant gains</a:t>
            </a:r>
          </a:p>
          <a:p>
            <a:pPr>
              <a:buFont typeface="Wingdings"/>
              <a:buChar char="è"/>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3</a:t>
            </a:fld>
            <a:endParaRPr lang="en-US" altLang="en-US" dirty="0"/>
          </a:p>
        </p:txBody>
      </p:sp>
    </p:spTree>
    <p:extLst>
      <p:ext uri="{BB962C8B-B14F-4D97-AF65-F5344CB8AC3E}">
        <p14:creationId xmlns:p14="http://schemas.microsoft.com/office/powerpoint/2010/main" val="1993897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Impact of Interference</a:t>
            </a:r>
            <a:endParaRPr lang="en-US" dirty="0"/>
          </a:p>
        </p:txBody>
      </p:sp>
      <p:sp>
        <p:nvSpPr>
          <p:cNvPr id="3" name="Inhaltsplatzhalter 2"/>
          <p:cNvSpPr>
            <a:spLocks noGrp="1"/>
          </p:cNvSpPr>
          <p:nvPr>
            <p:ph idx="1"/>
          </p:nvPr>
        </p:nvSpPr>
        <p:spPr>
          <a:xfrm>
            <a:off x="749648" y="5445224"/>
            <a:ext cx="7772400" cy="650776"/>
          </a:xfrm>
        </p:spPr>
        <p:txBody>
          <a:bodyPr/>
          <a:lstStyle/>
          <a:p>
            <a:r>
              <a:rPr lang="en-US" sz="2000" dirty="0" smtClean="0"/>
              <a:t>The interference model dense reduces the sensitivity (1% PER) in interfered channels by more than 30dB</a:t>
            </a:r>
          </a:p>
          <a:p>
            <a:pPr marL="0" indent="0">
              <a:buNone/>
            </a:pPr>
            <a:r>
              <a:rPr lang="en-US" sz="2000" dirty="0" smtClean="0">
                <a:sym typeface="Wingdings" panose="05000000000000000000" pitchFamily="2" charset="2"/>
              </a:rPr>
              <a:t> Significantly reduced transmit range (e.g. 1/10 of transmit range)</a:t>
            </a:r>
            <a:endParaRPr lang="en-US" sz="20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4</a:t>
            </a:fld>
            <a:endParaRPr lang="en-US" altLang="en-US" dirty="0"/>
          </a:p>
        </p:txBody>
      </p:sp>
      <p:pic>
        <p:nvPicPr>
          <p:cNvPr id="8194" name="Picture 2" descr="C:\Users\robert\Desktop\IEEE LPWA\2017_09_10_Hawaii\material\outdoor_urban_140_128bit_1kbit.png"/>
          <p:cNvPicPr>
            <a:picLocks noChangeAspect="1" noChangeArrowheads="1"/>
          </p:cNvPicPr>
          <p:nvPr/>
        </p:nvPicPr>
        <p:blipFill rotWithShape="1">
          <a:blip r:embed="rId2">
            <a:extLst>
              <a:ext uri="{28A0092B-C50C-407E-A947-70E740481C1C}">
                <a14:useLocalDpi xmlns:a14="http://schemas.microsoft.com/office/drawing/2010/main" val="0"/>
              </a:ext>
            </a:extLst>
          </a:blip>
          <a:srcRect l="8442" t="9731" r="7532" b="5412"/>
          <a:stretch/>
        </p:blipFill>
        <p:spPr bwMode="auto">
          <a:xfrm>
            <a:off x="971600" y="1556793"/>
            <a:ext cx="7328496" cy="388843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Gerade Verbindung mit Pfeil 7"/>
          <p:cNvCxnSpPr/>
          <p:nvPr/>
        </p:nvCxnSpPr>
        <p:spPr bwMode="auto">
          <a:xfrm>
            <a:off x="2195736" y="4797152"/>
            <a:ext cx="3168352" cy="0"/>
          </a:xfrm>
          <a:prstGeom prst="straightConnector1">
            <a:avLst/>
          </a:prstGeom>
          <a:ln w="44450">
            <a:headEnd type="none" w="sm" len="sm"/>
            <a:tailEnd type="arrow"/>
          </a:ln>
          <a:extLst/>
        </p:spPr>
        <p:style>
          <a:lnRef idx="2">
            <a:schemeClr val="accent2"/>
          </a:lnRef>
          <a:fillRef idx="0">
            <a:schemeClr val="accent2"/>
          </a:fillRef>
          <a:effectRef idx="1">
            <a:schemeClr val="accent2"/>
          </a:effectRef>
          <a:fontRef idx="minor">
            <a:schemeClr val="tx1"/>
          </a:fontRef>
        </p:style>
      </p:cxnSp>
      <p:sp>
        <p:nvSpPr>
          <p:cNvPr id="9" name="Textfeld 8"/>
          <p:cNvSpPr txBox="1"/>
          <p:nvPr/>
        </p:nvSpPr>
        <p:spPr>
          <a:xfrm>
            <a:off x="2771800" y="4437112"/>
            <a:ext cx="1128835" cy="338554"/>
          </a:xfrm>
          <a:prstGeom prst="rect">
            <a:avLst/>
          </a:prstGeom>
          <a:noFill/>
        </p:spPr>
        <p:txBody>
          <a:bodyPr wrap="none" rtlCol="0">
            <a:spAutoFit/>
          </a:bodyPr>
          <a:lstStyle/>
          <a:p>
            <a:r>
              <a:rPr lang="de-DE" sz="1600" b="1" dirty="0" smtClean="0"/>
              <a:t>&gt;30dB </a:t>
            </a:r>
            <a:r>
              <a:rPr lang="de-DE" sz="1600" b="1" dirty="0" err="1" smtClean="0"/>
              <a:t>loss</a:t>
            </a:r>
            <a:endParaRPr lang="de-DE" sz="1600" b="1" dirty="0"/>
          </a:p>
        </p:txBody>
      </p:sp>
      <p:grpSp>
        <p:nvGrpSpPr>
          <p:cNvPr id="13" name="Gruppieren 12"/>
          <p:cNvGrpSpPr/>
          <p:nvPr/>
        </p:nvGrpSpPr>
        <p:grpSpPr>
          <a:xfrm>
            <a:off x="3779912" y="2742443"/>
            <a:ext cx="2491930" cy="542541"/>
            <a:chOff x="3779912" y="2742443"/>
            <a:chExt cx="2491930" cy="542541"/>
          </a:xfrm>
        </p:grpSpPr>
        <p:sp>
          <p:nvSpPr>
            <p:cNvPr id="10" name="Textfeld 9"/>
            <p:cNvSpPr txBox="1"/>
            <p:nvPr/>
          </p:nvSpPr>
          <p:spPr>
            <a:xfrm>
              <a:off x="4336697" y="2742443"/>
              <a:ext cx="1935145" cy="369332"/>
            </a:xfrm>
            <a:prstGeom prst="rect">
              <a:avLst/>
            </a:prstGeom>
            <a:noFill/>
          </p:spPr>
          <p:txBody>
            <a:bodyPr wrap="none" rtlCol="0">
              <a:spAutoFit/>
            </a:bodyPr>
            <a:lstStyle/>
            <a:p>
              <a:r>
                <a:rPr lang="de-DE" sz="1800" dirty="0" err="1" smtClean="0"/>
                <a:t>Dense</a:t>
              </a:r>
              <a:r>
                <a:rPr lang="de-DE" sz="1800" dirty="0" smtClean="0"/>
                <a:t> </a:t>
              </a:r>
              <a:r>
                <a:rPr lang="de-DE" sz="1800" dirty="0" err="1" smtClean="0"/>
                <a:t>Interference</a:t>
              </a:r>
              <a:endParaRPr lang="de-DE" sz="1800" dirty="0"/>
            </a:p>
          </p:txBody>
        </p:sp>
        <p:cxnSp>
          <p:nvCxnSpPr>
            <p:cNvPr id="12" name="Gerade Verbindung mit Pfeil 11"/>
            <p:cNvCxnSpPr/>
            <p:nvPr/>
          </p:nvCxnSpPr>
          <p:spPr bwMode="auto">
            <a:xfrm flipH="1">
              <a:off x="3779912" y="3006244"/>
              <a:ext cx="576064" cy="27874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grpSp>
      <p:grpSp>
        <p:nvGrpSpPr>
          <p:cNvPr id="15" name="Gruppieren 14"/>
          <p:cNvGrpSpPr/>
          <p:nvPr/>
        </p:nvGrpSpPr>
        <p:grpSpPr>
          <a:xfrm>
            <a:off x="4067944" y="3947851"/>
            <a:ext cx="2697115" cy="542541"/>
            <a:chOff x="3779912" y="2742443"/>
            <a:chExt cx="2697115" cy="542541"/>
          </a:xfrm>
        </p:grpSpPr>
        <p:sp>
          <p:nvSpPr>
            <p:cNvPr id="16" name="Textfeld 15"/>
            <p:cNvSpPr txBox="1"/>
            <p:nvPr/>
          </p:nvSpPr>
          <p:spPr>
            <a:xfrm>
              <a:off x="4336697" y="2742443"/>
              <a:ext cx="2140330" cy="369332"/>
            </a:xfrm>
            <a:prstGeom prst="rect">
              <a:avLst/>
            </a:prstGeom>
            <a:noFill/>
          </p:spPr>
          <p:txBody>
            <a:bodyPr wrap="none" rtlCol="0">
              <a:spAutoFit/>
            </a:bodyPr>
            <a:lstStyle/>
            <a:p>
              <a:r>
                <a:rPr lang="de-DE" sz="1800" dirty="0" smtClean="0"/>
                <a:t>Medium </a:t>
              </a:r>
              <a:r>
                <a:rPr lang="de-DE" sz="1800" dirty="0" err="1" smtClean="0"/>
                <a:t>Interference</a:t>
              </a:r>
              <a:endParaRPr lang="de-DE" sz="1800" dirty="0"/>
            </a:p>
          </p:txBody>
        </p:sp>
        <p:cxnSp>
          <p:nvCxnSpPr>
            <p:cNvPr id="17" name="Gerade Verbindung mit Pfeil 16"/>
            <p:cNvCxnSpPr/>
            <p:nvPr/>
          </p:nvCxnSpPr>
          <p:spPr bwMode="auto">
            <a:xfrm flipH="1">
              <a:off x="3779912" y="3006244"/>
              <a:ext cx="576064" cy="27874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grpSp>
      <p:grpSp>
        <p:nvGrpSpPr>
          <p:cNvPr id="18" name="Gruppieren 17"/>
          <p:cNvGrpSpPr/>
          <p:nvPr/>
        </p:nvGrpSpPr>
        <p:grpSpPr>
          <a:xfrm>
            <a:off x="1880112" y="2199902"/>
            <a:ext cx="2196978" cy="542541"/>
            <a:chOff x="3779912" y="2742443"/>
            <a:chExt cx="2196978" cy="542541"/>
          </a:xfrm>
        </p:grpSpPr>
        <p:sp>
          <p:nvSpPr>
            <p:cNvPr id="19" name="Textfeld 18"/>
            <p:cNvSpPr txBox="1"/>
            <p:nvPr/>
          </p:nvSpPr>
          <p:spPr>
            <a:xfrm>
              <a:off x="4336697" y="2742443"/>
              <a:ext cx="1640193" cy="369332"/>
            </a:xfrm>
            <a:prstGeom prst="rect">
              <a:avLst/>
            </a:prstGeom>
            <a:noFill/>
          </p:spPr>
          <p:txBody>
            <a:bodyPr wrap="none" rtlCol="0">
              <a:spAutoFit/>
            </a:bodyPr>
            <a:lstStyle/>
            <a:p>
              <a:r>
                <a:rPr lang="de-DE" sz="1800" dirty="0" err="1" smtClean="0"/>
                <a:t>No</a:t>
              </a:r>
              <a:r>
                <a:rPr lang="de-DE" sz="1800" dirty="0" smtClean="0"/>
                <a:t> </a:t>
              </a:r>
              <a:r>
                <a:rPr lang="de-DE" sz="1800" dirty="0" err="1" smtClean="0"/>
                <a:t>Interference</a:t>
              </a:r>
              <a:endParaRPr lang="de-DE" sz="1800" dirty="0"/>
            </a:p>
          </p:txBody>
        </p:sp>
        <p:cxnSp>
          <p:nvCxnSpPr>
            <p:cNvPr id="20" name="Gerade Verbindung mit Pfeil 19"/>
            <p:cNvCxnSpPr/>
            <p:nvPr/>
          </p:nvCxnSpPr>
          <p:spPr bwMode="auto">
            <a:xfrm flipH="1">
              <a:off x="3779912" y="3006244"/>
              <a:ext cx="576064" cy="27874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grpSp>
      <p:sp>
        <p:nvSpPr>
          <p:cNvPr id="14" name="Textfeld 13"/>
          <p:cNvSpPr txBox="1"/>
          <p:nvPr/>
        </p:nvSpPr>
        <p:spPr>
          <a:xfrm>
            <a:off x="8084103" y="2603073"/>
            <a:ext cx="813043" cy="369332"/>
          </a:xfrm>
          <a:prstGeom prst="rect">
            <a:avLst/>
          </a:prstGeom>
          <a:noFill/>
        </p:spPr>
        <p:txBody>
          <a:bodyPr wrap="none" rtlCol="0">
            <a:spAutoFit/>
          </a:bodyPr>
          <a:lstStyle/>
          <a:p>
            <a:r>
              <a:rPr lang="de-DE" sz="1800" dirty="0" smtClean="0"/>
              <a:t>1kbit/s</a:t>
            </a:r>
            <a:endParaRPr lang="de-DE" sz="1800" dirty="0"/>
          </a:p>
        </p:txBody>
      </p:sp>
    </p:spTree>
    <p:extLst>
      <p:ext uri="{BB962C8B-B14F-4D97-AF65-F5344CB8AC3E}">
        <p14:creationId xmlns:p14="http://schemas.microsoft.com/office/powerpoint/2010/main" val="4032613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to Improve the Robustness in Interfered Channels for Low Bit-Rates?</a:t>
            </a:r>
            <a:endParaRPr lang="en-US" dirty="0"/>
          </a:p>
        </p:txBody>
      </p:sp>
      <p:sp>
        <p:nvSpPr>
          <p:cNvPr id="3" name="Inhaltsplatzhalter 2"/>
          <p:cNvSpPr>
            <a:spLocks noGrp="1"/>
          </p:cNvSpPr>
          <p:nvPr>
            <p:ph idx="1"/>
          </p:nvPr>
        </p:nvSpPr>
        <p:spPr/>
        <p:txBody>
          <a:bodyPr/>
          <a:lstStyle/>
          <a:p>
            <a:endParaRPr lang="en-US" sz="2400" dirty="0" smtClean="0"/>
          </a:p>
          <a:p>
            <a:r>
              <a:rPr lang="en-US" sz="2400" dirty="0" smtClean="0"/>
              <a:t>Use a powerful FEC code</a:t>
            </a:r>
          </a:p>
          <a:p>
            <a:endParaRPr lang="en-US" sz="2400" dirty="0"/>
          </a:p>
          <a:p>
            <a:r>
              <a:rPr lang="en-US" sz="2400" dirty="0" smtClean="0"/>
              <a:t>Use narrow-band modulation, e.g. FSK or MSK</a:t>
            </a:r>
          </a:p>
          <a:p>
            <a:endParaRPr lang="en-US" sz="2400" dirty="0"/>
          </a:p>
          <a:p>
            <a:r>
              <a:rPr lang="en-US" sz="2400" dirty="0" smtClean="0"/>
              <a:t>Use FEC code-word interleaving over multiple channels</a:t>
            </a:r>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5</a:t>
            </a:fld>
            <a:endParaRPr lang="en-US" altLang="en-US" dirty="0"/>
          </a:p>
        </p:txBody>
      </p:sp>
    </p:spTree>
    <p:extLst>
      <p:ext uri="{BB962C8B-B14F-4D97-AF65-F5344CB8AC3E}">
        <p14:creationId xmlns:p14="http://schemas.microsoft.com/office/powerpoint/2010/main" val="4257608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Gain using Frequency Hopping</a:t>
            </a:r>
            <a:endParaRPr lang="en-US" dirty="0"/>
          </a:p>
        </p:txBody>
      </p:sp>
      <p:sp>
        <p:nvSpPr>
          <p:cNvPr id="3" name="Inhaltsplatzhalter 2"/>
          <p:cNvSpPr>
            <a:spLocks noGrp="1"/>
          </p:cNvSpPr>
          <p:nvPr>
            <p:ph idx="1"/>
          </p:nvPr>
        </p:nvSpPr>
        <p:spPr>
          <a:xfrm>
            <a:off x="685800" y="5658639"/>
            <a:ext cx="7918648" cy="578768"/>
          </a:xfrm>
        </p:spPr>
        <p:txBody>
          <a:bodyPr/>
          <a:lstStyle/>
          <a:p>
            <a:r>
              <a:rPr lang="en-US" sz="2000" dirty="0" smtClean="0"/>
              <a:t>FHSS offers a gain of more than 30dB @ 1% PER</a:t>
            </a:r>
          </a:p>
          <a:p>
            <a:r>
              <a:rPr lang="en-US" sz="2000" dirty="0" smtClean="0"/>
              <a:t>Densely interfered channel almost as good as non-interfered one</a:t>
            </a:r>
            <a:endParaRPr lang="en-US" sz="20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6</a:t>
            </a:fld>
            <a:endParaRPr lang="en-US" altLang="en-US" dirty="0"/>
          </a:p>
        </p:txBody>
      </p:sp>
      <p:pic>
        <p:nvPicPr>
          <p:cNvPr id="9218" name="Picture 2" descr="C:\Users\robert\Desktop\IEEE LPWA\2017_09_10_Hawaii\material\all_1kbit_s.png"/>
          <p:cNvPicPr>
            <a:picLocks noChangeAspect="1" noChangeArrowheads="1"/>
          </p:cNvPicPr>
          <p:nvPr/>
        </p:nvPicPr>
        <p:blipFill rotWithShape="1">
          <a:blip r:embed="rId2">
            <a:extLst>
              <a:ext uri="{28A0092B-C50C-407E-A947-70E740481C1C}">
                <a14:useLocalDpi xmlns:a14="http://schemas.microsoft.com/office/drawing/2010/main" val="0"/>
              </a:ext>
            </a:extLst>
          </a:blip>
          <a:srcRect l="9685" t="9471" r="7713" b="4476"/>
          <a:stretch/>
        </p:blipFill>
        <p:spPr bwMode="auto">
          <a:xfrm>
            <a:off x="1115615" y="1556792"/>
            <a:ext cx="7140951" cy="4132904"/>
          </a:xfrm>
          <a:prstGeom prst="rect">
            <a:avLst/>
          </a:prstGeom>
          <a:noFill/>
          <a:extLst>
            <a:ext uri="{909E8E84-426E-40DD-AFC4-6F175D3DCCD1}">
              <a14:hiddenFill xmlns:a14="http://schemas.microsoft.com/office/drawing/2010/main">
                <a:solidFill>
                  <a:srgbClr val="FFFFFF"/>
                </a:solidFill>
              </a14:hiddenFill>
            </a:ext>
          </a:extLst>
        </p:spPr>
      </p:pic>
      <p:cxnSp>
        <p:nvCxnSpPr>
          <p:cNvPr id="8" name="Gerade Verbindung mit Pfeil 7"/>
          <p:cNvCxnSpPr/>
          <p:nvPr/>
        </p:nvCxnSpPr>
        <p:spPr bwMode="auto">
          <a:xfrm flipH="1">
            <a:off x="3131840" y="4941168"/>
            <a:ext cx="4608512" cy="0"/>
          </a:xfrm>
          <a:prstGeom prst="straightConnector1">
            <a:avLst/>
          </a:prstGeom>
          <a:ln w="44450">
            <a:solidFill>
              <a:srgbClr val="FF0000"/>
            </a:solidFill>
            <a:headEnd type="none" w="sm" len="sm"/>
            <a:tailEnd type="arrow"/>
          </a:ln>
          <a:extLst/>
        </p:spPr>
        <p:style>
          <a:lnRef idx="2">
            <a:schemeClr val="accent2"/>
          </a:lnRef>
          <a:fillRef idx="0">
            <a:schemeClr val="accent2"/>
          </a:fillRef>
          <a:effectRef idx="1">
            <a:schemeClr val="accent2"/>
          </a:effectRef>
          <a:fontRef idx="minor">
            <a:schemeClr val="tx1"/>
          </a:fontRef>
        </p:style>
      </p:cxnSp>
      <p:sp>
        <p:nvSpPr>
          <p:cNvPr id="10" name="Textfeld 9"/>
          <p:cNvSpPr txBox="1"/>
          <p:nvPr/>
        </p:nvSpPr>
        <p:spPr>
          <a:xfrm>
            <a:off x="4572000" y="4558399"/>
            <a:ext cx="1245854" cy="400110"/>
          </a:xfrm>
          <a:prstGeom prst="rect">
            <a:avLst/>
          </a:prstGeom>
          <a:noFill/>
        </p:spPr>
        <p:txBody>
          <a:bodyPr wrap="none" rtlCol="0">
            <a:spAutoFit/>
          </a:bodyPr>
          <a:lstStyle/>
          <a:p>
            <a:r>
              <a:rPr lang="en-US" sz="2000" dirty="0" smtClean="0">
                <a:solidFill>
                  <a:srgbClr val="FF0000"/>
                </a:solidFill>
              </a:rPr>
              <a:t>30dB gain</a:t>
            </a:r>
            <a:endParaRPr lang="en-US" sz="2000" dirty="0">
              <a:solidFill>
                <a:srgbClr val="FF0000"/>
              </a:solidFill>
            </a:endParaRPr>
          </a:p>
        </p:txBody>
      </p:sp>
      <p:grpSp>
        <p:nvGrpSpPr>
          <p:cNvPr id="12" name="Gruppieren 11"/>
          <p:cNvGrpSpPr/>
          <p:nvPr/>
        </p:nvGrpSpPr>
        <p:grpSpPr>
          <a:xfrm>
            <a:off x="3440125" y="1844824"/>
            <a:ext cx="2491930" cy="542541"/>
            <a:chOff x="3779912" y="2742443"/>
            <a:chExt cx="2491930" cy="542541"/>
          </a:xfrm>
        </p:grpSpPr>
        <p:sp>
          <p:nvSpPr>
            <p:cNvPr id="13" name="Textfeld 12"/>
            <p:cNvSpPr txBox="1"/>
            <p:nvPr/>
          </p:nvSpPr>
          <p:spPr>
            <a:xfrm>
              <a:off x="4336697" y="2742443"/>
              <a:ext cx="1935145" cy="369332"/>
            </a:xfrm>
            <a:prstGeom prst="rect">
              <a:avLst/>
            </a:prstGeom>
            <a:noFill/>
          </p:spPr>
          <p:txBody>
            <a:bodyPr wrap="none" rtlCol="0">
              <a:spAutoFit/>
            </a:bodyPr>
            <a:lstStyle/>
            <a:p>
              <a:r>
                <a:rPr lang="en-US" sz="1800" dirty="0" smtClean="0"/>
                <a:t>Dense Interference</a:t>
              </a:r>
              <a:endParaRPr lang="en-US" sz="1800" dirty="0"/>
            </a:p>
          </p:txBody>
        </p:sp>
        <p:cxnSp>
          <p:nvCxnSpPr>
            <p:cNvPr id="14" name="Gerade Verbindung mit Pfeil 13"/>
            <p:cNvCxnSpPr/>
            <p:nvPr/>
          </p:nvCxnSpPr>
          <p:spPr bwMode="auto">
            <a:xfrm flipH="1">
              <a:off x="3779912" y="3006244"/>
              <a:ext cx="576064" cy="27874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grpSp>
      <p:sp>
        <p:nvSpPr>
          <p:cNvPr id="16" name="Textfeld 15"/>
          <p:cNvSpPr txBox="1"/>
          <p:nvPr/>
        </p:nvSpPr>
        <p:spPr>
          <a:xfrm>
            <a:off x="789515" y="3615947"/>
            <a:ext cx="1640193" cy="369332"/>
          </a:xfrm>
          <a:prstGeom prst="rect">
            <a:avLst/>
          </a:prstGeom>
          <a:noFill/>
        </p:spPr>
        <p:txBody>
          <a:bodyPr wrap="none" rtlCol="0">
            <a:spAutoFit/>
          </a:bodyPr>
          <a:lstStyle/>
          <a:p>
            <a:r>
              <a:rPr lang="en-US" sz="1800" dirty="0" smtClean="0"/>
              <a:t>No Interference</a:t>
            </a:r>
            <a:endParaRPr lang="en-US" sz="1800" dirty="0"/>
          </a:p>
        </p:txBody>
      </p:sp>
      <p:cxnSp>
        <p:nvCxnSpPr>
          <p:cNvPr id="18" name="Gerade Verbindung mit Pfeil 17"/>
          <p:cNvCxnSpPr/>
          <p:nvPr/>
        </p:nvCxnSpPr>
        <p:spPr bwMode="auto">
          <a:xfrm>
            <a:off x="1835696" y="3985279"/>
            <a:ext cx="594012" cy="23580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81098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does IEEE 802.15.4 Offer?</a:t>
            </a:r>
            <a:endParaRPr lang="en-US" dirty="0"/>
          </a:p>
        </p:txBody>
      </p:sp>
      <p:sp>
        <p:nvSpPr>
          <p:cNvPr id="3" name="Inhaltsplatzhalter 2"/>
          <p:cNvSpPr>
            <a:spLocks noGrp="1"/>
          </p:cNvSpPr>
          <p:nvPr>
            <p:ph idx="1"/>
          </p:nvPr>
        </p:nvSpPr>
        <p:spPr/>
        <p:txBody>
          <a:bodyPr/>
          <a:lstStyle/>
          <a:p>
            <a:endParaRPr lang="en-US" sz="2400" dirty="0" smtClean="0"/>
          </a:p>
          <a:p>
            <a:r>
              <a:rPr lang="en-US" sz="2400" dirty="0" smtClean="0"/>
              <a:t>Powerful FEC code</a:t>
            </a:r>
          </a:p>
          <a:p>
            <a:endParaRPr lang="en-US" sz="2400" dirty="0" smtClean="0"/>
          </a:p>
          <a:p>
            <a:r>
              <a:rPr lang="en-US" sz="2400" dirty="0" smtClean="0"/>
              <a:t>Narrow-band modulation, e.g. FSK or MSK</a:t>
            </a:r>
          </a:p>
          <a:p>
            <a:endParaRPr lang="en-US" sz="2400" dirty="0" smtClean="0"/>
          </a:p>
          <a:p>
            <a:r>
              <a:rPr lang="en-US" sz="2400" dirty="0" smtClean="0"/>
              <a:t>FEC code-word interleaving over multiple channels</a:t>
            </a:r>
          </a:p>
          <a:p>
            <a:endParaRPr lang="en-US" sz="2400" dirty="0" smtClean="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7</a:t>
            </a:fld>
            <a:endParaRPr lang="en-US" altLang="en-US" dirty="0"/>
          </a:p>
        </p:txBody>
      </p:sp>
      <p:pic>
        <p:nvPicPr>
          <p:cNvPr id="8" name="Picture 2" descr="C:\Users\robert\AppData\Local\Microsoft\Windows\Temporary Internet Files\Content.IE5\ZWSFZTSR\Yes_check[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2842" y="3263818"/>
            <a:ext cx="474380" cy="4743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robert\AppData\Local\Microsoft\Windows\Temporary Internet Files\Content.IE5\ZWSFZTSR\Yes_check[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2442054"/>
            <a:ext cx="474380" cy="474380"/>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robert\AppData\Local\Microsoft\Windows\Temporary Internet Files\Content.IE5\ZWSFZTSR\cross-156772_960_7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50032" y="3993310"/>
            <a:ext cx="765023" cy="86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286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to Improve: Necessary Modification to IEEE 802.15.4k FSK</a:t>
            </a:r>
            <a:endParaRPr lang="en-US" dirty="0"/>
          </a:p>
        </p:txBody>
      </p:sp>
      <p:sp>
        <p:nvSpPr>
          <p:cNvPr id="3" name="Inhaltsplatzhalter 2"/>
          <p:cNvSpPr>
            <a:spLocks noGrp="1"/>
          </p:cNvSpPr>
          <p:nvPr>
            <p:ph idx="1"/>
          </p:nvPr>
        </p:nvSpPr>
        <p:spPr>
          <a:xfrm>
            <a:off x="683568" y="5651704"/>
            <a:ext cx="7772400" cy="505122"/>
          </a:xfrm>
        </p:spPr>
        <p:txBody>
          <a:bodyPr/>
          <a:lstStyle/>
          <a:p>
            <a:r>
              <a:rPr lang="en-US" sz="2000" dirty="0" smtClean="0"/>
              <a:t>IEEE 802.15.4 already offers everything</a:t>
            </a:r>
          </a:p>
          <a:p>
            <a:r>
              <a:rPr lang="en-US" sz="2000" dirty="0" smtClean="0"/>
              <a:t>Only the position of the FEC encoder has to be adjusted</a:t>
            </a:r>
            <a:endParaRPr lang="en-US" sz="20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8</a:t>
            </a:fld>
            <a:endParaRPr lang="en-US" alt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50" y="1780456"/>
            <a:ext cx="6792681" cy="3783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
        <p:nvSpPr>
          <p:cNvPr id="8" name="Nach oben gekrümmter Pfeil 7"/>
          <p:cNvSpPr/>
          <p:nvPr/>
        </p:nvSpPr>
        <p:spPr bwMode="auto">
          <a:xfrm rot="16200000">
            <a:off x="5744307" y="3841648"/>
            <a:ext cx="1831851" cy="720080"/>
          </a:xfrm>
          <a:prstGeom prst="curvedUpArrow">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Textfeld 8"/>
          <p:cNvSpPr txBox="1"/>
          <p:nvPr/>
        </p:nvSpPr>
        <p:spPr>
          <a:xfrm rot="16200000">
            <a:off x="6112662" y="4001632"/>
            <a:ext cx="2855269" cy="400110"/>
          </a:xfrm>
          <a:prstGeom prst="rect">
            <a:avLst/>
          </a:prstGeom>
          <a:noFill/>
        </p:spPr>
        <p:txBody>
          <a:bodyPr wrap="none" rtlCol="0">
            <a:spAutoFit/>
          </a:bodyPr>
          <a:lstStyle/>
          <a:p>
            <a:r>
              <a:rPr lang="en-US" sz="2000" b="1" dirty="0" smtClean="0">
                <a:solidFill>
                  <a:srgbClr val="FF0000"/>
                </a:solidFill>
              </a:rPr>
              <a:t>Position of FEC encoder</a:t>
            </a:r>
            <a:endParaRPr lang="en-US" sz="2000" b="1" dirty="0">
              <a:solidFill>
                <a:srgbClr val="FF0000"/>
              </a:solidFill>
            </a:endParaRPr>
          </a:p>
        </p:txBody>
      </p:sp>
    </p:spTree>
    <p:extLst>
      <p:ext uri="{BB962C8B-B14F-4D97-AF65-F5344CB8AC3E}">
        <p14:creationId xmlns:p14="http://schemas.microsoft.com/office/powerpoint/2010/main" val="3216332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Proposal for Future Work</a:t>
            </a:r>
            <a:endParaRPr lang="en-US" dirty="0"/>
          </a:p>
        </p:txBody>
      </p:sp>
      <p:sp>
        <p:nvSpPr>
          <p:cNvPr id="3" name="Inhaltsplatzhalter 2"/>
          <p:cNvSpPr>
            <a:spLocks noGrp="1"/>
          </p:cNvSpPr>
          <p:nvPr>
            <p:ph idx="1"/>
          </p:nvPr>
        </p:nvSpPr>
        <p:spPr>
          <a:xfrm>
            <a:off x="685800" y="1916832"/>
            <a:ext cx="7772400" cy="4114800"/>
          </a:xfrm>
        </p:spPr>
        <p:txBody>
          <a:bodyPr/>
          <a:lstStyle/>
          <a:p>
            <a:r>
              <a:rPr lang="en-US" sz="2400" dirty="0" smtClean="0"/>
              <a:t>Improve IEEE 802.15.4 by amending the FEC:</a:t>
            </a:r>
            <a:br>
              <a:rPr lang="en-US" sz="2400" dirty="0" smtClean="0"/>
            </a:br>
            <a:r>
              <a:rPr lang="en-US" sz="2400" dirty="0" smtClean="0"/>
              <a:t>Change the position of the FEC encoder</a:t>
            </a:r>
          </a:p>
          <a:p>
            <a:endParaRPr lang="en-US" sz="2400" dirty="0"/>
          </a:p>
          <a:p>
            <a:r>
              <a:rPr lang="en-US" sz="2400" dirty="0" smtClean="0"/>
              <a:t>No introduction of new modulation schemes </a:t>
            </a:r>
          </a:p>
          <a:p>
            <a:r>
              <a:rPr lang="en-US" sz="2400" dirty="0" smtClean="0"/>
              <a:t>Practically no modifications to the MAC</a:t>
            </a:r>
            <a:endParaRPr lang="en-US" sz="2400" dirty="0"/>
          </a:p>
          <a:p>
            <a:r>
              <a:rPr lang="en-US" sz="2400" dirty="0" smtClean="0"/>
              <a:t>All modifications should be realizable with existing silicon</a:t>
            </a:r>
          </a:p>
          <a:p>
            <a:endParaRPr lang="en-US" sz="2400" dirty="0"/>
          </a:p>
          <a:p>
            <a:pPr>
              <a:buFont typeface="Wingdings"/>
              <a:buChar char="è"/>
            </a:pPr>
            <a:r>
              <a:rPr lang="en-US" sz="2400" dirty="0" smtClean="0">
                <a:sym typeface="Wingdings" panose="05000000000000000000" pitchFamily="2" charset="2"/>
              </a:rPr>
              <a:t>Very limited scope for PAR and CSD that offers significant performance improvements in interfered channels for low payload bit-rates</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9</a:t>
            </a:fld>
            <a:endParaRPr lang="en-US" altLang="en-US" dirty="0"/>
          </a:p>
        </p:txBody>
      </p:sp>
    </p:spTree>
    <p:extLst>
      <p:ext uri="{BB962C8B-B14F-4D97-AF65-F5344CB8AC3E}">
        <p14:creationId xmlns:p14="http://schemas.microsoft.com/office/powerpoint/2010/main" val="2388182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483</Words>
  <Application>Microsoft Office PowerPoint</Application>
  <PresentationFormat>Bildschirmpräsentation (4:3)</PresentationFormat>
  <Paragraphs>115</Paragraphs>
  <Slides>12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Times New Roman</vt:lpstr>
      <vt:lpstr>Arial</vt:lpstr>
      <vt:lpstr>IEEE-P802_15_Rbt</vt:lpstr>
      <vt:lpstr>PowerPoint-Präsentation</vt:lpstr>
      <vt:lpstr>Proposal for Recommendation to  WG 802.15</vt:lpstr>
      <vt:lpstr>Motivation</vt:lpstr>
      <vt:lpstr>Impact of Interference</vt:lpstr>
      <vt:lpstr>How to Improve the Robustness in Interfered Channels for Low Bit-Rates?</vt:lpstr>
      <vt:lpstr>Gain using Frequency Hopping</vt:lpstr>
      <vt:lpstr>What does IEEE 802.15.4 Offer?</vt:lpstr>
      <vt:lpstr>How to Improve: Necessary Modification to IEEE 802.15.4k FSK</vt:lpstr>
      <vt:lpstr>Proposal for Future Work</vt:lpstr>
      <vt:lpstr>Benefits of the Approach</vt:lpstr>
      <vt:lpstr>Proposed Next Steps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65</cp:revision>
  <cp:lastPrinted>1998-02-10T13:28:06Z</cp:lastPrinted>
  <dcterms:created xsi:type="dcterms:W3CDTF">2017-09-14T03:44:03Z</dcterms:created>
  <dcterms:modified xsi:type="dcterms:W3CDTF">2017-09-14T21:09:27Z</dcterms:modified>
</cp:coreProperties>
</file>