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87" r:id="rId2"/>
    <p:sldId id="391" r:id="rId3"/>
    <p:sldId id="392" r:id="rId4"/>
    <p:sldId id="407"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5" autoAdjust="0"/>
    <p:restoredTop sz="96129" autoAdjust="0"/>
  </p:normalViewPr>
  <p:slideViewPr>
    <p:cSldViewPr>
      <p:cViewPr varScale="1">
        <p:scale>
          <a:sx n="98" d="100"/>
          <a:sy n="98" d="100"/>
        </p:scale>
        <p:origin x="-830" y="-7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a:xfrm>
            <a:off x="2933700" y="8985250"/>
            <a:ext cx="801688" cy="184666"/>
          </a:xfrm>
        </p:spPr>
        <p:txBody>
          <a:bodyPr/>
          <a:lstStyle/>
          <a:p>
            <a:fld id="{8AAB919E-791C-444B-BA15-B5A66E7A6B4C}" type="slidenum">
              <a:rPr kumimoji="1" lang="ja-JP" altLang="en-US" smtClean="0"/>
              <a:t>5</a:t>
            </a:fld>
            <a:endParaRPr kumimoji="1" lang="ja-JP" altLang="en-US"/>
          </a:p>
        </p:txBody>
      </p:sp>
    </p:spTree>
    <p:extLst>
      <p:ext uri="{BB962C8B-B14F-4D97-AF65-F5344CB8AC3E}">
        <p14:creationId xmlns:p14="http://schemas.microsoft.com/office/powerpoint/2010/main" val="95796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smtClean="0"/>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&lt;Noriyuki Sato&gt;&lt;Kiyoshi Fukui&gt;, &lt;OKI&gt;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15-17-0539-00-0012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2286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&lt;Noriyuki Sato&gt;&lt;Kiyoshi Fukui&gt;, &lt;OKI&gt;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a:t>
            </a:r>
            <a:r>
              <a:rPr lang="en-US" sz="1600" dirty="0" smtClean="0">
                <a:solidFill>
                  <a:srgbClr val="FF0000"/>
                </a:solidFill>
                <a:latin typeface="Times New Roman" pitchFamily="18" charset="0"/>
                <a:ea typeface="ＭＳ Ｐゴシック" pitchFamily="-65" charset="-128"/>
                <a:cs typeface="+mn-cs"/>
              </a:rPr>
              <a:t>operation</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September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Noriyuki Sato, Kiyoshi Fukui</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Oki Electric Industry Co.,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2-6-8, Bingo-</a:t>
            </a:r>
            <a:r>
              <a:rPr lang="en-US" sz="1600" dirty="0" err="1" smtClean="0">
                <a:solidFill>
                  <a:srgbClr val="FF0000"/>
                </a:solidFill>
                <a:latin typeface="Times New Roman" pitchFamily="18" charset="0"/>
                <a:ea typeface="ＭＳ Ｐゴシック" pitchFamily="-65" charset="-128"/>
                <a:cs typeface="+mn-cs"/>
              </a:rPr>
              <a:t>machi</a:t>
            </a:r>
            <a:r>
              <a:rPr lang="en-US" sz="1600" dirty="0" smtClean="0">
                <a:solidFill>
                  <a:srgbClr val="FF0000"/>
                </a:solidFill>
                <a:latin typeface="Times New Roman" pitchFamily="18" charset="0"/>
                <a:ea typeface="ＭＳ Ｐゴシック" pitchFamily="-65" charset="-128"/>
                <a:cs typeface="+mn-cs"/>
              </a:rPr>
              <a:t>, Chuo-</a:t>
            </a:r>
            <a:r>
              <a:rPr lang="en-US" sz="1600" dirty="0" err="1" smtClean="0">
                <a:solidFill>
                  <a:srgbClr val="FF0000"/>
                </a:solidFill>
                <a:latin typeface="Times New Roman" pitchFamily="18" charset="0"/>
                <a:ea typeface="ＭＳ Ｐゴシック" pitchFamily="-65" charset="-128"/>
                <a:cs typeface="+mn-cs"/>
              </a:rPr>
              <a:t>ku</a:t>
            </a:r>
            <a:r>
              <a:rPr lang="en-US" sz="1600" dirty="0" smtClean="0">
                <a:solidFill>
                  <a:srgbClr val="FF0000"/>
                </a:solidFill>
                <a:latin typeface="Times New Roman" pitchFamily="18" charset="0"/>
                <a:ea typeface="ＭＳ Ｐゴシック" pitchFamily="-65" charset="-128"/>
                <a:cs typeface="+mn-cs"/>
              </a:rPr>
              <a:t>, Osaka, Japan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+81-6-6260-0700</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sato652@oki.com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a:t>
            </a:r>
            <a:r>
              <a:rPr lang="en-US" sz="1600" dirty="0" smtClean="0">
                <a:solidFill>
                  <a:srgbClr val="000000"/>
                </a:solidFill>
                <a:latin typeface="Times New Roman" pitchFamily="18" charset="0"/>
                <a:ea typeface="ＭＳ Ｐゴシック" pitchFamily="-65" charset="-128"/>
              </a:rPr>
              <a:t>operation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Explaining L2R operations with ULI management box</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a:t>
            </a:r>
            <a:r>
              <a:rPr lang="en-US" sz="1600" dirty="0" smtClean="0">
                <a:solidFill>
                  <a:schemeClr val="tx2"/>
                </a:solidFill>
                <a:latin typeface="Times New Roman" pitchFamily="18" charset="0"/>
                <a:ea typeface="ＭＳ Ｐゴシック" pitchFamily="-65" charset="-128"/>
                <a:cs typeface="+mn-cs"/>
              </a:rPr>
              <a:t>discuss]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dirty="0" smtClean="0"/>
              <a:t>&lt;September 2017&gt;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28047" y="3158975"/>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4" name="正方形/長方形 3"/>
          <p:cNvSpPr/>
          <p:nvPr/>
        </p:nvSpPr>
        <p:spPr>
          <a:xfrm>
            <a:off x="323662" y="3807047"/>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280349" y="3807047"/>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p:txBody>
      </p:sp>
      <p:sp>
        <p:nvSpPr>
          <p:cNvPr id="110" name="角丸四角形 109"/>
          <p:cNvSpPr/>
          <p:nvPr/>
        </p:nvSpPr>
        <p:spPr>
          <a:xfrm>
            <a:off x="2340020" y="3933056"/>
            <a:ext cx="668794" cy="3600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L2R</a:t>
            </a:r>
          </a:p>
          <a:p>
            <a:pPr algn="ctr"/>
            <a:r>
              <a:rPr kumimoji="1" lang="en-US" altLang="ja-JP" sz="1000" dirty="0" smtClean="0">
                <a:solidFill>
                  <a:schemeClr val="tx1"/>
                </a:solidFill>
              </a:rPr>
              <a:t>MGMT</a:t>
            </a:r>
          </a:p>
        </p:txBody>
      </p:sp>
      <p:sp>
        <p:nvSpPr>
          <p:cNvPr id="2" name="タイトル 1"/>
          <p:cNvSpPr>
            <a:spLocks noGrp="1"/>
          </p:cNvSpPr>
          <p:nvPr>
            <p:ph type="title"/>
          </p:nvPr>
        </p:nvSpPr>
        <p:spPr>
          <a:xfrm>
            <a:off x="457200" y="685800"/>
            <a:ext cx="8435280" cy="1066800"/>
          </a:xfrm>
        </p:spPr>
        <p:txBody>
          <a:bodyPr>
            <a:normAutofit fontScale="90000"/>
          </a:bodyPr>
          <a:lstStyle/>
          <a:p>
            <a:r>
              <a:rPr kumimoji="1" lang="en-US" altLang="ja-JP" sz="3600" dirty="0" smtClean="0"/>
              <a:t>Short address </a:t>
            </a:r>
            <a:r>
              <a:rPr lang="en-US" altLang="ja-JP" sz="3600" dirty="0" smtClean="0"/>
              <a:t>a</a:t>
            </a:r>
            <a:r>
              <a:rPr kumimoji="1" lang="en-US" altLang="ja-JP" sz="3600" dirty="0" smtClean="0"/>
              <a:t>ssignment</a:t>
            </a:r>
            <a:r>
              <a:rPr lang="ja-JP" altLang="en-US" sz="3600" dirty="0"/>
              <a:t> </a:t>
            </a:r>
            <a:r>
              <a:rPr lang="en-US" altLang="ja-JP" sz="3600" dirty="0" smtClean="0"/>
              <a:t>on a mesh root</a:t>
            </a:r>
            <a:br>
              <a:rPr lang="en-US" altLang="ja-JP" sz="3600" dirty="0" smtClean="0"/>
            </a:br>
            <a:r>
              <a:rPr lang="en-US" altLang="ja-JP" sz="3600" dirty="0" smtClean="0"/>
              <a:t>(Option </a:t>
            </a:r>
            <a:r>
              <a:rPr lang="en-US" altLang="ja-JP" sz="3600" dirty="0" smtClean="0"/>
              <a:t>3 APL does &amp; MGMT pass the messages)</a:t>
            </a:r>
            <a:endParaRPr kumimoji="1" lang="ja-JP" altLang="en-US" sz="3600" dirty="0"/>
          </a:p>
        </p:txBody>
      </p:sp>
      <p:sp>
        <p:nvSpPr>
          <p:cNvPr id="5" name="正方形/長方形 4"/>
          <p:cNvSpPr/>
          <p:nvPr/>
        </p:nvSpPr>
        <p:spPr>
          <a:xfrm>
            <a:off x="771088" y="3807047"/>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7" name="角丸四角形 6"/>
          <p:cNvSpPr/>
          <p:nvPr/>
        </p:nvSpPr>
        <p:spPr>
          <a:xfrm>
            <a:off x="881839" y="373503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394008" y="373503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81840" y="445511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94008" y="445511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23528" y="2527941"/>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331774"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339752"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23662" y="5175199"/>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18" name="角丸四角形 17"/>
          <p:cNvSpPr/>
          <p:nvPr/>
        </p:nvSpPr>
        <p:spPr>
          <a:xfrm>
            <a:off x="611694"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619806"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2610031"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085119"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71088"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2538023" y="2646205"/>
            <a:ext cx="504124" cy="32423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solidFill>
                  <a:schemeClr val="tx1"/>
                </a:solidFill>
              </a:rPr>
              <a:t>AA</a:t>
            </a:r>
          </a:p>
          <a:p>
            <a:pPr algn="ctr"/>
            <a:endParaRPr kumimoji="1" lang="ja-JP" altLang="en-US" sz="800" dirty="0">
              <a:solidFill>
                <a:schemeClr val="tx1"/>
              </a:solidFill>
            </a:endParaRPr>
          </a:p>
        </p:txBody>
      </p:sp>
      <p:cxnSp>
        <p:nvCxnSpPr>
          <p:cNvPr id="25" name="直線矢印コネクタ 24"/>
          <p:cNvCxnSpPr/>
          <p:nvPr/>
        </p:nvCxnSpPr>
        <p:spPr>
          <a:xfrm flipV="1">
            <a:off x="1018016" y="3510300"/>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1025857" y="3501008"/>
            <a:ext cx="1512166" cy="1829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754047" y="2843458"/>
            <a:ext cx="0" cy="113043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2754047" y="2862228"/>
            <a:ext cx="144017"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2898064" y="2843458"/>
            <a:ext cx="0" cy="122102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1378056" y="3645024"/>
            <a:ext cx="1074539" cy="1393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1378056" y="3654316"/>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23662" y="2060848"/>
            <a:ext cx="3043141" cy="369332"/>
          </a:xfrm>
          <a:prstGeom prst="rect">
            <a:avLst/>
          </a:prstGeom>
          <a:noFill/>
        </p:spPr>
        <p:txBody>
          <a:bodyPr wrap="none" rtlCol="0">
            <a:spAutoFit/>
          </a:bodyPr>
          <a:lstStyle/>
          <a:p>
            <a:r>
              <a:rPr kumimoji="1" lang="en-US" altLang="ja-JP" dirty="0" smtClean="0"/>
              <a:t>Mesh root on PAN coordinator</a:t>
            </a:r>
            <a:endParaRPr kumimoji="1" lang="ja-JP" altLang="en-US" dirty="0"/>
          </a:p>
        </p:txBody>
      </p:sp>
      <p:sp>
        <p:nvSpPr>
          <p:cNvPr id="72" name="正方形/長方形 71"/>
          <p:cNvSpPr/>
          <p:nvPr/>
        </p:nvSpPr>
        <p:spPr>
          <a:xfrm>
            <a:off x="3852054" y="3168267"/>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73" name="正方形/長方形 72"/>
          <p:cNvSpPr/>
          <p:nvPr/>
        </p:nvSpPr>
        <p:spPr>
          <a:xfrm>
            <a:off x="3852054" y="3816339"/>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4299480" y="3816339"/>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75" name="正方形/長方形 74"/>
          <p:cNvSpPr/>
          <p:nvPr/>
        </p:nvSpPr>
        <p:spPr>
          <a:xfrm>
            <a:off x="5808741" y="3816339"/>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p:txBody>
      </p:sp>
      <p:sp>
        <p:nvSpPr>
          <p:cNvPr id="76" name="角丸四角形 75"/>
          <p:cNvSpPr/>
          <p:nvPr/>
        </p:nvSpPr>
        <p:spPr>
          <a:xfrm>
            <a:off x="4410231" y="374433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5922400" y="374433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4410232" y="446441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5922400" y="446441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3851920" y="2537233"/>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4860166"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2" name="正方形/長方形 81"/>
          <p:cNvSpPr/>
          <p:nvPr/>
        </p:nvSpPr>
        <p:spPr>
          <a:xfrm>
            <a:off x="5868144"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3852054" y="5184491"/>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84" name="角丸四角形 83"/>
          <p:cNvSpPr/>
          <p:nvPr/>
        </p:nvSpPr>
        <p:spPr>
          <a:xfrm>
            <a:off x="4140086"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5148198"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a:off x="5613511"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角丸四角形 87"/>
          <p:cNvSpPr/>
          <p:nvPr/>
        </p:nvSpPr>
        <p:spPr>
          <a:xfrm>
            <a:off x="4299480"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角丸四角形 88"/>
          <p:cNvSpPr/>
          <p:nvPr/>
        </p:nvSpPr>
        <p:spPr>
          <a:xfrm>
            <a:off x="5922400" y="2554455"/>
            <a:ext cx="828779" cy="4424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solidFill>
                  <a:schemeClr val="tx1"/>
                </a:solidFill>
              </a:rPr>
              <a:t>Alternate AA</a:t>
            </a:r>
          </a:p>
          <a:p>
            <a:pPr algn="ctr"/>
            <a:endParaRPr kumimoji="1" lang="ja-JP" altLang="en-US" sz="800" dirty="0">
              <a:solidFill>
                <a:schemeClr val="tx1"/>
              </a:solidFill>
            </a:endParaRPr>
          </a:p>
        </p:txBody>
      </p:sp>
      <p:sp>
        <p:nvSpPr>
          <p:cNvPr id="101" name="テキスト ボックス 100"/>
          <p:cNvSpPr txBox="1"/>
          <p:nvPr/>
        </p:nvSpPr>
        <p:spPr>
          <a:xfrm>
            <a:off x="3852054" y="2070140"/>
            <a:ext cx="2507546" cy="369332"/>
          </a:xfrm>
          <a:prstGeom prst="rect">
            <a:avLst/>
          </a:prstGeom>
          <a:noFill/>
        </p:spPr>
        <p:txBody>
          <a:bodyPr wrap="none" rtlCol="0">
            <a:spAutoFit/>
          </a:bodyPr>
          <a:lstStyle/>
          <a:p>
            <a:r>
              <a:rPr kumimoji="1" lang="en-US" altLang="ja-JP" dirty="0" smtClean="0"/>
              <a:t>Mesh root with PANC DC</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1561" y="2492896"/>
            <a:ext cx="1780919" cy="187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0" name="直線矢印コネクタ 149"/>
          <p:cNvCxnSpPr/>
          <p:nvPr/>
        </p:nvCxnSpPr>
        <p:spPr>
          <a:xfrm>
            <a:off x="6516350" y="2070140"/>
            <a:ext cx="0" cy="576066"/>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 name="直線矢印コネクタ 152"/>
          <p:cNvCxnSpPr/>
          <p:nvPr/>
        </p:nvCxnSpPr>
        <p:spPr>
          <a:xfrm flipH="1" flipV="1">
            <a:off x="6660232" y="2254806"/>
            <a:ext cx="8518" cy="399782"/>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4" name="直線矢印コネクタ 153"/>
          <p:cNvCxnSpPr/>
          <p:nvPr/>
        </p:nvCxnSpPr>
        <p:spPr>
          <a:xfrm flipH="1">
            <a:off x="6537206" y="2060848"/>
            <a:ext cx="2139250" cy="929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p:nvPr/>
        </p:nvCxnSpPr>
        <p:spPr>
          <a:xfrm flipV="1">
            <a:off x="8676456" y="2070140"/>
            <a:ext cx="0" cy="45780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p:nvPr/>
        </p:nvCxnSpPr>
        <p:spPr>
          <a:xfrm flipH="1">
            <a:off x="6660232" y="2222540"/>
            <a:ext cx="1872208"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3" name="直線矢印コネクタ 162"/>
          <p:cNvCxnSpPr/>
          <p:nvPr/>
        </p:nvCxnSpPr>
        <p:spPr>
          <a:xfrm flipV="1">
            <a:off x="8532440" y="2222540"/>
            <a:ext cx="0" cy="314694"/>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8" name="直線矢印コネクタ 167"/>
          <p:cNvCxnSpPr/>
          <p:nvPr/>
        </p:nvCxnSpPr>
        <p:spPr>
          <a:xfrm>
            <a:off x="8532440" y="2574196"/>
            <a:ext cx="144016"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7172907" y="4365104"/>
            <a:ext cx="1719573" cy="369332"/>
          </a:xfrm>
          <a:prstGeom prst="rect">
            <a:avLst/>
          </a:prstGeom>
          <a:noFill/>
        </p:spPr>
        <p:txBody>
          <a:bodyPr wrap="none" rtlCol="0">
            <a:spAutoFit/>
          </a:bodyPr>
          <a:lstStyle/>
          <a:p>
            <a:r>
              <a:rPr kumimoji="1" lang="en-US" altLang="ja-JP" dirty="0" smtClean="0"/>
              <a:t>PAN coordinator</a:t>
            </a:r>
            <a:endParaRPr kumimoji="1" lang="ja-JP" altLang="en-US" dirty="0"/>
          </a:p>
        </p:txBody>
      </p:sp>
      <p:sp>
        <p:nvSpPr>
          <p:cNvPr id="171" name="テキスト ボックス 170"/>
          <p:cNvSpPr txBox="1"/>
          <p:nvPr/>
        </p:nvSpPr>
        <p:spPr>
          <a:xfrm>
            <a:off x="7161546" y="1628800"/>
            <a:ext cx="1010854" cy="369332"/>
          </a:xfrm>
          <a:prstGeom prst="rect">
            <a:avLst/>
          </a:prstGeom>
          <a:noFill/>
        </p:spPr>
        <p:txBody>
          <a:bodyPr wrap="none" rtlCol="0">
            <a:spAutoFit/>
          </a:bodyPr>
          <a:lstStyle/>
          <a:p>
            <a:r>
              <a:rPr kumimoji="1" lang="en-US" altLang="ja-JP" dirty="0" smtClean="0"/>
              <a:t>PANC DC</a:t>
            </a:r>
            <a:endParaRPr kumimoji="1" lang="ja-JP" altLang="en-US" dirty="0"/>
          </a:p>
        </p:txBody>
      </p:sp>
      <p:cxnSp>
        <p:nvCxnSpPr>
          <p:cNvPr id="1032" name="直線コネクタ 1031"/>
          <p:cNvCxnSpPr/>
          <p:nvPr/>
        </p:nvCxnSpPr>
        <p:spPr>
          <a:xfrm>
            <a:off x="3563888" y="1556792"/>
            <a:ext cx="0" cy="51125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2555776" y="3501008"/>
            <a:ext cx="0" cy="48208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a:off x="2452595" y="3645024"/>
            <a:ext cx="0" cy="41946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2452596" y="4064484"/>
            <a:ext cx="44546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H="1">
            <a:off x="2555777" y="3973891"/>
            <a:ext cx="19827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V="1">
            <a:off x="4564160" y="3501008"/>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H="1">
            <a:off x="4572001" y="3491716"/>
            <a:ext cx="1512166" cy="1829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flipV="1">
            <a:off x="4924200" y="3635732"/>
            <a:ext cx="1074539" cy="1393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p:nvPr/>
        </p:nvCxnSpPr>
        <p:spPr>
          <a:xfrm flipV="1">
            <a:off x="4924200" y="3645024"/>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13" name="角丸四角形 112"/>
          <p:cNvSpPr/>
          <p:nvPr/>
        </p:nvSpPr>
        <p:spPr>
          <a:xfrm>
            <a:off x="5868144" y="3933056"/>
            <a:ext cx="668794" cy="3600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L2R</a:t>
            </a:r>
          </a:p>
          <a:p>
            <a:pPr algn="ctr"/>
            <a:r>
              <a:rPr kumimoji="1" lang="en-US" altLang="ja-JP" sz="1000" dirty="0" smtClean="0">
                <a:solidFill>
                  <a:schemeClr val="tx1"/>
                </a:solidFill>
              </a:rPr>
              <a:t>MGMT</a:t>
            </a:r>
          </a:p>
        </p:txBody>
      </p:sp>
      <p:sp>
        <p:nvSpPr>
          <p:cNvPr id="86" name="角丸四角形 85"/>
          <p:cNvSpPr/>
          <p:nvPr/>
        </p:nvSpPr>
        <p:spPr>
          <a:xfrm>
            <a:off x="6138423"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矢印コネクタ 94"/>
          <p:cNvCxnSpPr/>
          <p:nvPr/>
        </p:nvCxnSpPr>
        <p:spPr>
          <a:xfrm flipH="1">
            <a:off x="6282439" y="2871520"/>
            <a:ext cx="144017"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a:off x="6300191" y="2834166"/>
            <a:ext cx="0" cy="113043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V="1">
            <a:off x="6444208" y="2834166"/>
            <a:ext cx="0" cy="122102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a:off x="6101920" y="3491716"/>
            <a:ext cx="0" cy="48208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a:off x="5998739" y="3635732"/>
            <a:ext cx="0" cy="41946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5998740" y="4055192"/>
            <a:ext cx="44546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flipH="1">
            <a:off x="6101921" y="3964599"/>
            <a:ext cx="19827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575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en-US" altLang="ja-JP" sz="3600" dirty="0"/>
              <a:t>Short address assignment</a:t>
            </a:r>
            <a:r>
              <a:rPr lang="ja-JP" altLang="en-US" sz="3600" dirty="0"/>
              <a:t> </a:t>
            </a:r>
            <a:r>
              <a:rPr lang="en-US" altLang="ja-JP" sz="3600" dirty="0"/>
              <a:t>on a mesh </a:t>
            </a:r>
            <a:r>
              <a:rPr lang="en-US" altLang="ja-JP" sz="3600" dirty="0" smtClean="0"/>
              <a:t>root</a:t>
            </a:r>
            <a:br>
              <a:rPr lang="en-US" altLang="ja-JP" sz="3600" dirty="0" smtClean="0"/>
            </a:br>
            <a:r>
              <a:rPr lang="en-US" altLang="ja-JP" sz="3600" dirty="0" smtClean="0"/>
              <a:t>(Option 3)</a:t>
            </a:r>
            <a:endParaRPr kumimoji="1" lang="ja-JP" altLang="en-US" sz="3600" dirty="0"/>
          </a:p>
        </p:txBody>
      </p:sp>
      <p:sp>
        <p:nvSpPr>
          <p:cNvPr id="6" name="TextBox 158"/>
          <p:cNvSpPr txBox="1"/>
          <p:nvPr/>
        </p:nvSpPr>
        <p:spPr>
          <a:xfrm>
            <a:off x="2728508" y="2636912"/>
            <a:ext cx="1188061"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MMI-DATA</a:t>
            </a:r>
            <a:r>
              <a:rPr kumimoji="1" lang="en-US" sz="1050" b="0" i="0" u="none" strike="noStrike" kern="0" cap="none" spc="0" normalizeH="0" baseline="0" noProof="0" dirty="0" smtClean="0">
                <a:ln>
                  <a:noFill/>
                </a:ln>
                <a:solidFill>
                  <a:sysClr val="windowText" lastClr="000000"/>
                </a:solidFill>
                <a:effectLst/>
                <a:uLnTx/>
                <a:uFillTx/>
              </a:rPr>
              <a:t>.indication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7" name="TextBox 159"/>
          <p:cNvSpPr txBox="1"/>
          <p:nvPr/>
        </p:nvSpPr>
        <p:spPr>
          <a:xfrm>
            <a:off x="3275856" y="1719666"/>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effectLst/>
                <a:uLnTx/>
                <a:uFillTx/>
              </a:rPr>
              <a:t>L2R</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8" name="TextBox 160"/>
          <p:cNvSpPr txBox="1"/>
          <p:nvPr/>
        </p:nvSpPr>
        <p:spPr>
          <a:xfrm>
            <a:off x="2404030" y="1723258"/>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kern="0" dirty="0" smtClean="0"/>
              <a:t>MMI</a:t>
            </a:r>
            <a:endParaRPr kumimoji="0"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10" name="Rectangle 162"/>
          <p:cNvSpPr/>
          <p:nvPr/>
        </p:nvSpPr>
        <p:spPr>
          <a:xfrm>
            <a:off x="1121259" y="2158545"/>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 name="Straight Connector 163"/>
          <p:cNvCxnSpPr>
            <a:stCxn id="10" idx="2"/>
            <a:endCxn id="12" idx="0"/>
          </p:cNvCxnSpPr>
          <p:nvPr/>
        </p:nvCxnSpPr>
        <p:spPr>
          <a:xfrm flipH="1">
            <a:off x="1499691" y="2420888"/>
            <a:ext cx="3622" cy="3626089"/>
          </a:xfrm>
          <a:prstGeom prst="line">
            <a:avLst/>
          </a:prstGeom>
          <a:noFill/>
          <a:ln w="19050" cap="flat" cmpd="sng" algn="ctr">
            <a:solidFill>
              <a:sysClr val="windowText" lastClr="000000"/>
            </a:solidFill>
            <a:prstDash val="solid"/>
            <a:miter lim="800000"/>
          </a:ln>
          <a:effectLst/>
        </p:spPr>
      </p:cxnSp>
      <p:sp>
        <p:nvSpPr>
          <p:cNvPr id="12" name="Rectangle 164"/>
          <p:cNvSpPr/>
          <p:nvPr/>
        </p:nvSpPr>
        <p:spPr>
          <a:xfrm>
            <a:off x="1117637" y="6046977"/>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TextBox 165"/>
          <p:cNvSpPr txBox="1"/>
          <p:nvPr/>
        </p:nvSpPr>
        <p:spPr>
          <a:xfrm>
            <a:off x="1049649" y="1861171"/>
            <a:ext cx="93006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ysClr val="windowText" lastClr="000000"/>
                </a:solidFill>
                <a:effectLst/>
                <a:uLnTx/>
                <a:uFillTx/>
              </a:rPr>
              <a:t>IEEE802.15.4</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 name="Straight Arrow Connector 166"/>
          <p:cNvCxnSpPr/>
          <p:nvPr/>
        </p:nvCxnSpPr>
        <p:spPr>
          <a:xfrm>
            <a:off x="1498564" y="2961498"/>
            <a:ext cx="1216777" cy="0"/>
          </a:xfrm>
          <a:prstGeom prst="straightConnector1">
            <a:avLst/>
          </a:prstGeom>
          <a:noFill/>
          <a:ln w="19050" cap="flat" cmpd="sng" algn="ctr">
            <a:solidFill>
              <a:sysClr val="windowText" lastClr="000000"/>
            </a:solidFill>
            <a:prstDash val="solid"/>
            <a:miter lim="800000"/>
            <a:tailEnd type="triangle"/>
          </a:ln>
          <a:effectLst/>
        </p:spPr>
      </p:cxnSp>
      <p:sp>
        <p:nvSpPr>
          <p:cNvPr id="15" name="TextBox 167"/>
          <p:cNvSpPr txBox="1"/>
          <p:nvPr/>
        </p:nvSpPr>
        <p:spPr>
          <a:xfrm>
            <a:off x="1513705" y="2492896"/>
            <a:ext cx="1114079"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7" name="TextBox 169"/>
          <p:cNvSpPr txBox="1"/>
          <p:nvPr/>
        </p:nvSpPr>
        <p:spPr>
          <a:xfrm>
            <a:off x="4026255" y="2817482"/>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L2RLME-AA-RQ.indication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9" name="Rectangle 171"/>
          <p:cNvSpPr/>
          <p:nvPr/>
        </p:nvSpPr>
        <p:spPr>
          <a:xfrm>
            <a:off x="3519861" y="2151714"/>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0" name="Straight Connector 172"/>
          <p:cNvCxnSpPr>
            <a:stCxn id="19" idx="2"/>
            <a:endCxn id="21" idx="0"/>
          </p:cNvCxnSpPr>
          <p:nvPr/>
        </p:nvCxnSpPr>
        <p:spPr>
          <a:xfrm flipH="1">
            <a:off x="3898293" y="2414057"/>
            <a:ext cx="3622" cy="3626089"/>
          </a:xfrm>
          <a:prstGeom prst="line">
            <a:avLst/>
          </a:prstGeom>
          <a:noFill/>
          <a:ln w="19050" cap="flat" cmpd="sng" algn="ctr">
            <a:solidFill>
              <a:sysClr val="windowText" lastClr="000000"/>
            </a:solidFill>
            <a:prstDash val="solid"/>
            <a:miter lim="800000"/>
          </a:ln>
          <a:effectLst/>
        </p:spPr>
      </p:cxnSp>
      <p:sp>
        <p:nvSpPr>
          <p:cNvPr id="21" name="Rectangle 173"/>
          <p:cNvSpPr/>
          <p:nvPr/>
        </p:nvSpPr>
        <p:spPr>
          <a:xfrm>
            <a:off x="3516239" y="6040146"/>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Rectangle 175"/>
          <p:cNvSpPr/>
          <p:nvPr/>
        </p:nvSpPr>
        <p:spPr>
          <a:xfrm>
            <a:off x="7211202" y="2151714"/>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4" name="Straight Connector 176"/>
          <p:cNvCxnSpPr>
            <a:stCxn id="23" idx="2"/>
            <a:endCxn id="25" idx="0"/>
          </p:cNvCxnSpPr>
          <p:nvPr/>
        </p:nvCxnSpPr>
        <p:spPr>
          <a:xfrm flipH="1">
            <a:off x="7589634" y="2414057"/>
            <a:ext cx="3622" cy="3625137"/>
          </a:xfrm>
          <a:prstGeom prst="line">
            <a:avLst/>
          </a:prstGeom>
          <a:noFill/>
          <a:ln w="19050" cap="flat" cmpd="sng" algn="ctr">
            <a:solidFill>
              <a:sysClr val="windowText" lastClr="000000"/>
            </a:solidFill>
            <a:prstDash val="solid"/>
            <a:miter lim="800000"/>
          </a:ln>
          <a:effectLst/>
        </p:spPr>
      </p:cxnSp>
      <p:sp>
        <p:nvSpPr>
          <p:cNvPr id="25" name="Rectangle 177"/>
          <p:cNvSpPr/>
          <p:nvPr/>
        </p:nvSpPr>
        <p:spPr>
          <a:xfrm>
            <a:off x="7207580" y="6039194"/>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TextBox 179"/>
          <p:cNvSpPr txBox="1"/>
          <p:nvPr/>
        </p:nvSpPr>
        <p:spPr>
          <a:xfrm>
            <a:off x="7087480" y="1765365"/>
            <a:ext cx="92204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altLang="ja-JP" sz="1050" kern="0" dirty="0">
                <a:solidFill>
                  <a:sysClr val="windowText" lastClr="000000"/>
                </a:solidFill>
              </a:rPr>
              <a:t>AA MGT App.</a:t>
            </a:r>
            <a:endParaRPr kumimoji="1" lang="en-US" sz="1050" b="0" i="0" u="none" strike="noStrike" kern="0" cap="none" spc="0" normalizeH="0" baseline="0" noProof="0" dirty="0">
              <a:ln>
                <a:noFill/>
              </a:ln>
              <a:solidFill>
                <a:sysClr val="windowText" lastClr="000000"/>
              </a:solidFill>
              <a:effectLst/>
              <a:uLnTx/>
              <a:uFillTx/>
            </a:endParaRPr>
          </a:p>
        </p:txBody>
      </p:sp>
      <p:sp>
        <p:nvSpPr>
          <p:cNvPr id="29" name="Rectangle 181"/>
          <p:cNvSpPr/>
          <p:nvPr/>
        </p:nvSpPr>
        <p:spPr>
          <a:xfrm>
            <a:off x="5987066" y="2151714"/>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30" name="Straight Connector 182"/>
          <p:cNvCxnSpPr>
            <a:stCxn id="29" idx="2"/>
            <a:endCxn id="31" idx="0"/>
          </p:cNvCxnSpPr>
          <p:nvPr/>
        </p:nvCxnSpPr>
        <p:spPr>
          <a:xfrm flipH="1">
            <a:off x="6365498" y="2414057"/>
            <a:ext cx="3622" cy="3609585"/>
          </a:xfrm>
          <a:prstGeom prst="line">
            <a:avLst/>
          </a:prstGeom>
          <a:noFill/>
          <a:ln w="19050" cap="flat" cmpd="sng" algn="ctr">
            <a:solidFill>
              <a:sysClr val="windowText" lastClr="000000"/>
            </a:solidFill>
            <a:prstDash val="solid"/>
            <a:miter lim="800000"/>
          </a:ln>
          <a:effectLst/>
        </p:spPr>
      </p:cxnSp>
      <p:sp>
        <p:nvSpPr>
          <p:cNvPr id="31" name="Rectangle 183"/>
          <p:cNvSpPr/>
          <p:nvPr/>
        </p:nvSpPr>
        <p:spPr>
          <a:xfrm>
            <a:off x="5983444" y="6023642"/>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2" name="TextBox 184"/>
          <p:cNvSpPr txBox="1"/>
          <p:nvPr/>
        </p:nvSpPr>
        <p:spPr>
          <a:xfrm>
            <a:off x="6415492" y="3068960"/>
            <a:ext cx="1152128" cy="577081"/>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PDE</a:t>
            </a:r>
            <a:r>
              <a:rPr lang="en-US" sz="1050" kern="0" noProof="0" dirty="0" smtClean="0">
                <a:solidFill>
                  <a:srgbClr val="0033CC"/>
                </a:solidFill>
              </a:rPr>
              <a:t>-</a:t>
            </a:r>
            <a:r>
              <a:rPr lang="en-US" sz="1050" kern="0" dirty="0" smtClean="0">
                <a:solidFill>
                  <a:srgbClr val="0033CC"/>
                </a:solidFill>
              </a:rPr>
              <a:t>MGMT</a:t>
            </a:r>
            <a:r>
              <a:rPr lang="en-US" sz="1050" kern="0" noProof="0" dirty="0" smtClean="0">
                <a:solidFill>
                  <a:srgbClr val="0033CC"/>
                </a:solidFill>
              </a:rPr>
              <a:t>.indication</a:t>
            </a:r>
            <a:endParaRPr kumimoji="1" lang="en-US" sz="1050" b="0" i="0" u="none" strike="noStrike" kern="0" cap="none" spc="0" normalizeH="0" baseline="0" noProof="0" dirty="0">
              <a:ln>
                <a:noFill/>
              </a:ln>
              <a:solidFill>
                <a:srgbClr val="0033CC"/>
              </a:solidFill>
              <a:effectLst/>
              <a:uLnTx/>
              <a:uFillTx/>
            </a:endParaRPr>
          </a:p>
        </p:txBody>
      </p:sp>
      <p:sp>
        <p:nvSpPr>
          <p:cNvPr id="34" name="Rectangle 186"/>
          <p:cNvSpPr/>
          <p:nvPr/>
        </p:nvSpPr>
        <p:spPr>
          <a:xfrm>
            <a:off x="2326044" y="2158545"/>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35" name="Straight Connector 187"/>
          <p:cNvCxnSpPr>
            <a:stCxn id="34" idx="2"/>
            <a:endCxn id="36" idx="0"/>
          </p:cNvCxnSpPr>
          <p:nvPr/>
        </p:nvCxnSpPr>
        <p:spPr>
          <a:xfrm flipH="1">
            <a:off x="2704476" y="2420888"/>
            <a:ext cx="3622" cy="3626089"/>
          </a:xfrm>
          <a:prstGeom prst="line">
            <a:avLst/>
          </a:prstGeom>
          <a:noFill/>
          <a:ln w="19050" cap="flat" cmpd="sng" algn="ctr">
            <a:solidFill>
              <a:sysClr val="windowText" lastClr="000000"/>
            </a:solidFill>
            <a:prstDash val="solid"/>
            <a:miter lim="800000"/>
          </a:ln>
          <a:effectLst/>
        </p:spPr>
      </p:cxnSp>
      <p:sp>
        <p:nvSpPr>
          <p:cNvPr id="36" name="Rectangle 188"/>
          <p:cNvSpPr/>
          <p:nvPr/>
        </p:nvSpPr>
        <p:spPr>
          <a:xfrm>
            <a:off x="2322422" y="6046977"/>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8" name="TextBox 190"/>
          <p:cNvSpPr txBox="1"/>
          <p:nvPr/>
        </p:nvSpPr>
        <p:spPr>
          <a:xfrm>
            <a:off x="6069756" y="1719666"/>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050" kern="0" dirty="0" smtClean="0"/>
              <a:t>PDE</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40" name="TextBox 192"/>
          <p:cNvSpPr txBox="1"/>
          <p:nvPr/>
        </p:nvSpPr>
        <p:spPr>
          <a:xfrm>
            <a:off x="2690760" y="4255204"/>
            <a:ext cx="1250663"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2" name="TextBox 194"/>
          <p:cNvSpPr txBox="1"/>
          <p:nvPr/>
        </p:nvSpPr>
        <p:spPr>
          <a:xfrm>
            <a:off x="1538643" y="4221088"/>
            <a:ext cx="1233157"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4" name="TextBox 196"/>
          <p:cNvSpPr txBox="1"/>
          <p:nvPr/>
        </p:nvSpPr>
        <p:spPr>
          <a:xfrm>
            <a:off x="4026255" y="3933056"/>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5" name="TextBox 197"/>
          <p:cNvSpPr txBox="1"/>
          <p:nvPr/>
        </p:nvSpPr>
        <p:spPr>
          <a:xfrm>
            <a:off x="6425931" y="3645024"/>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PDE-</a:t>
            </a:r>
            <a:r>
              <a:rPr lang="en-US" altLang="ja-JP" sz="1050" kern="0" dirty="0" err="1" smtClean="0">
                <a:solidFill>
                  <a:srgbClr val="0033CC"/>
                </a:solidFill>
              </a:rPr>
              <a:t>MGMT.request</a:t>
            </a:r>
            <a:endParaRPr kumimoji="1" lang="en-US" sz="1050" b="0" i="0" u="none" strike="noStrike" kern="0" cap="none" spc="0" normalizeH="0" baseline="0" noProof="0" dirty="0">
              <a:ln>
                <a:noFill/>
              </a:ln>
              <a:solidFill>
                <a:srgbClr val="0033CC"/>
              </a:solidFill>
              <a:effectLst/>
              <a:uLnTx/>
              <a:uFillTx/>
            </a:endParaRPr>
          </a:p>
        </p:txBody>
      </p:sp>
      <p:cxnSp>
        <p:nvCxnSpPr>
          <p:cNvPr id="66" name="Straight Arrow Connector 166"/>
          <p:cNvCxnSpPr/>
          <p:nvPr/>
        </p:nvCxnSpPr>
        <p:spPr>
          <a:xfrm>
            <a:off x="755576" y="2780928"/>
            <a:ext cx="713234" cy="0"/>
          </a:xfrm>
          <a:prstGeom prst="straightConnector1">
            <a:avLst/>
          </a:prstGeom>
          <a:noFill/>
          <a:ln w="19050" cap="flat" cmpd="sng" algn="ctr">
            <a:solidFill>
              <a:sysClr val="windowText" lastClr="000000"/>
            </a:solidFill>
            <a:prstDash val="solid"/>
            <a:miter lim="800000"/>
            <a:tailEnd type="triangle"/>
          </a:ln>
          <a:effectLst/>
        </p:spPr>
      </p:cxnSp>
      <p:sp>
        <p:nvSpPr>
          <p:cNvPr id="69" name="TextBox 167"/>
          <p:cNvSpPr txBox="1"/>
          <p:nvPr/>
        </p:nvSpPr>
        <p:spPr>
          <a:xfrm>
            <a:off x="755576" y="2492896"/>
            <a:ext cx="67839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AA-RQ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93" name="Straight Arrow Connector 166"/>
          <p:cNvCxnSpPr/>
          <p:nvPr/>
        </p:nvCxnSpPr>
        <p:spPr>
          <a:xfrm>
            <a:off x="2699792" y="3068960"/>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94" name="Straight Arrow Connector 166"/>
          <p:cNvCxnSpPr/>
          <p:nvPr/>
        </p:nvCxnSpPr>
        <p:spPr>
          <a:xfrm>
            <a:off x="3923928" y="3212976"/>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95" name="Straight Arrow Connector 166"/>
          <p:cNvCxnSpPr/>
          <p:nvPr/>
        </p:nvCxnSpPr>
        <p:spPr>
          <a:xfrm>
            <a:off x="6369120" y="3487079"/>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100" name="Straight Arrow Connector 166"/>
          <p:cNvCxnSpPr/>
          <p:nvPr/>
        </p:nvCxnSpPr>
        <p:spPr>
          <a:xfrm>
            <a:off x="6379559" y="4077072"/>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1" name="Straight Arrow Connector 166"/>
          <p:cNvCxnSpPr/>
          <p:nvPr/>
        </p:nvCxnSpPr>
        <p:spPr>
          <a:xfrm>
            <a:off x="3923928" y="4365104"/>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2" name="Straight Arrow Connector 166"/>
          <p:cNvCxnSpPr/>
          <p:nvPr/>
        </p:nvCxnSpPr>
        <p:spPr>
          <a:xfrm>
            <a:off x="2699792" y="4509120"/>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3" name="Straight Arrow Connector 166"/>
          <p:cNvCxnSpPr/>
          <p:nvPr/>
        </p:nvCxnSpPr>
        <p:spPr>
          <a:xfrm>
            <a:off x="1475656" y="4636586"/>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4" name="Straight Arrow Connector 166"/>
          <p:cNvCxnSpPr/>
          <p:nvPr/>
        </p:nvCxnSpPr>
        <p:spPr>
          <a:xfrm>
            <a:off x="755576" y="4852610"/>
            <a:ext cx="713234"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5" name="TextBox 167"/>
          <p:cNvSpPr txBox="1"/>
          <p:nvPr/>
        </p:nvSpPr>
        <p:spPr>
          <a:xfrm>
            <a:off x="755576" y="4564578"/>
            <a:ext cx="6559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AA-RP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06" name="Straight Arrow Connector 166"/>
          <p:cNvCxnSpPr/>
          <p:nvPr/>
        </p:nvCxnSpPr>
        <p:spPr>
          <a:xfrm>
            <a:off x="7610500" y="3717032"/>
            <a:ext cx="605192" cy="0"/>
          </a:xfrm>
          <a:prstGeom prst="straightConnector1">
            <a:avLst/>
          </a:prstGeom>
          <a:noFill/>
          <a:ln w="19050" cap="flat" cmpd="sng" algn="ctr">
            <a:solidFill>
              <a:srgbClr val="FF0000"/>
            </a:solidFill>
            <a:prstDash val="dash"/>
            <a:miter lim="800000"/>
            <a:headEnd type="triangle" w="med" len="med"/>
            <a:tailEnd type="triangle" w="med" len="med"/>
          </a:ln>
          <a:effectLst/>
        </p:spPr>
      </p:cxnSp>
      <p:sp>
        <p:nvSpPr>
          <p:cNvPr id="108" name="TextBox 179"/>
          <p:cNvSpPr txBox="1"/>
          <p:nvPr/>
        </p:nvSpPr>
        <p:spPr>
          <a:xfrm>
            <a:off x="7567620" y="3751148"/>
            <a:ext cx="67678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FF0000"/>
                </a:solidFill>
                <a:effectLst/>
                <a:uLnTx/>
                <a:uFillTx/>
              </a:rPr>
              <a:t>PANC DC</a:t>
            </a:r>
            <a:endParaRPr kumimoji="1" lang="en-US" sz="1050" b="0" i="0" u="none" strike="noStrike" kern="0" cap="none" spc="0" normalizeH="0" baseline="0" noProof="0" dirty="0">
              <a:ln>
                <a:noFill/>
              </a:ln>
              <a:solidFill>
                <a:srgbClr val="FF0000"/>
              </a:solidFill>
              <a:effectLst/>
              <a:uLnTx/>
              <a:uFillTx/>
            </a:endParaRPr>
          </a:p>
        </p:txBody>
      </p:sp>
      <p:sp>
        <p:nvSpPr>
          <p:cNvPr id="46" name="TextBox 197"/>
          <p:cNvSpPr txBox="1"/>
          <p:nvPr/>
        </p:nvSpPr>
        <p:spPr>
          <a:xfrm>
            <a:off x="6418572" y="5373216"/>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PDE-</a:t>
            </a:r>
            <a:r>
              <a:rPr lang="en-US" altLang="ja-JP" sz="1050" kern="0" dirty="0" err="1" smtClean="0">
                <a:solidFill>
                  <a:srgbClr val="0033CC"/>
                </a:solidFill>
              </a:rPr>
              <a:t>MGMT.confirm</a:t>
            </a:r>
            <a:endParaRPr kumimoji="1" lang="en-US" sz="1050" b="0" i="0" u="none" strike="noStrike" kern="0" cap="none" spc="0" normalizeH="0" baseline="0" noProof="0" dirty="0">
              <a:ln>
                <a:noFill/>
              </a:ln>
              <a:solidFill>
                <a:srgbClr val="0033CC"/>
              </a:solidFill>
              <a:effectLst/>
              <a:uLnTx/>
              <a:uFillTx/>
            </a:endParaRPr>
          </a:p>
        </p:txBody>
      </p:sp>
      <p:cxnSp>
        <p:nvCxnSpPr>
          <p:cNvPr id="47" name="Straight Arrow Connector 166"/>
          <p:cNvCxnSpPr/>
          <p:nvPr/>
        </p:nvCxnSpPr>
        <p:spPr>
          <a:xfrm>
            <a:off x="6372200" y="5805264"/>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48" name="TextBox 196"/>
          <p:cNvSpPr txBox="1"/>
          <p:nvPr/>
        </p:nvSpPr>
        <p:spPr>
          <a:xfrm>
            <a:off x="4024527" y="5173742"/>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49" name="Straight Arrow Connector 166"/>
          <p:cNvCxnSpPr/>
          <p:nvPr/>
        </p:nvCxnSpPr>
        <p:spPr>
          <a:xfrm>
            <a:off x="3922200" y="5533782"/>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50" name="TextBox 192"/>
          <p:cNvSpPr txBox="1"/>
          <p:nvPr/>
        </p:nvSpPr>
        <p:spPr>
          <a:xfrm>
            <a:off x="2656500" y="5101734"/>
            <a:ext cx="125547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51" name="TextBox 194"/>
          <p:cNvSpPr txBox="1"/>
          <p:nvPr/>
        </p:nvSpPr>
        <p:spPr>
          <a:xfrm>
            <a:off x="1567359" y="4758244"/>
            <a:ext cx="1233157"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52" name="Straight Arrow Connector 166"/>
          <p:cNvCxnSpPr/>
          <p:nvPr/>
        </p:nvCxnSpPr>
        <p:spPr>
          <a:xfrm>
            <a:off x="2692433" y="5355650"/>
            <a:ext cx="1219539"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cxnSp>
        <p:nvCxnSpPr>
          <p:cNvPr id="53" name="Straight Arrow Connector 166"/>
          <p:cNvCxnSpPr/>
          <p:nvPr/>
        </p:nvCxnSpPr>
        <p:spPr>
          <a:xfrm>
            <a:off x="1504372" y="5173742"/>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76" name="TextBox 159"/>
          <p:cNvSpPr txBox="1"/>
          <p:nvPr/>
        </p:nvSpPr>
        <p:spPr>
          <a:xfrm>
            <a:off x="4572000" y="1700808"/>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77" name="Rectangle 181"/>
          <p:cNvSpPr/>
          <p:nvPr/>
        </p:nvSpPr>
        <p:spPr>
          <a:xfrm>
            <a:off x="4744888" y="2116306"/>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78" name="Straight Connector 182"/>
          <p:cNvCxnSpPr>
            <a:stCxn id="77" idx="2"/>
            <a:endCxn id="79" idx="0"/>
          </p:cNvCxnSpPr>
          <p:nvPr/>
        </p:nvCxnSpPr>
        <p:spPr>
          <a:xfrm flipH="1">
            <a:off x="5123319" y="2378649"/>
            <a:ext cx="3623" cy="3668328"/>
          </a:xfrm>
          <a:prstGeom prst="line">
            <a:avLst/>
          </a:prstGeom>
          <a:noFill/>
          <a:ln w="19050" cap="flat" cmpd="sng" algn="ctr">
            <a:solidFill>
              <a:sysClr val="windowText" lastClr="000000"/>
            </a:solidFill>
            <a:prstDash val="solid"/>
            <a:miter lim="800000"/>
          </a:ln>
          <a:effectLst/>
        </p:spPr>
      </p:cxnSp>
      <p:sp>
        <p:nvSpPr>
          <p:cNvPr id="79" name="Rectangle 183"/>
          <p:cNvSpPr/>
          <p:nvPr/>
        </p:nvSpPr>
        <p:spPr>
          <a:xfrm>
            <a:off x="4741265" y="6046977"/>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80" name="TextBox 184"/>
          <p:cNvSpPr txBox="1"/>
          <p:nvPr/>
        </p:nvSpPr>
        <p:spPr>
          <a:xfrm>
            <a:off x="5194436" y="2924944"/>
            <a:ext cx="1152128"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noProof="0" dirty="0" smtClean="0">
                <a:solidFill>
                  <a:srgbClr val="0033CC"/>
                </a:solidFill>
              </a:rPr>
              <a:t>MGMT</a:t>
            </a:r>
            <a:r>
              <a:rPr lang="en-US" sz="1050" kern="0" dirty="0" smtClean="0">
                <a:solidFill>
                  <a:srgbClr val="0033CC"/>
                </a:solidFill>
              </a:rPr>
              <a:t>MGMT</a:t>
            </a:r>
            <a:r>
              <a:rPr lang="en-US" sz="1050" kern="0" noProof="0" dirty="0" smtClean="0">
                <a:solidFill>
                  <a:srgbClr val="0033CC"/>
                </a:solidFill>
              </a:rPr>
              <a:t>.</a:t>
            </a:r>
          </a:p>
          <a:p>
            <a:pPr marL="0" marR="0" lvl="0" indent="0" defTabSz="685800" eaLnBrk="1" fontAlgn="auto" latinLnBrk="0" hangingPunct="1">
              <a:lnSpc>
                <a:spcPct val="100000"/>
              </a:lnSpc>
              <a:spcBef>
                <a:spcPts val="0"/>
              </a:spcBef>
              <a:spcAft>
                <a:spcPts val="0"/>
              </a:spcAft>
              <a:buClrTx/>
              <a:buSzTx/>
              <a:buFontTx/>
              <a:buNone/>
              <a:tabLst/>
              <a:defRPr/>
            </a:pPr>
            <a:r>
              <a:rPr lang="en-US" sz="1050" kern="0" noProof="0" dirty="0" smtClean="0">
                <a:solidFill>
                  <a:srgbClr val="0033CC"/>
                </a:solidFill>
              </a:rPr>
              <a:t>indication</a:t>
            </a:r>
            <a:endParaRPr kumimoji="1" lang="en-US" sz="1050" b="0" i="0" u="none" strike="noStrike" kern="0" cap="none" spc="0" normalizeH="0" baseline="0" noProof="0" dirty="0">
              <a:ln>
                <a:noFill/>
              </a:ln>
              <a:solidFill>
                <a:srgbClr val="0033CC"/>
              </a:solidFill>
              <a:effectLst/>
              <a:uLnTx/>
              <a:uFillTx/>
            </a:endParaRPr>
          </a:p>
        </p:txBody>
      </p:sp>
      <p:cxnSp>
        <p:nvCxnSpPr>
          <p:cNvPr id="81" name="Straight Arrow Connector 166"/>
          <p:cNvCxnSpPr/>
          <p:nvPr/>
        </p:nvCxnSpPr>
        <p:spPr>
          <a:xfrm>
            <a:off x="5148064" y="3343063"/>
            <a:ext cx="1216777" cy="0"/>
          </a:xfrm>
          <a:prstGeom prst="straightConnector1">
            <a:avLst/>
          </a:prstGeom>
          <a:noFill/>
          <a:ln w="19050" cap="flat" cmpd="sng" algn="ctr">
            <a:solidFill>
              <a:sysClr val="windowText" lastClr="000000"/>
            </a:solidFill>
            <a:prstDash val="solid"/>
            <a:miter lim="800000"/>
            <a:tailEnd type="triangle"/>
          </a:ln>
          <a:effectLst/>
        </p:spPr>
      </p:cxnSp>
      <p:sp>
        <p:nvSpPr>
          <p:cNvPr id="82" name="TextBox 197"/>
          <p:cNvSpPr txBox="1"/>
          <p:nvPr/>
        </p:nvSpPr>
        <p:spPr>
          <a:xfrm>
            <a:off x="5201795" y="3789040"/>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MGMT-MGMT.</a:t>
            </a:r>
          </a:p>
          <a:p>
            <a:pPr lvl="0" defTabSz="685800">
              <a:defRPr/>
            </a:pPr>
            <a:r>
              <a:rPr lang="en-US" altLang="ja-JP" sz="1050" kern="0" dirty="0" smtClean="0">
                <a:solidFill>
                  <a:srgbClr val="0033CC"/>
                </a:solidFill>
              </a:rPr>
              <a:t>request</a:t>
            </a:r>
            <a:endParaRPr kumimoji="1" lang="en-US" sz="1050" b="0" i="0" u="none" strike="noStrike" kern="0" cap="none" spc="0" normalizeH="0" baseline="0" noProof="0" dirty="0">
              <a:ln>
                <a:noFill/>
              </a:ln>
              <a:solidFill>
                <a:srgbClr val="0033CC"/>
              </a:solidFill>
              <a:effectLst/>
              <a:uLnTx/>
              <a:uFillTx/>
            </a:endParaRPr>
          </a:p>
        </p:txBody>
      </p:sp>
      <p:cxnSp>
        <p:nvCxnSpPr>
          <p:cNvPr id="83" name="Straight Arrow Connector 166"/>
          <p:cNvCxnSpPr/>
          <p:nvPr/>
        </p:nvCxnSpPr>
        <p:spPr>
          <a:xfrm>
            <a:off x="5155423" y="4221088"/>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84" name="TextBox 197"/>
          <p:cNvSpPr txBox="1"/>
          <p:nvPr/>
        </p:nvSpPr>
        <p:spPr>
          <a:xfrm>
            <a:off x="5181013" y="5229200"/>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MGMT-MGMT.</a:t>
            </a:r>
          </a:p>
          <a:p>
            <a:pPr lvl="0" defTabSz="685800">
              <a:defRPr/>
            </a:pPr>
            <a:r>
              <a:rPr lang="en-US" altLang="ja-JP" sz="1050" kern="0" dirty="0" smtClean="0">
                <a:solidFill>
                  <a:srgbClr val="0033CC"/>
                </a:solidFill>
              </a:rPr>
              <a:t>confirm</a:t>
            </a:r>
            <a:endParaRPr kumimoji="1" lang="en-US" sz="1050" b="0" i="0" u="none" strike="noStrike" kern="0" cap="none" spc="0" normalizeH="0" baseline="0" noProof="0" dirty="0">
              <a:ln>
                <a:noFill/>
              </a:ln>
              <a:solidFill>
                <a:srgbClr val="0033CC"/>
              </a:solidFill>
              <a:effectLst/>
              <a:uLnTx/>
              <a:uFillTx/>
            </a:endParaRPr>
          </a:p>
        </p:txBody>
      </p:sp>
      <p:cxnSp>
        <p:nvCxnSpPr>
          <p:cNvPr id="85" name="Straight Arrow Connector 166"/>
          <p:cNvCxnSpPr/>
          <p:nvPr/>
        </p:nvCxnSpPr>
        <p:spPr>
          <a:xfrm>
            <a:off x="5134641" y="5661248"/>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Tree>
    <p:extLst>
      <p:ext uri="{BB962C8B-B14F-4D97-AF65-F5344CB8AC3E}">
        <p14:creationId xmlns:p14="http://schemas.microsoft.com/office/powerpoint/2010/main" val="2882276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Source routing</a:t>
            </a:r>
            <a:endParaRPr kumimoji="1" lang="ja-JP" altLang="en-US" dirty="0"/>
          </a:p>
        </p:txBody>
      </p:sp>
      <p:sp>
        <p:nvSpPr>
          <p:cNvPr id="5" name="コンテンツ プレースホルダー 4"/>
          <p:cNvSpPr>
            <a:spLocks noGrp="1"/>
          </p:cNvSpPr>
          <p:nvPr>
            <p:ph idx="1"/>
          </p:nvPr>
        </p:nvSpPr>
        <p:spPr/>
        <p:txBody>
          <a:bodyPr>
            <a:normAutofit/>
          </a:bodyPr>
          <a:lstStyle/>
          <a:p>
            <a:r>
              <a:rPr kumimoji="1" lang="en-US" altLang="ja-JP" dirty="0" smtClean="0"/>
              <a:t>It depends on how to fix inconsistency on source routing error in IEEE802.15.10.</a:t>
            </a:r>
          </a:p>
          <a:p>
            <a:pPr lvl="1"/>
            <a:r>
              <a:rPr kumimoji="1" lang="en-US" altLang="ja-JP" dirty="0" smtClean="0"/>
              <a:t>NHL manages source routing</a:t>
            </a:r>
          </a:p>
          <a:p>
            <a:pPr lvl="1"/>
            <a:r>
              <a:rPr kumimoji="1" lang="en-US" altLang="ja-JP" dirty="0" smtClean="0"/>
              <a:t>L2R layer manages source routing</a:t>
            </a:r>
            <a:endParaRPr kumimoji="1" lang="en-US" altLang="ja-JP" dirty="0" smtClean="0"/>
          </a:p>
        </p:txBody>
      </p:sp>
    </p:spTree>
    <p:extLst>
      <p:ext uri="{BB962C8B-B14F-4D97-AF65-F5344CB8AC3E}">
        <p14:creationId xmlns:p14="http://schemas.microsoft.com/office/powerpoint/2010/main" val="557851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Source routing</a:t>
            </a:r>
            <a:endParaRPr kumimoji="1" lang="ja-JP" altLang="en-US" sz="3600" dirty="0"/>
          </a:p>
        </p:txBody>
      </p:sp>
      <p:sp>
        <p:nvSpPr>
          <p:cNvPr id="71" name="テキスト ボックス 70"/>
          <p:cNvSpPr txBox="1"/>
          <p:nvPr/>
        </p:nvSpPr>
        <p:spPr>
          <a:xfrm>
            <a:off x="323662" y="2007460"/>
            <a:ext cx="1591590" cy="369332"/>
          </a:xfrm>
          <a:prstGeom prst="rect">
            <a:avLst/>
          </a:prstGeom>
          <a:noFill/>
        </p:spPr>
        <p:txBody>
          <a:bodyPr wrap="none" rtlCol="0">
            <a:spAutoFit/>
          </a:bodyPr>
          <a:lstStyle/>
          <a:p>
            <a:r>
              <a:rPr lang="en-US" altLang="ja-JP" dirty="0"/>
              <a:t>L2R mesh </a:t>
            </a:r>
            <a:r>
              <a:rPr lang="en-US" altLang="ja-JP" dirty="0" smtClean="0"/>
              <a:t>root</a:t>
            </a:r>
            <a:endParaRPr kumimoji="1" lang="ja-JP" altLang="en-US" dirty="0"/>
          </a:p>
        </p:txBody>
      </p:sp>
      <p:sp>
        <p:nvSpPr>
          <p:cNvPr id="101" name="テキスト ボックス 100"/>
          <p:cNvSpPr txBox="1"/>
          <p:nvPr/>
        </p:nvSpPr>
        <p:spPr>
          <a:xfrm>
            <a:off x="3237934" y="1988840"/>
            <a:ext cx="1211357" cy="369332"/>
          </a:xfrm>
          <a:prstGeom prst="rect">
            <a:avLst/>
          </a:prstGeom>
          <a:noFill/>
        </p:spPr>
        <p:txBody>
          <a:bodyPr wrap="none" rtlCol="0">
            <a:spAutoFit/>
          </a:bodyPr>
          <a:lstStyle/>
          <a:p>
            <a:r>
              <a:rPr kumimoji="1" lang="en-US" altLang="ja-JP" dirty="0" smtClean="0"/>
              <a:t>L2R Router</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79912" y="3754874"/>
            <a:ext cx="360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427056"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46805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2" y="3215235"/>
            <a:ext cx="11161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15280" y="2727538"/>
            <a:ext cx="4720" cy="487697"/>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2375757" y="2173506"/>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sp>
        <p:nvSpPr>
          <p:cNvPr id="4" name="テキスト ボックス 3"/>
          <p:cNvSpPr txBox="1"/>
          <p:nvPr/>
        </p:nvSpPr>
        <p:spPr>
          <a:xfrm>
            <a:off x="1192657" y="1555981"/>
            <a:ext cx="6579744" cy="461665"/>
          </a:xfrm>
          <a:prstGeom prst="rect">
            <a:avLst/>
          </a:prstGeom>
          <a:noFill/>
        </p:spPr>
        <p:txBody>
          <a:bodyPr wrap="square" rtlCol="0">
            <a:spAutoFit/>
          </a:bodyPr>
          <a:lstStyle/>
          <a:p>
            <a:r>
              <a:rPr kumimoji="1" lang="en-US" altLang="ja-JP" dirty="0" smtClean="0"/>
              <a:t>APL manages source routing. APL needs to manages the mode in which L2R operates and need to invoke L2R-DATA.request with appropriate parameters.</a:t>
            </a:r>
            <a:endParaRPr kumimoji="1" lang="ja-JP" altLang="en-US" dirty="0"/>
          </a:p>
        </p:txBody>
      </p:sp>
      <p:cxnSp>
        <p:nvCxnSpPr>
          <p:cNvPr id="6" name="直線矢印コネクタ 5"/>
          <p:cNvCxnSpPr/>
          <p:nvPr/>
        </p:nvCxnSpPr>
        <p:spPr bwMode="auto">
          <a:xfrm>
            <a:off x="2459484" y="1988840"/>
            <a:ext cx="60288" cy="20328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841906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Source routing</a:t>
            </a:r>
            <a:endParaRPr kumimoji="1" lang="ja-JP" altLang="en-US" sz="3600" dirty="0"/>
          </a:p>
        </p:txBody>
      </p:sp>
      <p:sp>
        <p:nvSpPr>
          <p:cNvPr id="71" name="テキスト ボックス 70"/>
          <p:cNvSpPr txBox="1"/>
          <p:nvPr/>
        </p:nvSpPr>
        <p:spPr>
          <a:xfrm>
            <a:off x="323662" y="2007460"/>
            <a:ext cx="1538691" cy="369332"/>
          </a:xfrm>
          <a:prstGeom prst="rect">
            <a:avLst/>
          </a:prstGeom>
          <a:noFill/>
        </p:spPr>
        <p:txBody>
          <a:bodyPr wrap="none" rtlCol="0">
            <a:spAutoFit/>
          </a:bodyPr>
          <a:lstStyle/>
          <a:p>
            <a:r>
              <a:rPr lang="en-US" altLang="ja-JP" dirty="0"/>
              <a:t>L2R mesh root</a:t>
            </a:r>
            <a:endParaRPr kumimoji="1" lang="ja-JP" altLang="en-US" dirty="0"/>
          </a:p>
        </p:txBody>
      </p:sp>
      <p:sp>
        <p:nvSpPr>
          <p:cNvPr id="101" name="テキスト ボックス 100"/>
          <p:cNvSpPr txBox="1"/>
          <p:nvPr/>
        </p:nvSpPr>
        <p:spPr>
          <a:xfrm>
            <a:off x="3237934" y="1988840"/>
            <a:ext cx="1211357" cy="369332"/>
          </a:xfrm>
          <a:prstGeom prst="rect">
            <a:avLst/>
          </a:prstGeom>
          <a:noFill/>
        </p:spPr>
        <p:txBody>
          <a:bodyPr wrap="none" rtlCol="0">
            <a:spAutoFit/>
          </a:bodyPr>
          <a:lstStyle/>
          <a:p>
            <a:r>
              <a:rPr kumimoji="1" lang="en-US" altLang="ja-JP" dirty="0" smtClean="0"/>
              <a:t>L2R Router</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79912" y="3754874"/>
            <a:ext cx="360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342539"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84770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3" y="3215235"/>
            <a:ext cx="946494" cy="1"/>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96470" y="2757982"/>
            <a:ext cx="8642" cy="887042"/>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2447765" y="3433448"/>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cxnSp>
        <p:nvCxnSpPr>
          <p:cNvPr id="28" name="直線矢印コネクタ 27"/>
          <p:cNvCxnSpPr/>
          <p:nvPr/>
        </p:nvCxnSpPr>
        <p:spPr>
          <a:xfrm flipH="1">
            <a:off x="2201296" y="3604189"/>
            <a:ext cx="180020" cy="705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2201296" y="3215235"/>
            <a:ext cx="4831" cy="39934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a:off x="7920372" y="3645024"/>
            <a:ext cx="17609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7930763" y="3244149"/>
            <a:ext cx="4831" cy="39934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732880" y="5715000"/>
            <a:ext cx="3200400" cy="646331"/>
          </a:xfrm>
          <a:prstGeom prst="rect">
            <a:avLst/>
          </a:prstGeom>
          <a:noFill/>
        </p:spPr>
        <p:txBody>
          <a:bodyPr wrap="square" rtlCol="0">
            <a:spAutoFit/>
          </a:bodyPr>
          <a:lstStyle/>
          <a:p>
            <a:r>
              <a:rPr kumimoji="1" lang="en-US" altLang="ja-JP" dirty="0" smtClean="0"/>
              <a:t>Management Box manages source routing.</a:t>
            </a:r>
          </a:p>
          <a:p>
            <a:r>
              <a:rPr kumimoji="1" lang="en-US" altLang="ja-JP" dirty="0" smtClean="0"/>
              <a:t>It manages mode in which L2R operates and it also manages data transmission.</a:t>
            </a:r>
            <a:endParaRPr kumimoji="1" lang="ja-JP" altLang="en-US" dirty="0"/>
          </a:p>
        </p:txBody>
      </p:sp>
      <p:cxnSp>
        <p:nvCxnSpPr>
          <p:cNvPr id="6" name="直線矢印コネクタ 5"/>
          <p:cNvCxnSpPr/>
          <p:nvPr/>
        </p:nvCxnSpPr>
        <p:spPr bwMode="auto">
          <a:xfrm flipV="1">
            <a:off x="1981200" y="3962400"/>
            <a:ext cx="417996" cy="1752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3050641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Source routing</a:t>
            </a:r>
            <a:endParaRPr kumimoji="1" lang="ja-JP" altLang="en-US" sz="3600" dirty="0"/>
          </a:p>
        </p:txBody>
      </p:sp>
      <p:sp>
        <p:nvSpPr>
          <p:cNvPr id="71" name="テキスト ボックス 70"/>
          <p:cNvSpPr txBox="1"/>
          <p:nvPr/>
        </p:nvSpPr>
        <p:spPr>
          <a:xfrm>
            <a:off x="323662" y="2007460"/>
            <a:ext cx="1591590" cy="369332"/>
          </a:xfrm>
          <a:prstGeom prst="rect">
            <a:avLst/>
          </a:prstGeom>
          <a:noFill/>
        </p:spPr>
        <p:txBody>
          <a:bodyPr wrap="none" rtlCol="0">
            <a:spAutoFit/>
          </a:bodyPr>
          <a:lstStyle/>
          <a:p>
            <a:r>
              <a:rPr lang="en-US" altLang="ja-JP" dirty="0"/>
              <a:t>L2R mesh </a:t>
            </a:r>
            <a:r>
              <a:rPr lang="en-US" altLang="ja-JP" dirty="0" smtClean="0"/>
              <a:t>root</a:t>
            </a:r>
            <a:endParaRPr kumimoji="1" lang="ja-JP" altLang="en-US" dirty="0"/>
          </a:p>
        </p:txBody>
      </p:sp>
      <p:sp>
        <p:nvSpPr>
          <p:cNvPr id="101" name="テキスト ボックス 100"/>
          <p:cNvSpPr txBox="1"/>
          <p:nvPr/>
        </p:nvSpPr>
        <p:spPr>
          <a:xfrm>
            <a:off x="3237934" y="1988840"/>
            <a:ext cx="1211357" cy="369332"/>
          </a:xfrm>
          <a:prstGeom prst="rect">
            <a:avLst/>
          </a:prstGeom>
          <a:noFill/>
        </p:spPr>
        <p:txBody>
          <a:bodyPr wrap="none" rtlCol="0">
            <a:spAutoFit/>
          </a:bodyPr>
          <a:lstStyle/>
          <a:p>
            <a:r>
              <a:rPr kumimoji="1" lang="en-US" altLang="ja-JP" dirty="0" smtClean="0"/>
              <a:t>L2R Router</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79912" y="3754874"/>
            <a:ext cx="360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427056"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46805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2" y="3215235"/>
            <a:ext cx="11161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15280" y="2727538"/>
            <a:ext cx="4720" cy="487697"/>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512562" y="3380058"/>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sp>
        <p:nvSpPr>
          <p:cNvPr id="4" name="テキスト ボックス 3"/>
          <p:cNvSpPr txBox="1"/>
          <p:nvPr/>
        </p:nvSpPr>
        <p:spPr>
          <a:xfrm>
            <a:off x="1583802" y="6019800"/>
            <a:ext cx="5021183" cy="276999"/>
          </a:xfrm>
          <a:prstGeom prst="rect">
            <a:avLst/>
          </a:prstGeom>
          <a:noFill/>
        </p:spPr>
        <p:txBody>
          <a:bodyPr wrap="none" rtlCol="0">
            <a:spAutoFit/>
          </a:bodyPr>
          <a:lstStyle/>
          <a:p>
            <a:r>
              <a:rPr kumimoji="1" lang="en-US" altLang="ja-JP" dirty="0" smtClean="0"/>
              <a:t>If the source routing is managed in L2R. APL just send a data using Data-SAP</a:t>
            </a:r>
            <a:endParaRPr kumimoji="1" lang="ja-JP" altLang="en-US" dirty="0"/>
          </a:p>
        </p:txBody>
      </p:sp>
    </p:spTree>
    <p:extLst>
      <p:ext uri="{BB962C8B-B14F-4D97-AF65-F5344CB8AC3E}">
        <p14:creationId xmlns:p14="http://schemas.microsoft.com/office/powerpoint/2010/main" val="3314172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sz="3600" dirty="0" smtClean="0"/>
              <a:t>Source routing</a:t>
            </a:r>
            <a:br>
              <a:rPr kumimoji="1" lang="en-US" altLang="ja-JP" sz="3600" dirty="0" smtClean="0"/>
            </a:br>
            <a:r>
              <a:rPr kumimoji="1" lang="en-US" altLang="ja-JP" sz="3600" dirty="0" smtClean="0"/>
              <a:t>P2P communication on </a:t>
            </a:r>
            <a:r>
              <a:rPr lang="en-US" altLang="ja-JP" sz="3600" dirty="0"/>
              <a:t>n</a:t>
            </a:r>
            <a:r>
              <a:rPr lang="en-US" altLang="ja-JP" sz="3600" dirty="0" smtClean="0"/>
              <a:t>o-Storing mode</a:t>
            </a:r>
            <a:endParaRPr kumimoji="1" lang="ja-JP" altLang="en-US" sz="3600" dirty="0"/>
          </a:p>
        </p:txBody>
      </p:sp>
      <p:sp>
        <p:nvSpPr>
          <p:cNvPr id="71" name="テキスト ボックス 70"/>
          <p:cNvSpPr txBox="1"/>
          <p:nvPr/>
        </p:nvSpPr>
        <p:spPr>
          <a:xfrm>
            <a:off x="323662" y="2007460"/>
            <a:ext cx="1070678" cy="369332"/>
          </a:xfrm>
          <a:prstGeom prst="rect">
            <a:avLst/>
          </a:prstGeom>
          <a:noFill/>
        </p:spPr>
        <p:txBody>
          <a:bodyPr wrap="none" rtlCol="0">
            <a:spAutoFit/>
          </a:bodyPr>
          <a:lstStyle/>
          <a:p>
            <a:r>
              <a:rPr lang="en-US" altLang="ja-JP" dirty="0" smtClean="0"/>
              <a:t>SRC node</a:t>
            </a:r>
            <a:endParaRPr kumimoji="1" lang="ja-JP" altLang="en-US" dirty="0"/>
          </a:p>
        </p:txBody>
      </p:sp>
      <p:sp>
        <p:nvSpPr>
          <p:cNvPr id="101" name="テキスト ボックス 100"/>
          <p:cNvSpPr txBox="1"/>
          <p:nvPr/>
        </p:nvSpPr>
        <p:spPr>
          <a:xfrm>
            <a:off x="3237934" y="1988840"/>
            <a:ext cx="1538691" cy="369332"/>
          </a:xfrm>
          <a:prstGeom prst="rect">
            <a:avLst/>
          </a:prstGeom>
          <a:noFill/>
        </p:spPr>
        <p:txBody>
          <a:bodyPr wrap="none" rtlCol="0">
            <a:spAutoFit/>
          </a:bodyPr>
          <a:lstStyle/>
          <a:p>
            <a:r>
              <a:rPr lang="en-US" altLang="ja-JP" dirty="0" smtClean="0"/>
              <a:t>L2R m</a:t>
            </a:r>
            <a:r>
              <a:rPr kumimoji="1" lang="en-US" altLang="ja-JP" dirty="0" smtClean="0"/>
              <a:t>esh root</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427056"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46805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2" y="3215235"/>
            <a:ext cx="11161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15280" y="2727538"/>
            <a:ext cx="4720" cy="487697"/>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角丸四角形 24"/>
          <p:cNvSpPr/>
          <p:nvPr/>
        </p:nvSpPr>
        <p:spPr>
          <a:xfrm>
            <a:off x="5184069" y="2143247"/>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sp>
        <p:nvSpPr>
          <p:cNvPr id="4" name="テキスト ボックス 3"/>
          <p:cNvSpPr txBox="1"/>
          <p:nvPr/>
        </p:nvSpPr>
        <p:spPr>
          <a:xfrm>
            <a:off x="1475657" y="5661248"/>
            <a:ext cx="2304256" cy="369332"/>
          </a:xfrm>
          <a:prstGeom prst="rect">
            <a:avLst/>
          </a:prstGeom>
          <a:noFill/>
        </p:spPr>
        <p:txBody>
          <a:bodyPr wrap="square" rtlCol="0">
            <a:spAutoFit/>
          </a:bodyPr>
          <a:lstStyle/>
          <a:p>
            <a:r>
              <a:rPr kumimoji="1" lang="en-US" altLang="ja-JP" dirty="0" smtClean="0"/>
              <a:t>Hop by Hop routing</a:t>
            </a:r>
            <a:r>
              <a:rPr lang="ja-JP" altLang="en-US" dirty="0" smtClean="0"/>
              <a:t> </a:t>
            </a:r>
            <a:endParaRPr kumimoji="1" lang="en-US" altLang="ja-JP" dirty="0" smtClean="0"/>
          </a:p>
        </p:txBody>
      </p:sp>
      <p:sp>
        <p:nvSpPr>
          <p:cNvPr id="27" name="テキスト ボックス 26"/>
          <p:cNvSpPr txBox="1"/>
          <p:nvPr/>
        </p:nvSpPr>
        <p:spPr>
          <a:xfrm>
            <a:off x="4690666" y="5661248"/>
            <a:ext cx="1557734" cy="369332"/>
          </a:xfrm>
          <a:prstGeom prst="rect">
            <a:avLst/>
          </a:prstGeom>
          <a:noFill/>
        </p:spPr>
        <p:txBody>
          <a:bodyPr wrap="none" rtlCol="0">
            <a:spAutoFit/>
          </a:bodyPr>
          <a:lstStyle/>
          <a:p>
            <a:r>
              <a:rPr kumimoji="1" lang="en-US" altLang="ja-JP" dirty="0" smtClean="0"/>
              <a:t>Source routing</a:t>
            </a:r>
            <a:endParaRPr kumimoji="1" lang="ja-JP" altLang="en-US" dirty="0"/>
          </a:p>
        </p:txBody>
      </p:sp>
      <p:cxnSp>
        <p:nvCxnSpPr>
          <p:cNvPr id="28" name="直線矢印コネクタ 27"/>
          <p:cNvCxnSpPr/>
          <p:nvPr/>
        </p:nvCxnSpPr>
        <p:spPr>
          <a:xfrm flipV="1">
            <a:off x="3779912" y="3140968"/>
            <a:ext cx="0" cy="540060"/>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H="1">
            <a:off x="4139952" y="3284984"/>
            <a:ext cx="1219416" cy="0"/>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a:off x="5359368" y="2763542"/>
            <a:ext cx="4720" cy="505083"/>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3779912" y="3140968"/>
            <a:ext cx="1427056" cy="0"/>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5196577" y="2770537"/>
            <a:ext cx="0" cy="370431"/>
          </a:xfrm>
          <a:prstGeom prst="straightConnector1">
            <a:avLst/>
          </a:prstGeom>
          <a:ln w="38100">
            <a:solidFill>
              <a:srgbClr val="0033CC"/>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4139952" y="3267755"/>
            <a:ext cx="0" cy="387660"/>
          </a:xfrm>
          <a:prstGeom prst="straightConnector1">
            <a:avLst/>
          </a:prstGeom>
          <a:ln w="38100">
            <a:solidFill>
              <a:srgbClr val="0033CC"/>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4419600" y="5867400"/>
            <a:ext cx="4788940" cy="646331"/>
          </a:xfrm>
          <a:prstGeom prst="rect">
            <a:avLst/>
          </a:prstGeom>
          <a:noFill/>
        </p:spPr>
        <p:txBody>
          <a:bodyPr wrap="none" rtlCol="0">
            <a:spAutoFit/>
          </a:bodyPr>
          <a:lstStyle/>
          <a:p>
            <a:r>
              <a:rPr kumimoji="1" lang="en-US" altLang="ja-JP" dirty="0" smtClean="0"/>
              <a:t>APL handles source routing – Call L2R primitives directly?</a:t>
            </a:r>
          </a:p>
          <a:p>
            <a:r>
              <a:rPr kumimoji="1" lang="en-US" altLang="ja-JP" dirty="0" smtClean="0"/>
              <a:t>Or PDE handles indication and notify to APL?</a:t>
            </a:r>
          </a:p>
          <a:p>
            <a:r>
              <a:rPr kumimoji="1" lang="en-US" altLang="ja-JP" dirty="0"/>
              <a:t>It can be that MGMT handles </a:t>
            </a:r>
            <a:r>
              <a:rPr kumimoji="1" lang="en-US" altLang="ja-JP" dirty="0" smtClean="0"/>
              <a:t>first and then invokes appropriate primitives</a:t>
            </a:r>
            <a:endParaRPr kumimoji="1" lang="ja-JP" altLang="en-US" dirty="0"/>
          </a:p>
        </p:txBody>
      </p:sp>
      <p:cxnSp>
        <p:nvCxnSpPr>
          <p:cNvPr id="38" name="直線矢印コネクタ 37"/>
          <p:cNvCxnSpPr/>
          <p:nvPr/>
        </p:nvCxnSpPr>
        <p:spPr bwMode="auto">
          <a:xfrm flipH="1" flipV="1">
            <a:off x="4419602" y="3411000"/>
            <a:ext cx="165028" cy="2532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a:xfrm flipV="1">
            <a:off x="4953000" y="3140968"/>
            <a:ext cx="0" cy="54006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4953000" y="3681028"/>
            <a:ext cx="152400" cy="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V="1">
            <a:off x="5105400" y="3124200"/>
            <a:ext cx="0" cy="54006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5359368" y="3284984"/>
            <a:ext cx="0" cy="54006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H="1">
            <a:off x="5212596" y="3810000"/>
            <a:ext cx="152400" cy="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5219055" y="3276600"/>
            <a:ext cx="0" cy="540060"/>
          </a:xfrm>
          <a:prstGeom prst="straightConnector1">
            <a:avLst/>
          </a:prstGeom>
          <a:ln w="38100">
            <a:solidFill>
              <a:srgbClr val="0033CC"/>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8653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z="3600" dirty="0"/>
              <a:t>Source routing</a:t>
            </a:r>
            <a:br>
              <a:rPr lang="en-US" altLang="ja-JP" sz="3600" dirty="0"/>
            </a:br>
            <a:r>
              <a:rPr lang="en-US" altLang="ja-JP" sz="3600" dirty="0"/>
              <a:t>P2P communication on no-Storing mode</a:t>
            </a:r>
            <a:endParaRPr kumimoji="1" lang="ja-JP" altLang="en-US" sz="3600" dirty="0"/>
          </a:p>
        </p:txBody>
      </p:sp>
      <p:sp>
        <p:nvSpPr>
          <p:cNvPr id="71" name="テキスト ボックス 70"/>
          <p:cNvSpPr txBox="1"/>
          <p:nvPr/>
        </p:nvSpPr>
        <p:spPr>
          <a:xfrm>
            <a:off x="323662" y="2007460"/>
            <a:ext cx="1070678" cy="369332"/>
          </a:xfrm>
          <a:prstGeom prst="rect">
            <a:avLst/>
          </a:prstGeom>
          <a:noFill/>
        </p:spPr>
        <p:txBody>
          <a:bodyPr wrap="none" rtlCol="0">
            <a:spAutoFit/>
          </a:bodyPr>
          <a:lstStyle/>
          <a:p>
            <a:r>
              <a:rPr lang="en-US" altLang="ja-JP" dirty="0" smtClean="0"/>
              <a:t>SRC node</a:t>
            </a:r>
            <a:endParaRPr kumimoji="1" lang="ja-JP" altLang="en-US" dirty="0"/>
          </a:p>
        </p:txBody>
      </p:sp>
      <p:sp>
        <p:nvSpPr>
          <p:cNvPr id="101" name="テキスト ボックス 100"/>
          <p:cNvSpPr txBox="1"/>
          <p:nvPr/>
        </p:nvSpPr>
        <p:spPr>
          <a:xfrm>
            <a:off x="3237934" y="1988840"/>
            <a:ext cx="1538691" cy="369332"/>
          </a:xfrm>
          <a:prstGeom prst="rect">
            <a:avLst/>
          </a:prstGeom>
          <a:noFill/>
        </p:spPr>
        <p:txBody>
          <a:bodyPr wrap="none" rtlCol="0">
            <a:spAutoFit/>
          </a:bodyPr>
          <a:lstStyle/>
          <a:p>
            <a:r>
              <a:rPr kumimoji="1" lang="en-US" altLang="ja-JP" dirty="0" smtClean="0"/>
              <a:t>L2R mesh root</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342539"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84770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3" y="3215235"/>
            <a:ext cx="946494" cy="1"/>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96470" y="2757982"/>
            <a:ext cx="8642" cy="887042"/>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2201296" y="3604189"/>
            <a:ext cx="180020" cy="705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2201296" y="3215235"/>
            <a:ext cx="4831" cy="39934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a:off x="7920372" y="3645024"/>
            <a:ext cx="17609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7930763" y="3244149"/>
            <a:ext cx="4831" cy="39934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5328085" y="3429000"/>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cxnSp>
        <p:nvCxnSpPr>
          <p:cNvPr id="31" name="直線矢印コネクタ 30"/>
          <p:cNvCxnSpPr/>
          <p:nvPr/>
        </p:nvCxnSpPr>
        <p:spPr>
          <a:xfrm flipV="1">
            <a:off x="3779912" y="3140968"/>
            <a:ext cx="0" cy="540060"/>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4139952" y="3274593"/>
            <a:ext cx="936104" cy="10391"/>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5292080" y="3140968"/>
            <a:ext cx="4720" cy="505083"/>
          </a:xfrm>
          <a:prstGeom prst="straightConnector1">
            <a:avLst/>
          </a:prstGeom>
          <a:ln w="38100">
            <a:solidFill>
              <a:srgbClr val="0033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3779912" y="3140968"/>
            <a:ext cx="1512168" cy="0"/>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5076056" y="3274593"/>
            <a:ext cx="0" cy="370431"/>
          </a:xfrm>
          <a:prstGeom prst="straightConnector1">
            <a:avLst/>
          </a:prstGeom>
          <a:ln w="38100">
            <a:solidFill>
              <a:srgbClr val="0033CC"/>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4139952" y="3267755"/>
            <a:ext cx="0" cy="387660"/>
          </a:xfrm>
          <a:prstGeom prst="straightConnector1">
            <a:avLst/>
          </a:prstGeom>
          <a:ln w="38100">
            <a:solidFill>
              <a:srgbClr val="0033CC"/>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775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z="3600" dirty="0"/>
              <a:t>Source routing</a:t>
            </a:r>
            <a:br>
              <a:rPr lang="en-US" altLang="ja-JP" sz="3600" dirty="0"/>
            </a:br>
            <a:r>
              <a:rPr lang="en-US" altLang="ja-JP" sz="3600" dirty="0"/>
              <a:t>P2P communication on no-Storing mode</a:t>
            </a:r>
            <a:endParaRPr kumimoji="1" lang="ja-JP" altLang="en-US" sz="3600" dirty="0"/>
          </a:p>
        </p:txBody>
      </p:sp>
      <p:sp>
        <p:nvSpPr>
          <p:cNvPr id="71" name="テキスト ボックス 70"/>
          <p:cNvSpPr txBox="1"/>
          <p:nvPr/>
        </p:nvSpPr>
        <p:spPr>
          <a:xfrm>
            <a:off x="323662" y="2007460"/>
            <a:ext cx="1070678" cy="369332"/>
          </a:xfrm>
          <a:prstGeom prst="rect">
            <a:avLst/>
          </a:prstGeom>
          <a:noFill/>
        </p:spPr>
        <p:txBody>
          <a:bodyPr wrap="none" rtlCol="0">
            <a:spAutoFit/>
          </a:bodyPr>
          <a:lstStyle/>
          <a:p>
            <a:r>
              <a:rPr lang="en-US" altLang="ja-JP" dirty="0" smtClean="0"/>
              <a:t>SRC node</a:t>
            </a:r>
            <a:endParaRPr kumimoji="1" lang="ja-JP" altLang="en-US" dirty="0"/>
          </a:p>
        </p:txBody>
      </p:sp>
      <p:sp>
        <p:nvSpPr>
          <p:cNvPr id="101" name="テキスト ボックス 100"/>
          <p:cNvSpPr txBox="1"/>
          <p:nvPr/>
        </p:nvSpPr>
        <p:spPr>
          <a:xfrm>
            <a:off x="3237934" y="1988840"/>
            <a:ext cx="1538691" cy="369332"/>
          </a:xfrm>
          <a:prstGeom prst="rect">
            <a:avLst/>
          </a:prstGeom>
          <a:noFill/>
        </p:spPr>
        <p:txBody>
          <a:bodyPr wrap="none" rtlCol="0">
            <a:spAutoFit/>
          </a:bodyPr>
          <a:lstStyle/>
          <a:p>
            <a:r>
              <a:rPr kumimoji="1" lang="en-US" altLang="ja-JP" dirty="0" smtClean="0"/>
              <a:t>L2R mesh root</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077539" cy="369332"/>
          </a:xfrm>
          <a:prstGeom prst="rect">
            <a:avLst/>
          </a:prstGeom>
          <a:noFill/>
        </p:spPr>
        <p:txBody>
          <a:bodyPr wrap="none" rtlCol="0">
            <a:spAutoFit/>
          </a:bodyPr>
          <a:lstStyle/>
          <a:p>
            <a:r>
              <a:rPr lang="en-US" altLang="ja-JP" dirty="0" smtClean="0"/>
              <a:t>DST node</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215235"/>
            <a:ext cx="0" cy="2320615"/>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52028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79912"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79912" y="3754874"/>
            <a:ext cx="360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139952"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13995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5" y="3208369"/>
            <a:ext cx="1516887" cy="23225"/>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375756" y="2763542"/>
            <a:ext cx="0" cy="46805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170608" y="2503287"/>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4" name="テキスト ボックス 33"/>
          <p:cNvSpPr txBox="1"/>
          <p:nvPr/>
        </p:nvSpPr>
        <p:spPr>
          <a:xfrm>
            <a:off x="5049084"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sp>
        <p:nvSpPr>
          <p:cNvPr id="35" name="テキスト ボックス 34"/>
          <p:cNvSpPr txBox="1"/>
          <p:nvPr/>
        </p:nvSpPr>
        <p:spPr>
          <a:xfrm>
            <a:off x="7859240" y="2513678"/>
            <a:ext cx="457176" cy="307777"/>
          </a:xfrm>
          <a:prstGeom prst="rect">
            <a:avLst/>
          </a:prstGeom>
          <a:solidFill>
            <a:schemeClr val="bg1"/>
          </a:solidFill>
        </p:spPr>
        <p:txBody>
          <a:bodyPr wrap="none" rtlCol="0">
            <a:spAutoFit/>
          </a:bodyPr>
          <a:lstStyle/>
          <a:p>
            <a:r>
              <a:rPr kumimoji="1" lang="en-US" altLang="ja-JP" sz="1400" dirty="0" smtClean="0"/>
              <a:t>APL</a:t>
            </a:r>
            <a:endParaRPr kumimoji="1" lang="ja-JP" altLang="en-US" sz="1400" dirty="0"/>
          </a:p>
        </p:txBody>
      </p:sp>
      <p:cxnSp>
        <p:nvCxnSpPr>
          <p:cNvPr id="37" name="直線矢印コネクタ 36"/>
          <p:cNvCxnSpPr/>
          <p:nvPr/>
        </p:nvCxnSpPr>
        <p:spPr>
          <a:xfrm flipH="1">
            <a:off x="1259633" y="3201503"/>
            <a:ext cx="1116123" cy="1373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96470" y="2757982"/>
            <a:ext cx="8642" cy="473612"/>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3959932" y="3436784"/>
            <a:ext cx="612067" cy="3555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000" dirty="0" smtClean="0">
                <a:solidFill>
                  <a:schemeClr val="tx1"/>
                </a:solidFill>
              </a:rPr>
              <a:t>Source route</a:t>
            </a:r>
          </a:p>
        </p:txBody>
      </p:sp>
      <p:sp>
        <p:nvSpPr>
          <p:cNvPr id="4" name="テキスト ボックス 3"/>
          <p:cNvSpPr txBox="1"/>
          <p:nvPr/>
        </p:nvSpPr>
        <p:spPr>
          <a:xfrm>
            <a:off x="3781225" y="5943600"/>
            <a:ext cx="5286575" cy="276999"/>
          </a:xfrm>
          <a:prstGeom prst="rect">
            <a:avLst/>
          </a:prstGeom>
          <a:noFill/>
        </p:spPr>
        <p:txBody>
          <a:bodyPr wrap="none" rtlCol="0">
            <a:spAutoFit/>
          </a:bodyPr>
          <a:lstStyle/>
          <a:p>
            <a:r>
              <a:rPr kumimoji="1" lang="en-US" altLang="ja-JP" dirty="0" smtClean="0"/>
              <a:t>L2R Layer manages source routing. Nothing to do with management box or APL.</a:t>
            </a:r>
            <a:endParaRPr kumimoji="1" lang="ja-JP" altLang="en-US" dirty="0"/>
          </a:p>
        </p:txBody>
      </p:sp>
      <p:cxnSp>
        <p:nvCxnSpPr>
          <p:cNvPr id="6" name="直線矢印コネクタ 5"/>
          <p:cNvCxnSpPr/>
          <p:nvPr/>
        </p:nvCxnSpPr>
        <p:spPr bwMode="auto">
          <a:xfrm flipH="1" flipV="1">
            <a:off x="4419600" y="3792376"/>
            <a:ext cx="304800" cy="21512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918916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L2R Operations</a:t>
            </a:r>
            <a:endParaRPr kumimoji="1" lang="ja-JP" altLang="en-US" dirty="0"/>
          </a:p>
        </p:txBody>
      </p:sp>
      <p:sp>
        <p:nvSpPr>
          <p:cNvPr id="5" name="コンテンツ プレースホルダー 4"/>
          <p:cNvSpPr>
            <a:spLocks noGrp="1"/>
          </p:cNvSpPr>
          <p:nvPr>
            <p:ph idx="1"/>
          </p:nvPr>
        </p:nvSpPr>
        <p:spPr/>
        <p:txBody>
          <a:bodyPr>
            <a:normAutofit fontScale="62500" lnSpcReduction="20000"/>
          </a:bodyPr>
          <a:lstStyle/>
          <a:p>
            <a:r>
              <a:rPr kumimoji="1" lang="en-US" altLang="ja-JP" dirty="0" smtClean="0"/>
              <a:t>Configuration</a:t>
            </a:r>
            <a:endParaRPr kumimoji="1" lang="en-US" altLang="ja-JP" dirty="0" smtClean="0"/>
          </a:p>
          <a:p>
            <a:pPr lvl="1"/>
            <a:r>
              <a:rPr lang="en-US" altLang="ja-JP" dirty="0" smtClean="0"/>
              <a:t>Device types</a:t>
            </a:r>
          </a:p>
          <a:p>
            <a:pPr lvl="2"/>
            <a:r>
              <a:rPr lang="en-US" altLang="ja-JP" dirty="0" smtClean="0"/>
              <a:t>PAN Coordinator, Mesh root, L2R router, End device</a:t>
            </a:r>
            <a:endParaRPr lang="en-US" altLang="ja-JP" dirty="0" smtClean="0"/>
          </a:p>
          <a:p>
            <a:pPr lvl="1"/>
            <a:r>
              <a:rPr kumimoji="1" lang="en-US" altLang="ja-JP" dirty="0" smtClean="0"/>
              <a:t>Operation mode</a:t>
            </a:r>
          </a:p>
          <a:p>
            <a:pPr lvl="2"/>
            <a:r>
              <a:rPr kumimoji="1" lang="en-US" altLang="ja-JP" dirty="0" smtClean="0"/>
              <a:t>PAN Coordinator decides PAN type – SSPAN, Regular PAN,TMCTP</a:t>
            </a:r>
          </a:p>
          <a:p>
            <a:pPr lvl="2"/>
            <a:r>
              <a:rPr kumimoji="1" lang="en-US" altLang="ja-JP" dirty="0" smtClean="0"/>
              <a:t>Mesh root decides operation options</a:t>
            </a:r>
          </a:p>
          <a:p>
            <a:pPr lvl="3"/>
            <a:r>
              <a:rPr kumimoji="1" lang="en-US" altLang="ja-JP" dirty="0" smtClean="0"/>
              <a:t>Address mode, Non-store/Store/Adhoc-P2P/</a:t>
            </a:r>
            <a:r>
              <a:rPr kumimoji="1" lang="en-US" altLang="ja-JP" dirty="0" err="1" smtClean="0"/>
              <a:t>etc</a:t>
            </a:r>
            <a:r>
              <a:rPr kumimoji="1" lang="en-US" altLang="ja-JP" dirty="0" smtClean="0"/>
              <a:t>…</a:t>
            </a:r>
            <a:endParaRPr kumimoji="1" lang="en-US" altLang="ja-JP" dirty="0" smtClean="0"/>
          </a:p>
          <a:p>
            <a:pPr lvl="2"/>
            <a:r>
              <a:rPr kumimoji="1" lang="en-US" altLang="ja-JP" dirty="0" smtClean="0"/>
              <a:t>Joining device to be configured – allowed options</a:t>
            </a:r>
          </a:p>
          <a:p>
            <a:pPr lvl="3"/>
            <a:r>
              <a:rPr kumimoji="1" lang="en-US" altLang="ja-JP" dirty="0" smtClean="0"/>
              <a:t>Ex. I can join to the mesh operates in either non-storing mode or storing.</a:t>
            </a:r>
          </a:p>
          <a:p>
            <a:pPr lvl="1"/>
            <a:r>
              <a:rPr kumimoji="1" lang="en-US" altLang="ja-JP" dirty="0" smtClean="0"/>
              <a:t>L2R PIBs</a:t>
            </a:r>
          </a:p>
          <a:p>
            <a:r>
              <a:rPr kumimoji="1" lang="en-US" altLang="ja-JP" dirty="0" smtClean="0"/>
              <a:t>Operations</a:t>
            </a:r>
          </a:p>
          <a:p>
            <a:pPr lvl="1"/>
            <a:r>
              <a:rPr kumimoji="1" lang="en-US" altLang="ja-JP" dirty="0" smtClean="0"/>
              <a:t>Bootstrap procedure</a:t>
            </a:r>
          </a:p>
          <a:p>
            <a:pPr lvl="2"/>
            <a:r>
              <a:rPr kumimoji="1" lang="en-US" altLang="ja-JP" dirty="0" smtClean="0"/>
              <a:t>Process the procedure as configured – (Management box does?)</a:t>
            </a:r>
          </a:p>
          <a:p>
            <a:pPr lvl="1"/>
            <a:r>
              <a:rPr kumimoji="1" lang="en-US" altLang="ja-JP" dirty="0" smtClean="0"/>
              <a:t>Security setting</a:t>
            </a:r>
          </a:p>
          <a:p>
            <a:pPr lvl="2"/>
            <a:r>
              <a:rPr kumimoji="1" lang="en-US" altLang="ja-JP" i="1" u="sng" dirty="0" smtClean="0"/>
              <a:t>Need a detailed procedure of KMP</a:t>
            </a:r>
            <a:r>
              <a:rPr kumimoji="1" lang="en-US" altLang="ja-JP" dirty="0" smtClean="0"/>
              <a:t> to set key parameters to L2R PIBs</a:t>
            </a:r>
          </a:p>
          <a:p>
            <a:pPr lvl="1"/>
            <a:r>
              <a:rPr kumimoji="1" lang="en-US" altLang="ja-JP" dirty="0" smtClean="0"/>
              <a:t>Interaction with higher layer</a:t>
            </a:r>
            <a:r>
              <a:rPr kumimoji="1" lang="en-US" altLang="ja-JP" dirty="0"/>
              <a:t> </a:t>
            </a:r>
            <a:r>
              <a:rPr kumimoji="1" lang="en-US" altLang="ja-JP" dirty="0" smtClean="0"/>
              <a:t>(see following pages)</a:t>
            </a:r>
          </a:p>
        </p:txBody>
      </p:sp>
    </p:spTree>
    <p:extLst>
      <p:ext uri="{BB962C8B-B14F-4D97-AF65-F5344CB8AC3E}">
        <p14:creationId xmlns:p14="http://schemas.microsoft.com/office/powerpoint/2010/main" val="3606721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Short address </a:t>
            </a:r>
            <a:r>
              <a:rPr lang="en-US" altLang="ja-JP" sz="3600" dirty="0" smtClean="0"/>
              <a:t>a</a:t>
            </a:r>
            <a:r>
              <a:rPr kumimoji="1" lang="en-US" altLang="ja-JP" sz="3600" dirty="0" smtClean="0"/>
              <a:t>ssignment</a:t>
            </a:r>
            <a:endParaRPr kumimoji="1" lang="ja-JP" altLang="en-US" sz="3600" dirty="0"/>
          </a:p>
        </p:txBody>
      </p:sp>
      <p:sp>
        <p:nvSpPr>
          <p:cNvPr id="71" name="テキスト ボックス 70"/>
          <p:cNvSpPr txBox="1"/>
          <p:nvPr/>
        </p:nvSpPr>
        <p:spPr>
          <a:xfrm>
            <a:off x="323662" y="2007460"/>
            <a:ext cx="811889" cy="369332"/>
          </a:xfrm>
          <a:prstGeom prst="rect">
            <a:avLst/>
          </a:prstGeom>
          <a:noFill/>
        </p:spPr>
        <p:txBody>
          <a:bodyPr wrap="none" rtlCol="0">
            <a:spAutoFit/>
          </a:bodyPr>
          <a:lstStyle/>
          <a:p>
            <a:r>
              <a:rPr kumimoji="1" lang="en-US" altLang="ja-JP" dirty="0" smtClean="0"/>
              <a:t>Device</a:t>
            </a:r>
            <a:endParaRPr kumimoji="1" lang="ja-JP" altLang="en-US" dirty="0"/>
          </a:p>
        </p:txBody>
      </p:sp>
      <p:sp>
        <p:nvSpPr>
          <p:cNvPr id="101" name="テキスト ボックス 100"/>
          <p:cNvSpPr txBox="1"/>
          <p:nvPr/>
        </p:nvSpPr>
        <p:spPr>
          <a:xfrm>
            <a:off x="3237934" y="1988840"/>
            <a:ext cx="1211357" cy="369332"/>
          </a:xfrm>
          <a:prstGeom prst="rect">
            <a:avLst/>
          </a:prstGeom>
          <a:noFill/>
        </p:spPr>
        <p:txBody>
          <a:bodyPr wrap="none" rtlCol="0">
            <a:spAutoFit/>
          </a:bodyPr>
          <a:lstStyle/>
          <a:p>
            <a:r>
              <a:rPr kumimoji="1" lang="en-US" altLang="ja-JP" dirty="0" smtClean="0"/>
              <a:t>L2R Router</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158779" cy="369332"/>
          </a:xfrm>
          <a:prstGeom prst="rect">
            <a:avLst/>
          </a:prstGeom>
          <a:noFill/>
        </p:spPr>
        <p:txBody>
          <a:bodyPr wrap="none" rtlCol="0">
            <a:spAutoFit/>
          </a:bodyPr>
          <a:lstStyle/>
          <a:p>
            <a:r>
              <a:rPr kumimoji="1" lang="en-US" altLang="ja-JP" dirty="0" smtClean="0"/>
              <a:t>Mesh root</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663642"/>
            <a:ext cx="0" cy="1872208"/>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07904"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07904" y="3749048"/>
            <a:ext cx="504056" cy="582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211960"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208634" y="5535850"/>
            <a:ext cx="237959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283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flipH="1">
            <a:off x="7871264" y="3735650"/>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p:nvPr/>
        </p:nvCxnSpPr>
        <p:spPr>
          <a:xfrm flipV="1">
            <a:off x="7871264" y="3231594"/>
            <a:ext cx="0" cy="50432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15280" y="2727538"/>
            <a:ext cx="4720" cy="1008112"/>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flipH="1" flipV="1">
            <a:off x="8167680" y="2727538"/>
            <a:ext cx="4720" cy="122413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flipH="1">
            <a:off x="7740352" y="3951402"/>
            <a:ext cx="43204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a:off x="7727248" y="3375610"/>
            <a:ext cx="13104" cy="57606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flipH="1">
            <a:off x="6948264" y="3375610"/>
            <a:ext cx="77898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flipV="1">
            <a:off x="6948264" y="3383994"/>
            <a:ext cx="0" cy="2511896"/>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a:off x="4067944" y="5895890"/>
            <a:ext cx="288032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4067944" y="3951402"/>
            <a:ext cx="0" cy="193610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flipV="1">
            <a:off x="3843612" y="3951402"/>
            <a:ext cx="8308" cy="193610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flipH="1">
            <a:off x="3851920" y="3951674"/>
            <a:ext cx="2160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899592" y="5895890"/>
            <a:ext cx="295232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899592" y="3663642"/>
            <a:ext cx="0" cy="2232248"/>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7" name="正方形/長方形 126"/>
          <p:cNvSpPr/>
          <p:nvPr/>
        </p:nvSpPr>
        <p:spPr>
          <a:xfrm>
            <a:off x="2087724" y="2492896"/>
            <a:ext cx="61206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5004048" y="2492896"/>
            <a:ext cx="61206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82353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Short address </a:t>
            </a:r>
            <a:r>
              <a:rPr lang="en-US" altLang="ja-JP" sz="3600" dirty="0" smtClean="0"/>
              <a:t>a</a:t>
            </a:r>
            <a:r>
              <a:rPr kumimoji="1" lang="en-US" altLang="ja-JP" sz="3600" dirty="0" smtClean="0"/>
              <a:t>ssignment</a:t>
            </a:r>
            <a:endParaRPr kumimoji="1" lang="ja-JP" altLang="en-US" sz="3600" dirty="0"/>
          </a:p>
        </p:txBody>
      </p:sp>
      <p:grpSp>
        <p:nvGrpSpPr>
          <p:cNvPr id="3" name="グループ化 2"/>
          <p:cNvGrpSpPr/>
          <p:nvPr/>
        </p:nvGrpSpPr>
        <p:grpSpPr>
          <a:xfrm>
            <a:off x="704663" y="2196233"/>
            <a:ext cx="5162738" cy="2223367"/>
            <a:chOff x="323662" y="1988840"/>
            <a:chExt cx="8208778" cy="3907050"/>
          </a:xfrm>
        </p:grpSpPr>
        <p:sp>
          <p:nvSpPr>
            <p:cNvPr id="71" name="テキスト ボックス 70"/>
            <p:cNvSpPr txBox="1"/>
            <p:nvPr/>
          </p:nvSpPr>
          <p:spPr>
            <a:xfrm>
              <a:off x="323662" y="2007460"/>
              <a:ext cx="811889" cy="369332"/>
            </a:xfrm>
            <a:prstGeom prst="rect">
              <a:avLst/>
            </a:prstGeom>
            <a:noFill/>
          </p:spPr>
          <p:txBody>
            <a:bodyPr wrap="none" rtlCol="0">
              <a:spAutoFit/>
            </a:bodyPr>
            <a:lstStyle/>
            <a:p>
              <a:r>
                <a:rPr kumimoji="1" lang="en-US" altLang="ja-JP" dirty="0" smtClean="0"/>
                <a:t>Device</a:t>
              </a:r>
              <a:endParaRPr kumimoji="1" lang="ja-JP" altLang="en-US" dirty="0"/>
            </a:p>
          </p:txBody>
        </p:sp>
        <p:sp>
          <p:nvSpPr>
            <p:cNvPr id="101" name="テキスト ボックス 100"/>
            <p:cNvSpPr txBox="1"/>
            <p:nvPr/>
          </p:nvSpPr>
          <p:spPr>
            <a:xfrm>
              <a:off x="3237934" y="1988840"/>
              <a:ext cx="1211357" cy="369332"/>
            </a:xfrm>
            <a:prstGeom prst="rect">
              <a:avLst/>
            </a:prstGeom>
            <a:noFill/>
          </p:spPr>
          <p:txBody>
            <a:bodyPr wrap="none" rtlCol="0">
              <a:spAutoFit/>
            </a:bodyPr>
            <a:lstStyle/>
            <a:p>
              <a:r>
                <a:rPr kumimoji="1" lang="en-US" altLang="ja-JP" dirty="0" smtClean="0"/>
                <a:t>L2R Router</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0" name="テキスト ボックス 169"/>
            <p:cNvSpPr txBox="1"/>
            <p:nvPr/>
          </p:nvSpPr>
          <p:spPr>
            <a:xfrm>
              <a:off x="6012160" y="1988840"/>
              <a:ext cx="1158779" cy="369332"/>
            </a:xfrm>
            <a:prstGeom prst="rect">
              <a:avLst/>
            </a:prstGeom>
            <a:noFill/>
          </p:spPr>
          <p:txBody>
            <a:bodyPr wrap="none" rtlCol="0">
              <a:spAutoFit/>
            </a:bodyPr>
            <a:lstStyle/>
            <a:p>
              <a:r>
                <a:rPr kumimoji="1" lang="en-US" altLang="ja-JP" dirty="0" smtClean="0"/>
                <a:t>Mesh root</a:t>
              </a:r>
              <a:endParaRPr kumimoji="1" lang="ja-JP" altLang="en-US" dirty="0"/>
            </a:p>
          </p:txBody>
        </p:sp>
        <p:pic>
          <p:nvPicPr>
            <p:cNvPr id="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662" y="2424185"/>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2430012"/>
              <a:ext cx="2520280" cy="264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9" name="直線矢印コネクタ 68"/>
            <p:cNvCxnSpPr/>
            <p:nvPr/>
          </p:nvCxnSpPr>
          <p:spPr>
            <a:xfrm flipV="1">
              <a:off x="1259632" y="3663642"/>
              <a:ext cx="0" cy="1872208"/>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1259632" y="5535850"/>
              <a:ext cx="2448272"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707904" y="3735650"/>
              <a:ext cx="0" cy="180020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3707904" y="3749048"/>
              <a:ext cx="504056" cy="582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4211960" y="3749047"/>
              <a:ext cx="0" cy="178680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p:nvPr/>
          </p:nvCxnSpPr>
          <p:spPr>
            <a:xfrm flipH="1">
              <a:off x="6588225" y="3231594"/>
              <a:ext cx="3324" cy="230425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a:off x="4208634" y="5535850"/>
              <a:ext cx="237959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6588224" y="3231594"/>
              <a:ext cx="128304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flipH="1">
              <a:off x="7871264" y="3735650"/>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p:nvPr/>
          </p:nvCxnSpPr>
          <p:spPr>
            <a:xfrm flipV="1">
              <a:off x="7871264" y="3231594"/>
              <a:ext cx="0" cy="50432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H="1">
              <a:off x="8015280" y="2727538"/>
              <a:ext cx="4720" cy="1008112"/>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flipH="1" flipV="1">
              <a:off x="8167680" y="2727538"/>
              <a:ext cx="4720" cy="1224136"/>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8023664" y="2727266"/>
              <a:ext cx="148736" cy="27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flipH="1">
              <a:off x="7740352" y="3951402"/>
              <a:ext cx="43204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a:off x="7727248" y="3375610"/>
              <a:ext cx="13104" cy="57606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flipH="1">
              <a:off x="6948264" y="3375610"/>
              <a:ext cx="77898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flipV="1">
              <a:off x="6948264" y="3383994"/>
              <a:ext cx="0" cy="2511896"/>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a:off x="4067944" y="5895890"/>
              <a:ext cx="288032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4067944" y="3951402"/>
              <a:ext cx="0" cy="193610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flipV="1">
              <a:off x="3843612" y="3951402"/>
              <a:ext cx="8308" cy="193610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flipH="1">
              <a:off x="3851920" y="3951674"/>
              <a:ext cx="2160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899592" y="5895890"/>
              <a:ext cx="2952328"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899592" y="3663642"/>
              <a:ext cx="0" cy="2232248"/>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7" name="正方形/長方形 126"/>
            <p:cNvSpPr/>
            <p:nvPr/>
          </p:nvSpPr>
          <p:spPr>
            <a:xfrm>
              <a:off x="2087724" y="2492896"/>
              <a:ext cx="61206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5004048" y="2492896"/>
              <a:ext cx="61206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5528837" y="2005358"/>
            <a:ext cx="2167363" cy="2069798"/>
            <a:chOff x="5867400" y="1676400"/>
            <a:chExt cx="2376130" cy="2304437"/>
          </a:xfrm>
          <a:effectLst>
            <a:glow rad="317500">
              <a:srgbClr val="FFFF00">
                <a:alpha val="30000"/>
              </a:srgbClr>
            </a:glow>
          </a:effectLst>
        </p:grpSpPr>
        <p:pic>
          <p:nvPicPr>
            <p:cNvPr id="3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2611" y="2108448"/>
              <a:ext cx="1780919" cy="187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7" name="直線矢印コネクタ 36"/>
            <p:cNvCxnSpPr/>
            <p:nvPr/>
          </p:nvCxnSpPr>
          <p:spPr>
            <a:xfrm>
              <a:off x="5867400" y="1685692"/>
              <a:ext cx="0" cy="576066"/>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6011282" y="1870358"/>
              <a:ext cx="8518" cy="399782"/>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5888256" y="1676400"/>
              <a:ext cx="2139250" cy="929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8027506" y="1685692"/>
              <a:ext cx="0" cy="45780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H="1">
              <a:off x="6011282" y="1838092"/>
              <a:ext cx="1872208"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7883490" y="1838092"/>
              <a:ext cx="0" cy="314694"/>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883490" y="2189748"/>
              <a:ext cx="144016"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 name="テキスト ボックス 5"/>
          <p:cNvSpPr txBox="1"/>
          <p:nvPr/>
        </p:nvSpPr>
        <p:spPr>
          <a:xfrm>
            <a:off x="390971" y="4495800"/>
            <a:ext cx="7782705" cy="1107996"/>
          </a:xfrm>
          <a:prstGeom prst="rect">
            <a:avLst/>
          </a:prstGeom>
          <a:noFill/>
        </p:spPr>
        <p:txBody>
          <a:bodyPr wrap="square" rtlCol="0">
            <a:spAutoFit/>
          </a:bodyPr>
          <a:lstStyle/>
          <a:p>
            <a:r>
              <a:rPr kumimoji="1" lang="en-US" altLang="ja-JP" sz="1800" b="1" dirty="0" smtClean="0"/>
              <a:t>Only PAN Coordinator has short address assignment function.</a:t>
            </a:r>
          </a:p>
          <a:p>
            <a:r>
              <a:rPr kumimoji="1" lang="en-US" altLang="ja-JP" sz="1600" dirty="0" smtClean="0"/>
              <a:t>If the mesh root is also PAN coordinator, it has a function to assign a short address.</a:t>
            </a:r>
          </a:p>
          <a:p>
            <a:r>
              <a:rPr kumimoji="1" lang="en-US" altLang="ja-JP" sz="1600" dirty="0" smtClean="0"/>
              <a:t>If the mesh root is not PAN coordinator, mesh root play a role of proxy using PAN coordinator direct connection (PANCDC)</a:t>
            </a:r>
            <a:endParaRPr kumimoji="1" lang="en-US" altLang="ja-JP" sz="1600" dirty="0"/>
          </a:p>
        </p:txBody>
      </p:sp>
      <p:cxnSp>
        <p:nvCxnSpPr>
          <p:cNvPr id="8" name="直線矢印コネクタ 7"/>
          <p:cNvCxnSpPr/>
          <p:nvPr/>
        </p:nvCxnSpPr>
        <p:spPr bwMode="auto">
          <a:xfrm flipH="1">
            <a:off x="7499156" y="2005358"/>
            <a:ext cx="578044" cy="1452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 name="テキスト ボックス 8"/>
          <p:cNvSpPr txBox="1"/>
          <p:nvPr/>
        </p:nvSpPr>
        <p:spPr>
          <a:xfrm>
            <a:off x="8081075" y="1854503"/>
            <a:ext cx="792525" cy="276999"/>
          </a:xfrm>
          <a:prstGeom prst="rect">
            <a:avLst/>
          </a:prstGeom>
          <a:noFill/>
        </p:spPr>
        <p:txBody>
          <a:bodyPr wrap="none" rtlCol="0">
            <a:spAutoFit/>
          </a:bodyPr>
          <a:lstStyle/>
          <a:p>
            <a:r>
              <a:rPr kumimoji="1" lang="en-US" altLang="ja-JP" dirty="0" smtClean="0"/>
              <a:t>PANCDC</a:t>
            </a:r>
            <a:endParaRPr kumimoji="1" lang="ja-JP" altLang="en-US" dirty="0"/>
          </a:p>
        </p:txBody>
      </p:sp>
      <p:sp>
        <p:nvSpPr>
          <p:cNvPr id="50" name="テキスト ボックス 49"/>
          <p:cNvSpPr txBox="1"/>
          <p:nvPr/>
        </p:nvSpPr>
        <p:spPr>
          <a:xfrm>
            <a:off x="446895" y="5562600"/>
            <a:ext cx="7782705" cy="861774"/>
          </a:xfrm>
          <a:prstGeom prst="rect">
            <a:avLst/>
          </a:prstGeom>
          <a:noFill/>
        </p:spPr>
        <p:txBody>
          <a:bodyPr wrap="square" rtlCol="0">
            <a:spAutoFit/>
          </a:bodyPr>
          <a:lstStyle/>
          <a:p>
            <a:r>
              <a:rPr kumimoji="1" lang="en-US" altLang="ja-JP" sz="1800" b="1" dirty="0" smtClean="0"/>
              <a:t>PANCDC also manages the inter mesh flooding  </a:t>
            </a:r>
          </a:p>
          <a:p>
            <a:r>
              <a:rPr kumimoji="1" lang="en-US" altLang="ja-JP" sz="1600" dirty="0" smtClean="0"/>
              <a:t>A mesh root forwards flooding data using PANCDC to PAN Coordinator and PAN Coordinator forwards all the mesh roots.</a:t>
            </a:r>
            <a:endParaRPr kumimoji="1" lang="en-US" altLang="ja-JP" sz="1600" dirty="0"/>
          </a:p>
        </p:txBody>
      </p:sp>
    </p:spTree>
    <p:extLst>
      <p:ext uri="{BB962C8B-B14F-4D97-AF65-F5344CB8AC3E}">
        <p14:creationId xmlns:p14="http://schemas.microsoft.com/office/powerpoint/2010/main" val="3485662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880787" y="3158975"/>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kumimoji="1" lang="en-US" altLang="ja-JP" sz="3600" dirty="0" smtClean="0"/>
              <a:t>Short address </a:t>
            </a:r>
            <a:r>
              <a:rPr lang="en-US" altLang="ja-JP" sz="3600" dirty="0" smtClean="0"/>
              <a:t>request on a joining device</a:t>
            </a:r>
            <a:endParaRPr kumimoji="1" lang="ja-JP" altLang="en-US" sz="3600" dirty="0"/>
          </a:p>
        </p:txBody>
      </p:sp>
      <p:sp>
        <p:nvSpPr>
          <p:cNvPr id="4" name="正方形/長方形 3"/>
          <p:cNvSpPr/>
          <p:nvPr/>
        </p:nvSpPr>
        <p:spPr>
          <a:xfrm>
            <a:off x="880787" y="3807047"/>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28213" y="3807047"/>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6" name="正方形/長方形 5"/>
          <p:cNvSpPr/>
          <p:nvPr/>
        </p:nvSpPr>
        <p:spPr>
          <a:xfrm>
            <a:off x="2837474" y="3807047"/>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p:txBody>
      </p:sp>
      <p:sp>
        <p:nvSpPr>
          <p:cNvPr id="7" name="角丸四角形 6"/>
          <p:cNvSpPr/>
          <p:nvPr/>
        </p:nvSpPr>
        <p:spPr>
          <a:xfrm>
            <a:off x="1438964" y="373503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951133" y="373503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438965" y="445511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951133" y="445511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880653" y="2527941"/>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888900" y="2527942"/>
            <a:ext cx="863962"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752862" y="2527942"/>
            <a:ext cx="1152261"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80787" y="5175199"/>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18" name="角丸四角形 17"/>
          <p:cNvSpPr/>
          <p:nvPr/>
        </p:nvSpPr>
        <p:spPr>
          <a:xfrm>
            <a:off x="1168819"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176931"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3167156"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642244"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1328213"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矢印コネクタ 24"/>
          <p:cNvCxnSpPr/>
          <p:nvPr/>
        </p:nvCxnSpPr>
        <p:spPr>
          <a:xfrm flipV="1">
            <a:off x="1971873" y="4167087"/>
            <a:ext cx="7839" cy="1863493"/>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755576" y="2060848"/>
            <a:ext cx="3350469" cy="369332"/>
          </a:xfrm>
          <a:prstGeom prst="rect">
            <a:avLst/>
          </a:prstGeom>
          <a:noFill/>
        </p:spPr>
        <p:txBody>
          <a:bodyPr wrap="none" rtlCol="0">
            <a:spAutoFit/>
          </a:bodyPr>
          <a:lstStyle/>
          <a:p>
            <a:r>
              <a:rPr lang="en-US" altLang="ja-JP" dirty="0" smtClean="0"/>
              <a:t>Device requesting a short address</a:t>
            </a:r>
            <a:endParaRPr kumimoji="1" lang="ja-JP" altLang="en-US" dirty="0"/>
          </a:p>
        </p:txBody>
      </p:sp>
      <p:sp>
        <p:nvSpPr>
          <p:cNvPr id="103" name="TextBox 159"/>
          <p:cNvSpPr txBox="1"/>
          <p:nvPr/>
        </p:nvSpPr>
        <p:spPr>
          <a:xfrm>
            <a:off x="4716016" y="2060848"/>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effectLst/>
                <a:uLnTx/>
                <a:uFillTx/>
              </a:rPr>
              <a:t>L2R</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111" name="TextBox 169"/>
          <p:cNvSpPr txBox="1"/>
          <p:nvPr/>
        </p:nvSpPr>
        <p:spPr>
          <a:xfrm>
            <a:off x="5390785" y="2852936"/>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altLang="ja-JP" sz="1050" kern="0" noProof="0" dirty="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lang="en-US" sz="1050" kern="0" dirty="0" smtClean="0">
                <a:solidFill>
                  <a:sysClr val="windowText" lastClr="000000"/>
                </a:solidFill>
              </a:rPr>
              <a:t>DATA</a:t>
            </a: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12" name="Rectangle 171"/>
          <p:cNvSpPr/>
          <p:nvPr/>
        </p:nvSpPr>
        <p:spPr>
          <a:xfrm>
            <a:off x="4960021" y="2492896"/>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3" name="Straight Connector 172"/>
          <p:cNvCxnSpPr>
            <a:stCxn id="112" idx="2"/>
            <a:endCxn id="114" idx="0"/>
          </p:cNvCxnSpPr>
          <p:nvPr/>
        </p:nvCxnSpPr>
        <p:spPr>
          <a:xfrm flipH="1">
            <a:off x="5338453" y="2755239"/>
            <a:ext cx="3622" cy="2706489"/>
          </a:xfrm>
          <a:prstGeom prst="line">
            <a:avLst/>
          </a:prstGeom>
          <a:noFill/>
          <a:ln w="19050" cap="flat" cmpd="sng" algn="ctr">
            <a:solidFill>
              <a:sysClr val="windowText" lastClr="000000"/>
            </a:solidFill>
            <a:prstDash val="solid"/>
            <a:miter lim="800000"/>
          </a:ln>
          <a:effectLst/>
        </p:spPr>
      </p:cxnSp>
      <p:sp>
        <p:nvSpPr>
          <p:cNvPr id="114" name="Rectangle 173"/>
          <p:cNvSpPr/>
          <p:nvPr/>
        </p:nvSpPr>
        <p:spPr>
          <a:xfrm>
            <a:off x="4956399" y="5461728"/>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5" name="Rectangle 175"/>
          <p:cNvSpPr/>
          <p:nvPr/>
        </p:nvSpPr>
        <p:spPr>
          <a:xfrm>
            <a:off x="7059159" y="2492896"/>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6" name="Straight Connector 176"/>
          <p:cNvCxnSpPr>
            <a:stCxn id="115" idx="2"/>
            <a:endCxn id="117" idx="0"/>
          </p:cNvCxnSpPr>
          <p:nvPr/>
        </p:nvCxnSpPr>
        <p:spPr>
          <a:xfrm flipH="1">
            <a:off x="7437591" y="2755239"/>
            <a:ext cx="3622" cy="2705537"/>
          </a:xfrm>
          <a:prstGeom prst="line">
            <a:avLst/>
          </a:prstGeom>
          <a:noFill/>
          <a:ln w="19050" cap="flat" cmpd="sng" algn="ctr">
            <a:solidFill>
              <a:sysClr val="windowText" lastClr="000000"/>
            </a:solidFill>
            <a:prstDash val="solid"/>
            <a:miter lim="800000"/>
          </a:ln>
          <a:effectLst/>
        </p:spPr>
      </p:cxnSp>
      <p:sp>
        <p:nvSpPr>
          <p:cNvPr id="117" name="Rectangle 177"/>
          <p:cNvSpPr/>
          <p:nvPr/>
        </p:nvSpPr>
        <p:spPr>
          <a:xfrm>
            <a:off x="7055537" y="5460776"/>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8" name="TextBox 179"/>
          <p:cNvSpPr txBox="1"/>
          <p:nvPr/>
        </p:nvSpPr>
        <p:spPr>
          <a:xfrm>
            <a:off x="6948264" y="2106547"/>
            <a:ext cx="896400"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altLang="ja-JP" sz="1050" kern="0" dirty="0" smtClean="0">
                <a:solidFill>
                  <a:sysClr val="windowText" lastClr="000000"/>
                </a:solidFill>
              </a:rPr>
              <a:t>IEEE802.15.4</a:t>
            </a:r>
            <a:endParaRPr kumimoji="1" lang="en-US" sz="1050" b="0" i="0" u="none" strike="noStrike" kern="0" cap="none" spc="0" normalizeH="0" baseline="0" noProof="0" dirty="0">
              <a:ln>
                <a:noFill/>
              </a:ln>
              <a:solidFill>
                <a:sysClr val="windowText" lastClr="000000"/>
              </a:solidFill>
              <a:effectLst/>
              <a:uLnTx/>
              <a:uFillTx/>
            </a:endParaRPr>
          </a:p>
        </p:txBody>
      </p:sp>
      <p:sp>
        <p:nvSpPr>
          <p:cNvPr id="119" name="Rectangle 181"/>
          <p:cNvSpPr/>
          <p:nvPr/>
        </p:nvSpPr>
        <p:spPr>
          <a:xfrm>
            <a:off x="6015782" y="2492896"/>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0" name="Straight Connector 182"/>
          <p:cNvCxnSpPr>
            <a:stCxn id="119" idx="2"/>
            <a:endCxn id="121" idx="0"/>
          </p:cNvCxnSpPr>
          <p:nvPr/>
        </p:nvCxnSpPr>
        <p:spPr>
          <a:xfrm flipH="1">
            <a:off x="6394214" y="2755239"/>
            <a:ext cx="3622" cy="2689985"/>
          </a:xfrm>
          <a:prstGeom prst="line">
            <a:avLst/>
          </a:prstGeom>
          <a:noFill/>
          <a:ln w="19050" cap="flat" cmpd="sng" algn="ctr">
            <a:solidFill>
              <a:sysClr val="windowText" lastClr="000000"/>
            </a:solidFill>
            <a:prstDash val="solid"/>
            <a:miter lim="800000"/>
          </a:ln>
          <a:effectLst/>
        </p:spPr>
      </p:cxnSp>
      <p:sp>
        <p:nvSpPr>
          <p:cNvPr id="121" name="Rectangle 183"/>
          <p:cNvSpPr/>
          <p:nvPr/>
        </p:nvSpPr>
        <p:spPr>
          <a:xfrm>
            <a:off x="6012160" y="5445224"/>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22" name="TextBox 184"/>
          <p:cNvSpPr txBox="1"/>
          <p:nvPr/>
        </p:nvSpPr>
        <p:spPr>
          <a:xfrm>
            <a:off x="6372200" y="2960398"/>
            <a:ext cx="1084091"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noProof="0" dirty="0" smtClean="0">
                <a:solidFill>
                  <a:sysClr val="windowText" lastClr="000000"/>
                </a:solidFill>
              </a:rPr>
              <a:t>MCPS-</a:t>
            </a:r>
            <a:r>
              <a:rPr lang="en-US" sz="1050" kern="0" noProof="0" dirty="0" err="1" smtClean="0">
                <a:solidFill>
                  <a:sysClr val="windowText" lastClr="000000"/>
                </a:solidFill>
              </a:rPr>
              <a:t>DATA.request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26" name="TextBox 190"/>
          <p:cNvSpPr txBox="1"/>
          <p:nvPr/>
        </p:nvSpPr>
        <p:spPr>
          <a:xfrm>
            <a:off x="6098472" y="2060848"/>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050" kern="0" noProof="0" dirty="0" smtClean="0"/>
              <a:t>MMI</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cxnSp>
        <p:nvCxnSpPr>
          <p:cNvPr id="134" name="Straight Arrow Connector 166"/>
          <p:cNvCxnSpPr/>
          <p:nvPr/>
        </p:nvCxnSpPr>
        <p:spPr>
          <a:xfrm>
            <a:off x="5364088" y="3248430"/>
            <a:ext cx="1033748" cy="0"/>
          </a:xfrm>
          <a:prstGeom prst="straightConnector1">
            <a:avLst/>
          </a:prstGeom>
          <a:noFill/>
          <a:ln w="19050" cap="flat" cmpd="sng" algn="ctr">
            <a:solidFill>
              <a:sysClr val="windowText" lastClr="000000"/>
            </a:solidFill>
            <a:prstDash val="solid"/>
            <a:miter lim="800000"/>
            <a:tailEnd type="triangle"/>
          </a:ln>
          <a:effectLst/>
        </p:spPr>
      </p:cxnSp>
      <p:cxnSp>
        <p:nvCxnSpPr>
          <p:cNvPr id="135" name="Straight Arrow Connector 166"/>
          <p:cNvCxnSpPr/>
          <p:nvPr/>
        </p:nvCxnSpPr>
        <p:spPr>
          <a:xfrm>
            <a:off x="6397836" y="3361967"/>
            <a:ext cx="1043377" cy="0"/>
          </a:xfrm>
          <a:prstGeom prst="straightConnector1">
            <a:avLst/>
          </a:prstGeom>
          <a:noFill/>
          <a:ln w="19050" cap="flat" cmpd="sng" algn="ctr">
            <a:solidFill>
              <a:sysClr val="windowText" lastClr="000000"/>
            </a:solidFill>
            <a:prstDash val="solid"/>
            <a:miter lim="800000"/>
            <a:tailEnd type="triangle"/>
          </a:ln>
          <a:effectLst/>
        </p:spPr>
      </p:cxnSp>
      <p:cxnSp>
        <p:nvCxnSpPr>
          <p:cNvPr id="140" name="Straight Arrow Connector 166"/>
          <p:cNvCxnSpPr/>
          <p:nvPr/>
        </p:nvCxnSpPr>
        <p:spPr>
          <a:xfrm>
            <a:off x="7434061" y="3548161"/>
            <a:ext cx="713234"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141" name="TextBox 167"/>
          <p:cNvSpPr txBox="1"/>
          <p:nvPr/>
        </p:nvSpPr>
        <p:spPr>
          <a:xfrm>
            <a:off x="7452320" y="3303888"/>
            <a:ext cx="67839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AA-RQ IE</a:t>
            </a:r>
            <a:endParaRPr kumimoji="1" lang="en-US" sz="1050" b="0" i="0" u="none" strike="noStrike" kern="0" cap="none" spc="0" normalizeH="0" baseline="0" noProof="0" dirty="0">
              <a:ln>
                <a:noFill/>
              </a:ln>
              <a:solidFill>
                <a:sysClr val="windowText" lastClr="000000"/>
              </a:solidFill>
              <a:effectLst/>
              <a:uLnTx/>
              <a:uFillTx/>
            </a:endParaRPr>
          </a:p>
        </p:txBody>
      </p:sp>
      <p:sp>
        <p:nvSpPr>
          <p:cNvPr id="40" name="TextBox 169"/>
          <p:cNvSpPr txBox="1"/>
          <p:nvPr/>
        </p:nvSpPr>
        <p:spPr>
          <a:xfrm>
            <a:off x="5386814" y="3608470"/>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altLang="ja-JP" sz="1050" kern="0" noProof="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lang="en-US" sz="1050" kern="0" dirty="0" smtClean="0">
                <a:solidFill>
                  <a:sysClr val="windowText" lastClr="000000"/>
                </a:solidFill>
              </a:rPr>
              <a:t>DATA</a:t>
            </a:r>
            <a:r>
              <a:rPr kumimoji="1" lang="en-US" sz="1050" b="0" i="0" u="none" strike="noStrike" kern="0" cap="none" spc="0" normalizeH="0" baseline="0" noProof="0" dirty="0" smtClean="0">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41" name="TextBox 184"/>
          <p:cNvSpPr txBox="1"/>
          <p:nvPr/>
        </p:nvSpPr>
        <p:spPr>
          <a:xfrm>
            <a:off x="6372200" y="3464454"/>
            <a:ext cx="1084091"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noProof="0" dirty="0" smtClean="0">
                <a:solidFill>
                  <a:sysClr val="windowText" lastClr="000000"/>
                </a:solidFill>
              </a:rPr>
              <a:t>MCPS-</a:t>
            </a:r>
            <a:r>
              <a:rPr lang="en-US" sz="1050" kern="0" noProof="0" dirty="0" err="1" smtClean="0">
                <a:solidFill>
                  <a:sysClr val="windowText" lastClr="000000"/>
                </a:solidFill>
              </a:rPr>
              <a:t>DATA.confirm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42" name="Straight Arrow Connector 166"/>
          <p:cNvCxnSpPr/>
          <p:nvPr/>
        </p:nvCxnSpPr>
        <p:spPr>
          <a:xfrm>
            <a:off x="5360117" y="4003964"/>
            <a:ext cx="1033748"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43" name="Straight Arrow Connector 166"/>
          <p:cNvCxnSpPr/>
          <p:nvPr/>
        </p:nvCxnSpPr>
        <p:spPr>
          <a:xfrm>
            <a:off x="6393865" y="3866023"/>
            <a:ext cx="10433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44" name="直線矢印コネクタ 43"/>
          <p:cNvCxnSpPr/>
          <p:nvPr/>
        </p:nvCxnSpPr>
        <p:spPr>
          <a:xfrm flipV="1">
            <a:off x="1547664" y="4221088"/>
            <a:ext cx="0" cy="1872208"/>
          </a:xfrm>
          <a:prstGeom prst="straightConnector1">
            <a:avLst/>
          </a:prstGeom>
          <a:ln w="38100">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5" name="TextBox 167"/>
          <p:cNvSpPr txBox="1"/>
          <p:nvPr/>
        </p:nvSpPr>
        <p:spPr>
          <a:xfrm>
            <a:off x="1824696" y="6093296"/>
            <a:ext cx="67839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AA-RQ IE</a:t>
            </a:r>
            <a:endParaRPr kumimoji="1" lang="en-US" sz="1050" b="0" i="0" u="none" strike="noStrike" kern="0" cap="none" spc="0" normalizeH="0" baseline="0" noProof="0" dirty="0">
              <a:ln>
                <a:noFill/>
              </a:ln>
              <a:solidFill>
                <a:sysClr val="windowText" lastClr="000000"/>
              </a:solidFill>
              <a:effectLst/>
              <a:uLnTx/>
              <a:uFillTx/>
            </a:endParaRPr>
          </a:p>
        </p:txBody>
      </p:sp>
      <p:sp>
        <p:nvSpPr>
          <p:cNvPr id="46" name="TextBox 167"/>
          <p:cNvSpPr txBox="1"/>
          <p:nvPr/>
        </p:nvSpPr>
        <p:spPr>
          <a:xfrm>
            <a:off x="1000238" y="6093296"/>
            <a:ext cx="6559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AA-RP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47" name="Straight Arrow Connector 166"/>
          <p:cNvCxnSpPr/>
          <p:nvPr/>
        </p:nvCxnSpPr>
        <p:spPr>
          <a:xfrm>
            <a:off x="7452320" y="4841951"/>
            <a:ext cx="713234"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48" name="TextBox 167"/>
          <p:cNvSpPr txBox="1"/>
          <p:nvPr/>
        </p:nvSpPr>
        <p:spPr>
          <a:xfrm>
            <a:off x="7470579" y="4597678"/>
            <a:ext cx="6559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AA-RP IE</a:t>
            </a:r>
            <a:endParaRPr kumimoji="1" lang="en-US" sz="1050" b="0" i="0" u="none" strike="noStrike" kern="0" cap="none" spc="0" normalizeH="0" baseline="0" noProof="0" dirty="0">
              <a:ln>
                <a:noFill/>
              </a:ln>
              <a:solidFill>
                <a:sysClr val="windowText" lastClr="000000"/>
              </a:solidFill>
              <a:effectLst/>
              <a:uLnTx/>
              <a:uFillTx/>
            </a:endParaRPr>
          </a:p>
        </p:txBody>
      </p:sp>
      <p:sp>
        <p:nvSpPr>
          <p:cNvPr id="49" name="TextBox 169"/>
          <p:cNvSpPr txBox="1"/>
          <p:nvPr/>
        </p:nvSpPr>
        <p:spPr>
          <a:xfrm>
            <a:off x="5306884" y="4741694"/>
            <a:ext cx="1061346"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altLang="ja-JP" sz="1050" kern="0" noProof="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lang="en-US" sz="1050" kern="0" dirty="0" smtClean="0">
                <a:solidFill>
                  <a:sysClr val="windowText" lastClr="000000"/>
                </a:solidFill>
              </a:rPr>
              <a:t>DATA</a:t>
            </a:r>
            <a:r>
              <a:rPr kumimoji="1" lang="en-US" sz="1050" b="0" i="0" u="none" strike="noStrike" kern="0" cap="none" spc="0" normalizeH="0" baseline="0" noProof="0" dirty="0" smtClean="0">
                <a:ln>
                  <a:noFill/>
                </a:ln>
                <a:solidFill>
                  <a:sysClr val="windowText" lastClr="000000"/>
                </a:solidFill>
                <a:effectLst/>
                <a:uLnTx/>
                <a:uFillTx/>
              </a:rPr>
              <a:t>.indication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50" name="TextBox 184"/>
          <p:cNvSpPr txBox="1"/>
          <p:nvPr/>
        </p:nvSpPr>
        <p:spPr>
          <a:xfrm>
            <a:off x="6372200" y="4597678"/>
            <a:ext cx="1084091"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noProof="0" dirty="0" smtClean="0">
                <a:solidFill>
                  <a:sysClr val="windowText" lastClr="000000"/>
                </a:solidFill>
              </a:rPr>
              <a:t>MCPS-</a:t>
            </a:r>
            <a:r>
              <a:rPr lang="en-US" sz="1050" kern="0" noProof="0" dirty="0" err="1" smtClean="0">
                <a:solidFill>
                  <a:sysClr val="windowText" lastClr="000000"/>
                </a:solidFill>
              </a:rPr>
              <a:t>DATA.indication</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51" name="Straight Arrow Connector 166"/>
          <p:cNvCxnSpPr/>
          <p:nvPr/>
        </p:nvCxnSpPr>
        <p:spPr>
          <a:xfrm>
            <a:off x="5360117" y="5137188"/>
            <a:ext cx="1033748"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52" name="Straight Arrow Connector 166"/>
          <p:cNvCxnSpPr/>
          <p:nvPr/>
        </p:nvCxnSpPr>
        <p:spPr>
          <a:xfrm>
            <a:off x="6393865" y="4999247"/>
            <a:ext cx="10433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3" name="テキスト ボックス 2"/>
          <p:cNvSpPr txBox="1"/>
          <p:nvPr/>
        </p:nvSpPr>
        <p:spPr>
          <a:xfrm>
            <a:off x="4612360" y="6098730"/>
            <a:ext cx="4306564" cy="276999"/>
          </a:xfrm>
          <a:prstGeom prst="rect">
            <a:avLst/>
          </a:prstGeom>
          <a:noFill/>
        </p:spPr>
        <p:txBody>
          <a:bodyPr wrap="none" rtlCol="0">
            <a:spAutoFit/>
          </a:bodyPr>
          <a:lstStyle/>
          <a:p>
            <a:r>
              <a:rPr kumimoji="1" lang="en-US" altLang="ja-JP" dirty="0" smtClean="0"/>
              <a:t>L2R invokes MMI-</a:t>
            </a:r>
            <a:r>
              <a:rPr kumimoji="1" lang="en-US" altLang="ja-JP" dirty="0" err="1" smtClean="0"/>
              <a:t>DATA.request</a:t>
            </a:r>
            <a:r>
              <a:rPr kumimoji="1" lang="en-US" altLang="ja-JP" dirty="0" smtClean="0"/>
              <a:t> to invoke MCPS-</a:t>
            </a:r>
            <a:r>
              <a:rPr kumimoji="1" lang="en-US" altLang="ja-JP" dirty="0" err="1" smtClean="0"/>
              <a:t>DATA.request</a:t>
            </a:r>
            <a:r>
              <a:rPr kumimoji="1" lang="en-US" altLang="ja-JP" dirty="0" smtClean="0"/>
              <a:t>.</a:t>
            </a:r>
            <a:endParaRPr kumimoji="1" lang="ja-JP" altLang="en-US" dirty="0"/>
          </a:p>
        </p:txBody>
      </p:sp>
    </p:spTree>
    <p:extLst>
      <p:ext uri="{BB962C8B-B14F-4D97-AF65-F5344CB8AC3E}">
        <p14:creationId xmlns:p14="http://schemas.microsoft.com/office/powerpoint/2010/main" val="1132192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23662" y="3158975"/>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2" name="タイトル 1"/>
          <p:cNvSpPr>
            <a:spLocks noGrp="1"/>
          </p:cNvSpPr>
          <p:nvPr>
            <p:ph type="title"/>
          </p:nvPr>
        </p:nvSpPr>
        <p:spPr/>
        <p:txBody>
          <a:bodyPr>
            <a:normAutofit fontScale="90000"/>
          </a:bodyPr>
          <a:lstStyle/>
          <a:p>
            <a:r>
              <a:rPr kumimoji="1" lang="en-US" altLang="ja-JP" sz="3600" dirty="0" smtClean="0"/>
              <a:t>Short address </a:t>
            </a:r>
            <a:r>
              <a:rPr lang="en-US" altLang="ja-JP" sz="3600" dirty="0" smtClean="0"/>
              <a:t>a</a:t>
            </a:r>
            <a:r>
              <a:rPr kumimoji="1" lang="en-US" altLang="ja-JP" sz="3600" dirty="0" smtClean="0"/>
              <a:t>ssignment</a:t>
            </a:r>
            <a:r>
              <a:rPr lang="ja-JP" altLang="en-US" sz="3600" dirty="0"/>
              <a:t> </a:t>
            </a:r>
            <a:r>
              <a:rPr lang="en-US" altLang="ja-JP" sz="3600" dirty="0" smtClean="0"/>
              <a:t>on a mesh root</a:t>
            </a:r>
            <a:br>
              <a:rPr lang="en-US" altLang="ja-JP" sz="3600" dirty="0" smtClean="0"/>
            </a:br>
            <a:r>
              <a:rPr lang="en-US" altLang="ja-JP" sz="3600" dirty="0" smtClean="0"/>
              <a:t>(Option </a:t>
            </a:r>
            <a:r>
              <a:rPr lang="en-US" altLang="ja-JP" sz="3600" dirty="0" smtClean="0"/>
              <a:t>1 – APL does)</a:t>
            </a:r>
            <a:endParaRPr kumimoji="1" lang="ja-JP" altLang="en-US" sz="3600" dirty="0"/>
          </a:p>
        </p:txBody>
      </p:sp>
      <p:sp>
        <p:nvSpPr>
          <p:cNvPr id="4" name="正方形/長方形 3"/>
          <p:cNvSpPr/>
          <p:nvPr/>
        </p:nvSpPr>
        <p:spPr>
          <a:xfrm>
            <a:off x="323662" y="3807047"/>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71088" y="3807047"/>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6" name="正方形/長方形 5"/>
          <p:cNvSpPr/>
          <p:nvPr/>
        </p:nvSpPr>
        <p:spPr>
          <a:xfrm>
            <a:off x="2280349" y="3807047"/>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p:txBody>
      </p:sp>
      <p:sp>
        <p:nvSpPr>
          <p:cNvPr id="7" name="角丸四角形 6"/>
          <p:cNvSpPr/>
          <p:nvPr/>
        </p:nvSpPr>
        <p:spPr>
          <a:xfrm>
            <a:off x="881839" y="373503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394008" y="373503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81840" y="445511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94008" y="445511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23528" y="2527941"/>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331774"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339752"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23662" y="5175199"/>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18" name="角丸四角形 17"/>
          <p:cNvSpPr/>
          <p:nvPr/>
        </p:nvSpPr>
        <p:spPr>
          <a:xfrm>
            <a:off x="611694"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619806"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2610031"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085119"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71088"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2538023" y="2646205"/>
            <a:ext cx="504124" cy="32423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solidFill>
                  <a:schemeClr val="tx1"/>
                </a:solidFill>
              </a:rPr>
              <a:t>AA</a:t>
            </a:r>
          </a:p>
          <a:p>
            <a:pPr algn="ctr"/>
            <a:endParaRPr kumimoji="1" lang="ja-JP" altLang="en-US" sz="800" dirty="0">
              <a:solidFill>
                <a:schemeClr val="tx1"/>
              </a:solidFill>
            </a:endParaRPr>
          </a:p>
        </p:txBody>
      </p:sp>
      <p:cxnSp>
        <p:nvCxnSpPr>
          <p:cNvPr id="25" name="直線矢印コネクタ 24"/>
          <p:cNvCxnSpPr/>
          <p:nvPr/>
        </p:nvCxnSpPr>
        <p:spPr>
          <a:xfrm flipV="1">
            <a:off x="1018016" y="3510300"/>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1025857" y="3510300"/>
            <a:ext cx="1728190" cy="9001"/>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754047" y="2843458"/>
            <a:ext cx="0" cy="67613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2754047" y="2862228"/>
            <a:ext cx="144017"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2898064" y="2862228"/>
            <a:ext cx="9320" cy="8013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1370217" y="3654316"/>
            <a:ext cx="1527847"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1378056" y="3654316"/>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23662" y="2060848"/>
            <a:ext cx="3043141" cy="369332"/>
          </a:xfrm>
          <a:prstGeom prst="rect">
            <a:avLst/>
          </a:prstGeom>
          <a:noFill/>
        </p:spPr>
        <p:txBody>
          <a:bodyPr wrap="none" rtlCol="0">
            <a:spAutoFit/>
          </a:bodyPr>
          <a:lstStyle/>
          <a:p>
            <a:r>
              <a:rPr kumimoji="1" lang="en-US" altLang="ja-JP" dirty="0" smtClean="0"/>
              <a:t>Mesh root on PAN coordinator</a:t>
            </a:r>
            <a:endParaRPr kumimoji="1" lang="ja-JP" altLang="en-US" dirty="0"/>
          </a:p>
        </p:txBody>
      </p:sp>
      <p:sp>
        <p:nvSpPr>
          <p:cNvPr id="72" name="正方形/長方形 71"/>
          <p:cNvSpPr/>
          <p:nvPr/>
        </p:nvSpPr>
        <p:spPr>
          <a:xfrm>
            <a:off x="3852054" y="3168267"/>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73" name="正方形/長方形 72"/>
          <p:cNvSpPr/>
          <p:nvPr/>
        </p:nvSpPr>
        <p:spPr>
          <a:xfrm>
            <a:off x="3852054" y="3816339"/>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4299480" y="3816339"/>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75" name="正方形/長方形 74"/>
          <p:cNvSpPr/>
          <p:nvPr/>
        </p:nvSpPr>
        <p:spPr>
          <a:xfrm>
            <a:off x="5808741" y="3816339"/>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p:txBody>
      </p:sp>
      <p:sp>
        <p:nvSpPr>
          <p:cNvPr id="76" name="角丸四角形 75"/>
          <p:cNvSpPr/>
          <p:nvPr/>
        </p:nvSpPr>
        <p:spPr>
          <a:xfrm>
            <a:off x="4410231" y="374433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5922400" y="374433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4410232" y="446441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5922400" y="446441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3851920" y="2537233"/>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4860166"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2" name="正方形/長方形 81"/>
          <p:cNvSpPr/>
          <p:nvPr/>
        </p:nvSpPr>
        <p:spPr>
          <a:xfrm>
            <a:off x="5868144"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3852054" y="5184491"/>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84" name="角丸四角形 83"/>
          <p:cNvSpPr/>
          <p:nvPr/>
        </p:nvSpPr>
        <p:spPr>
          <a:xfrm>
            <a:off x="4140086"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5148198"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6138423"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a:off x="5613511"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角丸四角形 87"/>
          <p:cNvSpPr/>
          <p:nvPr/>
        </p:nvSpPr>
        <p:spPr>
          <a:xfrm>
            <a:off x="4299480"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角丸四角形 88"/>
          <p:cNvSpPr/>
          <p:nvPr/>
        </p:nvSpPr>
        <p:spPr>
          <a:xfrm>
            <a:off x="5922400" y="2554455"/>
            <a:ext cx="828779" cy="4424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solidFill>
                  <a:schemeClr val="tx1"/>
                </a:solidFill>
              </a:rPr>
              <a:t>Alternate AA</a:t>
            </a:r>
          </a:p>
          <a:p>
            <a:pPr algn="ctr"/>
            <a:endParaRPr kumimoji="1" lang="ja-JP" altLang="en-US" sz="800" dirty="0">
              <a:solidFill>
                <a:schemeClr val="tx1"/>
              </a:solidFill>
            </a:endParaRPr>
          </a:p>
        </p:txBody>
      </p:sp>
      <p:cxnSp>
        <p:nvCxnSpPr>
          <p:cNvPr id="90" name="直線矢印コネクタ 89"/>
          <p:cNvCxnSpPr/>
          <p:nvPr/>
        </p:nvCxnSpPr>
        <p:spPr>
          <a:xfrm flipV="1">
            <a:off x="4546408" y="3519592"/>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flipH="1">
            <a:off x="4554249" y="3528593"/>
            <a:ext cx="172819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6282439" y="2852750"/>
            <a:ext cx="0" cy="675843"/>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H="1">
            <a:off x="6282439" y="2871520"/>
            <a:ext cx="144017"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flipV="1">
            <a:off x="6426456" y="2862228"/>
            <a:ext cx="0" cy="8013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flipV="1">
            <a:off x="4898609" y="3654316"/>
            <a:ext cx="1537167" cy="9292"/>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flipV="1">
            <a:off x="4906448" y="3663608"/>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3852054" y="2070140"/>
            <a:ext cx="2507546" cy="369332"/>
          </a:xfrm>
          <a:prstGeom prst="rect">
            <a:avLst/>
          </a:prstGeom>
          <a:noFill/>
        </p:spPr>
        <p:txBody>
          <a:bodyPr wrap="none" rtlCol="0">
            <a:spAutoFit/>
          </a:bodyPr>
          <a:lstStyle/>
          <a:p>
            <a:r>
              <a:rPr kumimoji="1" lang="en-US" altLang="ja-JP" dirty="0" smtClean="0"/>
              <a:t>Mesh root with PANC DC</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1561" y="2492896"/>
            <a:ext cx="1780919" cy="187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0" name="直線矢印コネクタ 149"/>
          <p:cNvCxnSpPr/>
          <p:nvPr/>
        </p:nvCxnSpPr>
        <p:spPr>
          <a:xfrm>
            <a:off x="6516350" y="2070140"/>
            <a:ext cx="0" cy="576066"/>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 name="直線矢印コネクタ 152"/>
          <p:cNvCxnSpPr/>
          <p:nvPr/>
        </p:nvCxnSpPr>
        <p:spPr>
          <a:xfrm flipH="1" flipV="1">
            <a:off x="6660232" y="2254806"/>
            <a:ext cx="8518" cy="399782"/>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4" name="直線矢印コネクタ 153"/>
          <p:cNvCxnSpPr/>
          <p:nvPr/>
        </p:nvCxnSpPr>
        <p:spPr>
          <a:xfrm flipH="1">
            <a:off x="6537206" y="2060848"/>
            <a:ext cx="2139250" cy="929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p:nvPr/>
        </p:nvCxnSpPr>
        <p:spPr>
          <a:xfrm flipV="1">
            <a:off x="8676456" y="2070140"/>
            <a:ext cx="0" cy="45780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p:nvPr/>
        </p:nvCxnSpPr>
        <p:spPr>
          <a:xfrm flipH="1">
            <a:off x="6660232" y="2222540"/>
            <a:ext cx="1872208"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3" name="直線矢印コネクタ 162"/>
          <p:cNvCxnSpPr/>
          <p:nvPr/>
        </p:nvCxnSpPr>
        <p:spPr>
          <a:xfrm flipV="1">
            <a:off x="8532440" y="2222540"/>
            <a:ext cx="0" cy="314694"/>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8" name="直線矢印コネクタ 167"/>
          <p:cNvCxnSpPr/>
          <p:nvPr/>
        </p:nvCxnSpPr>
        <p:spPr>
          <a:xfrm>
            <a:off x="8532440" y="2574196"/>
            <a:ext cx="144016"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7172907" y="4365104"/>
            <a:ext cx="1719573" cy="369332"/>
          </a:xfrm>
          <a:prstGeom prst="rect">
            <a:avLst/>
          </a:prstGeom>
          <a:noFill/>
        </p:spPr>
        <p:txBody>
          <a:bodyPr wrap="none" rtlCol="0">
            <a:spAutoFit/>
          </a:bodyPr>
          <a:lstStyle/>
          <a:p>
            <a:r>
              <a:rPr kumimoji="1" lang="en-US" altLang="ja-JP" dirty="0" smtClean="0"/>
              <a:t>PAN coordinator</a:t>
            </a:r>
            <a:endParaRPr kumimoji="1" lang="ja-JP" altLang="en-US" dirty="0"/>
          </a:p>
        </p:txBody>
      </p:sp>
      <p:sp>
        <p:nvSpPr>
          <p:cNvPr id="171" name="テキスト ボックス 170"/>
          <p:cNvSpPr txBox="1"/>
          <p:nvPr/>
        </p:nvSpPr>
        <p:spPr>
          <a:xfrm>
            <a:off x="7161546" y="1628800"/>
            <a:ext cx="1010854" cy="369332"/>
          </a:xfrm>
          <a:prstGeom prst="rect">
            <a:avLst/>
          </a:prstGeom>
          <a:noFill/>
        </p:spPr>
        <p:txBody>
          <a:bodyPr wrap="none" rtlCol="0">
            <a:spAutoFit/>
          </a:bodyPr>
          <a:lstStyle/>
          <a:p>
            <a:r>
              <a:rPr kumimoji="1" lang="en-US" altLang="ja-JP" dirty="0" smtClean="0"/>
              <a:t>PANC DC</a:t>
            </a:r>
            <a:endParaRPr kumimoji="1" lang="ja-JP" altLang="en-US" dirty="0"/>
          </a:p>
        </p:txBody>
      </p:sp>
      <p:cxnSp>
        <p:nvCxnSpPr>
          <p:cNvPr id="1032" name="直線コネクタ 1031"/>
          <p:cNvCxnSpPr/>
          <p:nvPr/>
        </p:nvCxnSpPr>
        <p:spPr>
          <a:xfrm>
            <a:off x="3563888" y="1556792"/>
            <a:ext cx="0" cy="51125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7315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en-US" altLang="ja-JP" sz="3600" dirty="0"/>
              <a:t>Short address assignment</a:t>
            </a:r>
            <a:r>
              <a:rPr lang="ja-JP" altLang="en-US" sz="3600" dirty="0"/>
              <a:t> </a:t>
            </a:r>
            <a:r>
              <a:rPr lang="en-US" altLang="ja-JP" sz="3600" dirty="0"/>
              <a:t>on a mesh </a:t>
            </a:r>
            <a:r>
              <a:rPr lang="en-US" altLang="ja-JP" sz="3600" dirty="0" smtClean="0"/>
              <a:t>root</a:t>
            </a:r>
            <a:br>
              <a:rPr lang="en-US" altLang="ja-JP" sz="3600" dirty="0" smtClean="0"/>
            </a:br>
            <a:r>
              <a:rPr lang="en-US" altLang="ja-JP" sz="3600" dirty="0" smtClean="0"/>
              <a:t>(Option 1)</a:t>
            </a:r>
            <a:endParaRPr kumimoji="1" lang="ja-JP" altLang="en-US" sz="3600" dirty="0"/>
          </a:p>
        </p:txBody>
      </p:sp>
      <p:sp>
        <p:nvSpPr>
          <p:cNvPr id="6" name="TextBox 158"/>
          <p:cNvSpPr txBox="1"/>
          <p:nvPr/>
        </p:nvSpPr>
        <p:spPr>
          <a:xfrm>
            <a:off x="3275856" y="2780928"/>
            <a:ext cx="1188061"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MMI-DATA</a:t>
            </a:r>
            <a:r>
              <a:rPr kumimoji="1" lang="en-US" sz="1050" b="0" i="0" u="none" strike="noStrike" kern="0" cap="none" spc="0" normalizeH="0" baseline="0" noProof="0" dirty="0" smtClean="0">
                <a:ln>
                  <a:noFill/>
                </a:ln>
                <a:solidFill>
                  <a:sysClr val="windowText" lastClr="000000"/>
                </a:solidFill>
                <a:effectLst/>
                <a:uLnTx/>
                <a:uFillTx/>
              </a:rPr>
              <a:t>.indication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7" name="TextBox 159"/>
          <p:cNvSpPr txBox="1"/>
          <p:nvPr/>
        </p:nvSpPr>
        <p:spPr>
          <a:xfrm>
            <a:off x="3823204" y="1863682"/>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effectLst/>
                <a:uLnTx/>
                <a:uFillTx/>
              </a:rPr>
              <a:t>L2R</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8" name="TextBox 160"/>
          <p:cNvSpPr txBox="1"/>
          <p:nvPr/>
        </p:nvSpPr>
        <p:spPr>
          <a:xfrm>
            <a:off x="2951378" y="1867274"/>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kern="0" dirty="0" smtClean="0"/>
              <a:t>MMI</a:t>
            </a:r>
            <a:endParaRPr kumimoji="0"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10" name="Rectangle 162"/>
          <p:cNvSpPr/>
          <p:nvPr/>
        </p:nvSpPr>
        <p:spPr>
          <a:xfrm>
            <a:off x="1668607" y="2302561"/>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 name="Straight Connector 163"/>
          <p:cNvCxnSpPr>
            <a:stCxn id="10" idx="2"/>
            <a:endCxn id="12" idx="0"/>
          </p:cNvCxnSpPr>
          <p:nvPr/>
        </p:nvCxnSpPr>
        <p:spPr>
          <a:xfrm flipH="1">
            <a:off x="2047039" y="2564904"/>
            <a:ext cx="3622" cy="3191687"/>
          </a:xfrm>
          <a:prstGeom prst="line">
            <a:avLst/>
          </a:prstGeom>
          <a:noFill/>
          <a:ln w="19050" cap="flat" cmpd="sng" algn="ctr">
            <a:solidFill>
              <a:sysClr val="windowText" lastClr="000000"/>
            </a:solidFill>
            <a:prstDash val="solid"/>
            <a:miter lim="800000"/>
          </a:ln>
          <a:effectLst/>
        </p:spPr>
      </p:cxnSp>
      <p:sp>
        <p:nvSpPr>
          <p:cNvPr id="12" name="Rectangle 164"/>
          <p:cNvSpPr/>
          <p:nvPr/>
        </p:nvSpPr>
        <p:spPr>
          <a:xfrm>
            <a:off x="1664985" y="575659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TextBox 165"/>
          <p:cNvSpPr txBox="1"/>
          <p:nvPr/>
        </p:nvSpPr>
        <p:spPr>
          <a:xfrm>
            <a:off x="1596997" y="2005187"/>
            <a:ext cx="93006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ysClr val="windowText" lastClr="000000"/>
                </a:solidFill>
                <a:effectLst/>
                <a:uLnTx/>
                <a:uFillTx/>
              </a:rPr>
              <a:t>IEEE802.15.4</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 name="Straight Arrow Connector 166"/>
          <p:cNvCxnSpPr/>
          <p:nvPr/>
        </p:nvCxnSpPr>
        <p:spPr>
          <a:xfrm>
            <a:off x="2045912" y="3105514"/>
            <a:ext cx="1216777" cy="0"/>
          </a:xfrm>
          <a:prstGeom prst="straightConnector1">
            <a:avLst/>
          </a:prstGeom>
          <a:noFill/>
          <a:ln w="19050" cap="flat" cmpd="sng" algn="ctr">
            <a:solidFill>
              <a:sysClr val="windowText" lastClr="000000"/>
            </a:solidFill>
            <a:prstDash val="solid"/>
            <a:miter lim="800000"/>
            <a:tailEnd type="triangle"/>
          </a:ln>
          <a:effectLst/>
        </p:spPr>
      </p:cxnSp>
      <p:sp>
        <p:nvSpPr>
          <p:cNvPr id="15" name="TextBox 167"/>
          <p:cNvSpPr txBox="1"/>
          <p:nvPr/>
        </p:nvSpPr>
        <p:spPr>
          <a:xfrm>
            <a:off x="2061053" y="2636912"/>
            <a:ext cx="1114079"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7" name="TextBox 169"/>
          <p:cNvSpPr txBox="1"/>
          <p:nvPr/>
        </p:nvSpPr>
        <p:spPr>
          <a:xfrm>
            <a:off x="4573603" y="2961498"/>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L2RLME-AA-RQ.indication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9" name="Rectangle 171"/>
          <p:cNvSpPr/>
          <p:nvPr/>
        </p:nvSpPr>
        <p:spPr>
          <a:xfrm>
            <a:off x="4067209" y="229573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0" name="Straight Connector 172"/>
          <p:cNvCxnSpPr>
            <a:stCxn id="19" idx="2"/>
            <a:endCxn id="21" idx="0"/>
          </p:cNvCxnSpPr>
          <p:nvPr/>
        </p:nvCxnSpPr>
        <p:spPr>
          <a:xfrm flipH="1">
            <a:off x="4445641" y="2558073"/>
            <a:ext cx="3622" cy="3191687"/>
          </a:xfrm>
          <a:prstGeom prst="line">
            <a:avLst/>
          </a:prstGeom>
          <a:noFill/>
          <a:ln w="19050" cap="flat" cmpd="sng" algn="ctr">
            <a:solidFill>
              <a:sysClr val="windowText" lastClr="000000"/>
            </a:solidFill>
            <a:prstDash val="solid"/>
            <a:miter lim="800000"/>
          </a:ln>
          <a:effectLst/>
        </p:spPr>
      </p:cxnSp>
      <p:sp>
        <p:nvSpPr>
          <p:cNvPr id="21" name="Rectangle 173"/>
          <p:cNvSpPr/>
          <p:nvPr/>
        </p:nvSpPr>
        <p:spPr>
          <a:xfrm>
            <a:off x="4063587" y="5749760"/>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Rectangle 175"/>
          <p:cNvSpPr/>
          <p:nvPr/>
        </p:nvSpPr>
        <p:spPr>
          <a:xfrm>
            <a:off x="6563130" y="229573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4" name="Straight Connector 176"/>
          <p:cNvCxnSpPr>
            <a:stCxn id="23" idx="2"/>
            <a:endCxn id="25" idx="0"/>
          </p:cNvCxnSpPr>
          <p:nvPr/>
        </p:nvCxnSpPr>
        <p:spPr>
          <a:xfrm flipH="1">
            <a:off x="6941562" y="2558073"/>
            <a:ext cx="3622" cy="3190735"/>
          </a:xfrm>
          <a:prstGeom prst="line">
            <a:avLst/>
          </a:prstGeom>
          <a:noFill/>
          <a:ln w="19050" cap="flat" cmpd="sng" algn="ctr">
            <a:solidFill>
              <a:sysClr val="windowText" lastClr="000000"/>
            </a:solidFill>
            <a:prstDash val="solid"/>
            <a:miter lim="800000"/>
          </a:ln>
          <a:effectLst/>
        </p:spPr>
      </p:cxnSp>
      <p:sp>
        <p:nvSpPr>
          <p:cNvPr id="25" name="Rectangle 177"/>
          <p:cNvSpPr/>
          <p:nvPr/>
        </p:nvSpPr>
        <p:spPr>
          <a:xfrm>
            <a:off x="6559508" y="5748808"/>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TextBox 179"/>
          <p:cNvSpPr txBox="1"/>
          <p:nvPr/>
        </p:nvSpPr>
        <p:spPr>
          <a:xfrm>
            <a:off x="6439408" y="1909381"/>
            <a:ext cx="92204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altLang="ja-JP" sz="1050" kern="0" dirty="0">
                <a:solidFill>
                  <a:sysClr val="windowText" lastClr="000000"/>
                </a:solidFill>
              </a:rPr>
              <a:t>AA MGT App.</a:t>
            </a:r>
            <a:endParaRPr kumimoji="1" lang="en-US" sz="1050" b="0" i="0" u="none" strike="noStrike" kern="0" cap="none" spc="0" normalizeH="0" baseline="0" noProof="0" dirty="0">
              <a:ln>
                <a:noFill/>
              </a:ln>
              <a:solidFill>
                <a:sysClr val="windowText" lastClr="000000"/>
              </a:solidFill>
              <a:effectLst/>
              <a:uLnTx/>
              <a:uFillTx/>
            </a:endParaRPr>
          </a:p>
        </p:txBody>
      </p:sp>
      <p:sp>
        <p:nvSpPr>
          <p:cNvPr id="29" name="Rectangle 181"/>
          <p:cNvSpPr/>
          <p:nvPr/>
        </p:nvSpPr>
        <p:spPr>
          <a:xfrm>
            <a:off x="5338994" y="229573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30" name="Straight Connector 182"/>
          <p:cNvCxnSpPr>
            <a:stCxn id="29" idx="2"/>
            <a:endCxn id="31" idx="0"/>
          </p:cNvCxnSpPr>
          <p:nvPr/>
        </p:nvCxnSpPr>
        <p:spPr>
          <a:xfrm flipH="1">
            <a:off x="5717426" y="2558073"/>
            <a:ext cx="3622" cy="3175183"/>
          </a:xfrm>
          <a:prstGeom prst="line">
            <a:avLst/>
          </a:prstGeom>
          <a:noFill/>
          <a:ln w="19050" cap="flat" cmpd="sng" algn="ctr">
            <a:solidFill>
              <a:sysClr val="windowText" lastClr="000000"/>
            </a:solidFill>
            <a:prstDash val="solid"/>
            <a:miter lim="800000"/>
          </a:ln>
          <a:effectLst/>
        </p:spPr>
      </p:cxnSp>
      <p:sp>
        <p:nvSpPr>
          <p:cNvPr id="31" name="Rectangle 183"/>
          <p:cNvSpPr/>
          <p:nvPr/>
        </p:nvSpPr>
        <p:spPr>
          <a:xfrm>
            <a:off x="5335372" y="5733256"/>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2" name="TextBox 184"/>
          <p:cNvSpPr txBox="1"/>
          <p:nvPr/>
        </p:nvSpPr>
        <p:spPr>
          <a:xfrm>
            <a:off x="5767420" y="3068960"/>
            <a:ext cx="1152128" cy="577081"/>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PDE</a:t>
            </a:r>
            <a:r>
              <a:rPr lang="en-US" sz="1050" kern="0" noProof="0" dirty="0" smtClean="0">
                <a:solidFill>
                  <a:srgbClr val="0033CC"/>
                </a:solidFill>
              </a:rPr>
              <a:t>-</a:t>
            </a:r>
            <a:r>
              <a:rPr lang="en-US" sz="1050" kern="0" dirty="0" smtClean="0">
                <a:solidFill>
                  <a:srgbClr val="0033CC"/>
                </a:solidFill>
              </a:rPr>
              <a:t>MGMT</a:t>
            </a:r>
            <a:r>
              <a:rPr lang="en-US" sz="1050" kern="0" noProof="0" dirty="0" smtClean="0">
                <a:solidFill>
                  <a:srgbClr val="0033CC"/>
                </a:solidFill>
              </a:rPr>
              <a:t>.indication</a:t>
            </a:r>
            <a:endParaRPr kumimoji="1" lang="en-US" sz="1050" b="0" i="0" u="none" strike="noStrike" kern="0" cap="none" spc="0" normalizeH="0" baseline="0" noProof="0" dirty="0">
              <a:ln>
                <a:noFill/>
              </a:ln>
              <a:solidFill>
                <a:srgbClr val="0033CC"/>
              </a:solidFill>
              <a:effectLst/>
              <a:uLnTx/>
              <a:uFillTx/>
            </a:endParaRPr>
          </a:p>
        </p:txBody>
      </p:sp>
      <p:sp>
        <p:nvSpPr>
          <p:cNvPr id="34" name="Rectangle 186"/>
          <p:cNvSpPr/>
          <p:nvPr/>
        </p:nvSpPr>
        <p:spPr>
          <a:xfrm>
            <a:off x="2873392" y="2302561"/>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35" name="Straight Connector 187"/>
          <p:cNvCxnSpPr>
            <a:stCxn id="34" idx="2"/>
            <a:endCxn id="36" idx="0"/>
          </p:cNvCxnSpPr>
          <p:nvPr/>
        </p:nvCxnSpPr>
        <p:spPr>
          <a:xfrm flipH="1">
            <a:off x="3251824" y="2564904"/>
            <a:ext cx="3622" cy="3191687"/>
          </a:xfrm>
          <a:prstGeom prst="line">
            <a:avLst/>
          </a:prstGeom>
          <a:noFill/>
          <a:ln w="19050" cap="flat" cmpd="sng" algn="ctr">
            <a:solidFill>
              <a:sysClr val="windowText" lastClr="000000"/>
            </a:solidFill>
            <a:prstDash val="solid"/>
            <a:miter lim="800000"/>
          </a:ln>
          <a:effectLst/>
        </p:spPr>
      </p:cxnSp>
      <p:sp>
        <p:nvSpPr>
          <p:cNvPr id="36" name="Rectangle 188"/>
          <p:cNvSpPr/>
          <p:nvPr/>
        </p:nvSpPr>
        <p:spPr>
          <a:xfrm>
            <a:off x="2869770" y="575659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38" name="TextBox 190"/>
          <p:cNvSpPr txBox="1"/>
          <p:nvPr/>
        </p:nvSpPr>
        <p:spPr>
          <a:xfrm>
            <a:off x="5421684" y="1863682"/>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050" kern="0" dirty="0" smtClean="0"/>
              <a:t>PDE</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40" name="TextBox 192"/>
          <p:cNvSpPr txBox="1"/>
          <p:nvPr/>
        </p:nvSpPr>
        <p:spPr>
          <a:xfrm>
            <a:off x="3238108" y="4072280"/>
            <a:ext cx="1250663"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2" name="TextBox 194"/>
          <p:cNvSpPr txBox="1"/>
          <p:nvPr/>
        </p:nvSpPr>
        <p:spPr>
          <a:xfrm>
            <a:off x="2085991" y="4038164"/>
            <a:ext cx="1233157"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4" name="TextBox 196"/>
          <p:cNvSpPr txBox="1"/>
          <p:nvPr/>
        </p:nvSpPr>
        <p:spPr>
          <a:xfrm>
            <a:off x="4573603" y="3750132"/>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5" name="TextBox 197"/>
          <p:cNvSpPr txBox="1"/>
          <p:nvPr/>
        </p:nvSpPr>
        <p:spPr>
          <a:xfrm>
            <a:off x="5777859" y="3645024"/>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PDE-</a:t>
            </a:r>
            <a:r>
              <a:rPr lang="en-US" altLang="ja-JP" sz="1050" kern="0" dirty="0" err="1" smtClean="0">
                <a:solidFill>
                  <a:srgbClr val="0033CC"/>
                </a:solidFill>
              </a:rPr>
              <a:t>MGMT.request</a:t>
            </a:r>
            <a:endParaRPr kumimoji="1" lang="en-US" sz="1050" b="0" i="0" u="none" strike="noStrike" kern="0" cap="none" spc="0" normalizeH="0" baseline="0" noProof="0" dirty="0">
              <a:ln>
                <a:noFill/>
              </a:ln>
              <a:solidFill>
                <a:srgbClr val="0033CC"/>
              </a:solidFill>
              <a:effectLst/>
              <a:uLnTx/>
              <a:uFillTx/>
            </a:endParaRPr>
          </a:p>
        </p:txBody>
      </p:sp>
      <p:cxnSp>
        <p:nvCxnSpPr>
          <p:cNvPr id="66" name="Straight Arrow Connector 166"/>
          <p:cNvCxnSpPr/>
          <p:nvPr/>
        </p:nvCxnSpPr>
        <p:spPr>
          <a:xfrm>
            <a:off x="1302924" y="2924944"/>
            <a:ext cx="713234" cy="0"/>
          </a:xfrm>
          <a:prstGeom prst="straightConnector1">
            <a:avLst/>
          </a:prstGeom>
          <a:noFill/>
          <a:ln w="19050" cap="flat" cmpd="sng" algn="ctr">
            <a:solidFill>
              <a:sysClr val="windowText" lastClr="000000"/>
            </a:solidFill>
            <a:prstDash val="solid"/>
            <a:miter lim="800000"/>
            <a:tailEnd type="triangle"/>
          </a:ln>
          <a:effectLst/>
        </p:spPr>
      </p:cxnSp>
      <p:sp>
        <p:nvSpPr>
          <p:cNvPr id="69" name="TextBox 167"/>
          <p:cNvSpPr txBox="1"/>
          <p:nvPr/>
        </p:nvSpPr>
        <p:spPr>
          <a:xfrm>
            <a:off x="1302924" y="2636912"/>
            <a:ext cx="67839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AA-RQ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93" name="Straight Arrow Connector 166"/>
          <p:cNvCxnSpPr/>
          <p:nvPr/>
        </p:nvCxnSpPr>
        <p:spPr>
          <a:xfrm>
            <a:off x="3247140" y="3212976"/>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94" name="Straight Arrow Connector 166"/>
          <p:cNvCxnSpPr/>
          <p:nvPr/>
        </p:nvCxnSpPr>
        <p:spPr>
          <a:xfrm>
            <a:off x="4471276" y="3356992"/>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95" name="Straight Arrow Connector 166"/>
          <p:cNvCxnSpPr/>
          <p:nvPr/>
        </p:nvCxnSpPr>
        <p:spPr>
          <a:xfrm>
            <a:off x="5721048" y="3487079"/>
            <a:ext cx="1216777" cy="0"/>
          </a:xfrm>
          <a:prstGeom prst="straightConnector1">
            <a:avLst/>
          </a:prstGeom>
          <a:noFill/>
          <a:ln w="19050" cap="flat" cmpd="sng" algn="ctr">
            <a:solidFill>
              <a:sysClr val="windowText" lastClr="000000"/>
            </a:solidFill>
            <a:prstDash val="solid"/>
            <a:miter lim="800000"/>
            <a:tailEnd type="triangle"/>
          </a:ln>
          <a:effectLst/>
        </p:spPr>
      </p:cxnSp>
      <p:cxnSp>
        <p:nvCxnSpPr>
          <p:cNvPr id="100" name="Straight Arrow Connector 166"/>
          <p:cNvCxnSpPr/>
          <p:nvPr/>
        </p:nvCxnSpPr>
        <p:spPr>
          <a:xfrm>
            <a:off x="5731487" y="4077072"/>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1" name="Straight Arrow Connector 166"/>
          <p:cNvCxnSpPr/>
          <p:nvPr/>
        </p:nvCxnSpPr>
        <p:spPr>
          <a:xfrm>
            <a:off x="4471276" y="4182180"/>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2" name="Straight Arrow Connector 166"/>
          <p:cNvCxnSpPr/>
          <p:nvPr/>
        </p:nvCxnSpPr>
        <p:spPr>
          <a:xfrm>
            <a:off x="3247140" y="4326196"/>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3" name="Straight Arrow Connector 166"/>
          <p:cNvCxnSpPr/>
          <p:nvPr/>
        </p:nvCxnSpPr>
        <p:spPr>
          <a:xfrm>
            <a:off x="2023004" y="4453662"/>
            <a:ext cx="121677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4" name="Straight Arrow Connector 166"/>
          <p:cNvCxnSpPr/>
          <p:nvPr/>
        </p:nvCxnSpPr>
        <p:spPr>
          <a:xfrm>
            <a:off x="1302924" y="4669686"/>
            <a:ext cx="713234"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5" name="TextBox 167"/>
          <p:cNvSpPr txBox="1"/>
          <p:nvPr/>
        </p:nvSpPr>
        <p:spPr>
          <a:xfrm>
            <a:off x="1302924" y="4381654"/>
            <a:ext cx="6559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AA-RP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06" name="Straight Arrow Connector 166"/>
          <p:cNvCxnSpPr/>
          <p:nvPr/>
        </p:nvCxnSpPr>
        <p:spPr>
          <a:xfrm>
            <a:off x="6962428" y="3717032"/>
            <a:ext cx="605192" cy="0"/>
          </a:xfrm>
          <a:prstGeom prst="straightConnector1">
            <a:avLst/>
          </a:prstGeom>
          <a:noFill/>
          <a:ln w="19050" cap="flat" cmpd="sng" algn="ctr">
            <a:solidFill>
              <a:srgbClr val="FF0000"/>
            </a:solidFill>
            <a:prstDash val="dash"/>
            <a:miter lim="800000"/>
            <a:headEnd type="triangle" w="med" len="med"/>
            <a:tailEnd type="triangle" w="med" len="med"/>
          </a:ln>
          <a:effectLst/>
        </p:spPr>
      </p:cxnSp>
      <p:sp>
        <p:nvSpPr>
          <p:cNvPr id="108" name="TextBox 179"/>
          <p:cNvSpPr txBox="1"/>
          <p:nvPr/>
        </p:nvSpPr>
        <p:spPr>
          <a:xfrm>
            <a:off x="6919548" y="3751148"/>
            <a:ext cx="67678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FF0000"/>
                </a:solidFill>
                <a:effectLst/>
                <a:uLnTx/>
                <a:uFillTx/>
              </a:rPr>
              <a:t>PANC DC</a:t>
            </a:r>
            <a:endParaRPr kumimoji="1" lang="en-US" sz="1050" b="0" i="0" u="none" strike="noStrike" kern="0" cap="none" spc="0" normalizeH="0" baseline="0" noProof="0" dirty="0">
              <a:ln>
                <a:noFill/>
              </a:ln>
              <a:solidFill>
                <a:srgbClr val="FF0000"/>
              </a:solidFill>
              <a:effectLst/>
              <a:uLnTx/>
              <a:uFillTx/>
            </a:endParaRPr>
          </a:p>
        </p:txBody>
      </p:sp>
      <p:sp>
        <p:nvSpPr>
          <p:cNvPr id="46" name="TextBox 197"/>
          <p:cNvSpPr txBox="1"/>
          <p:nvPr/>
        </p:nvSpPr>
        <p:spPr>
          <a:xfrm>
            <a:off x="5770500" y="5085184"/>
            <a:ext cx="1122573" cy="415498"/>
          </a:xfrm>
          <a:prstGeom prst="rect">
            <a:avLst/>
          </a:prstGeom>
          <a:noFill/>
        </p:spPr>
        <p:txBody>
          <a:bodyPr wrap="square" rtlCol="0">
            <a:spAutoFit/>
          </a:bodyPr>
          <a:lstStyle/>
          <a:p>
            <a:pPr lvl="0" defTabSz="685800">
              <a:defRPr/>
            </a:pPr>
            <a:r>
              <a:rPr lang="en-US" altLang="ja-JP" sz="1050" kern="0" dirty="0" smtClean="0">
                <a:solidFill>
                  <a:srgbClr val="0033CC"/>
                </a:solidFill>
              </a:rPr>
              <a:t>PDE-</a:t>
            </a:r>
            <a:r>
              <a:rPr lang="en-US" altLang="ja-JP" sz="1050" kern="0" dirty="0" err="1" smtClean="0">
                <a:solidFill>
                  <a:srgbClr val="0033CC"/>
                </a:solidFill>
              </a:rPr>
              <a:t>MGMT.confirm</a:t>
            </a:r>
            <a:endParaRPr kumimoji="1" lang="en-US" sz="1050" b="0" i="0" u="none" strike="noStrike" kern="0" cap="none" spc="0" normalizeH="0" baseline="0" noProof="0" dirty="0">
              <a:ln>
                <a:noFill/>
              </a:ln>
              <a:solidFill>
                <a:srgbClr val="0033CC"/>
              </a:solidFill>
              <a:effectLst/>
              <a:uLnTx/>
              <a:uFillTx/>
            </a:endParaRPr>
          </a:p>
        </p:txBody>
      </p:sp>
      <p:cxnSp>
        <p:nvCxnSpPr>
          <p:cNvPr id="47" name="Straight Arrow Connector 166"/>
          <p:cNvCxnSpPr/>
          <p:nvPr/>
        </p:nvCxnSpPr>
        <p:spPr>
          <a:xfrm>
            <a:off x="5724128" y="5517232"/>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48" name="TextBox 196"/>
          <p:cNvSpPr txBox="1"/>
          <p:nvPr/>
        </p:nvSpPr>
        <p:spPr>
          <a:xfrm>
            <a:off x="4571875" y="4957718"/>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49" name="Straight Arrow Connector 166"/>
          <p:cNvCxnSpPr/>
          <p:nvPr/>
        </p:nvCxnSpPr>
        <p:spPr>
          <a:xfrm>
            <a:off x="4469548" y="5317758"/>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50" name="TextBox 192"/>
          <p:cNvSpPr txBox="1"/>
          <p:nvPr/>
        </p:nvSpPr>
        <p:spPr>
          <a:xfrm>
            <a:off x="3203848" y="4885710"/>
            <a:ext cx="125547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51" name="TextBox 194"/>
          <p:cNvSpPr txBox="1"/>
          <p:nvPr/>
        </p:nvSpPr>
        <p:spPr>
          <a:xfrm>
            <a:off x="2114707" y="4542220"/>
            <a:ext cx="1233157"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a:t>
            </a:r>
            <a:r>
              <a:rPr kumimoji="1" lang="en-US" sz="1050" b="0" i="0" u="none" strike="noStrike" kern="0" cap="none" spc="0" normalizeH="0" baseline="0" noProof="0" dirty="0" err="1" smtClean="0">
                <a:ln>
                  <a:noFill/>
                </a:ln>
                <a:solidFill>
                  <a:sysClr val="windowText" lastClr="000000"/>
                </a:solidFill>
                <a:effectLst/>
                <a:uLnTx/>
                <a:uFillTx/>
              </a:rPr>
              <a:t>DATA.confirm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52" name="Straight Arrow Connector 166"/>
          <p:cNvCxnSpPr/>
          <p:nvPr/>
        </p:nvCxnSpPr>
        <p:spPr>
          <a:xfrm>
            <a:off x="3239781" y="5139626"/>
            <a:ext cx="1219539"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cxnSp>
        <p:nvCxnSpPr>
          <p:cNvPr id="53" name="Straight Arrow Connector 166"/>
          <p:cNvCxnSpPr/>
          <p:nvPr/>
        </p:nvCxnSpPr>
        <p:spPr>
          <a:xfrm>
            <a:off x="2051720" y="4957718"/>
            <a:ext cx="1216777"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Tree>
    <p:extLst>
      <p:ext uri="{BB962C8B-B14F-4D97-AF65-F5344CB8AC3E}">
        <p14:creationId xmlns:p14="http://schemas.microsoft.com/office/powerpoint/2010/main" val="3806348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23662" y="3158975"/>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2" name="タイトル 1"/>
          <p:cNvSpPr>
            <a:spLocks noGrp="1"/>
          </p:cNvSpPr>
          <p:nvPr>
            <p:ph type="title"/>
          </p:nvPr>
        </p:nvSpPr>
        <p:spPr/>
        <p:txBody>
          <a:bodyPr>
            <a:noAutofit/>
          </a:bodyPr>
          <a:lstStyle/>
          <a:p>
            <a:r>
              <a:rPr lang="en-US" altLang="ja-JP" sz="3200" dirty="0"/>
              <a:t>Short address assignment</a:t>
            </a:r>
            <a:r>
              <a:rPr lang="ja-JP" altLang="en-US" sz="3200" dirty="0"/>
              <a:t> </a:t>
            </a:r>
            <a:r>
              <a:rPr lang="en-US" altLang="ja-JP" sz="3200" dirty="0"/>
              <a:t>on a mesh root</a:t>
            </a:r>
            <a:br>
              <a:rPr lang="en-US" altLang="ja-JP" sz="3200" dirty="0"/>
            </a:br>
            <a:r>
              <a:rPr lang="en-US" altLang="ja-JP" sz="3200" dirty="0"/>
              <a:t>(Option </a:t>
            </a:r>
            <a:r>
              <a:rPr lang="en-US" altLang="ja-JP" sz="3200" dirty="0" smtClean="0"/>
              <a:t>2 – Management box does)</a:t>
            </a:r>
            <a:endParaRPr kumimoji="1" lang="ja-JP" altLang="en-US" sz="3200" dirty="0"/>
          </a:p>
        </p:txBody>
      </p:sp>
      <p:sp>
        <p:nvSpPr>
          <p:cNvPr id="4" name="正方形/長方形 3"/>
          <p:cNvSpPr/>
          <p:nvPr/>
        </p:nvSpPr>
        <p:spPr>
          <a:xfrm>
            <a:off x="323662" y="3807047"/>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71088" y="3807047"/>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6" name="正方形/長方形 5"/>
          <p:cNvSpPr/>
          <p:nvPr/>
        </p:nvSpPr>
        <p:spPr>
          <a:xfrm>
            <a:off x="2280349" y="3807047"/>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ysClr val="windowText" lastClr="000000"/>
              </a:solidFill>
            </a:endParaRPr>
          </a:p>
          <a:p>
            <a:pPr algn="ctr"/>
            <a:endParaRPr lang="en-US" altLang="ja-JP" sz="1200" dirty="0">
              <a:solidFill>
                <a:sysClr val="windowText" lastClr="000000"/>
              </a:solidFill>
            </a:endParaRPr>
          </a:p>
          <a:p>
            <a:pPr algn="ctr"/>
            <a:r>
              <a:rPr kumimoji="1" lang="en-US" altLang="ja-JP" sz="1200" dirty="0" smtClean="0">
                <a:solidFill>
                  <a:sysClr val="windowText" lastClr="000000"/>
                </a:solidFill>
              </a:rPr>
              <a:t>MGMT</a:t>
            </a:r>
          </a:p>
        </p:txBody>
      </p:sp>
      <p:sp>
        <p:nvSpPr>
          <p:cNvPr id="7" name="角丸四角形 6"/>
          <p:cNvSpPr/>
          <p:nvPr/>
        </p:nvSpPr>
        <p:spPr>
          <a:xfrm>
            <a:off x="881839" y="373503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394008" y="373503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81840" y="4455119"/>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94008" y="4455119"/>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23528" y="2527941"/>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331774"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339752" y="2527942"/>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23662" y="5175199"/>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18" name="角丸四角形 17"/>
          <p:cNvSpPr/>
          <p:nvPr/>
        </p:nvSpPr>
        <p:spPr>
          <a:xfrm>
            <a:off x="611694"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619806"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2610031" y="3086967"/>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085119"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71088" y="5103191"/>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2411760" y="3933056"/>
            <a:ext cx="504124" cy="32423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sz="1000" dirty="0" smtClean="0">
              <a:solidFill>
                <a:schemeClr val="tx1"/>
              </a:solidFill>
            </a:endParaRPr>
          </a:p>
          <a:p>
            <a:pPr algn="ctr"/>
            <a:r>
              <a:rPr kumimoji="1" lang="en-US" altLang="ja-JP" sz="1200" dirty="0" smtClean="0">
                <a:solidFill>
                  <a:schemeClr val="tx1"/>
                </a:solidFill>
              </a:rPr>
              <a:t>AA</a:t>
            </a:r>
          </a:p>
        </p:txBody>
      </p:sp>
      <p:cxnSp>
        <p:nvCxnSpPr>
          <p:cNvPr id="25" name="直線矢印コネクタ 24"/>
          <p:cNvCxnSpPr/>
          <p:nvPr/>
        </p:nvCxnSpPr>
        <p:spPr>
          <a:xfrm flipV="1">
            <a:off x="1018016" y="3510300"/>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1025856" y="3519301"/>
            <a:ext cx="1584175"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2507007" y="3654316"/>
            <a:ext cx="0" cy="43204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2507007" y="4086364"/>
            <a:ext cx="103024"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2610031" y="3519302"/>
            <a:ext cx="0" cy="576354"/>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1370217" y="3654316"/>
            <a:ext cx="113679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1378056" y="3654316"/>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23662" y="2060848"/>
            <a:ext cx="3043141" cy="369332"/>
          </a:xfrm>
          <a:prstGeom prst="rect">
            <a:avLst/>
          </a:prstGeom>
          <a:noFill/>
        </p:spPr>
        <p:txBody>
          <a:bodyPr wrap="none" rtlCol="0">
            <a:spAutoFit/>
          </a:bodyPr>
          <a:lstStyle/>
          <a:p>
            <a:r>
              <a:rPr kumimoji="1" lang="en-US" altLang="ja-JP" dirty="0" smtClean="0"/>
              <a:t>Mesh root on PAN coordinator</a:t>
            </a:r>
            <a:endParaRPr kumimoji="1" lang="ja-JP" altLang="en-US" dirty="0"/>
          </a:p>
        </p:txBody>
      </p:sp>
      <p:sp>
        <p:nvSpPr>
          <p:cNvPr id="72" name="正方形/長方形 71"/>
          <p:cNvSpPr/>
          <p:nvPr/>
        </p:nvSpPr>
        <p:spPr>
          <a:xfrm>
            <a:off x="3852054" y="3168267"/>
            <a:ext cx="3024336" cy="2016224"/>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PDE</a:t>
            </a:r>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endParaRPr lang="en-US" altLang="ja-JP" dirty="0">
              <a:solidFill>
                <a:schemeClr val="tx1"/>
              </a:solidFill>
            </a:endParaRPr>
          </a:p>
          <a:p>
            <a:endParaRPr kumimoji="1" lang="en-US" altLang="ja-JP" dirty="0" smtClean="0">
              <a:solidFill>
                <a:schemeClr val="tx1"/>
              </a:solidFill>
            </a:endParaRPr>
          </a:p>
          <a:p>
            <a:r>
              <a:rPr lang="en-US" altLang="ja-JP" dirty="0" smtClean="0">
                <a:solidFill>
                  <a:schemeClr val="tx1"/>
                </a:solidFill>
              </a:rPr>
              <a:t>MMI</a:t>
            </a:r>
            <a:endParaRPr kumimoji="1" lang="ja-JP" altLang="en-US" dirty="0">
              <a:solidFill>
                <a:schemeClr val="tx1"/>
              </a:solidFill>
            </a:endParaRPr>
          </a:p>
        </p:txBody>
      </p:sp>
      <p:sp>
        <p:nvSpPr>
          <p:cNvPr id="73" name="正方形/長方形 72"/>
          <p:cNvSpPr/>
          <p:nvPr/>
        </p:nvSpPr>
        <p:spPr>
          <a:xfrm>
            <a:off x="3852054" y="3816339"/>
            <a:ext cx="3024336"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4299480" y="3816339"/>
            <a:ext cx="848718"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endParaRPr>
          </a:p>
          <a:p>
            <a:pPr algn="ctr"/>
            <a:r>
              <a:rPr kumimoji="1" lang="en-US" altLang="ja-JP" sz="1200" dirty="0" smtClean="0">
                <a:solidFill>
                  <a:schemeClr val="tx1"/>
                </a:solidFill>
              </a:rPr>
              <a:t>L2R</a:t>
            </a:r>
            <a:endParaRPr kumimoji="1" lang="ja-JP" altLang="en-US" sz="1200" dirty="0">
              <a:solidFill>
                <a:schemeClr val="tx1"/>
              </a:solidFill>
            </a:endParaRPr>
          </a:p>
        </p:txBody>
      </p:sp>
      <p:sp>
        <p:nvSpPr>
          <p:cNvPr id="75" name="正方形/長方形 74"/>
          <p:cNvSpPr/>
          <p:nvPr/>
        </p:nvSpPr>
        <p:spPr>
          <a:xfrm>
            <a:off x="5808741" y="3816339"/>
            <a:ext cx="833737" cy="7200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ysClr val="windowText" lastClr="000000"/>
              </a:solidFill>
            </a:endParaRPr>
          </a:p>
          <a:p>
            <a:pPr algn="ctr"/>
            <a:endParaRPr lang="en-US" altLang="ja-JP" sz="1200" dirty="0" smtClean="0">
              <a:solidFill>
                <a:sysClr val="windowText" lastClr="000000"/>
              </a:solidFill>
            </a:endParaRPr>
          </a:p>
          <a:p>
            <a:pPr algn="ctr"/>
            <a:r>
              <a:rPr lang="en-US" altLang="ja-JP" sz="1200" dirty="0" smtClean="0">
                <a:solidFill>
                  <a:sysClr val="windowText" lastClr="000000"/>
                </a:solidFill>
              </a:rPr>
              <a:t>MGMT</a:t>
            </a:r>
            <a:endParaRPr kumimoji="1" lang="ja-JP" altLang="en-US" sz="1200" dirty="0">
              <a:solidFill>
                <a:sysClr val="windowText" lastClr="000000"/>
              </a:solidFill>
            </a:endParaRPr>
          </a:p>
        </p:txBody>
      </p:sp>
      <p:sp>
        <p:nvSpPr>
          <p:cNvPr id="76" name="角丸四角形 75"/>
          <p:cNvSpPr/>
          <p:nvPr/>
        </p:nvSpPr>
        <p:spPr>
          <a:xfrm>
            <a:off x="4410231" y="374433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5922400" y="374433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4410232" y="4464411"/>
            <a:ext cx="648072"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5922400" y="4464411"/>
            <a:ext cx="593950"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3851920" y="2537233"/>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4860166"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2" name="正方形/長方形 81"/>
          <p:cNvSpPr/>
          <p:nvPr/>
        </p:nvSpPr>
        <p:spPr>
          <a:xfrm>
            <a:off x="5868144" y="2537234"/>
            <a:ext cx="1008246" cy="6310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3852054" y="5184491"/>
            <a:ext cx="3024336" cy="576064"/>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15.4</a:t>
            </a:r>
            <a:endParaRPr kumimoji="1" lang="ja-JP" altLang="en-US" dirty="0">
              <a:solidFill>
                <a:schemeClr val="tx1"/>
              </a:solidFill>
            </a:endParaRPr>
          </a:p>
        </p:txBody>
      </p:sp>
      <p:sp>
        <p:nvSpPr>
          <p:cNvPr id="84" name="角丸四角形 83"/>
          <p:cNvSpPr/>
          <p:nvPr/>
        </p:nvSpPr>
        <p:spPr>
          <a:xfrm>
            <a:off x="4140086"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5148198"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6138423" y="3096259"/>
            <a:ext cx="398783"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a:off x="5613511"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角丸四角形 87"/>
          <p:cNvSpPr/>
          <p:nvPr/>
        </p:nvSpPr>
        <p:spPr>
          <a:xfrm>
            <a:off x="4299480" y="5112483"/>
            <a:ext cx="902839" cy="14401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角丸四角形 88"/>
          <p:cNvSpPr/>
          <p:nvPr/>
        </p:nvSpPr>
        <p:spPr>
          <a:xfrm>
            <a:off x="5922400" y="2564904"/>
            <a:ext cx="828779" cy="4424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200" dirty="0" smtClean="0">
                <a:solidFill>
                  <a:schemeClr val="tx1"/>
                </a:solidFill>
              </a:rPr>
              <a:t>PANC comm.</a:t>
            </a:r>
            <a:endParaRPr kumimoji="1" lang="en-US" altLang="ja-JP" sz="1200" dirty="0" smtClean="0">
              <a:solidFill>
                <a:schemeClr val="tx1"/>
              </a:solidFill>
            </a:endParaRPr>
          </a:p>
          <a:p>
            <a:pPr algn="ctr"/>
            <a:endParaRPr kumimoji="1" lang="ja-JP" altLang="en-US" sz="800" dirty="0">
              <a:solidFill>
                <a:schemeClr val="tx1"/>
              </a:solidFill>
            </a:endParaRPr>
          </a:p>
        </p:txBody>
      </p:sp>
      <p:cxnSp>
        <p:nvCxnSpPr>
          <p:cNvPr id="90" name="直線矢印コネクタ 89"/>
          <p:cNvCxnSpPr/>
          <p:nvPr/>
        </p:nvCxnSpPr>
        <p:spPr>
          <a:xfrm flipV="1">
            <a:off x="4546408" y="3519592"/>
            <a:ext cx="7839" cy="252028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flipH="1">
            <a:off x="4554248" y="3528593"/>
            <a:ext cx="1584175"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a:off x="4898609" y="3663608"/>
            <a:ext cx="1136790" cy="0"/>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flipV="1">
            <a:off x="4906448" y="3663608"/>
            <a:ext cx="0" cy="2376264"/>
          </a:xfrm>
          <a:prstGeom prst="straightConnector1">
            <a:avLst/>
          </a:prstGeom>
          <a:ln w="38100">
            <a:solidFill>
              <a:schemeClr val="accent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3852054" y="2070140"/>
            <a:ext cx="2507546" cy="369332"/>
          </a:xfrm>
          <a:prstGeom prst="rect">
            <a:avLst/>
          </a:prstGeom>
          <a:noFill/>
        </p:spPr>
        <p:txBody>
          <a:bodyPr wrap="none" rtlCol="0">
            <a:spAutoFit/>
          </a:bodyPr>
          <a:lstStyle/>
          <a:p>
            <a:r>
              <a:rPr kumimoji="1" lang="en-US" altLang="ja-JP" dirty="0" smtClean="0"/>
              <a:t>Mesh root with PANC DC</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4535" y="2466000"/>
            <a:ext cx="1780919" cy="187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0" name="直線矢印コネクタ 149"/>
          <p:cNvCxnSpPr/>
          <p:nvPr/>
        </p:nvCxnSpPr>
        <p:spPr>
          <a:xfrm>
            <a:off x="6516350" y="2070140"/>
            <a:ext cx="0" cy="576066"/>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 name="直線矢印コネクタ 152"/>
          <p:cNvCxnSpPr/>
          <p:nvPr/>
        </p:nvCxnSpPr>
        <p:spPr>
          <a:xfrm flipH="1" flipV="1">
            <a:off x="6660232" y="2254806"/>
            <a:ext cx="8518" cy="399782"/>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4" name="直線矢印コネクタ 153"/>
          <p:cNvCxnSpPr/>
          <p:nvPr/>
        </p:nvCxnSpPr>
        <p:spPr>
          <a:xfrm flipH="1">
            <a:off x="6537206" y="2060848"/>
            <a:ext cx="2139250" cy="9292"/>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p:nvPr/>
        </p:nvCxnSpPr>
        <p:spPr>
          <a:xfrm flipV="1">
            <a:off x="8676456" y="2070140"/>
            <a:ext cx="0" cy="457802"/>
          </a:xfrm>
          <a:prstGeom prst="straightConnector1">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p:nvPr/>
        </p:nvCxnSpPr>
        <p:spPr>
          <a:xfrm flipH="1">
            <a:off x="6660232" y="2222540"/>
            <a:ext cx="1872208" cy="0"/>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3" name="直線矢印コネクタ 162"/>
          <p:cNvCxnSpPr/>
          <p:nvPr/>
        </p:nvCxnSpPr>
        <p:spPr>
          <a:xfrm flipV="1">
            <a:off x="8532440" y="2222540"/>
            <a:ext cx="0" cy="314694"/>
          </a:xfrm>
          <a:prstGeom prst="straightConnector1">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7172907" y="4365104"/>
            <a:ext cx="1719573" cy="369332"/>
          </a:xfrm>
          <a:prstGeom prst="rect">
            <a:avLst/>
          </a:prstGeom>
          <a:noFill/>
        </p:spPr>
        <p:txBody>
          <a:bodyPr wrap="none" rtlCol="0">
            <a:spAutoFit/>
          </a:bodyPr>
          <a:lstStyle/>
          <a:p>
            <a:r>
              <a:rPr kumimoji="1" lang="en-US" altLang="ja-JP" dirty="0" smtClean="0"/>
              <a:t>PAN coordinator</a:t>
            </a:r>
            <a:endParaRPr kumimoji="1" lang="ja-JP" altLang="en-US" dirty="0"/>
          </a:p>
        </p:txBody>
      </p:sp>
      <p:sp>
        <p:nvSpPr>
          <p:cNvPr id="171" name="テキスト ボックス 170"/>
          <p:cNvSpPr txBox="1"/>
          <p:nvPr/>
        </p:nvSpPr>
        <p:spPr>
          <a:xfrm>
            <a:off x="7161546" y="1628800"/>
            <a:ext cx="1010854" cy="369332"/>
          </a:xfrm>
          <a:prstGeom prst="rect">
            <a:avLst/>
          </a:prstGeom>
          <a:noFill/>
        </p:spPr>
        <p:txBody>
          <a:bodyPr wrap="none" rtlCol="0">
            <a:spAutoFit/>
          </a:bodyPr>
          <a:lstStyle/>
          <a:p>
            <a:r>
              <a:rPr kumimoji="1" lang="en-US" altLang="ja-JP" dirty="0" smtClean="0"/>
              <a:t>PANC DC</a:t>
            </a:r>
            <a:endParaRPr kumimoji="1" lang="ja-JP" altLang="en-US" dirty="0"/>
          </a:p>
        </p:txBody>
      </p:sp>
      <p:cxnSp>
        <p:nvCxnSpPr>
          <p:cNvPr id="1032" name="直線コネクタ 1031"/>
          <p:cNvCxnSpPr/>
          <p:nvPr/>
        </p:nvCxnSpPr>
        <p:spPr>
          <a:xfrm>
            <a:off x="3563888" y="1556792"/>
            <a:ext cx="0" cy="51125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角丸四角形 103"/>
          <p:cNvSpPr/>
          <p:nvPr/>
        </p:nvSpPr>
        <p:spPr>
          <a:xfrm>
            <a:off x="5868144" y="3933056"/>
            <a:ext cx="669062" cy="32423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sz="1000" dirty="0" smtClean="0">
              <a:solidFill>
                <a:schemeClr val="tx1"/>
              </a:solidFill>
            </a:endParaRPr>
          </a:p>
          <a:p>
            <a:pPr algn="ctr"/>
            <a:r>
              <a:rPr kumimoji="1" lang="en-US" altLang="ja-JP" sz="1200" dirty="0" smtClean="0">
                <a:solidFill>
                  <a:schemeClr val="tx1"/>
                </a:solidFill>
              </a:rPr>
              <a:t>Alt. AA</a:t>
            </a:r>
          </a:p>
        </p:txBody>
      </p:sp>
      <p:cxnSp>
        <p:nvCxnSpPr>
          <p:cNvPr id="105" name="直線矢印コネクタ 104"/>
          <p:cNvCxnSpPr/>
          <p:nvPr/>
        </p:nvCxnSpPr>
        <p:spPr>
          <a:xfrm flipV="1">
            <a:off x="6042761" y="3646413"/>
            <a:ext cx="0" cy="432048"/>
          </a:xfrm>
          <a:prstGeom prst="straightConnector1">
            <a:avLst/>
          </a:prstGeom>
          <a:ln w="381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flipV="1">
            <a:off x="6156176" y="3528593"/>
            <a:ext cx="1" cy="557771"/>
          </a:xfrm>
          <a:prstGeom prst="straightConnector1">
            <a:avLst/>
          </a:prstGeom>
          <a:ln w="38100">
            <a:solidFill>
              <a:schemeClr val="accent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6282439" y="2852936"/>
            <a:ext cx="0" cy="1161606"/>
          </a:xfrm>
          <a:prstGeom prst="straightConnector1">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flipV="1">
            <a:off x="6444208" y="2852936"/>
            <a:ext cx="0" cy="1224136"/>
          </a:xfrm>
          <a:prstGeom prst="straightConnector1">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0" name="角丸四角形 109"/>
          <p:cNvSpPr/>
          <p:nvPr/>
        </p:nvSpPr>
        <p:spPr>
          <a:xfrm>
            <a:off x="8460432" y="2558052"/>
            <a:ext cx="288032" cy="16963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sz="1000" dirty="0" smtClean="0">
              <a:solidFill>
                <a:schemeClr val="tx1"/>
              </a:solidFill>
            </a:endParaRPr>
          </a:p>
          <a:p>
            <a:pPr algn="ctr"/>
            <a:endParaRPr kumimoji="1" lang="en-US" altLang="ja-JP" sz="1200" dirty="0" smtClean="0">
              <a:solidFill>
                <a:schemeClr val="tx1"/>
              </a:solidFill>
            </a:endParaRPr>
          </a:p>
        </p:txBody>
      </p:sp>
      <p:sp>
        <p:nvSpPr>
          <p:cNvPr id="111" name="角丸四角形 110"/>
          <p:cNvSpPr/>
          <p:nvPr/>
        </p:nvSpPr>
        <p:spPr>
          <a:xfrm>
            <a:off x="8460432" y="3284984"/>
            <a:ext cx="216024" cy="11721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sz="1000" dirty="0" smtClean="0">
              <a:solidFill>
                <a:schemeClr val="tx1"/>
              </a:solidFill>
            </a:endParaRPr>
          </a:p>
          <a:p>
            <a:pPr algn="ctr"/>
            <a:endParaRPr kumimoji="1" lang="en-US" altLang="ja-JP" sz="1200" dirty="0" smtClean="0">
              <a:solidFill>
                <a:schemeClr val="tx1"/>
              </a:solidFill>
            </a:endParaRPr>
          </a:p>
        </p:txBody>
      </p:sp>
      <p:cxnSp>
        <p:nvCxnSpPr>
          <p:cNvPr id="102" name="直線矢印コネクタ 101"/>
          <p:cNvCxnSpPr/>
          <p:nvPr/>
        </p:nvCxnSpPr>
        <p:spPr>
          <a:xfrm>
            <a:off x="8523119" y="2708920"/>
            <a:ext cx="0" cy="630838"/>
          </a:xfrm>
          <a:prstGeom prst="straightConnector1">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V="1">
            <a:off x="8676456" y="2727690"/>
            <a:ext cx="0" cy="612068"/>
          </a:xfrm>
          <a:prstGeom prst="straightConnector1">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253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Autofit/>
          </a:bodyPr>
          <a:lstStyle/>
          <a:p>
            <a:r>
              <a:rPr lang="en-US" altLang="ja-JP" sz="3200" dirty="0" smtClean="0"/>
              <a:t>L2R short address assignment</a:t>
            </a:r>
            <a:br>
              <a:rPr lang="en-US" altLang="ja-JP" sz="3200" dirty="0" smtClean="0"/>
            </a:br>
            <a:r>
              <a:rPr lang="en-US" altLang="ja-JP" sz="3200" dirty="0" smtClean="0"/>
              <a:t>(Option 2)</a:t>
            </a:r>
            <a:endParaRPr kumimoji="1" lang="ja-JP" altLang="en-US" sz="3200" dirty="0"/>
          </a:p>
        </p:txBody>
      </p:sp>
      <p:sp>
        <p:nvSpPr>
          <p:cNvPr id="6" name="TextBox 158"/>
          <p:cNvSpPr txBox="1"/>
          <p:nvPr/>
        </p:nvSpPr>
        <p:spPr>
          <a:xfrm>
            <a:off x="1751412" y="2601458"/>
            <a:ext cx="84676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MMI-DATA</a:t>
            </a:r>
            <a:r>
              <a:rPr kumimoji="1" lang="en-US" sz="1050" b="0" i="0" u="none" strike="noStrike" kern="0" cap="none" spc="0" normalizeH="0" baseline="0" noProof="0" dirty="0" smtClean="0">
                <a:ln>
                  <a:noFill/>
                </a:ln>
                <a:solidFill>
                  <a:sysClr val="windowText" lastClr="000000"/>
                </a:solidFill>
                <a:effectLst/>
                <a:uLnTx/>
                <a:uFillTx/>
              </a:rPr>
              <a: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7" name="TextBox 159"/>
          <p:cNvSpPr txBox="1"/>
          <p:nvPr/>
        </p:nvSpPr>
        <p:spPr>
          <a:xfrm>
            <a:off x="2022113" y="1549009"/>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effectLst/>
                <a:uLnTx/>
                <a:uFillTx/>
              </a:rPr>
              <a:t>L2R</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8" name="TextBox 160"/>
          <p:cNvSpPr txBox="1"/>
          <p:nvPr/>
        </p:nvSpPr>
        <p:spPr>
          <a:xfrm>
            <a:off x="1383641" y="1552601"/>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kern="0" dirty="0" smtClean="0"/>
              <a:t>MMI</a:t>
            </a:r>
            <a:endParaRPr kumimoji="0"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10" name="Rectangle 162"/>
          <p:cNvSpPr/>
          <p:nvPr/>
        </p:nvSpPr>
        <p:spPr>
          <a:xfrm>
            <a:off x="329883" y="1987888"/>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 name="Straight Connector 163"/>
          <p:cNvCxnSpPr>
            <a:stCxn id="10" idx="2"/>
            <a:endCxn id="12" idx="0"/>
          </p:cNvCxnSpPr>
          <p:nvPr/>
        </p:nvCxnSpPr>
        <p:spPr>
          <a:xfrm flipH="1">
            <a:off x="708315" y="2250231"/>
            <a:ext cx="3622" cy="3880530"/>
          </a:xfrm>
          <a:prstGeom prst="line">
            <a:avLst/>
          </a:prstGeom>
          <a:noFill/>
          <a:ln w="19050" cap="flat" cmpd="sng" algn="ctr">
            <a:solidFill>
              <a:sysClr val="windowText" lastClr="000000"/>
            </a:solidFill>
            <a:prstDash val="solid"/>
            <a:miter lim="800000"/>
          </a:ln>
          <a:effectLst/>
        </p:spPr>
      </p:cxnSp>
      <p:sp>
        <p:nvSpPr>
          <p:cNvPr id="12" name="Rectangle 164"/>
          <p:cNvSpPr/>
          <p:nvPr/>
        </p:nvSpPr>
        <p:spPr>
          <a:xfrm>
            <a:off x="326261" y="613076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TextBox 165"/>
          <p:cNvSpPr txBox="1"/>
          <p:nvPr/>
        </p:nvSpPr>
        <p:spPr>
          <a:xfrm>
            <a:off x="258273" y="1690514"/>
            <a:ext cx="93006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ysClr val="windowText" lastClr="000000"/>
                </a:solidFill>
                <a:effectLst/>
                <a:uLnTx/>
                <a:uFillTx/>
              </a:rPr>
              <a:t>IEEE802.15.4</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 name="Straight Arrow Connector 166"/>
          <p:cNvCxnSpPr/>
          <p:nvPr/>
        </p:nvCxnSpPr>
        <p:spPr>
          <a:xfrm>
            <a:off x="744205" y="2909494"/>
            <a:ext cx="947474" cy="0"/>
          </a:xfrm>
          <a:prstGeom prst="straightConnector1">
            <a:avLst/>
          </a:prstGeom>
          <a:noFill/>
          <a:ln w="19050" cap="flat" cmpd="sng" algn="ctr">
            <a:solidFill>
              <a:sysClr val="windowText" lastClr="000000"/>
            </a:solidFill>
            <a:prstDash val="solid"/>
            <a:miter lim="800000"/>
            <a:tailEnd type="triangle"/>
          </a:ln>
          <a:effectLst/>
        </p:spPr>
      </p:cxnSp>
      <p:sp>
        <p:nvSpPr>
          <p:cNvPr id="15" name="TextBox 167"/>
          <p:cNvSpPr txBox="1"/>
          <p:nvPr/>
        </p:nvSpPr>
        <p:spPr>
          <a:xfrm>
            <a:off x="755576" y="2492896"/>
            <a:ext cx="936104"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-DATA.</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7" name="TextBox 169"/>
          <p:cNvSpPr txBox="1"/>
          <p:nvPr/>
        </p:nvSpPr>
        <p:spPr>
          <a:xfrm>
            <a:off x="2742193" y="2710020"/>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L2RLME-AA-RQ.indication</a:t>
            </a:r>
            <a:endParaRPr kumimoji="1" lang="en-US" sz="1050" b="0" i="0" u="none" strike="noStrike" kern="0" cap="none" spc="0" normalizeH="0" baseline="0" noProof="0" dirty="0">
              <a:ln>
                <a:noFill/>
              </a:ln>
              <a:solidFill>
                <a:sysClr val="windowText" lastClr="000000"/>
              </a:solidFill>
              <a:effectLst/>
              <a:uLnTx/>
              <a:uFillTx/>
            </a:endParaRPr>
          </a:p>
        </p:txBody>
      </p:sp>
      <p:sp>
        <p:nvSpPr>
          <p:cNvPr id="19" name="Rectangle 171"/>
          <p:cNvSpPr/>
          <p:nvPr/>
        </p:nvSpPr>
        <p:spPr>
          <a:xfrm>
            <a:off x="2338126" y="1981057"/>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0" name="Straight Connector 172"/>
          <p:cNvCxnSpPr>
            <a:stCxn id="19" idx="2"/>
            <a:endCxn id="21" idx="0"/>
          </p:cNvCxnSpPr>
          <p:nvPr/>
        </p:nvCxnSpPr>
        <p:spPr>
          <a:xfrm flipH="1">
            <a:off x="2716558" y="2243400"/>
            <a:ext cx="3622" cy="3880530"/>
          </a:xfrm>
          <a:prstGeom prst="line">
            <a:avLst/>
          </a:prstGeom>
          <a:noFill/>
          <a:ln w="19050" cap="flat" cmpd="sng" algn="ctr">
            <a:solidFill>
              <a:sysClr val="windowText" lastClr="000000"/>
            </a:solidFill>
            <a:prstDash val="solid"/>
            <a:miter lim="800000"/>
          </a:ln>
          <a:effectLst/>
        </p:spPr>
      </p:cxnSp>
      <p:sp>
        <p:nvSpPr>
          <p:cNvPr id="21" name="Rectangle 173"/>
          <p:cNvSpPr/>
          <p:nvPr/>
        </p:nvSpPr>
        <p:spPr>
          <a:xfrm>
            <a:off x="2334504" y="6123930"/>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Rectangle 175"/>
          <p:cNvSpPr/>
          <p:nvPr/>
        </p:nvSpPr>
        <p:spPr>
          <a:xfrm>
            <a:off x="5338103" y="1981057"/>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24" name="Straight Connector 176"/>
          <p:cNvCxnSpPr>
            <a:stCxn id="23" idx="2"/>
            <a:endCxn id="25" idx="0"/>
          </p:cNvCxnSpPr>
          <p:nvPr/>
        </p:nvCxnSpPr>
        <p:spPr>
          <a:xfrm flipH="1">
            <a:off x="5716535" y="2243400"/>
            <a:ext cx="3622" cy="3879578"/>
          </a:xfrm>
          <a:prstGeom prst="line">
            <a:avLst/>
          </a:prstGeom>
          <a:noFill/>
          <a:ln w="19050" cap="flat" cmpd="sng" algn="ctr">
            <a:solidFill>
              <a:sysClr val="windowText" lastClr="000000"/>
            </a:solidFill>
            <a:prstDash val="solid"/>
            <a:miter lim="800000"/>
          </a:ln>
          <a:effectLst/>
        </p:spPr>
      </p:cxnSp>
      <p:sp>
        <p:nvSpPr>
          <p:cNvPr id="25" name="Rectangle 177"/>
          <p:cNvSpPr/>
          <p:nvPr/>
        </p:nvSpPr>
        <p:spPr>
          <a:xfrm>
            <a:off x="5334481" y="6122978"/>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TextBox 179"/>
          <p:cNvSpPr txBox="1"/>
          <p:nvPr/>
        </p:nvSpPr>
        <p:spPr>
          <a:xfrm>
            <a:off x="5470063" y="1662916"/>
            <a:ext cx="410690"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NHL</a:t>
            </a:r>
            <a:endParaRPr kumimoji="1" lang="en-US" sz="1050" b="0" i="0" u="none" strike="noStrike" kern="0" cap="none" spc="0" normalizeH="0" baseline="0" noProof="0" dirty="0">
              <a:ln>
                <a:noFill/>
              </a:ln>
              <a:solidFill>
                <a:sysClr val="windowText" lastClr="000000"/>
              </a:solidFill>
              <a:effectLst/>
              <a:uLnTx/>
              <a:uFillTx/>
            </a:endParaRPr>
          </a:p>
        </p:txBody>
      </p:sp>
      <p:sp>
        <p:nvSpPr>
          <p:cNvPr id="34" name="Rectangle 186"/>
          <p:cNvSpPr/>
          <p:nvPr/>
        </p:nvSpPr>
        <p:spPr>
          <a:xfrm>
            <a:off x="1305655" y="1987888"/>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35" name="Straight Connector 187"/>
          <p:cNvCxnSpPr>
            <a:stCxn id="34" idx="2"/>
            <a:endCxn id="36" idx="0"/>
          </p:cNvCxnSpPr>
          <p:nvPr/>
        </p:nvCxnSpPr>
        <p:spPr>
          <a:xfrm flipH="1">
            <a:off x="1684087" y="2250231"/>
            <a:ext cx="3622" cy="3880530"/>
          </a:xfrm>
          <a:prstGeom prst="line">
            <a:avLst/>
          </a:prstGeom>
          <a:noFill/>
          <a:ln w="19050" cap="flat" cmpd="sng" algn="ctr">
            <a:solidFill>
              <a:sysClr val="windowText" lastClr="000000"/>
            </a:solidFill>
            <a:prstDash val="solid"/>
            <a:miter lim="800000"/>
          </a:ln>
          <a:effectLst/>
        </p:spPr>
      </p:cxnSp>
      <p:sp>
        <p:nvSpPr>
          <p:cNvPr id="36" name="Rectangle 188"/>
          <p:cNvSpPr/>
          <p:nvPr/>
        </p:nvSpPr>
        <p:spPr>
          <a:xfrm>
            <a:off x="1302033" y="613076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40" name="TextBox 192"/>
          <p:cNvSpPr txBox="1"/>
          <p:nvPr/>
        </p:nvSpPr>
        <p:spPr>
          <a:xfrm>
            <a:off x="1767500" y="4293096"/>
            <a:ext cx="830677"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-DATA.</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2" name="TextBox 194"/>
          <p:cNvSpPr txBox="1"/>
          <p:nvPr/>
        </p:nvSpPr>
        <p:spPr>
          <a:xfrm>
            <a:off x="725969" y="4381654"/>
            <a:ext cx="977793"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-DATA.</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44" name="TextBox 196"/>
          <p:cNvSpPr txBox="1"/>
          <p:nvPr/>
        </p:nvSpPr>
        <p:spPr>
          <a:xfrm>
            <a:off x="2742193" y="4149080"/>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50" name="TextBox 202"/>
          <p:cNvSpPr txBox="1"/>
          <p:nvPr/>
        </p:nvSpPr>
        <p:spPr>
          <a:xfrm>
            <a:off x="3678297" y="4077072"/>
            <a:ext cx="1209333" cy="415498"/>
          </a:xfrm>
          <a:prstGeom prst="rect">
            <a:avLst/>
          </a:prstGeom>
          <a:noFill/>
        </p:spPr>
        <p:txBody>
          <a:bodyPr wrap="square" rtlCol="0">
            <a:spAutoFit/>
          </a:bodyPr>
          <a:lstStyle/>
          <a:p>
            <a:pPr lvl="0" defTabSz="685800">
              <a:defRPr/>
            </a:pPr>
            <a:r>
              <a:rPr lang="en-US" altLang="ja-JP" sz="1050" kern="0" dirty="0" smtClean="0">
                <a:solidFill>
                  <a:srgbClr val="0033CC"/>
                </a:solidFill>
              </a:rPr>
              <a:t>MGMT-MGMT.</a:t>
            </a:r>
          </a:p>
          <a:p>
            <a:pPr lvl="0" defTabSz="685800">
              <a:defRPr/>
            </a:pPr>
            <a:r>
              <a:rPr lang="en-US" altLang="ja-JP" sz="1050" kern="0" dirty="0" smtClean="0">
                <a:solidFill>
                  <a:srgbClr val="0033CC"/>
                </a:solidFill>
              </a:rPr>
              <a:t>response</a:t>
            </a:r>
            <a:endParaRPr kumimoji="1" lang="en-US" sz="1050" b="0" i="0" u="none" strike="noStrike" kern="0" cap="none" spc="0" normalizeH="0" baseline="0" noProof="0" dirty="0">
              <a:ln>
                <a:noFill/>
              </a:ln>
              <a:solidFill>
                <a:srgbClr val="0033CC"/>
              </a:solidFill>
              <a:effectLst/>
              <a:uLnTx/>
              <a:uFillTx/>
            </a:endParaRPr>
          </a:p>
        </p:txBody>
      </p:sp>
      <p:sp>
        <p:nvSpPr>
          <p:cNvPr id="55" name="TextBox 159"/>
          <p:cNvSpPr txBox="1"/>
          <p:nvPr/>
        </p:nvSpPr>
        <p:spPr>
          <a:xfrm>
            <a:off x="3174241" y="1565559"/>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57" name="Rectangle 181"/>
          <p:cNvSpPr/>
          <p:nvPr/>
        </p:nvSpPr>
        <p:spPr>
          <a:xfrm>
            <a:off x="4354350" y="1981057"/>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58" name="Straight Connector 182"/>
          <p:cNvCxnSpPr>
            <a:stCxn id="57" idx="2"/>
            <a:endCxn id="59" idx="0"/>
          </p:cNvCxnSpPr>
          <p:nvPr/>
        </p:nvCxnSpPr>
        <p:spPr>
          <a:xfrm flipH="1">
            <a:off x="4732782" y="2243400"/>
            <a:ext cx="3622" cy="3851721"/>
          </a:xfrm>
          <a:prstGeom prst="line">
            <a:avLst/>
          </a:prstGeom>
          <a:noFill/>
          <a:ln w="19050" cap="flat" cmpd="sng" algn="ctr">
            <a:solidFill>
              <a:sysClr val="windowText" lastClr="000000"/>
            </a:solidFill>
            <a:prstDash val="solid"/>
            <a:miter lim="800000"/>
          </a:ln>
          <a:effectLst/>
        </p:spPr>
      </p:cxnSp>
      <p:sp>
        <p:nvSpPr>
          <p:cNvPr id="59" name="Rectangle 183"/>
          <p:cNvSpPr/>
          <p:nvPr/>
        </p:nvSpPr>
        <p:spPr>
          <a:xfrm>
            <a:off x="4350728" y="609512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0" name="TextBox 190"/>
          <p:cNvSpPr txBox="1"/>
          <p:nvPr/>
        </p:nvSpPr>
        <p:spPr>
          <a:xfrm>
            <a:off x="4437040" y="1549009"/>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050" kern="0" dirty="0" smtClean="0"/>
              <a:t>PDE</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62" name="Rectangle 181"/>
          <p:cNvSpPr/>
          <p:nvPr/>
        </p:nvSpPr>
        <p:spPr>
          <a:xfrm>
            <a:off x="3347129" y="1981057"/>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63" name="Straight Connector 182"/>
          <p:cNvCxnSpPr>
            <a:stCxn id="62" idx="2"/>
            <a:endCxn id="64" idx="0"/>
          </p:cNvCxnSpPr>
          <p:nvPr/>
        </p:nvCxnSpPr>
        <p:spPr>
          <a:xfrm flipH="1">
            <a:off x="3725561" y="2243400"/>
            <a:ext cx="3622" cy="3851721"/>
          </a:xfrm>
          <a:prstGeom prst="line">
            <a:avLst/>
          </a:prstGeom>
          <a:noFill/>
          <a:ln w="19050" cap="flat" cmpd="sng" algn="ctr">
            <a:solidFill>
              <a:sysClr val="windowText" lastClr="000000"/>
            </a:solidFill>
            <a:prstDash val="solid"/>
            <a:miter lim="800000"/>
          </a:ln>
          <a:effectLst/>
        </p:spPr>
      </p:cxnSp>
      <p:sp>
        <p:nvSpPr>
          <p:cNvPr id="64" name="Rectangle 183"/>
          <p:cNvSpPr/>
          <p:nvPr/>
        </p:nvSpPr>
        <p:spPr>
          <a:xfrm>
            <a:off x="3343507" y="6095121"/>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66" name="Straight Arrow Connector 166"/>
          <p:cNvCxnSpPr/>
          <p:nvPr/>
        </p:nvCxnSpPr>
        <p:spPr>
          <a:xfrm flipV="1">
            <a:off x="107504" y="2837486"/>
            <a:ext cx="615088" cy="1"/>
          </a:xfrm>
          <a:prstGeom prst="straightConnector1">
            <a:avLst/>
          </a:prstGeom>
          <a:noFill/>
          <a:ln w="19050" cap="flat" cmpd="sng" algn="ctr">
            <a:solidFill>
              <a:sysClr val="windowText" lastClr="000000"/>
            </a:solidFill>
            <a:prstDash val="solid"/>
            <a:miter lim="800000"/>
            <a:tailEnd type="triangle"/>
          </a:ln>
          <a:effectLst/>
        </p:spPr>
      </p:cxnSp>
      <p:sp>
        <p:nvSpPr>
          <p:cNvPr id="69" name="TextBox 167"/>
          <p:cNvSpPr txBox="1"/>
          <p:nvPr/>
        </p:nvSpPr>
        <p:spPr>
          <a:xfrm>
            <a:off x="35495" y="2564904"/>
            <a:ext cx="67839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AA-RQ IE</a:t>
            </a:r>
            <a:endParaRPr kumimoji="1" lang="en-US" sz="1050" b="0" i="0" u="none" strike="noStrike" kern="0" cap="none" spc="0" normalizeH="0" baseline="0" noProof="0" dirty="0">
              <a:ln>
                <a:noFill/>
              </a:ln>
              <a:solidFill>
                <a:sysClr val="windowText" lastClr="000000"/>
              </a:solidFill>
              <a:effectLst/>
              <a:uLnTx/>
              <a:uFillTx/>
            </a:endParaRPr>
          </a:p>
        </p:txBody>
      </p:sp>
      <p:sp>
        <p:nvSpPr>
          <p:cNvPr id="71" name="TextBox 202"/>
          <p:cNvSpPr txBox="1"/>
          <p:nvPr/>
        </p:nvSpPr>
        <p:spPr>
          <a:xfrm>
            <a:off x="4782776" y="4005064"/>
            <a:ext cx="1100508"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PDE-MGMT</a:t>
            </a:r>
            <a:r>
              <a:rPr kumimoji="1" lang="en-US" sz="1050" b="0" i="0" u="none" strike="noStrike" kern="0" cap="none" spc="0" normalizeH="0" baseline="0" noProof="0" dirty="0" smtClean="0">
                <a:ln>
                  <a:noFill/>
                </a:ln>
                <a:solidFill>
                  <a:srgbClr val="0033CC"/>
                </a:solidFill>
                <a:effectLst/>
                <a:uLnTx/>
                <a:uFillTx/>
              </a:rPr>
              <a: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0033CC"/>
                </a:solidFill>
                <a:effectLst/>
                <a:uLnTx/>
                <a:uFillTx/>
              </a:rPr>
              <a:t>response</a:t>
            </a:r>
            <a:endParaRPr kumimoji="1" lang="en-US" sz="1050" b="0" i="0" u="none" strike="noStrike" kern="0" cap="none" spc="0" normalizeH="0" baseline="0" noProof="0" dirty="0">
              <a:ln>
                <a:noFill/>
              </a:ln>
              <a:solidFill>
                <a:srgbClr val="0033CC"/>
              </a:solidFill>
              <a:effectLst/>
              <a:uLnTx/>
              <a:uFillTx/>
            </a:endParaRPr>
          </a:p>
        </p:txBody>
      </p:sp>
      <p:sp>
        <p:nvSpPr>
          <p:cNvPr id="74" name="TextBox 184"/>
          <p:cNvSpPr txBox="1"/>
          <p:nvPr/>
        </p:nvSpPr>
        <p:spPr>
          <a:xfrm>
            <a:off x="3678297" y="2782028"/>
            <a:ext cx="1209333"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MGMT</a:t>
            </a:r>
            <a:r>
              <a:rPr kumimoji="1" lang="en-US" sz="1050" b="0" i="0" u="none" strike="noStrike" kern="0" cap="none" spc="0" normalizeH="0" baseline="0" noProof="0" dirty="0" smtClean="0">
                <a:ln>
                  <a:noFill/>
                </a:ln>
                <a:solidFill>
                  <a:srgbClr val="0033CC"/>
                </a:solidFill>
                <a:effectLst/>
                <a:uLnTx/>
                <a:uFillTx/>
              </a:rPr>
              <a:t>-MGMET.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0033CC"/>
                </a:solidFill>
                <a:effectLst/>
                <a:uLnTx/>
                <a:uFillTx/>
              </a:rPr>
              <a:t>indication</a:t>
            </a:r>
            <a:endParaRPr kumimoji="1" lang="en-US" sz="1050" b="0" i="0" u="none" strike="noStrike" kern="0" cap="none" spc="0" normalizeH="0" baseline="0" noProof="0" dirty="0">
              <a:ln>
                <a:noFill/>
              </a:ln>
              <a:solidFill>
                <a:srgbClr val="0033CC"/>
              </a:solidFill>
              <a:effectLst/>
              <a:uLnTx/>
              <a:uFillTx/>
            </a:endParaRPr>
          </a:p>
        </p:txBody>
      </p:sp>
      <p:sp>
        <p:nvSpPr>
          <p:cNvPr id="75" name="TextBox 184"/>
          <p:cNvSpPr txBox="1"/>
          <p:nvPr/>
        </p:nvSpPr>
        <p:spPr>
          <a:xfrm>
            <a:off x="4732781" y="2894046"/>
            <a:ext cx="1150503"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altLang="ja-JP" sz="1050" kern="0" dirty="0" smtClean="0">
                <a:solidFill>
                  <a:srgbClr val="0033CC"/>
                </a:solidFill>
              </a:rPr>
              <a:t>PDE</a:t>
            </a:r>
            <a:r>
              <a:rPr kumimoji="1" lang="en-US" altLang="ja-JP" sz="1050" b="0" i="0" u="none" strike="noStrike" kern="0" cap="none" spc="0" normalizeH="0" baseline="0" noProof="0" dirty="0" smtClean="0">
                <a:ln>
                  <a:noFill/>
                </a:ln>
                <a:solidFill>
                  <a:srgbClr val="0033CC"/>
                </a:solidFill>
                <a:effectLst/>
                <a:uLnTx/>
                <a:uFillTx/>
              </a:rPr>
              <a:t>-</a:t>
            </a:r>
            <a:r>
              <a:rPr lang="en-US" altLang="ja-JP" sz="1050" kern="0" dirty="0" smtClean="0">
                <a:solidFill>
                  <a:srgbClr val="0033CC"/>
                </a:solidFill>
              </a:rPr>
              <a:t>MGMT</a:t>
            </a:r>
            <a:r>
              <a:rPr kumimoji="1" lang="en-US" sz="1050" b="0" i="0" u="none" strike="noStrike" kern="0" cap="none" spc="0" normalizeH="0" baseline="0" noProof="0" dirty="0" smtClean="0">
                <a:ln>
                  <a:noFill/>
                </a:ln>
                <a:solidFill>
                  <a:srgbClr val="0033CC"/>
                </a:solidFill>
                <a:effectLst/>
                <a:uLnTx/>
                <a:uFillTx/>
              </a:rPr>
              <a: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0033CC"/>
                </a:solidFill>
                <a:effectLst/>
                <a:uLnTx/>
                <a:uFillTx/>
              </a:rPr>
              <a:t>indication</a:t>
            </a:r>
            <a:endParaRPr kumimoji="1" lang="en-US" sz="1050" b="0" i="0" u="none" strike="noStrike" kern="0" cap="none" spc="0" normalizeH="0" baseline="0" noProof="0" dirty="0">
              <a:ln>
                <a:noFill/>
              </a:ln>
              <a:solidFill>
                <a:srgbClr val="0033CC"/>
              </a:solidFill>
              <a:effectLst/>
              <a:uLnTx/>
              <a:uFillTx/>
            </a:endParaRPr>
          </a:p>
        </p:txBody>
      </p:sp>
      <p:cxnSp>
        <p:nvCxnSpPr>
          <p:cNvPr id="93" name="Straight Arrow Connector 166"/>
          <p:cNvCxnSpPr/>
          <p:nvPr/>
        </p:nvCxnSpPr>
        <p:spPr>
          <a:xfrm>
            <a:off x="1685898" y="2989777"/>
            <a:ext cx="1056295" cy="0"/>
          </a:xfrm>
          <a:prstGeom prst="straightConnector1">
            <a:avLst/>
          </a:prstGeom>
          <a:noFill/>
          <a:ln w="19050" cap="flat" cmpd="sng" algn="ctr">
            <a:solidFill>
              <a:sysClr val="windowText" lastClr="000000"/>
            </a:solidFill>
            <a:prstDash val="solid"/>
            <a:miter lim="800000"/>
            <a:tailEnd type="triangle"/>
          </a:ln>
          <a:effectLst/>
        </p:spPr>
      </p:cxnSp>
      <p:cxnSp>
        <p:nvCxnSpPr>
          <p:cNvPr id="94" name="Straight Arrow Connector 166"/>
          <p:cNvCxnSpPr/>
          <p:nvPr/>
        </p:nvCxnSpPr>
        <p:spPr>
          <a:xfrm>
            <a:off x="2742193" y="3105514"/>
            <a:ext cx="981415" cy="0"/>
          </a:xfrm>
          <a:prstGeom prst="straightConnector1">
            <a:avLst/>
          </a:prstGeom>
          <a:noFill/>
          <a:ln w="19050" cap="flat" cmpd="sng" algn="ctr">
            <a:solidFill>
              <a:sysClr val="windowText" lastClr="000000"/>
            </a:solidFill>
            <a:prstDash val="solid"/>
            <a:miter lim="800000"/>
            <a:tailEnd type="triangle"/>
          </a:ln>
          <a:effectLst/>
        </p:spPr>
      </p:cxnSp>
      <p:cxnSp>
        <p:nvCxnSpPr>
          <p:cNvPr id="96" name="Straight Arrow Connector 166"/>
          <p:cNvCxnSpPr/>
          <p:nvPr/>
        </p:nvCxnSpPr>
        <p:spPr>
          <a:xfrm flipV="1">
            <a:off x="3728948" y="3197527"/>
            <a:ext cx="1003833" cy="1"/>
          </a:xfrm>
          <a:prstGeom prst="straightConnector1">
            <a:avLst/>
          </a:prstGeom>
          <a:noFill/>
          <a:ln w="19050" cap="flat" cmpd="sng" algn="ctr">
            <a:solidFill>
              <a:srgbClr val="0033CC"/>
            </a:solidFill>
            <a:prstDash val="solid"/>
            <a:miter lim="800000"/>
            <a:tailEnd type="triangle"/>
          </a:ln>
          <a:effectLst/>
        </p:spPr>
      </p:cxnSp>
      <p:cxnSp>
        <p:nvCxnSpPr>
          <p:cNvPr id="97" name="Straight Arrow Connector 166"/>
          <p:cNvCxnSpPr/>
          <p:nvPr/>
        </p:nvCxnSpPr>
        <p:spPr>
          <a:xfrm>
            <a:off x="4761007" y="3334478"/>
            <a:ext cx="959150" cy="0"/>
          </a:xfrm>
          <a:prstGeom prst="straightConnector1">
            <a:avLst/>
          </a:prstGeom>
          <a:noFill/>
          <a:ln w="19050" cap="flat" cmpd="sng" algn="ctr">
            <a:solidFill>
              <a:srgbClr val="0033CC"/>
            </a:solidFill>
            <a:prstDash val="solid"/>
            <a:miter lim="800000"/>
            <a:tailEnd type="triangle"/>
          </a:ln>
          <a:effectLst/>
        </p:spPr>
      </p:cxnSp>
      <p:cxnSp>
        <p:nvCxnSpPr>
          <p:cNvPr id="98" name="Straight Arrow Connector 166"/>
          <p:cNvCxnSpPr/>
          <p:nvPr/>
        </p:nvCxnSpPr>
        <p:spPr>
          <a:xfrm flipV="1">
            <a:off x="4736404" y="4420562"/>
            <a:ext cx="980131" cy="1"/>
          </a:xfrm>
          <a:prstGeom prst="straightConnector1">
            <a:avLst/>
          </a:prstGeom>
          <a:noFill/>
          <a:ln w="19050" cap="flat" cmpd="sng" algn="ctr">
            <a:solidFill>
              <a:srgbClr val="0033CC"/>
            </a:solidFill>
            <a:prstDash val="solid"/>
            <a:miter lim="800000"/>
            <a:headEnd type="triangle" w="med" len="med"/>
            <a:tailEnd type="none" w="med" len="med"/>
          </a:ln>
          <a:effectLst/>
        </p:spPr>
      </p:cxnSp>
      <p:cxnSp>
        <p:nvCxnSpPr>
          <p:cNvPr id="99" name="Straight Arrow Connector 166"/>
          <p:cNvCxnSpPr/>
          <p:nvPr/>
        </p:nvCxnSpPr>
        <p:spPr>
          <a:xfrm>
            <a:off x="3728948" y="4492570"/>
            <a:ext cx="1007456" cy="8384"/>
          </a:xfrm>
          <a:prstGeom prst="straightConnector1">
            <a:avLst/>
          </a:prstGeom>
          <a:noFill/>
          <a:ln w="19050" cap="flat" cmpd="sng" algn="ctr">
            <a:solidFill>
              <a:srgbClr val="0033CC"/>
            </a:solidFill>
            <a:prstDash val="solid"/>
            <a:miter lim="800000"/>
            <a:headEnd type="triangle" w="med" len="med"/>
            <a:tailEnd type="none" w="med" len="med"/>
          </a:ln>
          <a:effectLst/>
        </p:spPr>
      </p:cxnSp>
      <p:cxnSp>
        <p:nvCxnSpPr>
          <p:cNvPr id="101" name="Straight Arrow Connector 166"/>
          <p:cNvCxnSpPr/>
          <p:nvPr/>
        </p:nvCxnSpPr>
        <p:spPr>
          <a:xfrm>
            <a:off x="2706539" y="4581128"/>
            <a:ext cx="1022644" cy="8384"/>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2" name="Straight Arrow Connector 166"/>
          <p:cNvCxnSpPr/>
          <p:nvPr/>
        </p:nvCxnSpPr>
        <p:spPr>
          <a:xfrm>
            <a:off x="1687709" y="4708596"/>
            <a:ext cx="1028848"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3" name="Straight Arrow Connector 166"/>
          <p:cNvCxnSpPr/>
          <p:nvPr/>
        </p:nvCxnSpPr>
        <p:spPr>
          <a:xfrm>
            <a:off x="684280" y="4797152"/>
            <a:ext cx="977793"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cxnSp>
        <p:nvCxnSpPr>
          <p:cNvPr id="104" name="Straight Arrow Connector 166"/>
          <p:cNvCxnSpPr/>
          <p:nvPr/>
        </p:nvCxnSpPr>
        <p:spPr>
          <a:xfrm>
            <a:off x="108216" y="5013176"/>
            <a:ext cx="569218"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5" name="TextBox 167"/>
          <p:cNvSpPr txBox="1"/>
          <p:nvPr/>
        </p:nvSpPr>
        <p:spPr>
          <a:xfrm>
            <a:off x="28331" y="4725144"/>
            <a:ext cx="6559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AA-RP IE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06" name="Straight Arrow Connector 166"/>
          <p:cNvCxnSpPr/>
          <p:nvPr/>
        </p:nvCxnSpPr>
        <p:spPr>
          <a:xfrm>
            <a:off x="5737401" y="3413552"/>
            <a:ext cx="965232" cy="17054"/>
          </a:xfrm>
          <a:prstGeom prst="straightConnector1">
            <a:avLst/>
          </a:prstGeom>
          <a:noFill/>
          <a:ln w="19050" cap="flat" cmpd="sng" algn="ctr">
            <a:solidFill>
              <a:srgbClr val="FF0000"/>
            </a:solidFill>
            <a:prstDash val="dash"/>
            <a:miter lim="800000"/>
            <a:headEnd type="none" w="med" len="med"/>
            <a:tailEnd type="triangle" w="med" len="med"/>
          </a:ln>
          <a:effectLst/>
        </p:spPr>
      </p:cxnSp>
      <p:sp>
        <p:nvSpPr>
          <p:cNvPr id="108" name="TextBox 179"/>
          <p:cNvSpPr txBox="1"/>
          <p:nvPr/>
        </p:nvSpPr>
        <p:spPr>
          <a:xfrm>
            <a:off x="5925121" y="3447668"/>
            <a:ext cx="67678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FF0000"/>
                </a:solidFill>
                <a:effectLst/>
                <a:uLnTx/>
                <a:uFillTx/>
              </a:rPr>
              <a:t>PANC DC</a:t>
            </a:r>
            <a:endParaRPr kumimoji="1" lang="en-US" sz="1050" b="0" i="0" u="none" strike="noStrike" kern="0" cap="none" spc="0" normalizeH="0" baseline="0" noProof="0" dirty="0">
              <a:ln>
                <a:noFill/>
              </a:ln>
              <a:solidFill>
                <a:srgbClr val="FF0000"/>
              </a:solidFill>
              <a:effectLst/>
              <a:uLnTx/>
              <a:uFillTx/>
            </a:endParaRPr>
          </a:p>
        </p:txBody>
      </p:sp>
      <p:sp>
        <p:nvSpPr>
          <p:cNvPr id="53" name="Rectangle 175"/>
          <p:cNvSpPr/>
          <p:nvPr/>
        </p:nvSpPr>
        <p:spPr>
          <a:xfrm>
            <a:off x="6346215" y="198884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54" name="Straight Connector 176"/>
          <p:cNvCxnSpPr>
            <a:stCxn id="53" idx="2"/>
            <a:endCxn id="56" idx="0"/>
          </p:cNvCxnSpPr>
          <p:nvPr/>
        </p:nvCxnSpPr>
        <p:spPr>
          <a:xfrm flipH="1">
            <a:off x="6724647" y="2251183"/>
            <a:ext cx="3622" cy="3867802"/>
          </a:xfrm>
          <a:prstGeom prst="line">
            <a:avLst/>
          </a:prstGeom>
          <a:noFill/>
          <a:ln w="19050" cap="flat" cmpd="sng" algn="ctr">
            <a:solidFill>
              <a:sysClr val="windowText" lastClr="000000"/>
            </a:solidFill>
            <a:prstDash val="solid"/>
            <a:miter lim="800000"/>
          </a:ln>
          <a:effectLst/>
        </p:spPr>
      </p:cxnSp>
      <p:sp>
        <p:nvSpPr>
          <p:cNvPr id="56" name="Rectangle 177"/>
          <p:cNvSpPr/>
          <p:nvPr/>
        </p:nvSpPr>
        <p:spPr>
          <a:xfrm>
            <a:off x="6342593" y="6118985"/>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61" name="TextBox 179"/>
          <p:cNvSpPr txBox="1"/>
          <p:nvPr/>
        </p:nvSpPr>
        <p:spPr>
          <a:xfrm>
            <a:off x="6478175" y="1662916"/>
            <a:ext cx="410690"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NHL</a:t>
            </a:r>
            <a:endParaRPr kumimoji="1" lang="en-US" sz="1050" b="0" i="0" u="none" strike="noStrike" kern="0" cap="none" spc="0" normalizeH="0" baseline="0" noProof="0" dirty="0">
              <a:ln>
                <a:noFill/>
              </a:ln>
              <a:solidFill>
                <a:sysClr val="windowText" lastClr="000000"/>
              </a:solidFill>
              <a:effectLst/>
              <a:uLnTx/>
              <a:uFillTx/>
            </a:endParaRPr>
          </a:p>
        </p:txBody>
      </p:sp>
      <p:sp>
        <p:nvSpPr>
          <p:cNvPr id="65" name="TextBox 202"/>
          <p:cNvSpPr txBox="1"/>
          <p:nvPr/>
        </p:nvSpPr>
        <p:spPr>
          <a:xfrm>
            <a:off x="6747043" y="3823240"/>
            <a:ext cx="1209333" cy="415498"/>
          </a:xfrm>
          <a:prstGeom prst="rect">
            <a:avLst/>
          </a:prstGeom>
          <a:noFill/>
        </p:spPr>
        <p:txBody>
          <a:bodyPr wrap="square" rtlCol="0">
            <a:spAutoFit/>
          </a:bodyPr>
          <a:lstStyle/>
          <a:p>
            <a:pPr lvl="0" defTabSz="685800">
              <a:defRPr/>
            </a:pPr>
            <a:r>
              <a:rPr lang="en-US" altLang="ja-JP" sz="1050" kern="0" dirty="0" smtClean="0">
                <a:solidFill>
                  <a:srgbClr val="0033CC"/>
                </a:solidFill>
              </a:rPr>
              <a:t>PDE-MGMT.</a:t>
            </a:r>
          </a:p>
          <a:p>
            <a:pPr lvl="0" defTabSz="685800">
              <a:defRPr/>
            </a:pPr>
            <a:r>
              <a:rPr lang="en-US" sz="1050" kern="0" noProof="0" dirty="0" smtClean="0">
                <a:solidFill>
                  <a:srgbClr val="0033CC"/>
                </a:solidFill>
              </a:rPr>
              <a:t>confirm</a:t>
            </a:r>
            <a:endParaRPr kumimoji="1" lang="en-US" sz="1050" b="0" i="0" u="none" strike="noStrike" kern="0" cap="none" spc="0" normalizeH="0" baseline="0" noProof="0" dirty="0">
              <a:ln>
                <a:noFill/>
              </a:ln>
              <a:solidFill>
                <a:srgbClr val="0033CC"/>
              </a:solidFill>
              <a:effectLst/>
              <a:uLnTx/>
              <a:uFillTx/>
            </a:endParaRPr>
          </a:p>
        </p:txBody>
      </p:sp>
      <p:sp>
        <p:nvSpPr>
          <p:cNvPr id="67" name="TextBox 159"/>
          <p:cNvSpPr txBox="1"/>
          <p:nvPr/>
        </p:nvSpPr>
        <p:spPr>
          <a:xfrm>
            <a:off x="7926769" y="1556792"/>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68" name="Rectangle 181"/>
          <p:cNvSpPr/>
          <p:nvPr/>
        </p:nvSpPr>
        <p:spPr>
          <a:xfrm>
            <a:off x="7311035" y="198884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70" name="Straight Connector 182"/>
          <p:cNvCxnSpPr>
            <a:stCxn id="68" idx="2"/>
            <a:endCxn id="72" idx="0"/>
          </p:cNvCxnSpPr>
          <p:nvPr/>
        </p:nvCxnSpPr>
        <p:spPr>
          <a:xfrm flipH="1">
            <a:off x="7689467" y="2251183"/>
            <a:ext cx="3622" cy="3867802"/>
          </a:xfrm>
          <a:prstGeom prst="line">
            <a:avLst/>
          </a:prstGeom>
          <a:noFill/>
          <a:ln w="19050" cap="flat" cmpd="sng" algn="ctr">
            <a:solidFill>
              <a:sysClr val="windowText" lastClr="000000"/>
            </a:solidFill>
            <a:prstDash val="solid"/>
            <a:miter lim="800000"/>
          </a:ln>
          <a:effectLst/>
        </p:spPr>
      </p:cxnSp>
      <p:sp>
        <p:nvSpPr>
          <p:cNvPr id="72" name="Rectangle 183"/>
          <p:cNvSpPr/>
          <p:nvPr/>
        </p:nvSpPr>
        <p:spPr>
          <a:xfrm>
            <a:off x="7307413" y="6118985"/>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3" name="TextBox 190"/>
          <p:cNvSpPr txBox="1"/>
          <p:nvPr/>
        </p:nvSpPr>
        <p:spPr>
          <a:xfrm>
            <a:off x="7278697" y="1628800"/>
            <a:ext cx="64793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050" kern="0" dirty="0" smtClean="0"/>
              <a:t>PDE</a:t>
            </a:r>
            <a:endParaRPr kumimoji="1" lang="en-US" sz="1050" b="0" i="0" u="none" strike="noStrike" kern="0" cap="none" spc="0" normalizeH="0" baseline="0" noProof="0" dirty="0">
              <a:ln>
                <a:noFill/>
              </a:ln>
              <a:effectLst/>
              <a:uLnTx/>
              <a:uFillTx/>
            </a:endParaRP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sp>
        <p:nvSpPr>
          <p:cNvPr id="76" name="Rectangle 181"/>
          <p:cNvSpPr/>
          <p:nvPr/>
        </p:nvSpPr>
        <p:spPr>
          <a:xfrm>
            <a:off x="8253456" y="1988840"/>
            <a:ext cx="764107" cy="26234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77" name="Straight Connector 182"/>
          <p:cNvCxnSpPr>
            <a:stCxn id="76" idx="2"/>
            <a:endCxn id="78" idx="0"/>
          </p:cNvCxnSpPr>
          <p:nvPr/>
        </p:nvCxnSpPr>
        <p:spPr>
          <a:xfrm flipH="1">
            <a:off x="8631888" y="2251183"/>
            <a:ext cx="3622" cy="3867802"/>
          </a:xfrm>
          <a:prstGeom prst="line">
            <a:avLst/>
          </a:prstGeom>
          <a:noFill/>
          <a:ln w="19050" cap="flat" cmpd="sng" algn="ctr">
            <a:solidFill>
              <a:sysClr val="windowText" lastClr="000000"/>
            </a:solidFill>
            <a:prstDash val="solid"/>
            <a:miter lim="800000"/>
          </a:ln>
          <a:effectLst/>
        </p:spPr>
      </p:cxnSp>
      <p:sp>
        <p:nvSpPr>
          <p:cNvPr id="78" name="Rectangle 183"/>
          <p:cNvSpPr/>
          <p:nvPr/>
        </p:nvSpPr>
        <p:spPr>
          <a:xfrm>
            <a:off x="8249834" y="6118985"/>
            <a:ext cx="764107" cy="262343"/>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79" name="TextBox 202"/>
          <p:cNvSpPr txBox="1"/>
          <p:nvPr/>
        </p:nvSpPr>
        <p:spPr>
          <a:xfrm>
            <a:off x="7668344" y="3733582"/>
            <a:ext cx="1100508"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MGMT-MGMT</a:t>
            </a:r>
            <a:r>
              <a:rPr kumimoji="1" lang="en-US" sz="1050" b="0" i="0" u="none" strike="noStrike" kern="0" cap="none" spc="0" normalizeH="0" baseline="0" noProof="0" dirty="0" smtClean="0">
                <a:ln>
                  <a:noFill/>
                </a:ln>
                <a:solidFill>
                  <a:srgbClr val="0033CC"/>
                </a:solidFill>
                <a:effectLst/>
                <a:uLnTx/>
                <a:uFillTx/>
              </a:rPr>
              <a:t>.</a:t>
            </a:r>
          </a:p>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confirm</a:t>
            </a:r>
            <a:endParaRPr kumimoji="1" lang="en-US" sz="1050" b="0" i="0" u="none" strike="noStrike" kern="0" cap="none" spc="0" normalizeH="0" baseline="0" noProof="0" dirty="0">
              <a:ln>
                <a:noFill/>
              </a:ln>
              <a:solidFill>
                <a:srgbClr val="0033CC"/>
              </a:solidFill>
              <a:effectLst/>
              <a:uLnTx/>
              <a:uFillTx/>
            </a:endParaRPr>
          </a:p>
        </p:txBody>
      </p:sp>
      <p:sp>
        <p:nvSpPr>
          <p:cNvPr id="80" name="TextBox 184"/>
          <p:cNvSpPr txBox="1"/>
          <p:nvPr/>
        </p:nvSpPr>
        <p:spPr>
          <a:xfrm>
            <a:off x="7653540" y="3212976"/>
            <a:ext cx="113732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MGMT</a:t>
            </a:r>
            <a:r>
              <a:rPr kumimoji="1" lang="en-US" sz="1050" b="0" i="0" u="none" strike="noStrike" kern="0" cap="none" spc="0" normalizeH="0" baseline="0" noProof="0" dirty="0" smtClean="0">
                <a:ln>
                  <a:noFill/>
                </a:ln>
                <a:solidFill>
                  <a:srgbClr val="0033CC"/>
                </a:solidFill>
                <a:effectLst/>
                <a:uLnTx/>
                <a:uFillTx/>
              </a:rPr>
              <a:t>-MGMET.</a:t>
            </a:r>
          </a:p>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request</a:t>
            </a:r>
            <a:endParaRPr kumimoji="1" lang="en-US" sz="1050" b="0" i="0" u="none" strike="noStrike" kern="0" cap="none" spc="0" normalizeH="0" baseline="0" noProof="0" dirty="0">
              <a:ln>
                <a:noFill/>
              </a:ln>
              <a:solidFill>
                <a:srgbClr val="0033CC"/>
              </a:solidFill>
              <a:effectLst/>
              <a:uLnTx/>
              <a:uFillTx/>
            </a:endParaRPr>
          </a:p>
        </p:txBody>
      </p:sp>
      <p:sp>
        <p:nvSpPr>
          <p:cNvPr id="81" name="TextBox 184"/>
          <p:cNvSpPr txBox="1"/>
          <p:nvPr/>
        </p:nvSpPr>
        <p:spPr>
          <a:xfrm>
            <a:off x="6753774" y="3125520"/>
            <a:ext cx="9393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altLang="ja-JP" sz="1050" kern="0" dirty="0" smtClean="0">
                <a:solidFill>
                  <a:srgbClr val="0033CC"/>
                </a:solidFill>
              </a:rPr>
              <a:t>PDE</a:t>
            </a:r>
            <a:r>
              <a:rPr kumimoji="1" lang="en-US" altLang="ja-JP" sz="1050" b="0" i="0" u="none" strike="noStrike" kern="0" cap="none" spc="0" normalizeH="0" baseline="0" noProof="0" dirty="0" smtClean="0">
                <a:ln>
                  <a:noFill/>
                </a:ln>
                <a:solidFill>
                  <a:srgbClr val="0033CC"/>
                </a:solidFill>
                <a:effectLst/>
                <a:uLnTx/>
                <a:uFillTx/>
              </a:rPr>
              <a:t>-</a:t>
            </a:r>
            <a:r>
              <a:rPr lang="en-US" altLang="ja-JP" sz="1050" kern="0" dirty="0" smtClean="0">
                <a:solidFill>
                  <a:srgbClr val="0033CC"/>
                </a:solidFill>
              </a:rPr>
              <a:t>MGMT</a:t>
            </a:r>
            <a:r>
              <a:rPr kumimoji="1" lang="en-US" sz="1050" b="0" i="0" u="none" strike="noStrike" kern="0" cap="none" spc="0" normalizeH="0" baseline="0" noProof="0" dirty="0" smtClean="0">
                <a:ln>
                  <a:noFill/>
                </a:ln>
                <a:solidFill>
                  <a:srgbClr val="0033CC"/>
                </a:solidFill>
                <a:effectLst/>
                <a:uLnTx/>
                <a:uFillTx/>
              </a:rPr>
              <a:t>.</a:t>
            </a:r>
          </a:p>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rgbClr val="0033CC"/>
                </a:solidFill>
              </a:rPr>
              <a:t>request</a:t>
            </a:r>
            <a:endParaRPr kumimoji="1" lang="en-US" sz="1050" b="0" i="0" u="none" strike="noStrike" kern="0" cap="none" spc="0" normalizeH="0" baseline="0" noProof="0" dirty="0">
              <a:ln>
                <a:noFill/>
              </a:ln>
              <a:solidFill>
                <a:srgbClr val="0033CC"/>
              </a:solidFill>
              <a:effectLst/>
              <a:uLnTx/>
              <a:uFillTx/>
            </a:endParaRPr>
          </a:p>
        </p:txBody>
      </p:sp>
      <p:cxnSp>
        <p:nvCxnSpPr>
          <p:cNvPr id="82" name="Straight Arrow Connector 166"/>
          <p:cNvCxnSpPr/>
          <p:nvPr/>
        </p:nvCxnSpPr>
        <p:spPr>
          <a:xfrm>
            <a:off x="7697322" y="3628474"/>
            <a:ext cx="934565" cy="0"/>
          </a:xfrm>
          <a:prstGeom prst="straightConnector1">
            <a:avLst/>
          </a:prstGeom>
          <a:noFill/>
          <a:ln w="19050" cap="flat" cmpd="sng" algn="ctr">
            <a:solidFill>
              <a:srgbClr val="0033CC"/>
            </a:solidFill>
            <a:prstDash val="solid"/>
            <a:miter lim="800000"/>
            <a:tailEnd type="triangle"/>
          </a:ln>
          <a:effectLst/>
        </p:spPr>
      </p:cxnSp>
      <p:cxnSp>
        <p:nvCxnSpPr>
          <p:cNvPr id="83" name="Straight Arrow Connector 166"/>
          <p:cNvCxnSpPr/>
          <p:nvPr/>
        </p:nvCxnSpPr>
        <p:spPr>
          <a:xfrm>
            <a:off x="6733806" y="3557568"/>
            <a:ext cx="959283" cy="0"/>
          </a:xfrm>
          <a:prstGeom prst="straightConnector1">
            <a:avLst/>
          </a:prstGeom>
          <a:noFill/>
          <a:ln w="19050" cap="flat" cmpd="sng" algn="ctr">
            <a:solidFill>
              <a:srgbClr val="0033CC"/>
            </a:solidFill>
            <a:prstDash val="solid"/>
            <a:miter lim="800000"/>
            <a:tailEnd type="triangle"/>
          </a:ln>
          <a:effectLst/>
        </p:spPr>
      </p:cxnSp>
      <p:cxnSp>
        <p:nvCxnSpPr>
          <p:cNvPr id="84" name="Straight Arrow Connector 166"/>
          <p:cNvCxnSpPr/>
          <p:nvPr/>
        </p:nvCxnSpPr>
        <p:spPr>
          <a:xfrm>
            <a:off x="7686931" y="4149080"/>
            <a:ext cx="944956" cy="0"/>
          </a:xfrm>
          <a:prstGeom prst="straightConnector1">
            <a:avLst/>
          </a:prstGeom>
          <a:noFill/>
          <a:ln w="19050" cap="flat" cmpd="sng" algn="ctr">
            <a:solidFill>
              <a:srgbClr val="0033CC"/>
            </a:solidFill>
            <a:prstDash val="solid"/>
            <a:miter lim="800000"/>
            <a:headEnd type="triangle" w="med" len="med"/>
            <a:tailEnd type="none" w="med" len="med"/>
          </a:ln>
          <a:effectLst/>
        </p:spPr>
      </p:cxnSp>
      <p:cxnSp>
        <p:nvCxnSpPr>
          <p:cNvPr id="85" name="Straight Arrow Connector 166"/>
          <p:cNvCxnSpPr/>
          <p:nvPr/>
        </p:nvCxnSpPr>
        <p:spPr>
          <a:xfrm>
            <a:off x="6753774" y="4238738"/>
            <a:ext cx="949612" cy="0"/>
          </a:xfrm>
          <a:prstGeom prst="straightConnector1">
            <a:avLst/>
          </a:prstGeom>
          <a:noFill/>
          <a:ln w="19050" cap="flat" cmpd="sng" algn="ctr">
            <a:solidFill>
              <a:srgbClr val="0033CC"/>
            </a:solidFill>
            <a:prstDash val="solid"/>
            <a:miter lim="800000"/>
            <a:headEnd type="triangle" w="med" len="med"/>
            <a:tailEnd type="none" w="med" len="med"/>
          </a:ln>
          <a:effectLst/>
        </p:spPr>
      </p:cxnSp>
      <p:cxnSp>
        <p:nvCxnSpPr>
          <p:cNvPr id="114" name="Straight Arrow Connector 166"/>
          <p:cNvCxnSpPr/>
          <p:nvPr/>
        </p:nvCxnSpPr>
        <p:spPr>
          <a:xfrm>
            <a:off x="5737401" y="4327296"/>
            <a:ext cx="965232" cy="17054"/>
          </a:xfrm>
          <a:prstGeom prst="straightConnector1">
            <a:avLst/>
          </a:prstGeom>
          <a:noFill/>
          <a:ln w="19050" cap="flat" cmpd="sng" algn="ctr">
            <a:solidFill>
              <a:srgbClr val="FF0000"/>
            </a:solidFill>
            <a:prstDash val="dash"/>
            <a:miter lim="800000"/>
            <a:headEnd type="triangle" w="med" len="med"/>
            <a:tailEnd type="none" w="med" len="med"/>
          </a:ln>
          <a:effectLst/>
        </p:spPr>
      </p:cxnSp>
      <p:sp>
        <p:nvSpPr>
          <p:cNvPr id="115" name="TextBox 179"/>
          <p:cNvSpPr txBox="1"/>
          <p:nvPr/>
        </p:nvSpPr>
        <p:spPr>
          <a:xfrm>
            <a:off x="5925121" y="4361412"/>
            <a:ext cx="676788"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rgbClr val="FF0000"/>
                </a:solidFill>
                <a:effectLst/>
                <a:uLnTx/>
                <a:uFillTx/>
              </a:rPr>
              <a:t>PANC DC</a:t>
            </a:r>
            <a:endParaRPr kumimoji="1" lang="en-US" sz="1050" b="0" i="0" u="none" strike="noStrike" kern="0" cap="none" spc="0" normalizeH="0" baseline="0" noProof="0" dirty="0">
              <a:ln>
                <a:noFill/>
              </a:ln>
              <a:solidFill>
                <a:srgbClr val="FF0000"/>
              </a:solidFill>
              <a:effectLst/>
              <a:uLnTx/>
              <a:uFillTx/>
            </a:endParaRPr>
          </a:p>
        </p:txBody>
      </p:sp>
      <p:sp>
        <p:nvSpPr>
          <p:cNvPr id="116" name="TextBox 194"/>
          <p:cNvSpPr txBox="1"/>
          <p:nvPr/>
        </p:nvSpPr>
        <p:spPr>
          <a:xfrm>
            <a:off x="725257" y="4885710"/>
            <a:ext cx="977793"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MCPS</a:t>
            </a:r>
            <a:r>
              <a:rPr kumimoji="1" lang="en-US" sz="1050" b="0" i="0" u="none" strike="noStrike" kern="0" cap="none" spc="0" normalizeH="0" baseline="0" noProof="0" dirty="0" smtClean="0">
                <a:ln>
                  <a:noFill/>
                </a:ln>
                <a:solidFill>
                  <a:sysClr val="windowText" lastClr="000000"/>
                </a:solidFill>
                <a:effectLst/>
                <a:uLnTx/>
                <a:uFillTx/>
              </a:rPr>
              <a:t>-DATA.</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smtClean="0">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7" name="Straight Arrow Connector 166"/>
          <p:cNvCxnSpPr/>
          <p:nvPr/>
        </p:nvCxnSpPr>
        <p:spPr>
          <a:xfrm>
            <a:off x="683568" y="5301208"/>
            <a:ext cx="977793"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118" name="TextBox 192"/>
          <p:cNvSpPr txBox="1"/>
          <p:nvPr/>
        </p:nvSpPr>
        <p:spPr>
          <a:xfrm>
            <a:off x="1771471" y="5029724"/>
            <a:ext cx="830677"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MMI</a:t>
            </a:r>
            <a:r>
              <a:rPr kumimoji="1" lang="en-US" sz="1050" b="0" i="0" u="none" strike="noStrike" kern="0" cap="none" spc="0" normalizeH="0" baseline="0" noProof="0" dirty="0" smtClean="0">
                <a:ln>
                  <a:noFill/>
                </a:ln>
                <a:solidFill>
                  <a:sysClr val="windowText" lastClr="000000"/>
                </a:solidFill>
                <a:effectLst/>
                <a:uLnTx/>
                <a:uFillTx/>
              </a:rPr>
              <a:t>-DATA.</a:t>
            </a:r>
          </a:p>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9" name="Straight Arrow Connector 166"/>
          <p:cNvCxnSpPr/>
          <p:nvPr/>
        </p:nvCxnSpPr>
        <p:spPr>
          <a:xfrm>
            <a:off x="1691680" y="5445224"/>
            <a:ext cx="1028848" cy="0"/>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
        <p:nvSpPr>
          <p:cNvPr id="120" name="TextBox 196"/>
          <p:cNvSpPr txBox="1"/>
          <p:nvPr/>
        </p:nvSpPr>
        <p:spPr>
          <a:xfrm>
            <a:off x="2735446" y="5148808"/>
            <a:ext cx="981415" cy="415498"/>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en-US" sz="1050" kern="0" dirty="0" smtClean="0">
                <a:solidFill>
                  <a:sysClr val="windowText" lastClr="000000"/>
                </a:solidFill>
              </a:rPr>
              <a:t>L2RLME-AA-RP</a:t>
            </a:r>
            <a:r>
              <a:rPr kumimoji="1" lang="en-US" sz="1050" b="0" i="0" u="none" strike="noStrike" kern="0" cap="none" spc="0" normalizeH="0" baseline="0" noProof="0" dirty="0" smtClean="0">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21" name="Straight Arrow Connector 166"/>
          <p:cNvCxnSpPr/>
          <p:nvPr/>
        </p:nvCxnSpPr>
        <p:spPr>
          <a:xfrm>
            <a:off x="2699792" y="5580856"/>
            <a:ext cx="1022644" cy="8384"/>
          </a:xfrm>
          <a:prstGeom prst="straightConnector1">
            <a:avLst/>
          </a:prstGeom>
          <a:noFill/>
          <a:ln w="19050" cap="flat" cmpd="sng" algn="ctr">
            <a:solidFill>
              <a:sysClr val="windowText" lastClr="000000"/>
            </a:solidFill>
            <a:prstDash val="solid"/>
            <a:miter lim="800000"/>
            <a:headEnd type="none" w="med" len="med"/>
            <a:tailEnd type="triangle" w="med" len="med"/>
          </a:ln>
          <a:effectLst/>
        </p:spPr>
      </p:cxnSp>
    </p:spTree>
    <p:extLst>
      <p:ext uri="{BB962C8B-B14F-4D97-AF65-F5344CB8AC3E}">
        <p14:creationId xmlns:p14="http://schemas.microsoft.com/office/powerpoint/2010/main" val="2470785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85099</TotalTime>
  <Words>780</Words>
  <Application>Microsoft Office PowerPoint</Application>
  <PresentationFormat>画面に合わせる (4:3)</PresentationFormat>
  <Paragraphs>335</Paragraphs>
  <Slides>18</Slides>
  <Notes>2</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Default Design</vt:lpstr>
      <vt:lpstr>PowerPoint プレゼンテーション</vt:lpstr>
      <vt:lpstr>L2R Operations</vt:lpstr>
      <vt:lpstr>Short address assignment</vt:lpstr>
      <vt:lpstr>Short address assignment</vt:lpstr>
      <vt:lpstr>Short address request on a joining device</vt:lpstr>
      <vt:lpstr>Short address assignment on a mesh root (Option 1 – APL does)</vt:lpstr>
      <vt:lpstr>Short address assignment on a mesh root (Option 1)</vt:lpstr>
      <vt:lpstr>Short address assignment on a mesh root (Option 2 – Management box does)</vt:lpstr>
      <vt:lpstr>L2R short address assignment (Option 2)</vt:lpstr>
      <vt:lpstr>Short address assignment on a mesh root (Option 3 APL does &amp; MGMT pass the messages)</vt:lpstr>
      <vt:lpstr>Short address assignment on a mesh root (Option 3)</vt:lpstr>
      <vt:lpstr>Source routing</vt:lpstr>
      <vt:lpstr>Source routing</vt:lpstr>
      <vt:lpstr>Source routing</vt:lpstr>
      <vt:lpstr>Source routing</vt:lpstr>
      <vt:lpstr>Source routing P2P communication on no-Storing mode</vt:lpstr>
      <vt:lpstr>Source routing P2P communication on no-Storing mode</vt:lpstr>
      <vt:lpstr>Source routing P2P communication on no-Storing mode</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佐藤 範之</dc:creator>
  <dc:description>&lt;15-17-xxxx-00-00xx&gt;</dc:description>
  <cp:lastModifiedBy>Noriyuki Sato</cp:lastModifiedBy>
  <cp:revision>986</cp:revision>
  <cp:lastPrinted>2015-07-14T16:02:16Z</cp:lastPrinted>
  <dcterms:created xsi:type="dcterms:W3CDTF">2009-07-12T16:25:16Z</dcterms:created>
  <dcterms:modified xsi:type="dcterms:W3CDTF">2017-09-14T17:40:43Z</dcterms:modified>
</cp:coreProperties>
</file>