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9" r:id="rId2"/>
    <p:sldId id="284" r:id="rId3"/>
    <p:sldId id="287" r:id="rId4"/>
    <p:sldId id="293" r:id="rId5"/>
    <p:sldId id="294" r:id="rId6"/>
    <p:sldId id="290" r:id="rId7"/>
    <p:sldId id="289" r:id="rId8"/>
    <p:sldId id="292" r:id="rId9"/>
    <p:sldId id="285"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n, Xiaojing/范 小菁" initials="FX小"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13" autoAdjust="0"/>
    <p:restoredTop sz="89782" autoAdjust="0"/>
  </p:normalViewPr>
  <p:slideViewPr>
    <p:cSldViewPr>
      <p:cViewPr varScale="1">
        <p:scale>
          <a:sx n="101" d="100"/>
          <a:sy n="101" d="100"/>
        </p:scale>
        <p:origin x="-1544"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844" y="72"/>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commentAuthors" Target="commentAuthors.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4" Type="http://schemas.microsoft.com/office/2011/relationships/chartColorStyle" Target="colors1.xml"/><Relationship Id="rId1" Type="http://schemas.openxmlformats.org/officeDocument/2006/relationships/themeOverride" Target="../theme/themeOverride1.xml"/><Relationship Id="rId2"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4" Type="http://schemas.microsoft.com/office/2011/relationships/chartColorStyle" Target="colors2.xml"/><Relationship Id="rId1" Type="http://schemas.openxmlformats.org/officeDocument/2006/relationships/themeOverride" Target="../theme/themeOverride2.xml"/><Relationship Id="rId2" Type="http://schemas.openxmlformats.org/officeDocument/2006/relationships/package" Target="../embeddings/Microsoft_Excel_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smtClean="0"/>
              <a:t>Home </a:t>
            </a:r>
            <a:r>
              <a:rPr lang="en-US" dirty="0"/>
              <a:t>Automation TAM 2020</a:t>
            </a:r>
          </a:p>
        </c:rich>
      </c:tx>
      <c:layout/>
      <c:overlay val="0"/>
      <c:spPr>
        <a:noFill/>
        <a:ln>
          <a:noFill/>
        </a:ln>
        <a:effectLst/>
      </c:spPr>
    </c:title>
    <c:autoTitleDeleted val="0"/>
    <c:plotArea>
      <c:layout/>
      <c:pieChart>
        <c:varyColors val="1"/>
        <c:ser>
          <c:idx val="0"/>
          <c:order val="0"/>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dPt>
            <c:idx val="6"/>
            <c:bubble3D val="0"/>
            <c:spPr>
              <a:solidFill>
                <a:schemeClr val="accent1">
                  <a:lumMod val="60000"/>
                </a:schemeClr>
              </a:solidFill>
              <a:ln w="19050">
                <a:solidFill>
                  <a:schemeClr val="lt1"/>
                </a:solidFill>
              </a:ln>
              <a:effectLst/>
            </c:spPr>
          </c:dPt>
          <c:dLbls>
            <c:dLbl>
              <c:idx val="4"/>
              <c:layout>
                <c:manualLayout>
                  <c:x val="-0.0617164399904557"/>
                  <c:y val="0.0582944928969081"/>
                </c:manualLayout>
              </c:layout>
              <c:showLegendKey val="0"/>
              <c:showVal val="0"/>
              <c:showCatName val="1"/>
              <c:showSerName val="0"/>
              <c:showPercent val="1"/>
              <c:showBubbleSize val="0"/>
              <c:extLst>
                <c:ext xmlns:c15="http://schemas.microsoft.com/office/drawing/2012/chart" uri="{CE6537A1-D6FC-4f65-9D91-7224C49458BB}">
                  <c15:layout/>
                </c:ext>
              </c:extLst>
            </c:dLbl>
            <c:dLbl>
              <c:idx val="5"/>
              <c:layout>
                <c:manualLayout>
                  <c:x val="0.0476270102600811"/>
                  <c:y val="0.0099737532808399"/>
                </c:manualLayout>
              </c:layout>
              <c:showLegendKey val="0"/>
              <c:showVal val="0"/>
              <c:showCatName val="1"/>
              <c:showSerName val="0"/>
              <c:showPercent val="1"/>
              <c:showBubbleSize val="0"/>
              <c:extLst>
                <c:ext xmlns:c15="http://schemas.microsoft.com/office/drawing/2012/chart" uri="{CE6537A1-D6FC-4f65-9D91-7224C49458BB}">
                  <c15:layout/>
                </c:ext>
              </c:extLst>
            </c:dLbl>
            <c:dLbl>
              <c:idx val="6"/>
              <c:layout>
                <c:manualLayout>
                  <c:x val="0.0992393223574326"/>
                  <c:y val="0.0174311170744912"/>
                </c:manualLayout>
              </c:layout>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Sheet1!$B$6:$B$12</c:f>
              <c:strCache>
                <c:ptCount val="7"/>
                <c:pt idx="0">
                  <c:v>802.15.4 (Zigbee, PRO, Thread)</c:v>
                </c:pt>
                <c:pt idx="1">
                  <c:v>802.11n</c:v>
                </c:pt>
                <c:pt idx="2">
                  <c:v>Bluetooth Smart</c:v>
                </c:pt>
                <c:pt idx="3">
                  <c:v>Z-Wave</c:v>
                </c:pt>
                <c:pt idx="4">
                  <c:v>DECT ULE</c:v>
                </c:pt>
                <c:pt idx="5">
                  <c:v>Other 2.4 GHz</c:v>
                </c:pt>
                <c:pt idx="6">
                  <c:v>Other Sub-GHz incl EnOcean</c:v>
                </c:pt>
              </c:strCache>
            </c:strRef>
          </c:cat>
          <c:val>
            <c:numRef>
              <c:f>Sheet1!$J$6:$J$12</c:f>
              <c:numCache>
                <c:formatCode>_(* #,##0_);_(* \(#,##0\);_(* "-"??_);_(@_)</c:formatCode>
                <c:ptCount val="7"/>
                <c:pt idx="0">
                  <c:v>120684.0</c:v>
                </c:pt>
                <c:pt idx="1">
                  <c:v>90984.0</c:v>
                </c:pt>
                <c:pt idx="2">
                  <c:v>31333.0</c:v>
                </c:pt>
                <c:pt idx="3">
                  <c:v>42452.0</c:v>
                </c:pt>
                <c:pt idx="4">
                  <c:v>7884.0</c:v>
                </c:pt>
                <c:pt idx="5">
                  <c:v>1011.0</c:v>
                </c:pt>
                <c:pt idx="6">
                  <c:v>32987.0</c:v>
                </c:pt>
              </c:numCache>
            </c:numRef>
          </c:val>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smtClean="0"/>
              <a:t>Home </a:t>
            </a:r>
            <a:r>
              <a:rPr lang="en-US" dirty="0"/>
              <a:t>Automation TAM 2016-2020, Ku</a:t>
            </a:r>
          </a:p>
        </c:rich>
      </c:tx>
      <c:layout/>
      <c:overlay val="0"/>
      <c:spPr>
        <a:noFill/>
        <a:ln>
          <a:noFill/>
        </a:ln>
        <a:effectLst/>
      </c:spPr>
    </c:title>
    <c:autoTitleDeleted val="0"/>
    <c:plotArea>
      <c:layout/>
      <c:barChart>
        <c:barDir val="col"/>
        <c:grouping val="clustered"/>
        <c:varyColors val="0"/>
        <c:ser>
          <c:idx val="0"/>
          <c:order val="0"/>
          <c:tx>
            <c:strRef>
              <c:f>Sheet1!$B$6</c:f>
              <c:strCache>
                <c:ptCount val="1"/>
                <c:pt idx="0">
                  <c:v>802.15.4 (Zigbee, PRO, Thread)</c:v>
                </c:pt>
              </c:strCache>
            </c:strRef>
          </c:tx>
          <c:spPr>
            <a:solidFill>
              <a:schemeClr val="accent1"/>
            </a:solidFill>
            <a:ln>
              <a:noFill/>
            </a:ln>
            <a:effectLst/>
          </c:spPr>
          <c:invertIfNegative val="0"/>
          <c:cat>
            <c:strRef>
              <c:f>Sheet1!$F$5:$J$5</c:f>
              <c:strCache>
                <c:ptCount val="5"/>
                <c:pt idx="0">
                  <c:v>2016</c:v>
                </c:pt>
                <c:pt idx="1">
                  <c:v>2017</c:v>
                </c:pt>
                <c:pt idx="2">
                  <c:v>2018</c:v>
                </c:pt>
                <c:pt idx="3">
                  <c:v>2019</c:v>
                </c:pt>
                <c:pt idx="4">
                  <c:v>2020</c:v>
                </c:pt>
              </c:strCache>
            </c:strRef>
          </c:cat>
          <c:val>
            <c:numRef>
              <c:f>Sheet1!$F$6:$J$6</c:f>
              <c:numCache>
                <c:formatCode>_(* #,##0_);_(* \(#,##0\);_(* "-"??_);_(@_)</c:formatCode>
                <c:ptCount val="5"/>
                <c:pt idx="0">
                  <c:v>40072.0</c:v>
                </c:pt>
                <c:pt idx="1">
                  <c:v>55726.0</c:v>
                </c:pt>
                <c:pt idx="2">
                  <c:v>72797.0</c:v>
                </c:pt>
                <c:pt idx="3">
                  <c:v>95318.0</c:v>
                </c:pt>
                <c:pt idx="4">
                  <c:v>120684.0</c:v>
                </c:pt>
              </c:numCache>
            </c:numRef>
          </c:val>
        </c:ser>
        <c:ser>
          <c:idx val="1"/>
          <c:order val="1"/>
          <c:tx>
            <c:strRef>
              <c:f>Sheet1!$B$7</c:f>
              <c:strCache>
                <c:ptCount val="1"/>
                <c:pt idx="0">
                  <c:v>802.11n</c:v>
                </c:pt>
              </c:strCache>
            </c:strRef>
          </c:tx>
          <c:spPr>
            <a:solidFill>
              <a:schemeClr val="accent2"/>
            </a:solidFill>
            <a:ln>
              <a:noFill/>
            </a:ln>
            <a:effectLst/>
          </c:spPr>
          <c:invertIfNegative val="0"/>
          <c:cat>
            <c:strRef>
              <c:f>Sheet1!$F$5:$J$5</c:f>
              <c:strCache>
                <c:ptCount val="5"/>
                <c:pt idx="0">
                  <c:v>2016</c:v>
                </c:pt>
                <c:pt idx="1">
                  <c:v>2017</c:v>
                </c:pt>
                <c:pt idx="2">
                  <c:v>2018</c:v>
                </c:pt>
                <c:pt idx="3">
                  <c:v>2019</c:v>
                </c:pt>
                <c:pt idx="4">
                  <c:v>2020</c:v>
                </c:pt>
              </c:strCache>
            </c:strRef>
          </c:cat>
          <c:val>
            <c:numRef>
              <c:f>Sheet1!$F$7:$J$7</c:f>
              <c:numCache>
                <c:formatCode>_(* #,##0_);_(* \(#,##0\);_(* "-"??_);_(@_)</c:formatCode>
                <c:ptCount val="5"/>
                <c:pt idx="0">
                  <c:v>5112.0</c:v>
                </c:pt>
                <c:pt idx="1">
                  <c:v>19396.0</c:v>
                </c:pt>
                <c:pt idx="2">
                  <c:v>39691.0</c:v>
                </c:pt>
                <c:pt idx="3">
                  <c:v>60093.0</c:v>
                </c:pt>
                <c:pt idx="4">
                  <c:v>90984.0</c:v>
                </c:pt>
              </c:numCache>
            </c:numRef>
          </c:val>
        </c:ser>
        <c:ser>
          <c:idx val="2"/>
          <c:order val="2"/>
          <c:tx>
            <c:strRef>
              <c:f>Sheet1!$B$8</c:f>
              <c:strCache>
                <c:ptCount val="1"/>
                <c:pt idx="0">
                  <c:v>Bluetooth Smart</c:v>
                </c:pt>
              </c:strCache>
            </c:strRef>
          </c:tx>
          <c:spPr>
            <a:solidFill>
              <a:schemeClr val="accent3"/>
            </a:solidFill>
            <a:ln>
              <a:noFill/>
            </a:ln>
            <a:effectLst/>
          </c:spPr>
          <c:invertIfNegative val="0"/>
          <c:cat>
            <c:strRef>
              <c:f>Sheet1!$F$5:$J$5</c:f>
              <c:strCache>
                <c:ptCount val="5"/>
                <c:pt idx="0">
                  <c:v>2016</c:v>
                </c:pt>
                <c:pt idx="1">
                  <c:v>2017</c:v>
                </c:pt>
                <c:pt idx="2">
                  <c:v>2018</c:v>
                </c:pt>
                <c:pt idx="3">
                  <c:v>2019</c:v>
                </c:pt>
                <c:pt idx="4">
                  <c:v>2020</c:v>
                </c:pt>
              </c:strCache>
            </c:strRef>
          </c:cat>
          <c:val>
            <c:numRef>
              <c:f>Sheet1!$F$8:$J$8</c:f>
              <c:numCache>
                <c:formatCode>_(* #,##0_);_(* \(#,##0\);_(* "-"??_);_(@_)</c:formatCode>
                <c:ptCount val="5"/>
                <c:pt idx="0">
                  <c:v>2508.0</c:v>
                </c:pt>
                <c:pt idx="1">
                  <c:v>6133.0</c:v>
                </c:pt>
                <c:pt idx="2">
                  <c:v>12839.0</c:v>
                </c:pt>
                <c:pt idx="3">
                  <c:v>21291.0</c:v>
                </c:pt>
                <c:pt idx="4">
                  <c:v>31333.0</c:v>
                </c:pt>
              </c:numCache>
            </c:numRef>
          </c:val>
        </c:ser>
        <c:ser>
          <c:idx val="3"/>
          <c:order val="3"/>
          <c:tx>
            <c:strRef>
              <c:f>Sheet1!$B$9</c:f>
              <c:strCache>
                <c:ptCount val="1"/>
                <c:pt idx="0">
                  <c:v>Z-Wave</c:v>
                </c:pt>
              </c:strCache>
            </c:strRef>
          </c:tx>
          <c:spPr>
            <a:solidFill>
              <a:schemeClr val="accent4"/>
            </a:solidFill>
            <a:ln>
              <a:noFill/>
            </a:ln>
            <a:effectLst/>
          </c:spPr>
          <c:invertIfNegative val="0"/>
          <c:cat>
            <c:strRef>
              <c:f>Sheet1!$F$5:$J$5</c:f>
              <c:strCache>
                <c:ptCount val="5"/>
                <c:pt idx="0">
                  <c:v>2016</c:v>
                </c:pt>
                <c:pt idx="1">
                  <c:v>2017</c:v>
                </c:pt>
                <c:pt idx="2">
                  <c:v>2018</c:v>
                </c:pt>
                <c:pt idx="3">
                  <c:v>2019</c:v>
                </c:pt>
                <c:pt idx="4">
                  <c:v>2020</c:v>
                </c:pt>
              </c:strCache>
            </c:strRef>
          </c:cat>
          <c:val>
            <c:numRef>
              <c:f>Sheet1!$F$9:$J$9</c:f>
              <c:numCache>
                <c:formatCode>_(* #,##0_);_(* \(#,##0\);_(* "-"??_);_(@_)</c:formatCode>
                <c:ptCount val="5"/>
                <c:pt idx="0">
                  <c:v>12345.0</c:v>
                </c:pt>
                <c:pt idx="1">
                  <c:v>17524.0</c:v>
                </c:pt>
                <c:pt idx="2">
                  <c:v>24394.0</c:v>
                </c:pt>
                <c:pt idx="3">
                  <c:v>32755.0</c:v>
                </c:pt>
                <c:pt idx="4">
                  <c:v>42452.0</c:v>
                </c:pt>
              </c:numCache>
            </c:numRef>
          </c:val>
        </c:ser>
        <c:ser>
          <c:idx val="4"/>
          <c:order val="4"/>
          <c:tx>
            <c:strRef>
              <c:f>Sheet1!$B$10</c:f>
              <c:strCache>
                <c:ptCount val="1"/>
                <c:pt idx="0">
                  <c:v>DECT ULE</c:v>
                </c:pt>
              </c:strCache>
            </c:strRef>
          </c:tx>
          <c:spPr>
            <a:solidFill>
              <a:schemeClr val="accent5"/>
            </a:solidFill>
            <a:ln>
              <a:noFill/>
            </a:ln>
            <a:effectLst/>
          </c:spPr>
          <c:invertIfNegative val="0"/>
          <c:cat>
            <c:strRef>
              <c:f>Sheet1!$F$5:$J$5</c:f>
              <c:strCache>
                <c:ptCount val="5"/>
                <c:pt idx="0">
                  <c:v>2016</c:v>
                </c:pt>
                <c:pt idx="1">
                  <c:v>2017</c:v>
                </c:pt>
                <c:pt idx="2">
                  <c:v>2018</c:v>
                </c:pt>
                <c:pt idx="3">
                  <c:v>2019</c:v>
                </c:pt>
                <c:pt idx="4">
                  <c:v>2020</c:v>
                </c:pt>
              </c:strCache>
            </c:strRef>
          </c:cat>
          <c:val>
            <c:numRef>
              <c:f>Sheet1!$F$10:$J$10</c:f>
              <c:numCache>
                <c:formatCode>_(* #,##0_);_(* \(#,##0\);_(* "-"??_);_(@_)</c:formatCode>
                <c:ptCount val="5"/>
                <c:pt idx="0">
                  <c:v>1089.0</c:v>
                </c:pt>
                <c:pt idx="1">
                  <c:v>2239.0</c:v>
                </c:pt>
                <c:pt idx="2">
                  <c:v>3852.0</c:v>
                </c:pt>
                <c:pt idx="3">
                  <c:v>5732.0</c:v>
                </c:pt>
                <c:pt idx="4">
                  <c:v>7884.0</c:v>
                </c:pt>
              </c:numCache>
            </c:numRef>
          </c:val>
        </c:ser>
        <c:ser>
          <c:idx val="5"/>
          <c:order val="5"/>
          <c:tx>
            <c:strRef>
              <c:f>Sheet1!$B$11</c:f>
              <c:strCache>
                <c:ptCount val="1"/>
                <c:pt idx="0">
                  <c:v>Other 2.4 GHz</c:v>
                </c:pt>
              </c:strCache>
            </c:strRef>
          </c:tx>
          <c:spPr>
            <a:solidFill>
              <a:schemeClr val="accent6"/>
            </a:solidFill>
            <a:ln>
              <a:noFill/>
            </a:ln>
            <a:effectLst/>
          </c:spPr>
          <c:invertIfNegative val="0"/>
          <c:cat>
            <c:strRef>
              <c:f>Sheet1!$F$5:$J$5</c:f>
              <c:strCache>
                <c:ptCount val="5"/>
                <c:pt idx="0">
                  <c:v>2016</c:v>
                </c:pt>
                <c:pt idx="1">
                  <c:v>2017</c:v>
                </c:pt>
                <c:pt idx="2">
                  <c:v>2018</c:v>
                </c:pt>
                <c:pt idx="3">
                  <c:v>2019</c:v>
                </c:pt>
                <c:pt idx="4">
                  <c:v>2020</c:v>
                </c:pt>
              </c:strCache>
            </c:strRef>
          </c:cat>
          <c:val>
            <c:numRef>
              <c:f>Sheet1!$F$11:$J$11</c:f>
              <c:numCache>
                <c:formatCode>_(* #,##0_);_(* \(#,##0\);_(* "-"??_);_(@_)</c:formatCode>
                <c:ptCount val="5"/>
                <c:pt idx="0">
                  <c:v>1213.0</c:v>
                </c:pt>
                <c:pt idx="1">
                  <c:v>1022.0</c:v>
                </c:pt>
                <c:pt idx="2">
                  <c:v>835.0</c:v>
                </c:pt>
                <c:pt idx="3">
                  <c:v>819.0</c:v>
                </c:pt>
                <c:pt idx="4">
                  <c:v>1011.0</c:v>
                </c:pt>
              </c:numCache>
            </c:numRef>
          </c:val>
        </c:ser>
        <c:ser>
          <c:idx val="6"/>
          <c:order val="6"/>
          <c:tx>
            <c:strRef>
              <c:f>Sheet1!$B$12</c:f>
              <c:strCache>
                <c:ptCount val="1"/>
                <c:pt idx="0">
                  <c:v>Other Sub-GHz incl EnOcean</c:v>
                </c:pt>
              </c:strCache>
            </c:strRef>
          </c:tx>
          <c:spPr>
            <a:solidFill>
              <a:schemeClr val="accent1">
                <a:lumMod val="60000"/>
              </a:schemeClr>
            </a:solidFill>
            <a:ln>
              <a:noFill/>
            </a:ln>
            <a:effectLst/>
          </c:spPr>
          <c:invertIfNegative val="0"/>
          <c:cat>
            <c:strRef>
              <c:f>Sheet1!$F$5:$J$5</c:f>
              <c:strCache>
                <c:ptCount val="5"/>
                <c:pt idx="0">
                  <c:v>2016</c:v>
                </c:pt>
                <c:pt idx="1">
                  <c:v>2017</c:v>
                </c:pt>
                <c:pt idx="2">
                  <c:v>2018</c:v>
                </c:pt>
                <c:pt idx="3">
                  <c:v>2019</c:v>
                </c:pt>
                <c:pt idx="4">
                  <c:v>2020</c:v>
                </c:pt>
              </c:strCache>
            </c:strRef>
          </c:cat>
          <c:val>
            <c:numRef>
              <c:f>Sheet1!$F$12:$J$12</c:f>
              <c:numCache>
                <c:formatCode>_(* #,##0_);_(* \(#,##0\);_(* "-"??_);_(@_)</c:formatCode>
                <c:ptCount val="5"/>
                <c:pt idx="0">
                  <c:v>17783.0</c:v>
                </c:pt>
                <c:pt idx="1">
                  <c:v>20560.0</c:v>
                </c:pt>
                <c:pt idx="2">
                  <c:v>24070.0</c:v>
                </c:pt>
                <c:pt idx="3">
                  <c:v>28331.0</c:v>
                </c:pt>
                <c:pt idx="4">
                  <c:v>32987.0</c:v>
                </c:pt>
              </c:numCache>
            </c:numRef>
          </c:val>
        </c:ser>
        <c:dLbls>
          <c:showLegendKey val="0"/>
          <c:showVal val="0"/>
          <c:showCatName val="0"/>
          <c:showSerName val="0"/>
          <c:showPercent val="0"/>
          <c:showBubbleSize val="0"/>
        </c:dLbls>
        <c:gapWidth val="150"/>
        <c:axId val="1926845656"/>
        <c:axId val="1926829016"/>
      </c:barChart>
      <c:catAx>
        <c:axId val="1926845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26829016"/>
        <c:crosses val="autoZero"/>
        <c:auto val="1"/>
        <c:lblAlgn val="ctr"/>
        <c:lblOffset val="100"/>
        <c:noMultiLvlLbl val="0"/>
      </c:catAx>
      <c:valAx>
        <c:axId val="1926829016"/>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26845656"/>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&lt;month year&gt;</a:t>
            </a:r>
            <a:endParaRPr 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AEED6C2F-C191-4342-A3D7-75E675D87217}"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0109004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&lt;month year&gt;</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F746AB21-732E-A741-9515-6F947B91F97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7451149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746AB21-732E-A741-9515-6F947B91F97B}" type="slidenum">
              <a:rPr lang="en-US" smtClean="0"/>
              <a:pPr/>
              <a:t>1</a:t>
            </a:fld>
            <a:endParaRPr lang="en-US"/>
          </a:p>
        </p:txBody>
      </p:sp>
    </p:spTree>
    <p:extLst>
      <p:ext uri="{BB962C8B-B14F-4D97-AF65-F5344CB8AC3E}">
        <p14:creationId xmlns:p14="http://schemas.microsoft.com/office/powerpoint/2010/main" val="3642625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r>
              <a:rPr lang="en-US" smtClean="0"/>
              <a:t>doc.: IEEE 802.15-&lt;doc#&gt;</a:t>
            </a:r>
            <a:endParaRPr lang="en-US"/>
          </a:p>
        </p:txBody>
      </p:sp>
      <p:sp>
        <p:nvSpPr>
          <p:cNvPr id="5" name="日期占位符 4"/>
          <p:cNvSpPr>
            <a:spLocks noGrp="1"/>
          </p:cNvSpPr>
          <p:nvPr>
            <p:ph type="dt" idx="11"/>
          </p:nvPr>
        </p:nvSpPr>
        <p:spPr/>
        <p:txBody>
          <a:bodyPr/>
          <a:lstStyle/>
          <a:p>
            <a:r>
              <a:rPr lang="en-US" smtClean="0"/>
              <a:t>&lt;month year&gt;</a:t>
            </a:r>
            <a:endParaRPr lang="en-US"/>
          </a:p>
        </p:txBody>
      </p:sp>
      <p:sp>
        <p:nvSpPr>
          <p:cNvPr id="6" name="页脚占位符 5"/>
          <p:cNvSpPr>
            <a:spLocks noGrp="1"/>
          </p:cNvSpPr>
          <p:nvPr>
            <p:ph type="ftr" sz="quarter" idx="12"/>
          </p:nvPr>
        </p:nvSpPr>
        <p:spPr/>
        <p:txBody>
          <a:bodyPr/>
          <a:lstStyle/>
          <a:p>
            <a:pPr lvl="4"/>
            <a:r>
              <a:rPr lang="en-US" smtClean="0"/>
              <a:t>&lt;author&gt;, &lt;company&gt;</a:t>
            </a:r>
            <a:endParaRPr lang="en-US"/>
          </a:p>
        </p:txBody>
      </p:sp>
      <p:sp>
        <p:nvSpPr>
          <p:cNvPr id="7" name="灯片编号占位符 6"/>
          <p:cNvSpPr>
            <a:spLocks noGrp="1"/>
          </p:cNvSpPr>
          <p:nvPr>
            <p:ph type="sldNum" sz="quarter" idx="13"/>
          </p:nvPr>
        </p:nvSpPr>
        <p:spPr/>
        <p:txBody>
          <a:bodyPr/>
          <a:lstStyle/>
          <a:p>
            <a:r>
              <a:rPr lang="en-US" smtClean="0"/>
              <a:t>Page </a:t>
            </a:r>
            <a:fld id="{F746AB21-732E-A741-9515-6F947B91F97B}" type="slidenum">
              <a:rPr lang="en-US" smtClean="0"/>
              <a:pPr/>
              <a:t>2</a:t>
            </a:fld>
            <a:endParaRPr lang="en-US"/>
          </a:p>
        </p:txBody>
      </p:sp>
    </p:spTree>
    <p:extLst>
      <p:ext uri="{BB962C8B-B14F-4D97-AF65-F5344CB8AC3E}">
        <p14:creationId xmlns:p14="http://schemas.microsoft.com/office/powerpoint/2010/main" val="4124564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r>
              <a:rPr lang="en-US" smtClean="0"/>
              <a:t>doc.: IEEE 802.15-&lt;doc#&gt;</a:t>
            </a:r>
            <a:endParaRPr lang="en-US"/>
          </a:p>
        </p:txBody>
      </p:sp>
      <p:sp>
        <p:nvSpPr>
          <p:cNvPr id="5" name="日期占位符 4"/>
          <p:cNvSpPr>
            <a:spLocks noGrp="1"/>
          </p:cNvSpPr>
          <p:nvPr>
            <p:ph type="dt" idx="11"/>
          </p:nvPr>
        </p:nvSpPr>
        <p:spPr/>
        <p:txBody>
          <a:bodyPr/>
          <a:lstStyle/>
          <a:p>
            <a:r>
              <a:rPr lang="en-US" smtClean="0"/>
              <a:t>&lt;month year&gt;</a:t>
            </a:r>
            <a:endParaRPr lang="en-US"/>
          </a:p>
        </p:txBody>
      </p:sp>
      <p:sp>
        <p:nvSpPr>
          <p:cNvPr id="6" name="页脚占位符 5"/>
          <p:cNvSpPr>
            <a:spLocks noGrp="1"/>
          </p:cNvSpPr>
          <p:nvPr>
            <p:ph type="ftr" sz="quarter" idx="12"/>
          </p:nvPr>
        </p:nvSpPr>
        <p:spPr/>
        <p:txBody>
          <a:bodyPr/>
          <a:lstStyle/>
          <a:p>
            <a:pPr lvl="4"/>
            <a:r>
              <a:rPr lang="en-US" smtClean="0"/>
              <a:t>&lt;author&gt;, &lt;company&gt;</a:t>
            </a:r>
            <a:endParaRPr lang="en-US"/>
          </a:p>
        </p:txBody>
      </p:sp>
      <p:sp>
        <p:nvSpPr>
          <p:cNvPr id="7" name="灯片编号占位符 6"/>
          <p:cNvSpPr>
            <a:spLocks noGrp="1"/>
          </p:cNvSpPr>
          <p:nvPr>
            <p:ph type="sldNum" sz="quarter" idx="13"/>
          </p:nvPr>
        </p:nvSpPr>
        <p:spPr/>
        <p:txBody>
          <a:bodyPr/>
          <a:lstStyle/>
          <a:p>
            <a:r>
              <a:rPr lang="en-US" smtClean="0"/>
              <a:t>Page </a:t>
            </a:r>
            <a:fld id="{F746AB21-732E-A741-9515-6F947B91F97B}" type="slidenum">
              <a:rPr lang="en-US" smtClean="0"/>
              <a:pPr/>
              <a:t>3</a:t>
            </a:fld>
            <a:endParaRPr lang="en-US"/>
          </a:p>
        </p:txBody>
      </p:sp>
    </p:spTree>
    <p:extLst>
      <p:ext uri="{BB962C8B-B14F-4D97-AF65-F5344CB8AC3E}">
        <p14:creationId xmlns:p14="http://schemas.microsoft.com/office/powerpoint/2010/main" val="4042332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r>
              <a:rPr lang="en-US" smtClean="0"/>
              <a:t>doc.: IEEE 802.15-&lt;doc#&gt;</a:t>
            </a:r>
            <a:endParaRPr lang="en-US"/>
          </a:p>
        </p:txBody>
      </p:sp>
      <p:sp>
        <p:nvSpPr>
          <p:cNvPr id="5" name="日期占位符 4"/>
          <p:cNvSpPr>
            <a:spLocks noGrp="1"/>
          </p:cNvSpPr>
          <p:nvPr>
            <p:ph type="dt" idx="11"/>
          </p:nvPr>
        </p:nvSpPr>
        <p:spPr/>
        <p:txBody>
          <a:bodyPr/>
          <a:lstStyle/>
          <a:p>
            <a:r>
              <a:rPr lang="en-US" smtClean="0"/>
              <a:t>&lt;month year&gt;</a:t>
            </a:r>
            <a:endParaRPr lang="en-US"/>
          </a:p>
        </p:txBody>
      </p:sp>
      <p:sp>
        <p:nvSpPr>
          <p:cNvPr id="6" name="页脚占位符 5"/>
          <p:cNvSpPr>
            <a:spLocks noGrp="1"/>
          </p:cNvSpPr>
          <p:nvPr>
            <p:ph type="ftr" sz="quarter" idx="12"/>
          </p:nvPr>
        </p:nvSpPr>
        <p:spPr/>
        <p:txBody>
          <a:bodyPr/>
          <a:lstStyle/>
          <a:p>
            <a:pPr lvl="4"/>
            <a:r>
              <a:rPr lang="en-US" smtClean="0"/>
              <a:t>&lt;author&gt;, &lt;company&gt;</a:t>
            </a:r>
            <a:endParaRPr lang="en-US"/>
          </a:p>
        </p:txBody>
      </p:sp>
      <p:sp>
        <p:nvSpPr>
          <p:cNvPr id="7" name="灯片编号占位符 6"/>
          <p:cNvSpPr>
            <a:spLocks noGrp="1"/>
          </p:cNvSpPr>
          <p:nvPr>
            <p:ph type="sldNum" sz="quarter" idx="13"/>
          </p:nvPr>
        </p:nvSpPr>
        <p:spPr/>
        <p:txBody>
          <a:bodyPr/>
          <a:lstStyle/>
          <a:p>
            <a:r>
              <a:rPr lang="en-US" smtClean="0"/>
              <a:t>Page </a:t>
            </a:r>
            <a:fld id="{F746AB21-732E-A741-9515-6F947B91F97B}" type="slidenum">
              <a:rPr lang="en-US" smtClean="0"/>
              <a:pPr/>
              <a:t>6</a:t>
            </a:fld>
            <a:endParaRPr lang="en-US"/>
          </a:p>
        </p:txBody>
      </p:sp>
    </p:spTree>
    <p:extLst>
      <p:ext uri="{BB962C8B-B14F-4D97-AF65-F5344CB8AC3E}">
        <p14:creationId xmlns:p14="http://schemas.microsoft.com/office/powerpoint/2010/main" val="19595348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r>
              <a:rPr lang="en-US" smtClean="0"/>
              <a:t>doc.: IEEE 802.15-&lt;doc#&gt;</a:t>
            </a:r>
            <a:endParaRPr lang="en-US"/>
          </a:p>
        </p:txBody>
      </p:sp>
      <p:sp>
        <p:nvSpPr>
          <p:cNvPr id="5" name="日期占位符 4"/>
          <p:cNvSpPr>
            <a:spLocks noGrp="1"/>
          </p:cNvSpPr>
          <p:nvPr>
            <p:ph type="dt" idx="11"/>
          </p:nvPr>
        </p:nvSpPr>
        <p:spPr/>
        <p:txBody>
          <a:bodyPr/>
          <a:lstStyle/>
          <a:p>
            <a:r>
              <a:rPr lang="en-US" smtClean="0"/>
              <a:t>&lt;month year&gt;</a:t>
            </a:r>
            <a:endParaRPr lang="en-US"/>
          </a:p>
        </p:txBody>
      </p:sp>
      <p:sp>
        <p:nvSpPr>
          <p:cNvPr id="6" name="页脚占位符 5"/>
          <p:cNvSpPr>
            <a:spLocks noGrp="1"/>
          </p:cNvSpPr>
          <p:nvPr>
            <p:ph type="ftr" sz="quarter" idx="12"/>
          </p:nvPr>
        </p:nvSpPr>
        <p:spPr/>
        <p:txBody>
          <a:bodyPr/>
          <a:lstStyle/>
          <a:p>
            <a:pPr lvl="4"/>
            <a:r>
              <a:rPr lang="en-US" smtClean="0"/>
              <a:t>&lt;author&gt;, &lt;company&gt;</a:t>
            </a:r>
            <a:endParaRPr lang="en-US"/>
          </a:p>
        </p:txBody>
      </p:sp>
      <p:sp>
        <p:nvSpPr>
          <p:cNvPr id="7" name="灯片编号占位符 6"/>
          <p:cNvSpPr>
            <a:spLocks noGrp="1"/>
          </p:cNvSpPr>
          <p:nvPr>
            <p:ph type="sldNum" sz="quarter" idx="13"/>
          </p:nvPr>
        </p:nvSpPr>
        <p:spPr/>
        <p:txBody>
          <a:bodyPr/>
          <a:lstStyle/>
          <a:p>
            <a:r>
              <a:rPr lang="en-US" smtClean="0"/>
              <a:t>Page </a:t>
            </a:r>
            <a:fld id="{F746AB21-732E-A741-9515-6F947B91F97B}" type="slidenum">
              <a:rPr lang="en-US" smtClean="0"/>
              <a:pPr/>
              <a:t>7</a:t>
            </a:fld>
            <a:endParaRPr lang="en-US"/>
          </a:p>
        </p:txBody>
      </p:sp>
    </p:spTree>
    <p:extLst>
      <p:ext uri="{BB962C8B-B14F-4D97-AF65-F5344CB8AC3E}">
        <p14:creationId xmlns:p14="http://schemas.microsoft.com/office/powerpoint/2010/main" val="13507396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r>
              <a:rPr lang="en-US" smtClean="0"/>
              <a:t>doc.: IEEE 802.15-&lt;doc#&gt;</a:t>
            </a:r>
            <a:endParaRPr lang="en-US"/>
          </a:p>
        </p:txBody>
      </p:sp>
      <p:sp>
        <p:nvSpPr>
          <p:cNvPr id="5" name="日期占位符 4"/>
          <p:cNvSpPr>
            <a:spLocks noGrp="1"/>
          </p:cNvSpPr>
          <p:nvPr>
            <p:ph type="dt" idx="11"/>
          </p:nvPr>
        </p:nvSpPr>
        <p:spPr/>
        <p:txBody>
          <a:bodyPr/>
          <a:lstStyle/>
          <a:p>
            <a:r>
              <a:rPr lang="en-US" smtClean="0"/>
              <a:t>&lt;month year&gt;</a:t>
            </a:r>
            <a:endParaRPr lang="en-US"/>
          </a:p>
        </p:txBody>
      </p:sp>
      <p:sp>
        <p:nvSpPr>
          <p:cNvPr id="6" name="页脚占位符 5"/>
          <p:cNvSpPr>
            <a:spLocks noGrp="1"/>
          </p:cNvSpPr>
          <p:nvPr>
            <p:ph type="ftr" sz="quarter" idx="12"/>
          </p:nvPr>
        </p:nvSpPr>
        <p:spPr/>
        <p:txBody>
          <a:bodyPr/>
          <a:lstStyle/>
          <a:p>
            <a:pPr lvl="4"/>
            <a:r>
              <a:rPr lang="en-US" smtClean="0"/>
              <a:t>&lt;author&gt;, &lt;company&gt;</a:t>
            </a:r>
            <a:endParaRPr lang="en-US"/>
          </a:p>
        </p:txBody>
      </p:sp>
      <p:sp>
        <p:nvSpPr>
          <p:cNvPr id="7" name="灯片编号占位符 6"/>
          <p:cNvSpPr>
            <a:spLocks noGrp="1"/>
          </p:cNvSpPr>
          <p:nvPr>
            <p:ph type="sldNum" sz="quarter" idx="13"/>
          </p:nvPr>
        </p:nvSpPr>
        <p:spPr/>
        <p:txBody>
          <a:bodyPr/>
          <a:lstStyle/>
          <a:p>
            <a:r>
              <a:rPr lang="en-US" smtClean="0"/>
              <a:t>Page </a:t>
            </a:r>
            <a:fld id="{F746AB21-732E-A741-9515-6F947B91F97B}" type="slidenum">
              <a:rPr lang="en-US" smtClean="0"/>
              <a:pPr/>
              <a:t>8</a:t>
            </a:fld>
            <a:endParaRPr lang="en-US"/>
          </a:p>
        </p:txBody>
      </p:sp>
    </p:spTree>
    <p:extLst>
      <p:ext uri="{BB962C8B-B14F-4D97-AF65-F5344CB8AC3E}">
        <p14:creationId xmlns:p14="http://schemas.microsoft.com/office/powerpoint/2010/main" val="1118581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zh-CN" smtClean="0"/>
              <a:t>&lt;September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&lt;X. Fan, H. Wang, S. Yi, R. Matsukura&gt;, &lt;Fujitsu&gt;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7CF4697-C497-4F48-AF29-6F86E5F7EA8D}" type="slidenum">
              <a:rPr lang="en-US"/>
              <a:pPr/>
              <a:t>‹#›</a:t>
            </a:fld>
            <a:endParaRPr lang="en-US"/>
          </a:p>
        </p:txBody>
      </p:sp>
    </p:spTree>
    <p:extLst>
      <p:ext uri="{BB962C8B-B14F-4D97-AF65-F5344CB8AC3E}">
        <p14:creationId xmlns:p14="http://schemas.microsoft.com/office/powerpoint/2010/main" val="3811025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zh-CN" smtClean="0"/>
              <a:t>&lt;September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&lt;X. Fan, H. Wang, S. Yi, R. Matsukura&gt;, &lt;Fujitsu&gt;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A5E76EA-11EF-874D-A7E2-295EC9E07CD8}" type="slidenum">
              <a:rPr lang="en-US"/>
              <a:pPr/>
              <a:t>‹#›</a:t>
            </a:fld>
            <a:endParaRPr lang="en-US"/>
          </a:p>
        </p:txBody>
      </p:sp>
    </p:spTree>
    <p:extLst>
      <p:ext uri="{BB962C8B-B14F-4D97-AF65-F5344CB8AC3E}">
        <p14:creationId xmlns:p14="http://schemas.microsoft.com/office/powerpoint/2010/main" val="4153265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zh-CN" smtClean="0"/>
              <a:t>&lt;September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&lt;X. Fan, H. Wang, S. Yi, R. Matsukura&gt;, &lt;Fujitsu&gt;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DA4C098-7FB6-3743-9859-CDE3B893CADB}" type="slidenum">
              <a:rPr lang="en-US"/>
              <a:pPr/>
              <a:t>‹#›</a:t>
            </a:fld>
            <a:endParaRPr lang="en-US"/>
          </a:p>
        </p:txBody>
      </p:sp>
    </p:spTree>
    <p:extLst>
      <p:ext uri="{BB962C8B-B14F-4D97-AF65-F5344CB8AC3E}">
        <p14:creationId xmlns:p14="http://schemas.microsoft.com/office/powerpoint/2010/main" val="218270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zh-CN" smtClean="0"/>
              <a:t>&lt;September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&lt;X. Fan, H. Wang, S. Yi, R. Matsukura&gt;, &lt;Fujitsu&gt;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0337B2E-2ECE-C749-8163-8E953C7317DE}" type="slidenum">
              <a:rPr lang="en-US"/>
              <a:pPr/>
              <a:t>‹#›</a:t>
            </a:fld>
            <a:endParaRPr lang="en-US"/>
          </a:p>
        </p:txBody>
      </p:sp>
      <p:sp>
        <p:nvSpPr>
          <p:cNvPr id="7" name="标题 6"/>
          <p:cNvSpPr>
            <a:spLocks noGrp="1"/>
          </p:cNvSpPr>
          <p:nvPr>
            <p:ph type="title"/>
          </p:nvPr>
        </p:nvSpPr>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4098264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smtClean="0"/>
              <a:t>&lt;September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&lt;X. Fan, H. Wang, S. Yi, R. Matsukura&gt;, &lt;Fujitsu&gt;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846B26F2-1FF0-4243-BE31-1FDC0EC4B2FD}" type="slidenum">
              <a:rPr lang="en-US"/>
              <a:pPr/>
              <a:t>‹#›</a:t>
            </a:fld>
            <a:endParaRPr lang="en-US"/>
          </a:p>
        </p:txBody>
      </p:sp>
    </p:spTree>
    <p:extLst>
      <p:ext uri="{BB962C8B-B14F-4D97-AF65-F5344CB8AC3E}">
        <p14:creationId xmlns:p14="http://schemas.microsoft.com/office/powerpoint/2010/main" val="3038490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zh-CN" smtClean="0"/>
              <a:t>&lt;September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&lt;X. Fan, H. Wang, S. Yi, R. Matsukura&gt;, &lt;Fujitsu&gt;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C1EFD3BA-B082-7C4E-8EB0-1DC3704652C2}" type="slidenum">
              <a:rPr lang="en-US"/>
              <a:pPr/>
              <a:t>‹#›</a:t>
            </a:fld>
            <a:endParaRPr lang="en-US"/>
          </a:p>
        </p:txBody>
      </p:sp>
    </p:spTree>
    <p:extLst>
      <p:ext uri="{BB962C8B-B14F-4D97-AF65-F5344CB8AC3E}">
        <p14:creationId xmlns:p14="http://schemas.microsoft.com/office/powerpoint/2010/main" val="640577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zh-CN" smtClean="0"/>
              <a:t>&lt;September 2017&gt;</a:t>
            </a:r>
            <a:endParaRPr lang="en-US"/>
          </a:p>
        </p:txBody>
      </p:sp>
      <p:sp>
        <p:nvSpPr>
          <p:cNvPr id="8" name="Footer Placeholder 7"/>
          <p:cNvSpPr>
            <a:spLocks noGrp="1"/>
          </p:cNvSpPr>
          <p:nvPr>
            <p:ph type="ftr" sz="quarter" idx="11"/>
          </p:nvPr>
        </p:nvSpPr>
        <p:spPr/>
        <p:txBody>
          <a:bodyPr/>
          <a:lstStyle>
            <a:lvl1pPr>
              <a:defRPr/>
            </a:lvl1pPr>
          </a:lstStyle>
          <a:p>
            <a:r>
              <a:rPr lang="en-US" smtClean="0"/>
              <a:t>&lt;X. Fan, H. Wang, S. Yi, R. Matsukura&gt;, &lt;Fujitsu&gt;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0D701183-511E-FF48-93A3-C5C0EE78265A}" type="slidenum">
              <a:rPr lang="en-US"/>
              <a:pPr/>
              <a:t>‹#›</a:t>
            </a:fld>
            <a:endParaRPr lang="en-US"/>
          </a:p>
        </p:txBody>
      </p:sp>
    </p:spTree>
    <p:extLst>
      <p:ext uri="{BB962C8B-B14F-4D97-AF65-F5344CB8AC3E}">
        <p14:creationId xmlns:p14="http://schemas.microsoft.com/office/powerpoint/2010/main" val="1132833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zh-CN" smtClean="0"/>
              <a:t>&lt;September 2017&gt;</a:t>
            </a:r>
            <a:endParaRPr lang="en-US"/>
          </a:p>
        </p:txBody>
      </p:sp>
      <p:sp>
        <p:nvSpPr>
          <p:cNvPr id="4" name="Footer Placeholder 3"/>
          <p:cNvSpPr>
            <a:spLocks noGrp="1"/>
          </p:cNvSpPr>
          <p:nvPr>
            <p:ph type="ftr" sz="quarter" idx="11"/>
          </p:nvPr>
        </p:nvSpPr>
        <p:spPr/>
        <p:txBody>
          <a:bodyPr/>
          <a:lstStyle>
            <a:lvl1pPr>
              <a:defRPr/>
            </a:lvl1pPr>
          </a:lstStyle>
          <a:p>
            <a:r>
              <a:rPr lang="en-US" smtClean="0"/>
              <a:t>&lt;X. Fan, H. Wang, S. Yi, R. Matsukura&gt;, &lt;Fujitsu&gt;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65F23BF8-4CBF-2049-A669-C90FBE300608}" type="slidenum">
              <a:rPr lang="en-US"/>
              <a:pPr/>
              <a:t>‹#›</a:t>
            </a:fld>
            <a:endParaRPr lang="en-US"/>
          </a:p>
        </p:txBody>
      </p:sp>
    </p:spTree>
    <p:extLst>
      <p:ext uri="{BB962C8B-B14F-4D97-AF65-F5344CB8AC3E}">
        <p14:creationId xmlns:p14="http://schemas.microsoft.com/office/powerpoint/2010/main" val="4209406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smtClean="0"/>
              <a:t>&lt;September 2017&gt;</a:t>
            </a:r>
            <a:endParaRPr lang="en-US" dirty="0"/>
          </a:p>
        </p:txBody>
      </p:sp>
      <p:sp>
        <p:nvSpPr>
          <p:cNvPr id="3" name="Footer Placeholder 2"/>
          <p:cNvSpPr>
            <a:spLocks noGrp="1"/>
          </p:cNvSpPr>
          <p:nvPr>
            <p:ph type="ftr" sz="quarter" idx="11"/>
          </p:nvPr>
        </p:nvSpPr>
        <p:spPr/>
        <p:txBody>
          <a:bodyPr/>
          <a:lstStyle>
            <a:lvl1pPr>
              <a:defRPr/>
            </a:lvl1pPr>
          </a:lstStyle>
          <a:p>
            <a:r>
              <a:rPr lang="en-US" smtClean="0"/>
              <a:t>&lt;X. Fan, H. Wang, S. Yi, R. Matsukura&gt;, &lt;Fujitsu&gt;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60949EC9-91CC-F44E-AFBC-D9AA52244D19}" type="slidenum">
              <a:rPr lang="en-US"/>
              <a:pPr/>
              <a:t>‹#›</a:t>
            </a:fld>
            <a:endParaRPr lang="en-US"/>
          </a:p>
        </p:txBody>
      </p:sp>
    </p:spTree>
    <p:extLst>
      <p:ext uri="{BB962C8B-B14F-4D97-AF65-F5344CB8AC3E}">
        <p14:creationId xmlns:p14="http://schemas.microsoft.com/office/powerpoint/2010/main" val="2434618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&lt;September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&lt;X. Fan, H. Wang, S. Yi, R. Matsukura&gt;, &lt;Fujitsu&gt;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AA4EAD3-E286-8E4D-9D21-2C0331DBFE52}" type="slidenum">
              <a:rPr lang="en-US"/>
              <a:pPr/>
              <a:t>‹#›</a:t>
            </a:fld>
            <a:endParaRPr lang="en-US"/>
          </a:p>
        </p:txBody>
      </p:sp>
    </p:spTree>
    <p:extLst>
      <p:ext uri="{BB962C8B-B14F-4D97-AF65-F5344CB8AC3E}">
        <p14:creationId xmlns:p14="http://schemas.microsoft.com/office/powerpoint/2010/main" val="3186512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&lt;September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&lt;X. Fan, H. Wang, S. Yi, R. Matsukura&gt;, &lt;Fujitsu&gt;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47B1493-2775-484B-AA60-9573222B4F4C}" type="slidenum">
              <a:rPr lang="en-US"/>
              <a:pPr/>
              <a:t>‹#›</a:t>
            </a:fld>
            <a:endParaRPr lang="en-US"/>
          </a:p>
        </p:txBody>
      </p:sp>
    </p:spTree>
    <p:extLst>
      <p:ext uri="{BB962C8B-B14F-4D97-AF65-F5344CB8AC3E}">
        <p14:creationId xmlns:p14="http://schemas.microsoft.com/office/powerpoint/2010/main" val="36139678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altLang="zh-CN" smtClean="0"/>
              <a:t>&lt;September 2017&gt;</a:t>
            </a:r>
            <a:endParaRPr lang="en-US" dirty="0"/>
          </a:p>
        </p:txBody>
      </p:sp>
      <p:sp>
        <p:nvSpPr>
          <p:cNvPr id="1029" name="Rectangle 5"/>
          <p:cNvSpPr>
            <a:spLocks noGrp="1" noChangeArrowheads="1"/>
          </p:cNvSpPr>
          <p:nvPr>
            <p:ph type="ftr" sz="quarter" idx="3"/>
          </p:nvPr>
        </p:nvSpPr>
        <p:spPr bwMode="auto">
          <a:xfrm>
            <a:off x="5043985" y="6475413"/>
            <a:ext cx="35666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dirty="0" smtClean="0"/>
              <a:t>&lt;X. Fan, H. Wang, S. Yi, R. </a:t>
            </a:r>
            <a:r>
              <a:rPr lang="en-US" dirty="0" err="1" smtClean="0"/>
              <a:t>Matsukura</a:t>
            </a:r>
            <a:r>
              <a:rPr lang="en-US" dirty="0" smtClean="0"/>
              <a:t>&gt;, &lt;Fujitsu&gt;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dirty="0"/>
              <a:t>Slide </a:t>
            </a:r>
            <a:fld id="{A2BB3581-45F7-BF4B-828C-0B7C879F703B}" type="slidenum">
              <a:rPr lang="en-US"/>
              <a:pPr/>
              <a:t>‹#›</a:t>
            </a:fld>
            <a:endParaRPr lang="en-US" dirty="0"/>
          </a:p>
        </p:txBody>
      </p:sp>
      <p:sp>
        <p:nvSpPr>
          <p:cNvPr id="1031" name="Rectangle 7"/>
          <p:cNvSpPr>
            <a:spLocks noChangeArrowheads="1"/>
          </p:cNvSpPr>
          <p:nvPr/>
        </p:nvSpPr>
        <p:spPr bwMode="auto">
          <a:xfrm>
            <a:off x="5043985" y="392527"/>
            <a:ext cx="3429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b">
            <a:spAutoFit/>
          </a:bodyPr>
          <a:lstStyle/>
          <a:p>
            <a:pPr marL="60325" lvl="4" indent="0" algn="ctr"/>
            <a:r>
              <a:rPr lang="en-US" sz="1400" b="1" dirty="0"/>
              <a:t>doc.: </a:t>
            </a:r>
            <a:r>
              <a:rPr lang="en-US" sz="1400" b="1" dirty="0" smtClean="0"/>
              <a:t>IEEE</a:t>
            </a:r>
            <a:r>
              <a:rPr lang="en-US" sz="1400" b="1" baseline="0" dirty="0" smtClean="0"/>
              <a:t> </a:t>
            </a:r>
            <a:r>
              <a:rPr lang="en-US" sz="1400" b="1" dirty="0" smtClean="0"/>
              <a:t>802.15</a:t>
            </a:r>
            <a:r>
              <a:rPr lang="en-US" sz="1400" b="1" baseline="0" dirty="0" smtClean="0"/>
              <a:t>  &lt;</a:t>
            </a:r>
            <a:r>
              <a:rPr lang="en-US" sz="1400" b="1" dirty="0" smtClean="0"/>
              <a:t>15-17</a:t>
            </a:r>
            <a:r>
              <a:rPr lang="en-US" sz="1400" b="1" dirty="0" smtClean="0"/>
              <a:t>-538-</a:t>
            </a:r>
            <a:r>
              <a:rPr lang="en-US" sz="1400" b="1" dirty="0" smtClean="0"/>
              <a:t>00-0012&gt;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chart" Target="../charts/chart2.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7/11-17-1036-00-0wng-wlan-iot-low-complexity-constrained-peak-power-consumption-wlan.pptx" TargetMode="External"/><Relationship Id="rId4" Type="http://schemas.openxmlformats.org/officeDocument/2006/relationships/hyperlink" Target="https://standards.ieee.org/findstds/standard/802-2014.html" TargetMode="External"/><Relationship Id="rId5" Type="http://schemas.openxmlformats.org/officeDocument/2006/relationships/hyperlink" Target="http://www.ieee802.org/1/files/public/docs2016/new-64bitto48bitMACAdapting-sarikaya-0116-v00-xtn.pdf" TargetMode="External"/><Relationship Id="rId6" Type="http://schemas.openxmlformats.org/officeDocument/2006/relationships/hyperlink" Target="http://www.ieee802.org/1/pages/802c.html" TargetMode="External"/><Relationship Id="rId7" Type="http://schemas.openxmlformats.org/officeDocument/2006/relationships/hyperlink" Target="http://www.ieee802.org/1/pages/802.1AB-2009.html" TargetMode="Externa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smtClean="0"/>
              <a:t>&lt;September 2017&gt;</a:t>
            </a:r>
            <a:endParaRPr lang="en-US" dirty="0"/>
          </a:p>
        </p:txBody>
      </p:sp>
      <p:sp>
        <p:nvSpPr>
          <p:cNvPr id="5" name="Footer Placeholder 2"/>
          <p:cNvSpPr>
            <a:spLocks noGrp="1"/>
          </p:cNvSpPr>
          <p:nvPr>
            <p:ph type="ftr" sz="quarter" idx="11"/>
          </p:nvPr>
        </p:nvSpPr>
        <p:spPr/>
        <p:txBody>
          <a:bodyPr/>
          <a:lstStyle/>
          <a:p>
            <a:r>
              <a:rPr lang="en-US" smtClean="0"/>
              <a:t>&lt;X. Fan, H. Wang, S. Yi, R. Matsukura&gt;, &lt;Fujitsu&gt;</a:t>
            </a:r>
            <a:endParaRPr lang="en-US" dirty="0"/>
          </a:p>
        </p:txBody>
      </p:sp>
      <p:sp>
        <p:nvSpPr>
          <p:cNvPr id="6" name="Slide Number Placeholder 3"/>
          <p:cNvSpPr>
            <a:spLocks noGrp="1"/>
          </p:cNvSpPr>
          <p:nvPr>
            <p:ph type="sldNum" sz="quarter" idx="12"/>
          </p:nvPr>
        </p:nvSpPr>
        <p:spPr/>
        <p:txBody>
          <a:bodyPr/>
          <a:lstStyle/>
          <a:p>
            <a:r>
              <a:rPr lang="en-US"/>
              <a:t>Slide </a:t>
            </a:r>
            <a:fld id="{81DCEC2F-1CD8-2343-A522-EC795ACB4F85}" type="slidenum">
              <a:rPr lang="en-US"/>
              <a:pPr/>
              <a:t>1</a:t>
            </a:fld>
            <a:endParaRPr lang="en-US"/>
          </a:p>
        </p:txBody>
      </p:sp>
      <p:sp>
        <p:nvSpPr>
          <p:cNvPr id="27651" name="Rectangle 3"/>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altLang="zh-CN" sz="1600" dirty="0">
                <a:solidFill>
                  <a:srgbClr val="FF0000"/>
                </a:solidFill>
              </a:rPr>
              <a:t>Address adaption between 48-bit address and 64-bit address in ULI</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12 Sep 2017</a:t>
            </a:r>
            <a:r>
              <a:rPr lang="en-US" sz="1600" dirty="0" smtClean="0">
                <a:solidFill>
                  <a:schemeClr val="tx2"/>
                </a:solidFill>
              </a:rPr>
              <a:t>]</a:t>
            </a:r>
            <a:r>
              <a:rPr lang="en-US" sz="1600" dirty="0">
                <a:solidFill>
                  <a:schemeClr val="tx2"/>
                </a:solidFill>
              </a:rPr>
              <a:t>	</a:t>
            </a:r>
          </a:p>
          <a:p>
            <a:pPr lvl="0">
              <a:defRPr/>
            </a:pPr>
            <a:r>
              <a:rPr lang="en-US" sz="1600" b="1" dirty="0">
                <a:solidFill>
                  <a:srgbClr val="000000"/>
                </a:solidFill>
                <a:latin typeface="Times New Roman" pitchFamily="18" charset="0"/>
                <a:ea typeface="ＭＳ Ｐゴシック" pitchFamily="-65" charset="-128"/>
              </a:rPr>
              <a:t>Source:</a:t>
            </a:r>
            <a:r>
              <a:rPr lang="en-US" sz="1600" dirty="0">
                <a:solidFill>
                  <a:srgbClr val="000000"/>
                </a:solidFill>
                <a:latin typeface="Times New Roman" pitchFamily="18" charset="0"/>
                <a:ea typeface="ＭＳ Ｐゴシック" pitchFamily="-65" charset="-128"/>
              </a:rPr>
              <a:t> </a:t>
            </a:r>
            <a:r>
              <a:rPr lang="en-US" sz="1600" dirty="0" smtClean="0">
                <a:solidFill>
                  <a:srgbClr val="000000"/>
                </a:solidFill>
                <a:latin typeface="Times New Roman" pitchFamily="18" charset="0"/>
                <a:ea typeface="ＭＳ Ｐゴシック" pitchFamily="-65" charset="-128"/>
              </a:rPr>
              <a:t>[</a:t>
            </a:r>
            <a:r>
              <a:rPr lang="en-US" sz="1600" dirty="0" err="1">
                <a:solidFill>
                  <a:srgbClr val="FF0000"/>
                </a:solidFill>
                <a:latin typeface="Times New Roman" pitchFamily="18" charset="0"/>
                <a:ea typeface="ＭＳ Ｐゴシック" pitchFamily="-65" charset="-128"/>
              </a:rPr>
              <a:t>Xiaojing</a:t>
            </a:r>
            <a:r>
              <a:rPr lang="en-US" sz="1600" dirty="0">
                <a:solidFill>
                  <a:srgbClr val="FF0000"/>
                </a:solidFill>
                <a:latin typeface="Times New Roman" pitchFamily="18" charset="0"/>
                <a:ea typeface="ＭＳ Ｐゴシック" pitchFamily="-65" charset="-128"/>
              </a:rPr>
              <a:t> Fan, </a:t>
            </a:r>
            <a:r>
              <a:rPr lang="en-US" sz="1600" dirty="0" err="1">
                <a:solidFill>
                  <a:srgbClr val="FF0000"/>
                </a:solidFill>
                <a:latin typeface="Times New Roman" pitchFamily="18" charset="0"/>
                <a:ea typeface="ＭＳ Ｐゴシック" pitchFamily="-65" charset="-128"/>
              </a:rPr>
              <a:t>Hao</a:t>
            </a:r>
            <a:r>
              <a:rPr lang="en-US" sz="1600" dirty="0">
                <a:solidFill>
                  <a:srgbClr val="FF0000"/>
                </a:solidFill>
                <a:latin typeface="Times New Roman" pitchFamily="18" charset="0"/>
                <a:ea typeface="ＭＳ Ｐゴシック" pitchFamily="-65" charset="-128"/>
              </a:rPr>
              <a:t> Wang, Su Yi and </a:t>
            </a:r>
            <a:r>
              <a:rPr lang="en-US" sz="1600" dirty="0" err="1">
                <a:solidFill>
                  <a:srgbClr val="FF0000"/>
                </a:solidFill>
                <a:latin typeface="Times New Roman" pitchFamily="18" charset="0"/>
                <a:ea typeface="ＭＳ Ｐゴシック" pitchFamily="-65" charset="-128"/>
              </a:rPr>
              <a:t>Ryuichi</a:t>
            </a:r>
            <a:r>
              <a:rPr lang="en-US" sz="1600" dirty="0">
                <a:solidFill>
                  <a:srgbClr val="FF0000"/>
                </a:solidFill>
                <a:latin typeface="Times New Roman" pitchFamily="18" charset="0"/>
                <a:ea typeface="ＭＳ Ｐゴシック" pitchFamily="-65" charset="-128"/>
              </a:rPr>
              <a:t> </a:t>
            </a:r>
            <a:r>
              <a:rPr lang="en-US" sz="1600" dirty="0" err="1">
                <a:solidFill>
                  <a:srgbClr val="FF0000"/>
                </a:solidFill>
                <a:latin typeface="Times New Roman" pitchFamily="18" charset="0"/>
                <a:ea typeface="ＭＳ Ｐゴシック" pitchFamily="-65" charset="-128"/>
              </a:rPr>
              <a:t>Matsukura</a:t>
            </a:r>
            <a:r>
              <a:rPr lang="en-US" sz="1600" dirty="0" smtClean="0">
                <a:solidFill>
                  <a:srgbClr val="000000"/>
                </a:solidFill>
                <a:latin typeface="Times New Roman" pitchFamily="18" charset="0"/>
                <a:ea typeface="ＭＳ Ｐゴシック" pitchFamily="-65" charset="-128"/>
              </a:rPr>
              <a:t>] </a:t>
            </a:r>
            <a:r>
              <a:rPr lang="en-US" sz="1600" dirty="0">
                <a:solidFill>
                  <a:srgbClr val="000000"/>
                </a:solidFill>
                <a:latin typeface="Times New Roman" pitchFamily="18" charset="0"/>
                <a:ea typeface="ＭＳ Ｐゴシック" pitchFamily="-65" charset="-128"/>
              </a:rPr>
              <a:t>Company </a:t>
            </a:r>
            <a:r>
              <a:rPr lang="en-US" sz="1600" dirty="0" smtClean="0">
                <a:solidFill>
                  <a:srgbClr val="000000"/>
                </a:solidFill>
                <a:latin typeface="Times New Roman" pitchFamily="18" charset="0"/>
                <a:ea typeface="ＭＳ Ｐゴシック" pitchFamily="-65" charset="-128"/>
              </a:rPr>
              <a:t>[</a:t>
            </a:r>
            <a:r>
              <a:rPr lang="en-US" sz="1600" dirty="0" smtClean="0">
                <a:solidFill>
                  <a:srgbClr val="FF0000"/>
                </a:solidFill>
                <a:latin typeface="Times New Roman" pitchFamily="18" charset="0"/>
                <a:ea typeface="ＭＳ Ｐゴシック" pitchFamily="-65" charset="-128"/>
              </a:rPr>
              <a:t>Fujitsu</a:t>
            </a:r>
            <a:r>
              <a:rPr lang="en-US" sz="1600" dirty="0" smtClean="0">
                <a:solidFill>
                  <a:srgbClr val="000000"/>
                </a:solidFill>
                <a:latin typeface="Times New Roman" pitchFamily="18" charset="0"/>
                <a:ea typeface="ＭＳ Ｐゴシック" pitchFamily="-65" charset="-128"/>
              </a:rPr>
              <a:t>]</a:t>
            </a:r>
            <a:endParaRPr lang="en-US" sz="1600" dirty="0">
              <a:solidFill>
                <a:srgbClr val="000000"/>
              </a:solidFill>
              <a:latin typeface="Times New Roman" pitchFamily="18" charset="0"/>
              <a:ea typeface="ＭＳ Ｐゴシック" pitchFamily="-65" charset="-128"/>
            </a:endParaRPr>
          </a:p>
          <a:p>
            <a:pPr lvl="0">
              <a:defRPr/>
            </a:pPr>
            <a:r>
              <a:rPr lang="en-US" sz="1600" dirty="0">
                <a:solidFill>
                  <a:srgbClr val="000000"/>
                </a:solidFill>
                <a:latin typeface="Times New Roman" pitchFamily="18" charset="0"/>
                <a:ea typeface="ＭＳ Ｐゴシック" pitchFamily="-65" charset="-128"/>
              </a:rPr>
              <a:t>Address </a:t>
            </a:r>
            <a:r>
              <a:rPr lang="en-US" sz="1600" dirty="0" smtClean="0">
                <a:solidFill>
                  <a:srgbClr val="000000"/>
                </a:solidFill>
                <a:latin typeface="Times New Roman" pitchFamily="18" charset="0"/>
                <a:ea typeface="ＭＳ Ｐゴシック" pitchFamily="-65" charset="-128"/>
              </a:rPr>
              <a:t>[</a:t>
            </a:r>
            <a:r>
              <a:rPr lang="en-US" sz="1600" dirty="0" smtClean="0">
                <a:solidFill>
                  <a:srgbClr val="FF0000"/>
                </a:solidFill>
                <a:latin typeface="Times New Roman" pitchFamily="18" charset="0"/>
                <a:ea typeface="ＭＳ Ｐゴシック" pitchFamily="-65" charset="-128"/>
              </a:rPr>
              <a:t>Beijing, China</a:t>
            </a:r>
            <a:r>
              <a:rPr lang="en-US" sz="1600" dirty="0" smtClean="0">
                <a:solidFill>
                  <a:srgbClr val="000000"/>
                </a:solidFill>
                <a:latin typeface="Times New Roman" pitchFamily="18" charset="0"/>
                <a:ea typeface="ＭＳ Ｐゴシック" pitchFamily="-65" charset="-128"/>
              </a:rPr>
              <a:t>]</a:t>
            </a:r>
            <a:endParaRPr lang="en-US" sz="1600" dirty="0">
              <a:solidFill>
                <a:srgbClr val="000000"/>
              </a:solidFill>
              <a:latin typeface="Times New Roman" pitchFamily="18" charset="0"/>
              <a:ea typeface="ＭＳ Ｐゴシック" pitchFamily="-65" charset="-128"/>
            </a:endParaRPr>
          </a:p>
          <a:p>
            <a:pPr lvl="0">
              <a:defRPr/>
            </a:pPr>
            <a:r>
              <a:rPr lang="en-US" sz="1600" dirty="0">
                <a:solidFill>
                  <a:srgbClr val="000000"/>
                </a:solidFill>
                <a:latin typeface="Times New Roman" pitchFamily="18" charset="0"/>
                <a:ea typeface="ＭＳ Ｐゴシック" pitchFamily="-65" charset="-128"/>
              </a:rPr>
              <a:t>Voice</a:t>
            </a:r>
            <a:r>
              <a:rPr lang="en-US" sz="1600" dirty="0" smtClean="0">
                <a:solidFill>
                  <a:srgbClr val="000000"/>
                </a:solidFill>
                <a:latin typeface="Times New Roman" pitchFamily="18" charset="0"/>
                <a:ea typeface="ＭＳ Ｐゴシック" pitchFamily="-65" charset="-128"/>
              </a:rPr>
              <a:t>:[</a:t>
            </a:r>
            <a:r>
              <a:rPr lang="en-US" sz="1600" dirty="0" smtClean="0">
                <a:solidFill>
                  <a:srgbClr val="FF0000"/>
                </a:solidFill>
                <a:latin typeface="Times New Roman" pitchFamily="18" charset="0"/>
                <a:ea typeface="ＭＳ Ｐゴシック" pitchFamily="-65" charset="-128"/>
              </a:rPr>
              <a:t>+86-010-5969-1000</a:t>
            </a:r>
            <a:r>
              <a:rPr lang="en-US" sz="1600" dirty="0" smtClean="0">
                <a:solidFill>
                  <a:srgbClr val="000000"/>
                </a:solidFill>
                <a:latin typeface="Times New Roman" pitchFamily="18" charset="0"/>
                <a:ea typeface="ＭＳ Ｐゴシック" pitchFamily="-65" charset="-128"/>
              </a:rPr>
              <a:t>], </a:t>
            </a:r>
            <a:r>
              <a:rPr lang="en-US" sz="1600" dirty="0">
                <a:solidFill>
                  <a:srgbClr val="000000"/>
                </a:solidFill>
                <a:latin typeface="Times New Roman" pitchFamily="18" charset="0"/>
                <a:ea typeface="ＭＳ Ｐゴシック" pitchFamily="-65" charset="-128"/>
              </a:rPr>
              <a:t>E-Mail</a:t>
            </a:r>
            <a:r>
              <a:rPr lang="en-US" sz="1600" dirty="0" smtClean="0">
                <a:solidFill>
                  <a:srgbClr val="000000"/>
                </a:solidFill>
                <a:latin typeface="Times New Roman" pitchFamily="18" charset="0"/>
                <a:ea typeface="ＭＳ Ｐゴシック" pitchFamily="-65" charset="-128"/>
              </a:rPr>
              <a:t>:[</a:t>
            </a:r>
            <a:r>
              <a:rPr lang="en-US" sz="1600" dirty="0" err="1" smtClean="0">
                <a:solidFill>
                  <a:srgbClr val="FF0000"/>
                </a:solidFill>
                <a:latin typeface="Times New Roman" pitchFamily="18" charset="0"/>
                <a:ea typeface="ＭＳ Ｐゴシック" pitchFamily="-65" charset="-128"/>
              </a:rPr>
              <a:t>fanxiaojing</a:t>
            </a:r>
            <a:r>
              <a:rPr lang="en-US" sz="1600" dirty="0" smtClean="0">
                <a:solidFill>
                  <a:srgbClr val="FF0000"/>
                </a:solidFill>
                <a:latin typeface="Times New Roman" pitchFamily="18" charset="0"/>
                <a:ea typeface="ＭＳ Ｐゴシック" pitchFamily="-65" charset="-128"/>
              </a:rPr>
              <a:t>, </a:t>
            </a:r>
            <a:r>
              <a:rPr lang="en-US" sz="1600" dirty="0" err="1" smtClean="0">
                <a:solidFill>
                  <a:srgbClr val="FF0000"/>
                </a:solidFill>
                <a:latin typeface="Times New Roman" pitchFamily="18" charset="0"/>
                <a:ea typeface="ＭＳ Ｐゴシック" pitchFamily="-65" charset="-128"/>
              </a:rPr>
              <a:t>wangh</a:t>
            </a:r>
            <a:r>
              <a:rPr lang="en-US" sz="1600" dirty="0" smtClean="0">
                <a:solidFill>
                  <a:srgbClr val="FF0000"/>
                </a:solidFill>
                <a:latin typeface="Times New Roman" pitchFamily="18" charset="0"/>
                <a:ea typeface="ＭＳ Ｐゴシック" pitchFamily="-65" charset="-128"/>
              </a:rPr>
              <a:t>, </a:t>
            </a:r>
            <a:r>
              <a:rPr lang="en-US" sz="1600" dirty="0">
                <a:solidFill>
                  <a:srgbClr val="FF0000"/>
                </a:solidFill>
                <a:latin typeface="Times New Roman" pitchFamily="18" charset="0"/>
                <a:ea typeface="ＭＳ Ｐゴシック" pitchFamily="-65" charset="-128"/>
              </a:rPr>
              <a:t>yisu@cn.fujitsu.com; r.matsukura@jp.fujitsu.com</a:t>
            </a:r>
            <a:r>
              <a:rPr lang="en-US" sz="1600" dirty="0" smtClean="0">
                <a:solidFill>
                  <a:srgbClr val="000000"/>
                </a:solidFill>
                <a:latin typeface="Times New Roman" pitchFamily="18" charset="0"/>
                <a:ea typeface="ＭＳ Ｐゴシック" pitchFamily="-65" charset="-128"/>
              </a:rPr>
              <a:t>]</a:t>
            </a:r>
            <a:endParaRPr lang="en-US" sz="1600" dirty="0">
              <a:solidFill>
                <a:srgbClr val="000000"/>
              </a:solidFill>
              <a:latin typeface="Times New Roman" pitchFamily="18" charset="0"/>
              <a:ea typeface="ＭＳ Ｐゴシック" pitchFamily="-65" charset="-128"/>
            </a:endParaRPr>
          </a:p>
          <a:p>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State the issues on 802.15.12 network management, propose an adaption procedure between 48-bit address and 64-bit address in ULI</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Discussion and approval</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chor="t"/>
          <a:lstStyle/>
          <a:p>
            <a:r>
              <a:rPr lang="en-US" altLang="zh-CN" dirty="0"/>
              <a:t>Background</a:t>
            </a:r>
            <a:endParaRPr lang="en-US" dirty="0"/>
          </a:p>
        </p:txBody>
      </p:sp>
      <p:sp>
        <p:nvSpPr>
          <p:cNvPr id="3" name="Content Placeholder 2"/>
          <p:cNvSpPr>
            <a:spLocks noGrp="1"/>
          </p:cNvSpPr>
          <p:nvPr>
            <p:ph idx="1"/>
          </p:nvPr>
        </p:nvSpPr>
        <p:spPr>
          <a:xfrm>
            <a:off x="476250" y="1371600"/>
            <a:ext cx="8420100" cy="4114800"/>
          </a:xfrm>
        </p:spPr>
        <p:txBody>
          <a:bodyPr/>
          <a:lstStyle/>
          <a:p>
            <a:pPr>
              <a:lnSpc>
                <a:spcPct val="90000"/>
              </a:lnSpc>
            </a:pPr>
            <a:r>
              <a:rPr lang="en-US" altLang="zh-CN" sz="2000" dirty="0" smtClean="0"/>
              <a:t>Vast number of 802.15.4 devices have been/will be deployed, especially in </a:t>
            </a:r>
            <a:r>
              <a:rPr lang="en-US" altLang="zh-CN" sz="2000" dirty="0" err="1" smtClean="0"/>
              <a:t>IoT</a:t>
            </a:r>
            <a:r>
              <a:rPr lang="en-US" altLang="zh-CN" sz="2000" dirty="0" smtClean="0"/>
              <a:t> applications, will dominate the market by 2020 [1]</a:t>
            </a:r>
          </a:p>
          <a:p>
            <a:pPr lvl="1">
              <a:lnSpc>
                <a:spcPct val="90000"/>
              </a:lnSpc>
            </a:pPr>
            <a:r>
              <a:rPr lang="en-US" altLang="zh-CN" sz="1600" dirty="0" smtClean="0"/>
              <a:t>Massive legacy 802.15.4 devices without IP support are still in use in various cases</a:t>
            </a:r>
          </a:p>
          <a:p>
            <a:pPr>
              <a:lnSpc>
                <a:spcPct val="90000"/>
              </a:lnSpc>
            </a:pPr>
            <a:r>
              <a:rPr lang="en-US" altLang="zh-CN" sz="2000" dirty="0" smtClean="0"/>
              <a:t>OAM (Operation, Administration, and Management) functionalities will be essential to deliver services through 802.15.4 networks</a:t>
            </a:r>
          </a:p>
          <a:p>
            <a:pPr lvl="1">
              <a:lnSpc>
                <a:spcPct val="90000"/>
              </a:lnSpc>
            </a:pPr>
            <a:r>
              <a:rPr lang="en-US" altLang="zh-CN" sz="1600" dirty="0" smtClean="0"/>
              <a:t>Nowadays, relies on IETF management protocols for IP-capable networks </a:t>
            </a:r>
            <a:r>
              <a:rPr lang="en-US" altLang="zh-CN" sz="1600" dirty="0"/>
              <a:t>and </a:t>
            </a:r>
            <a:r>
              <a:rPr lang="en-US" altLang="zh-CN" sz="1600" dirty="0" smtClean="0"/>
              <a:t>proprietary protocols for non-IP networks,</a:t>
            </a:r>
          </a:p>
          <a:p>
            <a:pPr lvl="1">
              <a:lnSpc>
                <a:spcPct val="90000"/>
              </a:lnSpc>
            </a:pPr>
            <a:r>
              <a:rPr lang="en-US" altLang="zh-CN" sz="1600" dirty="0" smtClean="0"/>
              <a:t>Sometimes, they are high cost, low efficiency, inconsistent, and have compatibility issues.</a:t>
            </a:r>
            <a:endParaRPr lang="en-US" altLang="zh-CN" sz="1600" dirty="0"/>
          </a:p>
        </p:txBody>
      </p:sp>
      <p:sp>
        <p:nvSpPr>
          <p:cNvPr id="4" name="Date Placeholder 3"/>
          <p:cNvSpPr>
            <a:spLocks noGrp="1"/>
          </p:cNvSpPr>
          <p:nvPr>
            <p:ph type="dt" sz="half" idx="10"/>
          </p:nvPr>
        </p:nvSpPr>
        <p:spPr>
          <a:xfrm>
            <a:off x="685800" y="378281"/>
            <a:ext cx="1600200" cy="215444"/>
          </a:xfrm>
        </p:spPr>
        <p:txBody>
          <a:bodyPr/>
          <a:lstStyle/>
          <a:p>
            <a:r>
              <a:rPr lang="en-US" altLang="zh-CN" smtClean="0">
                <a:solidFill>
                  <a:srgbClr val="000000"/>
                </a:solidFill>
              </a:rPr>
              <a:t>&lt;September 2017&gt;</a:t>
            </a:r>
            <a:endParaRPr lang="en-US" dirty="0">
              <a:solidFill>
                <a:srgbClr val="000000"/>
              </a:solidFill>
            </a:endParaRPr>
          </a:p>
        </p:txBody>
      </p:sp>
      <p:sp>
        <p:nvSpPr>
          <p:cNvPr id="5" name="Footer Placeholder 4"/>
          <p:cNvSpPr>
            <a:spLocks noGrp="1"/>
          </p:cNvSpPr>
          <p:nvPr>
            <p:ph type="ftr" sz="quarter" idx="11"/>
          </p:nvPr>
        </p:nvSpPr>
        <p:spPr>
          <a:xfrm>
            <a:off x="5486400" y="6475412"/>
            <a:ext cx="3200400" cy="230187"/>
          </a:xfrm>
        </p:spPr>
        <p:txBody>
          <a:bodyPr/>
          <a:lstStyle/>
          <a:p>
            <a:r>
              <a:rPr lang="en-US" smtClean="0">
                <a:solidFill>
                  <a:srgbClr val="000000"/>
                </a:solidFill>
              </a:rPr>
              <a:t>&lt;X. Fan, H. Wang, S. Yi, R. Matsukura&gt;, &lt;Fujitsu&gt;</a:t>
            </a:r>
            <a:endParaRPr lang="en-US" dirty="0">
              <a:solidFill>
                <a:srgbClr val="000000"/>
              </a:solidFill>
            </a:endParaRPr>
          </a:p>
        </p:txBody>
      </p:sp>
      <p:sp>
        <p:nvSpPr>
          <p:cNvPr id="6" name="Slide Number Placeholder 5"/>
          <p:cNvSpPr>
            <a:spLocks noGrp="1"/>
          </p:cNvSpPr>
          <p:nvPr>
            <p:ph type="sldNum" sz="quarter" idx="12"/>
          </p:nvPr>
        </p:nvSpPr>
        <p:spPr/>
        <p:txBody>
          <a:bodyPr/>
          <a:lstStyle/>
          <a:p>
            <a:r>
              <a:rPr lang="en-US" dirty="0" smtClean="0">
                <a:solidFill>
                  <a:srgbClr val="000000"/>
                </a:solidFill>
              </a:rPr>
              <a:t>Slide </a:t>
            </a:r>
            <a:fld id="{70337B2E-2ECE-C749-8163-8E953C7317DE}" type="slidenum">
              <a:rPr lang="en-US" smtClean="0">
                <a:solidFill>
                  <a:srgbClr val="000000"/>
                </a:solidFill>
              </a:rPr>
              <a:pPr/>
              <a:t>2</a:t>
            </a:fld>
            <a:endParaRPr lang="en-US" dirty="0">
              <a:solidFill>
                <a:srgbClr val="000000"/>
              </a:solidFill>
            </a:endParaRPr>
          </a:p>
        </p:txBody>
      </p:sp>
      <p:graphicFrame>
        <p:nvGraphicFramePr>
          <p:cNvPr id="7" name="Chart 7"/>
          <p:cNvGraphicFramePr>
            <a:graphicFrameLocks/>
          </p:cNvGraphicFramePr>
          <p:nvPr>
            <p:extLst>
              <p:ext uri="{D42A27DB-BD31-4B8C-83A1-F6EECF244321}">
                <p14:modId xmlns:p14="http://schemas.microsoft.com/office/powerpoint/2010/main" val="2160542992"/>
              </p:ext>
            </p:extLst>
          </p:nvPr>
        </p:nvGraphicFramePr>
        <p:xfrm>
          <a:off x="124692" y="3733065"/>
          <a:ext cx="4481944" cy="274234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6"/>
          <p:cNvGraphicFramePr>
            <a:graphicFrameLocks/>
          </p:cNvGraphicFramePr>
          <p:nvPr>
            <p:extLst>
              <p:ext uri="{D42A27DB-BD31-4B8C-83A1-F6EECF244321}">
                <p14:modId xmlns:p14="http://schemas.microsoft.com/office/powerpoint/2010/main" val="4150015311"/>
              </p:ext>
            </p:extLst>
          </p:nvPr>
        </p:nvGraphicFramePr>
        <p:xfrm>
          <a:off x="3578762" y="3783012"/>
          <a:ext cx="5108038" cy="2759437"/>
        </p:xfrm>
        <a:graphic>
          <a:graphicData uri="http://schemas.openxmlformats.org/drawingml/2006/chart">
            <c:chart xmlns:c="http://schemas.openxmlformats.org/drawingml/2006/chart" xmlns:r="http://schemas.openxmlformats.org/officeDocument/2006/relationships" r:id="rId4"/>
          </a:graphicData>
        </a:graphic>
      </p:graphicFrame>
      <p:sp>
        <p:nvSpPr>
          <p:cNvPr id="9" name="Rectangle 5"/>
          <p:cNvSpPr/>
          <p:nvPr/>
        </p:nvSpPr>
        <p:spPr>
          <a:xfrm>
            <a:off x="457200" y="6208410"/>
            <a:ext cx="3679913" cy="253916"/>
          </a:xfrm>
          <a:prstGeom prst="rect">
            <a:avLst/>
          </a:prstGeom>
          <a:solidFill>
            <a:schemeClr val="bg1"/>
          </a:solidFill>
        </p:spPr>
        <p:txBody>
          <a:bodyPr wrap="square">
            <a:spAutoFit/>
          </a:bodyPr>
          <a:lstStyle/>
          <a:p>
            <a:r>
              <a:rPr lang="en-US" sz="1050" dirty="0">
                <a:solidFill>
                  <a:schemeClr val="accent2"/>
                </a:solidFill>
              </a:rPr>
              <a:t>Source: 16-05-27 IHST iot-connectivity-market-tracker-q1-2016</a:t>
            </a:r>
          </a:p>
        </p:txBody>
      </p:sp>
    </p:spTree>
    <p:extLst>
      <p:ext uri="{BB962C8B-B14F-4D97-AF65-F5344CB8AC3E}">
        <p14:creationId xmlns:p14="http://schemas.microsoft.com/office/powerpoint/2010/main" val="134538233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chor="t"/>
          <a:lstStyle/>
          <a:p>
            <a:r>
              <a:rPr lang="en-US" altLang="zh-CN" dirty="0" smtClean="0"/>
              <a:t>Use Case 1: Bridging</a:t>
            </a:r>
            <a:endParaRPr lang="en-US" dirty="0"/>
          </a:p>
        </p:txBody>
      </p:sp>
      <p:sp>
        <p:nvSpPr>
          <p:cNvPr id="3" name="Content Placeholder 2"/>
          <p:cNvSpPr>
            <a:spLocks noGrp="1"/>
          </p:cNvSpPr>
          <p:nvPr>
            <p:ph idx="1"/>
          </p:nvPr>
        </p:nvSpPr>
        <p:spPr>
          <a:xfrm>
            <a:off x="304800" y="1559633"/>
            <a:ext cx="8763000" cy="4114800"/>
          </a:xfrm>
        </p:spPr>
        <p:txBody>
          <a:bodyPr/>
          <a:lstStyle/>
          <a:p>
            <a:pPr>
              <a:lnSpc>
                <a:spcPct val="90000"/>
              </a:lnSpc>
            </a:pPr>
            <a:r>
              <a:rPr lang="en-US" altLang="zh-CN" sz="2000" dirty="0"/>
              <a:t>Related Contributions in </a:t>
            </a:r>
            <a:r>
              <a:rPr lang="en-US" altLang="zh-CN" sz="2000" dirty="0" smtClean="0"/>
              <a:t>802.1 [3]</a:t>
            </a:r>
          </a:p>
          <a:p>
            <a:pPr>
              <a:lnSpc>
                <a:spcPct val="90000"/>
              </a:lnSpc>
            </a:pPr>
            <a:r>
              <a:rPr lang="en-US" altLang="zh-CN" sz="2000" dirty="0" smtClean="0"/>
              <a:t>[</a:t>
            </a:r>
            <a:r>
              <a:rPr lang="en-US" altLang="zh-CN" sz="2000" dirty="0"/>
              <a:t>3] foresees the </a:t>
            </a:r>
            <a:r>
              <a:rPr lang="en-US" altLang="zh-CN" sz="2000" dirty="0" smtClean="0"/>
              <a:t>benefits </a:t>
            </a:r>
            <a:r>
              <a:rPr lang="en-US" altLang="zh-CN" sz="2000" dirty="0"/>
              <a:t>from </a:t>
            </a:r>
            <a:r>
              <a:rPr lang="en-US" altLang="zh-CN" sz="2000" dirty="0" smtClean="0"/>
              <a:t>connecting different 802 networks </a:t>
            </a:r>
            <a:r>
              <a:rPr lang="en-US" altLang="zh-CN" sz="2000" dirty="0"/>
              <a:t>and identifies the gaps for ‘802.15.4 to 802.3 Adaptation or Bridging</a:t>
            </a:r>
            <a:r>
              <a:rPr lang="en-US" altLang="zh-CN" sz="2000" dirty="0" smtClean="0"/>
              <a:t>’ as</a:t>
            </a:r>
          </a:p>
          <a:p>
            <a:pPr lvl="1">
              <a:lnSpc>
                <a:spcPct val="90000"/>
              </a:lnSpc>
            </a:pPr>
            <a:r>
              <a:rPr lang="en-US" altLang="zh-CN" sz="1800" dirty="0"/>
              <a:t>Address </a:t>
            </a:r>
            <a:r>
              <a:rPr lang="en-US" altLang="zh-CN" sz="1800" dirty="0" smtClean="0"/>
              <a:t>bridging</a:t>
            </a:r>
          </a:p>
          <a:p>
            <a:pPr lvl="1">
              <a:lnSpc>
                <a:spcPct val="90000"/>
              </a:lnSpc>
            </a:pPr>
            <a:r>
              <a:rPr lang="en-US" altLang="zh-CN" sz="1800" dirty="0"/>
              <a:t>MPDU </a:t>
            </a:r>
            <a:r>
              <a:rPr lang="en-US" altLang="zh-CN" sz="1800" dirty="0" smtClean="0"/>
              <a:t>bridging</a:t>
            </a:r>
          </a:p>
          <a:p>
            <a:pPr lvl="1">
              <a:lnSpc>
                <a:spcPct val="90000"/>
              </a:lnSpc>
            </a:pPr>
            <a:r>
              <a:rPr lang="en-US" altLang="zh-CN" sz="1800" dirty="0"/>
              <a:t>Avoiding control </a:t>
            </a:r>
            <a:r>
              <a:rPr lang="en-US" altLang="zh-CN" sz="1800" dirty="0" smtClean="0"/>
              <a:t/>
            </a:r>
            <a:br>
              <a:rPr lang="en-US" altLang="zh-CN" sz="1800" dirty="0" smtClean="0"/>
            </a:br>
            <a:r>
              <a:rPr lang="en-US" altLang="zh-CN" sz="1800" dirty="0" smtClean="0"/>
              <a:t>frame </a:t>
            </a:r>
            <a:r>
              <a:rPr lang="en-US" altLang="zh-CN" sz="1800" dirty="0"/>
              <a:t>loops</a:t>
            </a:r>
            <a:endParaRPr lang="en-US" altLang="zh-CN" sz="1800" dirty="0" smtClean="0"/>
          </a:p>
          <a:p>
            <a:pPr marL="342900" lvl="4" indent="-342900">
              <a:lnSpc>
                <a:spcPct val="90000"/>
              </a:lnSpc>
            </a:pPr>
            <a:endParaRPr lang="en-US" altLang="zh-CN" dirty="0">
              <a:cs typeface="+mn-cs"/>
            </a:endParaRPr>
          </a:p>
          <a:p>
            <a:pPr marL="342900" lvl="2" indent="-342900">
              <a:lnSpc>
                <a:spcPct val="90000"/>
              </a:lnSpc>
            </a:pPr>
            <a:endParaRPr lang="en-US" altLang="zh-CN" sz="2000" dirty="0">
              <a:cs typeface="+mn-cs"/>
            </a:endParaRPr>
          </a:p>
          <a:p>
            <a:pPr marL="0" lvl="2" indent="0">
              <a:lnSpc>
                <a:spcPct val="90000"/>
              </a:lnSpc>
              <a:buNone/>
            </a:pPr>
            <a:endParaRPr lang="en-US" altLang="zh-CN" sz="2000" dirty="0">
              <a:cs typeface="+mn-cs"/>
            </a:endParaRPr>
          </a:p>
          <a:p>
            <a:pPr marL="0" lvl="2" indent="0">
              <a:lnSpc>
                <a:spcPct val="90000"/>
              </a:lnSpc>
              <a:buNone/>
            </a:pPr>
            <a:endParaRPr lang="en-US" altLang="zh-CN" sz="2000" dirty="0">
              <a:cs typeface="+mn-cs"/>
            </a:endParaRPr>
          </a:p>
          <a:p>
            <a:pPr marL="342900" lvl="2" indent="-342900">
              <a:lnSpc>
                <a:spcPct val="90000"/>
              </a:lnSpc>
            </a:pPr>
            <a:endParaRPr lang="en-US" altLang="zh-CN" sz="2000" dirty="0">
              <a:cs typeface="+mn-cs"/>
            </a:endParaRPr>
          </a:p>
          <a:p>
            <a:pPr marL="342900" lvl="2" indent="-342900">
              <a:lnSpc>
                <a:spcPct val="90000"/>
              </a:lnSpc>
            </a:pPr>
            <a:endParaRPr lang="en-US" altLang="zh-CN" sz="2000" dirty="0">
              <a:cs typeface="+mn-cs"/>
            </a:endParaRPr>
          </a:p>
        </p:txBody>
      </p:sp>
      <p:sp>
        <p:nvSpPr>
          <p:cNvPr id="4" name="Date Placeholder 3"/>
          <p:cNvSpPr>
            <a:spLocks noGrp="1"/>
          </p:cNvSpPr>
          <p:nvPr>
            <p:ph type="dt" sz="half" idx="10"/>
          </p:nvPr>
        </p:nvSpPr>
        <p:spPr>
          <a:xfrm>
            <a:off x="685800" y="378281"/>
            <a:ext cx="1600200" cy="215444"/>
          </a:xfrm>
        </p:spPr>
        <p:txBody>
          <a:bodyPr/>
          <a:lstStyle/>
          <a:p>
            <a:r>
              <a:rPr lang="en-US" altLang="zh-CN" smtClean="0">
                <a:solidFill>
                  <a:srgbClr val="000000"/>
                </a:solidFill>
              </a:rPr>
              <a:t>&lt;September 2017&gt;</a:t>
            </a:r>
            <a:endParaRPr lang="en-US" dirty="0">
              <a:solidFill>
                <a:srgbClr val="000000"/>
              </a:solidFill>
            </a:endParaRPr>
          </a:p>
        </p:txBody>
      </p:sp>
      <p:sp>
        <p:nvSpPr>
          <p:cNvPr id="5" name="Footer Placeholder 4"/>
          <p:cNvSpPr>
            <a:spLocks noGrp="1"/>
          </p:cNvSpPr>
          <p:nvPr>
            <p:ph type="ftr" sz="quarter" idx="11"/>
          </p:nvPr>
        </p:nvSpPr>
        <p:spPr>
          <a:xfrm>
            <a:off x="5410200" y="6475412"/>
            <a:ext cx="3200400" cy="230187"/>
          </a:xfrm>
        </p:spPr>
        <p:txBody>
          <a:bodyPr/>
          <a:lstStyle/>
          <a:p>
            <a:r>
              <a:rPr lang="en-US" smtClean="0">
                <a:solidFill>
                  <a:srgbClr val="000000"/>
                </a:solidFill>
              </a:rPr>
              <a:t>&lt;X. Fan, H. Wang, S. Yi, R. Matsukura&gt;, &lt;Fujitsu&gt;</a:t>
            </a:r>
            <a:endParaRPr lang="en-US" dirty="0">
              <a:solidFill>
                <a:srgbClr val="000000"/>
              </a:solidFill>
            </a:endParaRPr>
          </a:p>
        </p:txBody>
      </p:sp>
      <p:sp>
        <p:nvSpPr>
          <p:cNvPr id="6" name="Slide Number Placeholder 5"/>
          <p:cNvSpPr>
            <a:spLocks noGrp="1"/>
          </p:cNvSpPr>
          <p:nvPr>
            <p:ph type="sldNum" sz="quarter" idx="12"/>
          </p:nvPr>
        </p:nvSpPr>
        <p:spPr/>
        <p:txBody>
          <a:bodyPr/>
          <a:lstStyle/>
          <a:p>
            <a:r>
              <a:rPr lang="en-US" dirty="0" smtClean="0">
                <a:solidFill>
                  <a:srgbClr val="000000"/>
                </a:solidFill>
              </a:rPr>
              <a:t>Slide </a:t>
            </a:r>
            <a:fld id="{70337B2E-2ECE-C749-8163-8E953C7317DE}" type="slidenum">
              <a:rPr lang="en-US" smtClean="0">
                <a:solidFill>
                  <a:srgbClr val="000000"/>
                </a:solidFill>
              </a:rPr>
              <a:pPr/>
              <a:t>3</a:t>
            </a:fld>
            <a:endParaRPr lang="en-US" dirty="0">
              <a:solidFill>
                <a:srgbClr val="000000"/>
              </a:solidFill>
            </a:endParaRPr>
          </a:p>
        </p:txBody>
      </p:sp>
      <p:sp>
        <p:nvSpPr>
          <p:cNvPr id="7" name="矩形 6"/>
          <p:cNvSpPr/>
          <p:nvPr/>
        </p:nvSpPr>
        <p:spPr bwMode="auto">
          <a:xfrm>
            <a:off x="703118" y="5138213"/>
            <a:ext cx="2332112" cy="1186387"/>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ea typeface="ＭＳ Ｐゴシック" charset="0"/>
              </a:rPr>
              <a:t>Use case provided by [3],</a:t>
            </a:r>
            <a:r>
              <a:rPr kumimoji="0" lang="en-US" sz="1800" b="0" i="0" u="none" strike="noStrike" cap="none" normalizeH="0" dirty="0" smtClean="0">
                <a:ln>
                  <a:noFill/>
                </a:ln>
                <a:solidFill>
                  <a:schemeClr val="tx1"/>
                </a:solidFill>
                <a:effectLst/>
                <a:latin typeface="Times New Roman" charset="0"/>
                <a:ea typeface="ＭＳ Ｐゴシック" charset="0"/>
              </a:rPr>
              <a:t> describing the urgent demand for such technology</a:t>
            </a:r>
            <a:endParaRPr kumimoji="0" lang="en-US" sz="1800" b="0" i="0" u="none" strike="noStrike" cap="none" normalizeH="0" baseline="0" dirty="0">
              <a:ln>
                <a:noFill/>
              </a:ln>
              <a:solidFill>
                <a:schemeClr val="tx1"/>
              </a:solidFill>
              <a:effectLst/>
              <a:latin typeface="Times New Roman" charset="0"/>
              <a:ea typeface="ＭＳ Ｐゴシック"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35230" y="2667000"/>
            <a:ext cx="5575370" cy="37195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1868608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57018" y="1981200"/>
            <a:ext cx="4110182" cy="4114800"/>
          </a:xfrm>
        </p:spPr>
        <p:txBody>
          <a:bodyPr/>
          <a:lstStyle/>
          <a:p>
            <a:r>
              <a:rPr lang="en-US" sz="2200" dirty="0" smtClean="0"/>
              <a:t>Unified management interface supported by native L2 management protocols developed by 802</a:t>
            </a:r>
          </a:p>
          <a:p>
            <a:pPr lvl="1"/>
            <a:r>
              <a:rPr lang="en-US" sz="1800" dirty="0" smtClean="0"/>
              <a:t>802.1AB (LLDP), 802.1Q (CFM) have been developed and widely used for years for easy use of 802 access networks</a:t>
            </a:r>
          </a:p>
          <a:p>
            <a:pPr lvl="1"/>
            <a:r>
              <a:rPr lang="en-US" sz="1800" dirty="0" err="1" smtClean="0"/>
              <a:t>EAPoL</a:t>
            </a:r>
            <a:r>
              <a:rPr lang="en-US" sz="1800" dirty="0" smtClean="0"/>
              <a:t> for 802.1X authentication</a:t>
            </a:r>
            <a:endParaRPr lang="en-US" sz="1800" dirty="0"/>
          </a:p>
        </p:txBody>
      </p:sp>
      <p:sp>
        <p:nvSpPr>
          <p:cNvPr id="3" name="日期占位符 2"/>
          <p:cNvSpPr>
            <a:spLocks noGrp="1"/>
          </p:cNvSpPr>
          <p:nvPr>
            <p:ph type="dt" sz="half" idx="10"/>
          </p:nvPr>
        </p:nvSpPr>
        <p:spPr/>
        <p:txBody>
          <a:bodyPr/>
          <a:lstStyle/>
          <a:p>
            <a:r>
              <a:rPr lang="en-US" altLang="zh-CN" smtClean="0"/>
              <a:t>&lt;September 2017&gt;</a:t>
            </a:r>
            <a:endParaRPr lang="en-US"/>
          </a:p>
        </p:txBody>
      </p:sp>
      <p:sp>
        <p:nvSpPr>
          <p:cNvPr id="4" name="页脚占位符 3"/>
          <p:cNvSpPr>
            <a:spLocks noGrp="1"/>
          </p:cNvSpPr>
          <p:nvPr>
            <p:ph type="ftr" sz="quarter" idx="11"/>
          </p:nvPr>
        </p:nvSpPr>
        <p:spPr/>
        <p:txBody>
          <a:bodyPr/>
          <a:lstStyle/>
          <a:p>
            <a:r>
              <a:rPr lang="en-US" smtClean="0"/>
              <a:t>&lt;X. Fan, H. Wang, S. Yi, R. Matsukura&gt;, &lt;Fujitsu&gt;</a:t>
            </a:r>
            <a:endParaRPr lang="en-US"/>
          </a:p>
        </p:txBody>
      </p:sp>
      <p:sp>
        <p:nvSpPr>
          <p:cNvPr id="5" name="灯片编号占位符 4"/>
          <p:cNvSpPr>
            <a:spLocks noGrp="1"/>
          </p:cNvSpPr>
          <p:nvPr>
            <p:ph type="sldNum" sz="quarter" idx="12"/>
          </p:nvPr>
        </p:nvSpPr>
        <p:spPr/>
        <p:txBody>
          <a:bodyPr/>
          <a:lstStyle/>
          <a:p>
            <a:r>
              <a:rPr lang="en-US" smtClean="0"/>
              <a:t>Slide </a:t>
            </a:r>
            <a:fld id="{70337B2E-2ECE-C749-8163-8E953C7317DE}" type="slidenum">
              <a:rPr lang="en-US" smtClean="0"/>
              <a:pPr/>
              <a:t>4</a:t>
            </a:fld>
            <a:endParaRPr lang="en-US"/>
          </a:p>
        </p:txBody>
      </p:sp>
      <p:sp>
        <p:nvSpPr>
          <p:cNvPr id="6" name="标题 5"/>
          <p:cNvSpPr>
            <a:spLocks noGrp="1"/>
          </p:cNvSpPr>
          <p:nvPr>
            <p:ph type="title"/>
          </p:nvPr>
        </p:nvSpPr>
        <p:spPr/>
        <p:txBody>
          <a:bodyPr/>
          <a:lstStyle/>
          <a:p>
            <a:r>
              <a:rPr lang="en-US" dirty="0" smtClean="0"/>
              <a:t>Use Case 2: Enable L2 OAM Functionalities</a:t>
            </a:r>
            <a:endParaRPr lang="en-US" dirty="0"/>
          </a:p>
        </p:txBody>
      </p:sp>
      <p:sp>
        <p:nvSpPr>
          <p:cNvPr id="7" name="椭圆 6"/>
          <p:cNvSpPr/>
          <p:nvPr/>
        </p:nvSpPr>
        <p:spPr bwMode="auto">
          <a:xfrm>
            <a:off x="4800600" y="2819400"/>
            <a:ext cx="457200" cy="438833"/>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charset="0"/>
                <a:ea typeface="ＭＳ Ｐゴシック" charset="0"/>
              </a:rPr>
              <a:t>A</a:t>
            </a: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72" name="椭圆 71"/>
          <p:cNvSpPr/>
          <p:nvPr/>
        </p:nvSpPr>
        <p:spPr bwMode="auto">
          <a:xfrm>
            <a:off x="6372255" y="2819400"/>
            <a:ext cx="409545" cy="438832"/>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charset="0"/>
                <a:ea typeface="ＭＳ Ｐゴシック" charset="0"/>
              </a:rPr>
              <a:t>B</a:t>
            </a: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73" name="椭圆 72"/>
          <p:cNvSpPr/>
          <p:nvPr/>
        </p:nvSpPr>
        <p:spPr bwMode="auto">
          <a:xfrm>
            <a:off x="7905690" y="2819400"/>
            <a:ext cx="412799" cy="407796"/>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charset="0"/>
                <a:ea typeface="ＭＳ Ｐゴシック" charset="0"/>
              </a:rPr>
              <a:t>C</a:t>
            </a: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9" name="TextBox 8"/>
          <p:cNvSpPr txBox="1"/>
          <p:nvPr/>
        </p:nvSpPr>
        <p:spPr>
          <a:xfrm>
            <a:off x="4343400" y="2438400"/>
            <a:ext cx="1056700" cy="338554"/>
          </a:xfrm>
          <a:prstGeom prst="rect">
            <a:avLst/>
          </a:prstGeom>
          <a:noFill/>
        </p:spPr>
        <p:txBody>
          <a:bodyPr wrap="none" rtlCol="0">
            <a:spAutoFit/>
          </a:bodyPr>
          <a:lstStyle/>
          <a:p>
            <a:r>
              <a:rPr lang="en-US" sz="1600" dirty="0" smtClean="0"/>
              <a:t>802.15.12 </a:t>
            </a:r>
            <a:endParaRPr lang="en-US" sz="1600" dirty="0"/>
          </a:p>
        </p:txBody>
      </p:sp>
      <p:sp>
        <p:nvSpPr>
          <p:cNvPr id="74" name="TextBox 73"/>
          <p:cNvSpPr txBox="1"/>
          <p:nvPr/>
        </p:nvSpPr>
        <p:spPr>
          <a:xfrm>
            <a:off x="6096000" y="2438400"/>
            <a:ext cx="1005403" cy="338554"/>
          </a:xfrm>
          <a:prstGeom prst="rect">
            <a:avLst/>
          </a:prstGeom>
          <a:noFill/>
        </p:spPr>
        <p:txBody>
          <a:bodyPr wrap="none" rtlCol="0">
            <a:spAutoFit/>
          </a:bodyPr>
          <a:lstStyle/>
          <a:p>
            <a:r>
              <a:rPr lang="en-US" sz="1600" dirty="0" smtClean="0"/>
              <a:t>802.15.12</a:t>
            </a:r>
            <a:endParaRPr lang="en-US" sz="1600" dirty="0"/>
          </a:p>
        </p:txBody>
      </p:sp>
      <p:sp>
        <p:nvSpPr>
          <p:cNvPr id="75" name="TextBox 74"/>
          <p:cNvSpPr txBox="1"/>
          <p:nvPr/>
        </p:nvSpPr>
        <p:spPr>
          <a:xfrm>
            <a:off x="7810381" y="2438400"/>
            <a:ext cx="1005403" cy="338554"/>
          </a:xfrm>
          <a:prstGeom prst="rect">
            <a:avLst/>
          </a:prstGeom>
          <a:noFill/>
        </p:spPr>
        <p:txBody>
          <a:bodyPr wrap="none" rtlCol="0">
            <a:spAutoFit/>
          </a:bodyPr>
          <a:lstStyle/>
          <a:p>
            <a:r>
              <a:rPr lang="en-US" sz="1600" dirty="0" smtClean="0"/>
              <a:t>802.15.12</a:t>
            </a:r>
            <a:endParaRPr lang="en-US" sz="1600" dirty="0"/>
          </a:p>
        </p:txBody>
      </p:sp>
      <p:cxnSp>
        <p:nvCxnSpPr>
          <p:cNvPr id="11" name="直接箭头连接符 10"/>
          <p:cNvCxnSpPr>
            <a:stCxn id="7" idx="6"/>
            <a:endCxn id="72" idx="2"/>
          </p:cNvCxnSpPr>
          <p:nvPr/>
        </p:nvCxnSpPr>
        <p:spPr bwMode="auto">
          <a:xfrm flipV="1">
            <a:off x="5257800" y="3038816"/>
            <a:ext cx="1114455" cy="1"/>
          </a:xfrm>
          <a:prstGeom prst="straightConnector1">
            <a:avLst/>
          </a:prstGeom>
          <a:solidFill>
            <a:schemeClr val="accent1"/>
          </a:solidFill>
          <a:ln w="12700" cap="flat" cmpd="sng" algn="ctr">
            <a:solidFill>
              <a:schemeClr val="tx1"/>
            </a:solidFill>
            <a:prstDash val="solid"/>
            <a:round/>
            <a:headEnd type="none" w="sm" len="sm"/>
            <a:tailEnd type="non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3" name="直接箭头连接符 12"/>
          <p:cNvCxnSpPr>
            <a:stCxn id="72" idx="6"/>
            <a:endCxn id="73" idx="2"/>
          </p:cNvCxnSpPr>
          <p:nvPr/>
        </p:nvCxnSpPr>
        <p:spPr bwMode="auto">
          <a:xfrm flipV="1">
            <a:off x="6781800" y="3023298"/>
            <a:ext cx="1123890" cy="0"/>
          </a:xfrm>
          <a:prstGeom prst="straightConnector1">
            <a:avLst/>
          </a:prstGeom>
          <a:solidFill>
            <a:schemeClr val="accent1"/>
          </a:solidFill>
          <a:ln w="12700" cap="flat" cmpd="sng" algn="ctr">
            <a:solidFill>
              <a:schemeClr val="tx1"/>
            </a:solidFill>
            <a:prstDash val="solid"/>
            <a:round/>
            <a:headEnd type="none" w="sm" len="sm"/>
            <a:tailEnd type="non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9" name="矩形 38"/>
          <p:cNvSpPr/>
          <p:nvPr/>
        </p:nvSpPr>
        <p:spPr bwMode="auto">
          <a:xfrm>
            <a:off x="4267200" y="4724400"/>
            <a:ext cx="1404000" cy="3048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charset="0"/>
                <a:ea typeface="ＭＳ Ｐゴシック" charset="0"/>
              </a:rPr>
              <a:t>MAC</a:t>
            </a: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76" name="矩形 75"/>
          <p:cNvSpPr/>
          <p:nvPr/>
        </p:nvSpPr>
        <p:spPr bwMode="auto">
          <a:xfrm>
            <a:off x="4267200" y="5029200"/>
            <a:ext cx="1404000" cy="3048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charset="0"/>
                <a:ea typeface="ＭＳ Ｐゴシック" charset="0"/>
              </a:rPr>
              <a:t>PHY</a:t>
            </a: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77" name="矩形 76"/>
          <p:cNvSpPr/>
          <p:nvPr/>
        </p:nvSpPr>
        <p:spPr bwMode="auto">
          <a:xfrm>
            <a:off x="4267200" y="4412901"/>
            <a:ext cx="1404000" cy="3048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charset="0"/>
                <a:ea typeface="ＭＳ Ｐゴシック" charset="0"/>
              </a:rPr>
              <a:t>ULI</a:t>
            </a: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78" name="矩形 77"/>
          <p:cNvSpPr/>
          <p:nvPr/>
        </p:nvSpPr>
        <p:spPr bwMode="auto">
          <a:xfrm>
            <a:off x="4267199" y="3842538"/>
            <a:ext cx="1404001" cy="560658"/>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charset="0"/>
                <a:ea typeface="ＭＳ Ｐゴシック" charset="0"/>
              </a:rPr>
              <a:t>L2 </a:t>
            </a:r>
            <a:r>
              <a:rPr kumimoji="0" lang="en-US" sz="1600" b="0" i="0" u="none" strike="noStrike" cap="none" normalizeH="0" baseline="0" dirty="0" err="1" smtClean="0">
                <a:ln>
                  <a:noFill/>
                </a:ln>
                <a:solidFill>
                  <a:schemeClr val="tx1"/>
                </a:solidFill>
                <a:effectLst/>
                <a:latin typeface="Times New Roman" charset="0"/>
                <a:ea typeface="ＭＳ Ｐゴシック" charset="0"/>
              </a:rPr>
              <a:t>mngt</a:t>
            </a:r>
            <a:r>
              <a:rPr kumimoji="0" lang="en-US" sz="1600" b="0" i="0" u="none" strike="noStrike" cap="none" normalizeH="0" baseline="0" dirty="0" smtClean="0">
                <a:ln>
                  <a:noFill/>
                </a:ln>
                <a:solidFill>
                  <a:schemeClr val="tx1"/>
                </a:solidFill>
                <a:effectLst/>
                <a:latin typeface="Times New Roman" charset="0"/>
                <a:ea typeface="ＭＳ Ｐゴシック" charset="0"/>
              </a:rPr>
              <a:t>., e.g. LLDP</a:t>
            </a: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79" name="矩形 78"/>
          <p:cNvSpPr/>
          <p:nvPr/>
        </p:nvSpPr>
        <p:spPr bwMode="auto">
          <a:xfrm>
            <a:off x="5943600" y="4724400"/>
            <a:ext cx="1404000" cy="3048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charset="0"/>
                <a:ea typeface="ＭＳ Ｐゴシック" charset="0"/>
              </a:rPr>
              <a:t>MAC</a:t>
            </a: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80" name="矩形 79"/>
          <p:cNvSpPr/>
          <p:nvPr/>
        </p:nvSpPr>
        <p:spPr bwMode="auto">
          <a:xfrm>
            <a:off x="5943600" y="5029200"/>
            <a:ext cx="1404000" cy="3048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charset="0"/>
                <a:ea typeface="ＭＳ Ｐゴシック" charset="0"/>
              </a:rPr>
              <a:t>PHY</a:t>
            </a: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81" name="矩形 80"/>
          <p:cNvSpPr/>
          <p:nvPr/>
        </p:nvSpPr>
        <p:spPr bwMode="auto">
          <a:xfrm>
            <a:off x="5943600" y="4412901"/>
            <a:ext cx="1404000" cy="3048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charset="0"/>
                <a:ea typeface="ＭＳ Ｐゴシック" charset="0"/>
              </a:rPr>
              <a:t>ULI</a:t>
            </a: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82" name="矩形 81"/>
          <p:cNvSpPr/>
          <p:nvPr/>
        </p:nvSpPr>
        <p:spPr bwMode="auto">
          <a:xfrm>
            <a:off x="5943600" y="3842538"/>
            <a:ext cx="1404000" cy="570363"/>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charset="0"/>
                <a:ea typeface="ＭＳ Ｐゴシック" charset="0"/>
              </a:rPr>
              <a:t>L2 </a:t>
            </a:r>
            <a:r>
              <a:rPr kumimoji="0" lang="en-US" sz="1600" b="0" i="0" u="none" strike="noStrike" cap="none" normalizeH="0" baseline="0" dirty="0" err="1" smtClean="0">
                <a:ln>
                  <a:noFill/>
                </a:ln>
                <a:solidFill>
                  <a:schemeClr val="tx1"/>
                </a:solidFill>
                <a:effectLst/>
                <a:latin typeface="Times New Roman" charset="0"/>
                <a:ea typeface="ＭＳ Ｐゴシック" charset="0"/>
              </a:rPr>
              <a:t>mngt</a:t>
            </a:r>
            <a:r>
              <a:rPr kumimoji="0" lang="en-US" sz="1600" b="0" i="0" u="none" strike="noStrike" cap="none" normalizeH="0" baseline="0" dirty="0" smtClean="0">
                <a:ln>
                  <a:noFill/>
                </a:ln>
                <a:solidFill>
                  <a:schemeClr val="tx1"/>
                </a:solidFill>
                <a:effectLst/>
                <a:latin typeface="Times New Roman" charset="0"/>
                <a:ea typeface="ＭＳ Ｐゴシック" charset="0"/>
              </a:rPr>
              <a:t>., e.g. LLDP</a:t>
            </a: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83" name="矩形 82"/>
          <p:cNvSpPr/>
          <p:nvPr/>
        </p:nvSpPr>
        <p:spPr bwMode="auto">
          <a:xfrm>
            <a:off x="7616490" y="4704303"/>
            <a:ext cx="1404000" cy="3048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charset="0"/>
                <a:ea typeface="ＭＳ Ｐゴシック" charset="0"/>
              </a:rPr>
              <a:t>MAC</a:t>
            </a: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84" name="矩形 83"/>
          <p:cNvSpPr/>
          <p:nvPr/>
        </p:nvSpPr>
        <p:spPr bwMode="auto">
          <a:xfrm>
            <a:off x="7616490" y="5009103"/>
            <a:ext cx="1404000" cy="3048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charset="0"/>
                <a:ea typeface="ＭＳ Ｐゴシック" charset="0"/>
              </a:rPr>
              <a:t>PHY</a:t>
            </a: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85" name="矩形 84"/>
          <p:cNvSpPr/>
          <p:nvPr/>
        </p:nvSpPr>
        <p:spPr bwMode="auto">
          <a:xfrm>
            <a:off x="7616490" y="4392804"/>
            <a:ext cx="1404000" cy="3048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charset="0"/>
                <a:ea typeface="ＭＳ Ｐゴシック" charset="0"/>
              </a:rPr>
              <a:t>ULI</a:t>
            </a: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sp>
        <p:nvSpPr>
          <p:cNvPr id="86" name="矩形 85"/>
          <p:cNvSpPr/>
          <p:nvPr/>
        </p:nvSpPr>
        <p:spPr bwMode="auto">
          <a:xfrm>
            <a:off x="7616490" y="3816699"/>
            <a:ext cx="1404000" cy="576105"/>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r>
              <a:rPr lang="en-US" sz="1600" dirty="0"/>
              <a:t>L2 </a:t>
            </a:r>
            <a:r>
              <a:rPr lang="en-US" sz="1600" dirty="0" err="1"/>
              <a:t>mngt</a:t>
            </a:r>
            <a:r>
              <a:rPr lang="en-US" sz="1600" dirty="0"/>
              <a:t>, </a:t>
            </a:r>
            <a:r>
              <a:rPr lang="en-US" sz="1600" dirty="0" err="1"/>
              <a:t>e.g</a:t>
            </a:r>
            <a:r>
              <a:rPr lang="en-US" sz="1600" dirty="0"/>
              <a:t> LLDP</a:t>
            </a:r>
          </a:p>
        </p:txBody>
      </p:sp>
      <p:sp>
        <p:nvSpPr>
          <p:cNvPr id="87" name="矩形 86"/>
          <p:cNvSpPr/>
          <p:nvPr/>
        </p:nvSpPr>
        <p:spPr bwMode="auto">
          <a:xfrm>
            <a:off x="7616490" y="3505200"/>
            <a:ext cx="1404000" cy="3048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charset="0"/>
                <a:ea typeface="ＭＳ Ｐゴシック" charset="0"/>
              </a:rPr>
              <a:t>Application</a:t>
            </a: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cxnSp>
        <p:nvCxnSpPr>
          <p:cNvPr id="90" name="直接连接符 89"/>
          <p:cNvCxnSpPr/>
          <p:nvPr/>
        </p:nvCxnSpPr>
        <p:spPr bwMode="auto">
          <a:xfrm>
            <a:off x="4953000" y="5715000"/>
            <a:ext cx="1400145" cy="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92" name="直接连接符 91"/>
          <p:cNvCxnSpPr/>
          <p:nvPr/>
        </p:nvCxnSpPr>
        <p:spPr bwMode="auto">
          <a:xfrm flipV="1">
            <a:off x="6353145" y="4316604"/>
            <a:ext cx="0" cy="1409459"/>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94" name="直接连接符 93"/>
          <p:cNvCxnSpPr/>
          <p:nvPr/>
        </p:nvCxnSpPr>
        <p:spPr bwMode="auto">
          <a:xfrm>
            <a:off x="6353145" y="4343400"/>
            <a:ext cx="657255" cy="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96" name="直接连接符 95"/>
          <p:cNvCxnSpPr/>
          <p:nvPr/>
        </p:nvCxnSpPr>
        <p:spPr bwMode="auto">
          <a:xfrm>
            <a:off x="7010400" y="4343400"/>
            <a:ext cx="0" cy="137160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98" name="直接连接符 97"/>
          <p:cNvCxnSpPr/>
          <p:nvPr/>
        </p:nvCxnSpPr>
        <p:spPr bwMode="auto">
          <a:xfrm>
            <a:off x="7010400" y="5715000"/>
            <a:ext cx="1308090" cy="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00" name="直接连接符 99"/>
          <p:cNvCxnSpPr/>
          <p:nvPr/>
        </p:nvCxnSpPr>
        <p:spPr bwMode="auto">
          <a:xfrm flipV="1">
            <a:off x="8318490" y="3581400"/>
            <a:ext cx="0" cy="2124000"/>
          </a:xfrm>
          <a:prstGeom prst="line">
            <a:avLst/>
          </a:prstGeom>
          <a:solidFill>
            <a:schemeClr val="accent1"/>
          </a:solidFill>
          <a:ln w="19050" cap="flat" cmpd="sng" algn="ctr">
            <a:solidFill>
              <a:schemeClr val="tx1"/>
            </a:solidFill>
            <a:prstDash val="solid"/>
            <a:round/>
            <a:headEnd type="none" w="sm" len="sm"/>
            <a:tailEnd type="arrow"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5" name="Rectangle 5"/>
          <p:cNvSpPr/>
          <p:nvPr/>
        </p:nvSpPr>
        <p:spPr>
          <a:xfrm>
            <a:off x="685800" y="5715000"/>
            <a:ext cx="3787166" cy="646331"/>
          </a:xfrm>
          <a:prstGeom prst="rect">
            <a:avLst/>
          </a:prstGeom>
          <a:solidFill>
            <a:schemeClr val="bg1"/>
          </a:solidFill>
        </p:spPr>
        <p:txBody>
          <a:bodyPr wrap="square">
            <a:spAutoFit/>
          </a:bodyPr>
          <a:lstStyle/>
          <a:p>
            <a:r>
              <a:rPr lang="en-US" sz="1800" dirty="0" smtClean="0">
                <a:solidFill>
                  <a:schemeClr val="accent2"/>
                </a:solidFill>
              </a:rPr>
              <a:t>LLDP: Link Layer Discovery Protocol</a:t>
            </a:r>
          </a:p>
          <a:p>
            <a:r>
              <a:rPr lang="en-US" sz="1800" dirty="0" smtClean="0">
                <a:solidFill>
                  <a:schemeClr val="accent2"/>
                </a:solidFill>
              </a:rPr>
              <a:t>CFM: Connectivity Fault Management</a:t>
            </a:r>
            <a:endParaRPr lang="en-US" sz="1800" dirty="0">
              <a:solidFill>
                <a:schemeClr val="accent2"/>
              </a:solidFill>
            </a:endParaRPr>
          </a:p>
        </p:txBody>
      </p:sp>
      <p:sp>
        <p:nvSpPr>
          <p:cNvPr id="36" name="矩形 35"/>
          <p:cNvSpPr/>
          <p:nvPr/>
        </p:nvSpPr>
        <p:spPr bwMode="auto">
          <a:xfrm>
            <a:off x="4267200" y="3527346"/>
            <a:ext cx="1404000" cy="3048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charset="0"/>
                <a:ea typeface="ＭＳ Ｐゴシック" charset="0"/>
              </a:rPr>
              <a:t>Application</a:t>
            </a:r>
            <a:endParaRPr kumimoji="0" lang="en-US" sz="1600" b="0" i="0" u="none" strike="noStrike" cap="none" normalizeH="0" baseline="0" dirty="0">
              <a:ln>
                <a:noFill/>
              </a:ln>
              <a:solidFill>
                <a:schemeClr val="tx1"/>
              </a:solidFill>
              <a:effectLst/>
              <a:latin typeface="Times New Roman" charset="0"/>
              <a:ea typeface="ＭＳ Ｐゴシック" charset="0"/>
            </a:endParaRPr>
          </a:p>
        </p:txBody>
      </p:sp>
      <p:cxnSp>
        <p:nvCxnSpPr>
          <p:cNvPr id="38" name="直接连接符 37"/>
          <p:cNvCxnSpPr/>
          <p:nvPr/>
        </p:nvCxnSpPr>
        <p:spPr bwMode="auto">
          <a:xfrm flipV="1">
            <a:off x="4953000" y="3699000"/>
            <a:ext cx="10391" cy="201600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250357745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600200"/>
            <a:ext cx="7772400" cy="4114800"/>
          </a:xfrm>
        </p:spPr>
        <p:txBody>
          <a:bodyPr/>
          <a:lstStyle/>
          <a:p>
            <a:r>
              <a:rPr lang="en-US" sz="2000" dirty="0" smtClean="0"/>
              <a:t>Advanced functionalities have been considered in scope of ULI</a:t>
            </a:r>
          </a:p>
          <a:p>
            <a:pPr lvl="1"/>
            <a:r>
              <a:rPr lang="en-US" sz="1600" dirty="0" err="1" smtClean="0"/>
              <a:t>Ethertype</a:t>
            </a:r>
            <a:r>
              <a:rPr lang="en-US" sz="1600" dirty="0" smtClean="0"/>
              <a:t> support</a:t>
            </a:r>
          </a:p>
          <a:p>
            <a:pPr lvl="1"/>
            <a:r>
              <a:rPr lang="en-US" sz="1600" dirty="0" smtClean="0"/>
              <a:t>Fragmentation/assembly schemes</a:t>
            </a:r>
          </a:p>
          <a:p>
            <a:pPr lvl="1"/>
            <a:r>
              <a:rPr lang="en-US" sz="1600" dirty="0" smtClean="0"/>
              <a:t>L2R interfaces</a:t>
            </a:r>
          </a:p>
          <a:p>
            <a:pPr lvl="1"/>
            <a:r>
              <a:rPr lang="en-US" sz="1600" dirty="0" smtClean="0"/>
              <a:t>Mandatory management modules</a:t>
            </a:r>
          </a:p>
          <a:p>
            <a:pPr lvl="1"/>
            <a:r>
              <a:rPr lang="en-US" sz="1600" dirty="0" smtClean="0"/>
              <a:t>NWK-SAP &amp; App-SAP</a:t>
            </a:r>
          </a:p>
          <a:p>
            <a:r>
              <a:rPr lang="en-US" sz="2000" dirty="0" smtClean="0"/>
              <a:t>Re-identified gaps based on</a:t>
            </a:r>
            <a:br>
              <a:rPr lang="en-US" sz="2000" dirty="0" smtClean="0"/>
            </a:br>
            <a:r>
              <a:rPr lang="en-US" sz="2000" dirty="0" smtClean="0"/>
              <a:t>the definitions of ULI</a:t>
            </a:r>
          </a:p>
          <a:p>
            <a:pPr lvl="1"/>
            <a:r>
              <a:rPr lang="en-US" sz="1600" dirty="0" smtClean="0"/>
              <a:t>48bit to 64bit/16bit adaptation</a:t>
            </a:r>
            <a:br>
              <a:rPr lang="en-US" sz="1600" dirty="0" smtClean="0"/>
            </a:br>
            <a:r>
              <a:rPr lang="en-US" sz="1600" dirty="0" smtClean="0"/>
              <a:t>at point “1”</a:t>
            </a:r>
          </a:p>
          <a:p>
            <a:pPr lvl="1"/>
            <a:r>
              <a:rPr lang="en-US" sz="1600" dirty="0" smtClean="0"/>
              <a:t>Identify request of 48bit or </a:t>
            </a:r>
            <a:br>
              <a:rPr lang="en-US" sz="1600" dirty="0" smtClean="0"/>
            </a:br>
            <a:r>
              <a:rPr lang="en-US" sz="1600" dirty="0" smtClean="0"/>
              <a:t>64/16bit at point “2”</a:t>
            </a:r>
          </a:p>
          <a:p>
            <a:pPr lvl="1"/>
            <a:endParaRPr lang="en-US" sz="1600" dirty="0"/>
          </a:p>
        </p:txBody>
      </p:sp>
      <p:sp>
        <p:nvSpPr>
          <p:cNvPr id="3" name="日期占位符 2"/>
          <p:cNvSpPr>
            <a:spLocks noGrp="1"/>
          </p:cNvSpPr>
          <p:nvPr>
            <p:ph type="dt" sz="half" idx="10"/>
          </p:nvPr>
        </p:nvSpPr>
        <p:spPr/>
        <p:txBody>
          <a:bodyPr/>
          <a:lstStyle/>
          <a:p>
            <a:r>
              <a:rPr lang="en-US" altLang="zh-CN" smtClean="0"/>
              <a:t>&lt;September 2017&gt;</a:t>
            </a:r>
            <a:endParaRPr lang="en-US"/>
          </a:p>
        </p:txBody>
      </p:sp>
      <p:sp>
        <p:nvSpPr>
          <p:cNvPr id="4" name="页脚占位符 3"/>
          <p:cNvSpPr>
            <a:spLocks noGrp="1"/>
          </p:cNvSpPr>
          <p:nvPr>
            <p:ph type="ftr" sz="quarter" idx="11"/>
          </p:nvPr>
        </p:nvSpPr>
        <p:spPr/>
        <p:txBody>
          <a:bodyPr/>
          <a:lstStyle/>
          <a:p>
            <a:r>
              <a:rPr lang="en-US" smtClean="0"/>
              <a:t>&lt;X. Fan, H. Wang, S. Yi, R. Matsukura&gt;, &lt;Fujitsu&gt;</a:t>
            </a:r>
            <a:endParaRPr lang="en-US"/>
          </a:p>
        </p:txBody>
      </p:sp>
      <p:sp>
        <p:nvSpPr>
          <p:cNvPr id="5" name="灯片编号占位符 4"/>
          <p:cNvSpPr>
            <a:spLocks noGrp="1"/>
          </p:cNvSpPr>
          <p:nvPr>
            <p:ph type="sldNum" sz="quarter" idx="12"/>
          </p:nvPr>
        </p:nvSpPr>
        <p:spPr/>
        <p:txBody>
          <a:bodyPr/>
          <a:lstStyle/>
          <a:p>
            <a:r>
              <a:rPr lang="en-US" smtClean="0"/>
              <a:t>Slide </a:t>
            </a:r>
            <a:fld id="{70337B2E-2ECE-C749-8163-8E953C7317DE}" type="slidenum">
              <a:rPr lang="en-US" smtClean="0"/>
              <a:pPr/>
              <a:t>5</a:t>
            </a:fld>
            <a:endParaRPr lang="en-US"/>
          </a:p>
        </p:txBody>
      </p:sp>
      <p:sp>
        <p:nvSpPr>
          <p:cNvPr id="6" name="标题 5"/>
          <p:cNvSpPr>
            <a:spLocks noGrp="1"/>
          </p:cNvSpPr>
          <p:nvPr>
            <p:ph type="title"/>
          </p:nvPr>
        </p:nvSpPr>
        <p:spPr/>
        <p:txBody>
          <a:bodyPr/>
          <a:lstStyle/>
          <a:p>
            <a:r>
              <a:rPr lang="en-US" dirty="0" smtClean="0"/>
              <a:t>ULI could Make Things Much Easier</a:t>
            </a:r>
            <a:endParaRPr lang="en-US" dirty="0"/>
          </a:p>
        </p:txBody>
      </p:sp>
      <p:grpSp>
        <p:nvGrpSpPr>
          <p:cNvPr id="9" name="组合 8"/>
          <p:cNvGrpSpPr/>
          <p:nvPr/>
        </p:nvGrpSpPr>
        <p:grpSpPr>
          <a:xfrm>
            <a:off x="4318829" y="2743200"/>
            <a:ext cx="4825171" cy="3667973"/>
            <a:chOff x="4302481" y="2850260"/>
            <a:chExt cx="4435350" cy="3100030"/>
          </a:xfrm>
        </p:grpSpPr>
        <p:pic>
          <p:nvPicPr>
            <p:cNvPr id="10" name="Picture 5" descr="802.15.12-multi-mode-r4.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02481" y="2850260"/>
              <a:ext cx="4435350" cy="3100030"/>
            </a:xfrm>
            <a:prstGeom prst="rect">
              <a:avLst/>
            </a:prstGeom>
          </p:spPr>
        </p:pic>
        <p:sp>
          <p:nvSpPr>
            <p:cNvPr id="11" name="角丸四角形 7"/>
            <p:cNvSpPr/>
            <p:nvPr/>
          </p:nvSpPr>
          <p:spPr bwMode="auto">
            <a:xfrm>
              <a:off x="5479076" y="3834237"/>
              <a:ext cx="225328" cy="190082"/>
            </a:xfrm>
            <a:prstGeom prst="round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0" rIns="91440" bIns="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b="1" i="0" u="none" strike="noStrike" cap="none" normalizeH="0" baseline="0" dirty="0" smtClean="0">
                  <a:ln>
                    <a:noFill/>
                  </a:ln>
                  <a:solidFill>
                    <a:schemeClr val="tx1"/>
                  </a:solidFill>
                  <a:effectLst/>
                  <a:latin typeface="Times New Roman" pitchFamily="-109" charset="0"/>
                </a:rPr>
                <a:t>1</a:t>
              </a:r>
              <a:endParaRPr kumimoji="0" lang="ja-JP" altLang="en-US" b="1" i="0" u="none" strike="noStrike" cap="none" normalizeH="0" baseline="0" dirty="0">
                <a:ln>
                  <a:noFill/>
                </a:ln>
                <a:solidFill>
                  <a:schemeClr val="tx1"/>
                </a:solidFill>
                <a:effectLst/>
                <a:latin typeface="Times New Roman" pitchFamily="-109" charset="0"/>
              </a:endParaRPr>
            </a:p>
          </p:txBody>
        </p:sp>
        <p:sp>
          <p:nvSpPr>
            <p:cNvPr id="12" name="角丸四角形 7"/>
            <p:cNvSpPr/>
            <p:nvPr/>
          </p:nvSpPr>
          <p:spPr bwMode="auto">
            <a:xfrm>
              <a:off x="7524328" y="3301955"/>
              <a:ext cx="225328" cy="190082"/>
            </a:xfrm>
            <a:prstGeom prst="round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0" rIns="91440" bIns="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b="1" dirty="0">
                  <a:latin typeface="Times New Roman" pitchFamily="-109" charset="0"/>
                </a:rPr>
                <a:t>2</a:t>
              </a:r>
              <a:endParaRPr kumimoji="0" lang="ja-JP" altLang="en-US" b="1" i="0" u="none" strike="noStrike" cap="none" normalizeH="0" baseline="0" dirty="0">
                <a:ln>
                  <a:noFill/>
                </a:ln>
                <a:solidFill>
                  <a:schemeClr val="tx1"/>
                </a:solidFill>
                <a:effectLst/>
                <a:latin typeface="Times New Roman" pitchFamily="-109" charset="0"/>
              </a:endParaRPr>
            </a:p>
          </p:txBody>
        </p:sp>
      </p:grpSp>
    </p:spTree>
    <p:extLst>
      <p:ext uri="{BB962C8B-B14F-4D97-AF65-F5344CB8AC3E}">
        <p14:creationId xmlns:p14="http://schemas.microsoft.com/office/powerpoint/2010/main" val="268809853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chor="t"/>
          <a:lstStyle/>
          <a:p>
            <a:r>
              <a:rPr lang="en-US" altLang="zh-CN" dirty="0" smtClean="0"/>
              <a:t>Potential Implementation with LLDP</a:t>
            </a:r>
            <a:endParaRPr lang="en-US" dirty="0"/>
          </a:p>
        </p:txBody>
      </p:sp>
      <p:sp>
        <p:nvSpPr>
          <p:cNvPr id="3" name="Content Placeholder 2"/>
          <p:cNvSpPr>
            <a:spLocks noGrp="1"/>
          </p:cNvSpPr>
          <p:nvPr>
            <p:ph idx="1"/>
          </p:nvPr>
        </p:nvSpPr>
        <p:spPr>
          <a:xfrm>
            <a:off x="476250" y="1371600"/>
            <a:ext cx="6386218" cy="3965955"/>
          </a:xfrm>
        </p:spPr>
        <p:txBody>
          <a:bodyPr/>
          <a:lstStyle/>
          <a:p>
            <a:pPr>
              <a:lnSpc>
                <a:spcPct val="90000"/>
              </a:lnSpc>
            </a:pPr>
            <a:r>
              <a:rPr lang="en-US" altLang="zh-CN" sz="2000" dirty="0" smtClean="0"/>
              <a:t>Service </a:t>
            </a:r>
            <a:r>
              <a:rPr lang="en-US" altLang="zh-CN" sz="2000" dirty="0"/>
              <a:t>procedure</a:t>
            </a:r>
          </a:p>
          <a:p>
            <a:pPr lvl="1" indent="-342900">
              <a:lnSpc>
                <a:spcPct val="90000"/>
              </a:lnSpc>
            </a:pPr>
            <a:r>
              <a:rPr lang="en-US" altLang="zh-CN" sz="1600" dirty="0">
                <a:cs typeface="+mn-cs"/>
              </a:rPr>
              <a:t>LLDP agent </a:t>
            </a:r>
            <a:r>
              <a:rPr lang="en-US" altLang="zh-CN" sz="1600" dirty="0" smtClean="0">
                <a:cs typeface="+mn-cs"/>
              </a:rPr>
              <a:t>triggers </a:t>
            </a:r>
            <a:r>
              <a:rPr lang="en-US" altLang="zh-CN" sz="1600" dirty="0">
                <a:cs typeface="+mn-cs"/>
              </a:rPr>
              <a:t>PDE-DATA request service with (48-bit source </a:t>
            </a:r>
            <a:r>
              <a:rPr lang="en-US" altLang="zh-CN" sz="1600" dirty="0" err="1">
                <a:cs typeface="+mn-cs"/>
              </a:rPr>
              <a:t>addr</a:t>
            </a:r>
            <a:r>
              <a:rPr lang="en-US" altLang="zh-CN" sz="1600" dirty="0">
                <a:cs typeface="+mn-cs"/>
              </a:rPr>
              <a:t>, 48-bit destination </a:t>
            </a:r>
            <a:r>
              <a:rPr lang="en-US" altLang="zh-CN" sz="1600" dirty="0" err="1">
                <a:cs typeface="+mn-cs"/>
              </a:rPr>
              <a:t>addr</a:t>
            </a:r>
            <a:r>
              <a:rPr lang="en-US" altLang="zh-CN" sz="1600" dirty="0">
                <a:cs typeface="+mn-cs"/>
              </a:rPr>
              <a:t>, 0x88CC, LLDPDU)</a:t>
            </a:r>
          </a:p>
          <a:p>
            <a:pPr lvl="1" indent="-342900">
              <a:lnSpc>
                <a:spcPct val="90000"/>
              </a:lnSpc>
            </a:pPr>
            <a:r>
              <a:rPr lang="en-US" altLang="zh-CN" sz="1600" dirty="0">
                <a:cs typeface="+mn-cs"/>
              </a:rPr>
              <a:t>PDE </a:t>
            </a:r>
            <a:r>
              <a:rPr lang="en-US" altLang="zh-CN" sz="1600" dirty="0" smtClean="0">
                <a:cs typeface="+mn-cs"/>
              </a:rPr>
              <a:t>dispatches the request of </a:t>
            </a:r>
            <a:r>
              <a:rPr lang="en-US" altLang="zh-CN" sz="1600" dirty="0"/>
              <a:t>EPD = 0x88CC </a:t>
            </a:r>
            <a:r>
              <a:rPr lang="en-US" altLang="zh-CN" sz="1600" dirty="0" smtClean="0">
                <a:cs typeface="+mn-cs"/>
              </a:rPr>
              <a:t>to </a:t>
            </a:r>
            <a:r>
              <a:rPr lang="en-US" altLang="zh-CN" sz="1600" dirty="0">
                <a:cs typeface="+mn-cs"/>
              </a:rPr>
              <a:t>address adaption </a:t>
            </a:r>
            <a:r>
              <a:rPr lang="en-US" altLang="zh-CN" sz="1600" dirty="0" smtClean="0">
                <a:cs typeface="+mn-cs"/>
              </a:rPr>
              <a:t>module</a:t>
            </a:r>
          </a:p>
        </p:txBody>
      </p:sp>
      <p:sp>
        <p:nvSpPr>
          <p:cNvPr id="4" name="Date Placeholder 3"/>
          <p:cNvSpPr>
            <a:spLocks noGrp="1"/>
          </p:cNvSpPr>
          <p:nvPr>
            <p:ph type="dt" sz="half" idx="10"/>
          </p:nvPr>
        </p:nvSpPr>
        <p:spPr>
          <a:xfrm>
            <a:off x="842372" y="378281"/>
            <a:ext cx="1600200" cy="215444"/>
          </a:xfrm>
        </p:spPr>
        <p:txBody>
          <a:bodyPr/>
          <a:lstStyle/>
          <a:p>
            <a:r>
              <a:rPr lang="en-US" altLang="zh-CN" smtClean="0">
                <a:solidFill>
                  <a:srgbClr val="000000"/>
                </a:solidFill>
              </a:rPr>
              <a:t>&lt;September 2017&gt;</a:t>
            </a:r>
            <a:endParaRPr lang="en-US" dirty="0">
              <a:solidFill>
                <a:srgbClr val="000000"/>
              </a:solidFill>
            </a:endParaRPr>
          </a:p>
        </p:txBody>
      </p:sp>
      <p:sp>
        <p:nvSpPr>
          <p:cNvPr id="5" name="Footer Placeholder 4"/>
          <p:cNvSpPr>
            <a:spLocks noGrp="1"/>
          </p:cNvSpPr>
          <p:nvPr>
            <p:ph type="ftr" sz="quarter" idx="11"/>
          </p:nvPr>
        </p:nvSpPr>
        <p:spPr>
          <a:xfrm>
            <a:off x="5435638" y="6475412"/>
            <a:ext cx="3174962" cy="224371"/>
          </a:xfrm>
        </p:spPr>
        <p:txBody>
          <a:bodyPr/>
          <a:lstStyle/>
          <a:p>
            <a:r>
              <a:rPr lang="en-US" smtClean="0">
                <a:solidFill>
                  <a:srgbClr val="000000"/>
                </a:solidFill>
              </a:rPr>
              <a:t>&lt;X. Fan, H. Wang, S. Yi, R. Matsukura&gt;, &lt;Fujitsu&gt;</a:t>
            </a:r>
            <a:endParaRPr lang="en-US" dirty="0">
              <a:solidFill>
                <a:srgbClr val="000000"/>
              </a:solidFill>
            </a:endParaRPr>
          </a:p>
        </p:txBody>
      </p:sp>
      <p:sp>
        <p:nvSpPr>
          <p:cNvPr id="6" name="Slide Number Placeholder 5"/>
          <p:cNvSpPr>
            <a:spLocks noGrp="1"/>
          </p:cNvSpPr>
          <p:nvPr>
            <p:ph type="sldNum" sz="quarter" idx="12"/>
          </p:nvPr>
        </p:nvSpPr>
        <p:spPr/>
        <p:txBody>
          <a:bodyPr/>
          <a:lstStyle/>
          <a:p>
            <a:r>
              <a:rPr lang="en-US" dirty="0" smtClean="0">
                <a:solidFill>
                  <a:srgbClr val="000000"/>
                </a:solidFill>
              </a:rPr>
              <a:t>Slide </a:t>
            </a:r>
            <a:fld id="{70337B2E-2ECE-C749-8163-8E953C7317DE}" type="slidenum">
              <a:rPr lang="en-US" smtClean="0">
                <a:solidFill>
                  <a:srgbClr val="000000"/>
                </a:solidFill>
              </a:rPr>
              <a:pPr/>
              <a:t>6</a:t>
            </a:fld>
            <a:endParaRPr lang="en-US" dirty="0">
              <a:solidFill>
                <a:srgbClr val="000000"/>
              </a:solidFill>
            </a:endParaRPr>
          </a:p>
        </p:txBody>
      </p:sp>
      <p:sp>
        <p:nvSpPr>
          <p:cNvPr id="31" name="Content Placeholder 2"/>
          <p:cNvSpPr txBox="1">
            <a:spLocks/>
          </p:cNvSpPr>
          <p:nvPr/>
        </p:nvSpPr>
        <p:spPr bwMode="auto">
          <a:xfrm>
            <a:off x="476250" y="2725357"/>
            <a:ext cx="2692484" cy="3523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a:lstStyle>
          <a:p>
            <a:pPr lvl="1" indent="-342900">
              <a:lnSpc>
                <a:spcPct val="90000"/>
              </a:lnSpc>
            </a:pPr>
            <a:r>
              <a:rPr lang="en-US" altLang="zh-CN" sz="1600" kern="0" dirty="0" smtClean="0"/>
              <a:t>Address adaption module converts 48-bit to 64bit/16bit 802.15.4 MAC address</a:t>
            </a:r>
          </a:p>
          <a:p>
            <a:pPr lvl="1" indent="-342900">
              <a:lnSpc>
                <a:spcPct val="90000"/>
              </a:lnSpc>
            </a:pPr>
            <a:r>
              <a:rPr lang="en-US" altLang="zh-CN" sz="1600" kern="0" dirty="0" smtClean="0"/>
              <a:t>Address adaption module triggers MMI data request service</a:t>
            </a:r>
          </a:p>
          <a:p>
            <a:pPr>
              <a:lnSpc>
                <a:spcPct val="90000"/>
              </a:lnSpc>
            </a:pPr>
            <a:r>
              <a:rPr lang="en-US" altLang="zh-CN" sz="1800" kern="0" dirty="0" smtClean="0"/>
              <a:t>LLDP agent may initiates the ‘get’ primitive to obtain information from local </a:t>
            </a:r>
            <a:r>
              <a:rPr lang="en-US" altLang="zh-CN" sz="1800" kern="0" dirty="0"/>
              <a:t>P</a:t>
            </a:r>
            <a:r>
              <a:rPr lang="en-US" altLang="zh-CN" sz="1800" kern="0" dirty="0" smtClean="0"/>
              <a:t>IB</a:t>
            </a:r>
            <a:endParaRPr lang="en-US" altLang="zh-CN" sz="1800" kern="0" dirty="0"/>
          </a:p>
        </p:txBody>
      </p:sp>
      <p:grpSp>
        <p:nvGrpSpPr>
          <p:cNvPr id="14" name="组合 13"/>
          <p:cNvGrpSpPr/>
          <p:nvPr/>
        </p:nvGrpSpPr>
        <p:grpSpPr>
          <a:xfrm>
            <a:off x="3048000" y="2316483"/>
            <a:ext cx="5811475" cy="4086932"/>
            <a:chOff x="2920032" y="2316483"/>
            <a:chExt cx="5811475" cy="4086932"/>
          </a:xfrm>
        </p:grpSpPr>
        <p:pic>
          <p:nvPicPr>
            <p:cNvPr id="35" name="Picture 5" descr="802.15.12-multi-mode-r4.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52760" y="2543128"/>
              <a:ext cx="5678747" cy="3860287"/>
            </a:xfrm>
            <a:prstGeom prst="rect">
              <a:avLst/>
            </a:prstGeom>
          </p:spPr>
        </p:pic>
        <p:sp>
          <p:nvSpPr>
            <p:cNvPr id="37" name="矩形 36"/>
            <p:cNvSpPr/>
            <p:nvPr/>
          </p:nvSpPr>
          <p:spPr bwMode="auto">
            <a:xfrm>
              <a:off x="6905969" y="2316483"/>
              <a:ext cx="1227601" cy="415289"/>
            </a:xfrm>
            <a:prstGeom prst="rect">
              <a:avLst/>
            </a:prstGeom>
            <a:solidFill>
              <a:srgbClr val="FFFF00"/>
            </a:solidFill>
            <a:ln w="9525" cap="flat" cmpd="sng" algn="ctr">
              <a:solidFill>
                <a:srgbClr val="57564F"/>
              </a:solid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ctr" latinLnBrk="0" hangingPunct="1">
                <a:lnSpc>
                  <a:spcPct val="100000"/>
                </a:lnSpc>
                <a:spcBef>
                  <a:spcPct val="0"/>
                </a:spcBef>
                <a:spcAft>
                  <a:spcPct val="0"/>
                </a:spcAft>
                <a:buClrTx/>
                <a:buSzTx/>
                <a:buFontTx/>
                <a:buNone/>
                <a:tabLst/>
              </a:pPr>
              <a:r>
                <a:rPr kumimoji="1" lang="en-US" altLang="zh-CN" sz="1600" b="1" i="0" u="none" strike="noStrike" cap="none" normalizeH="0" baseline="0" dirty="0" smtClean="0">
                  <a:ln>
                    <a:noFill/>
                  </a:ln>
                  <a:solidFill>
                    <a:srgbClr val="000000"/>
                  </a:solidFill>
                  <a:effectLst/>
                  <a:latin typeface="Arial" charset="0"/>
                  <a:ea typeface="SimHei" pitchFamily="49" charset="-122"/>
                </a:rPr>
                <a:t>LLDP agent</a:t>
              </a:r>
            </a:p>
          </p:txBody>
        </p:sp>
        <p:cxnSp>
          <p:nvCxnSpPr>
            <p:cNvPr id="38" name="直接箭头连接符 37"/>
            <p:cNvCxnSpPr/>
            <p:nvPr/>
          </p:nvCxnSpPr>
          <p:spPr bwMode="auto">
            <a:xfrm>
              <a:off x="7139798" y="2731772"/>
              <a:ext cx="0" cy="280889"/>
            </a:xfrm>
            <a:prstGeom prst="straightConnector1">
              <a:avLst/>
            </a:prstGeom>
            <a:gradFill rotWithShape="0">
              <a:gsLst>
                <a:gs pos="0">
                  <a:srgbClr val="FFFFFF"/>
                </a:gs>
                <a:gs pos="100000">
                  <a:srgbClr val="CACAC7"/>
                </a:gs>
              </a:gsLst>
              <a:lin ang="5400000" scaled="1"/>
            </a:gradFill>
            <a:ln w="1905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cxnSp>
          <p:nvCxnSpPr>
            <p:cNvPr id="39" name="直接箭头连接符 38"/>
            <p:cNvCxnSpPr/>
            <p:nvPr/>
          </p:nvCxnSpPr>
          <p:spPr bwMode="auto">
            <a:xfrm flipV="1">
              <a:off x="7724370" y="2731772"/>
              <a:ext cx="0" cy="280889"/>
            </a:xfrm>
            <a:prstGeom prst="straightConnector1">
              <a:avLst/>
            </a:prstGeom>
            <a:gradFill rotWithShape="0">
              <a:gsLst>
                <a:gs pos="0">
                  <a:srgbClr val="FFFFFF"/>
                </a:gs>
                <a:gs pos="100000">
                  <a:srgbClr val="CACAC7"/>
                </a:gs>
              </a:gsLst>
              <a:lin ang="5400000" scaled="1"/>
            </a:gradFill>
            <a:ln w="1905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sp>
          <p:nvSpPr>
            <p:cNvPr id="41" name="矩形 40"/>
            <p:cNvSpPr/>
            <p:nvPr/>
          </p:nvSpPr>
          <p:spPr bwMode="auto">
            <a:xfrm>
              <a:off x="4572000" y="3595187"/>
              <a:ext cx="360000" cy="360000"/>
            </a:xfrm>
            <a:prstGeom prst="rect">
              <a:avLst/>
            </a:prstGeom>
            <a:solidFill>
              <a:srgbClr val="FFFF00"/>
            </a:soli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ctr" latinLnBrk="0" hangingPunct="1">
                <a:lnSpc>
                  <a:spcPct val="100000"/>
                </a:lnSpc>
                <a:spcBef>
                  <a:spcPct val="0"/>
                </a:spcBef>
                <a:spcAft>
                  <a:spcPct val="0"/>
                </a:spcAft>
                <a:buClrTx/>
                <a:buSzTx/>
                <a:buFontTx/>
                <a:buNone/>
                <a:tabLst/>
              </a:pPr>
              <a:r>
                <a:rPr kumimoji="1" lang="en-US" altLang="zh-CN" sz="1000" b="1" dirty="0" err="1" smtClean="0">
                  <a:latin typeface="Arial" charset="0"/>
                  <a:ea typeface="SimHei" pitchFamily="49" charset="-122"/>
                </a:rPr>
                <a:t>Addr</a:t>
              </a:r>
              <a:r>
                <a:rPr kumimoji="1" lang="en-US" altLang="zh-CN" sz="1000" b="1" dirty="0" smtClean="0">
                  <a:latin typeface="Arial" charset="0"/>
                  <a:ea typeface="SimHei" pitchFamily="49" charset="-122"/>
                </a:rPr>
                <a:t>.</a:t>
              </a:r>
            </a:p>
            <a:p>
              <a:pPr marL="0" marR="0" indent="0" algn="ctr" defTabSz="914400" rtl="0" eaLnBrk="1" fontAlgn="ctr" latinLnBrk="0" hangingPunct="1">
                <a:lnSpc>
                  <a:spcPct val="100000"/>
                </a:lnSpc>
                <a:spcBef>
                  <a:spcPct val="0"/>
                </a:spcBef>
                <a:spcAft>
                  <a:spcPct val="0"/>
                </a:spcAft>
                <a:buClrTx/>
                <a:buSzTx/>
                <a:buFontTx/>
                <a:buNone/>
                <a:tabLst/>
              </a:pPr>
              <a:r>
                <a:rPr kumimoji="1" lang="en-US" altLang="zh-CN" sz="1000" b="1" dirty="0" err="1" smtClean="0">
                  <a:latin typeface="Arial" charset="0"/>
                  <a:ea typeface="SimHei" pitchFamily="49" charset="-122"/>
                </a:rPr>
                <a:t>Adap</a:t>
              </a:r>
              <a:r>
                <a:rPr kumimoji="1" lang="en-US" altLang="zh-CN" sz="1000" b="1" dirty="0" smtClean="0">
                  <a:latin typeface="Arial" charset="0"/>
                  <a:ea typeface="SimHei" pitchFamily="49" charset="-122"/>
                </a:rPr>
                <a:t>.</a:t>
              </a:r>
            </a:p>
          </p:txBody>
        </p:sp>
        <p:grpSp>
          <p:nvGrpSpPr>
            <p:cNvPr id="42" name="组合 41"/>
            <p:cNvGrpSpPr/>
            <p:nvPr/>
          </p:nvGrpSpPr>
          <p:grpSpPr>
            <a:xfrm>
              <a:off x="4267199" y="3788496"/>
              <a:ext cx="484800" cy="693011"/>
              <a:chOff x="1963499" y="3288867"/>
              <a:chExt cx="597180" cy="841141"/>
            </a:xfrm>
          </p:grpSpPr>
          <p:cxnSp>
            <p:nvCxnSpPr>
              <p:cNvPr id="49" name="直接箭头连接符 48"/>
              <p:cNvCxnSpPr>
                <a:endCxn id="41" idx="2"/>
              </p:cNvCxnSpPr>
              <p:nvPr/>
            </p:nvCxnSpPr>
            <p:spPr bwMode="auto">
              <a:xfrm flipH="1" flipV="1">
                <a:off x="2560679" y="3288867"/>
                <a:ext cx="0" cy="349559"/>
              </a:xfrm>
              <a:prstGeom prst="straightConnector1">
                <a:avLst/>
              </a:prstGeom>
              <a:gradFill rotWithShape="0">
                <a:gsLst>
                  <a:gs pos="0">
                    <a:srgbClr val="FFFFFF"/>
                  </a:gs>
                  <a:gs pos="100000">
                    <a:srgbClr val="CACAC7"/>
                  </a:gs>
                </a:gsLst>
                <a:lin ang="5400000" scaled="1"/>
              </a:gradFill>
              <a:ln w="1905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cxnSp>
            <p:nvCxnSpPr>
              <p:cNvPr id="51" name="直接箭头连接符 50"/>
              <p:cNvCxnSpPr/>
              <p:nvPr/>
            </p:nvCxnSpPr>
            <p:spPr bwMode="auto">
              <a:xfrm>
                <a:off x="1963499" y="3955229"/>
                <a:ext cx="0" cy="174779"/>
              </a:xfrm>
              <a:prstGeom prst="straightConnector1">
                <a:avLst/>
              </a:prstGeom>
              <a:gradFill rotWithShape="0">
                <a:gsLst>
                  <a:gs pos="0">
                    <a:srgbClr val="FFFFFF"/>
                  </a:gs>
                  <a:gs pos="100000">
                    <a:srgbClr val="CACAC7"/>
                  </a:gs>
                </a:gsLst>
                <a:lin ang="5400000" scaled="1"/>
              </a:gradFill>
              <a:ln w="1905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grpSp>
        <p:sp>
          <p:nvSpPr>
            <p:cNvPr id="44" name="文本框 43"/>
            <p:cNvSpPr txBox="1"/>
            <p:nvPr/>
          </p:nvSpPr>
          <p:spPr>
            <a:xfrm>
              <a:off x="7540436" y="3071942"/>
              <a:ext cx="1179077" cy="369332"/>
            </a:xfrm>
            <a:prstGeom prst="rect">
              <a:avLst/>
            </a:prstGeom>
            <a:solidFill>
              <a:schemeClr val="bg1"/>
            </a:solidFill>
          </p:spPr>
          <p:txBody>
            <a:bodyPr wrap="square" lIns="36000" tIns="0" rIns="36000" bIns="0" rtlCol="0">
              <a:spAutoFit/>
            </a:bodyPr>
            <a:lstStyle/>
            <a:p>
              <a:r>
                <a:rPr lang="en-US" altLang="zh-CN" sz="1200" b="1" dirty="0" smtClean="0">
                  <a:solidFill>
                    <a:srgbClr val="FF0000"/>
                  </a:solidFill>
                </a:rPr>
                <a:t>EPD= 0x88CC</a:t>
              </a:r>
            </a:p>
            <a:p>
              <a:r>
                <a:rPr lang="en-US" altLang="zh-CN" sz="1200" b="1" dirty="0"/>
                <a:t>48 bit </a:t>
              </a:r>
              <a:r>
                <a:rPr lang="en-US" altLang="zh-CN" sz="1200" b="1" dirty="0" smtClean="0"/>
                <a:t>Address</a:t>
              </a:r>
              <a:endParaRPr lang="zh-CN" altLang="en-US" sz="1200" b="1" dirty="0"/>
            </a:p>
          </p:txBody>
        </p:sp>
        <p:grpSp>
          <p:nvGrpSpPr>
            <p:cNvPr id="45" name="组合 44"/>
            <p:cNvGrpSpPr/>
            <p:nvPr/>
          </p:nvGrpSpPr>
          <p:grpSpPr>
            <a:xfrm flipV="1">
              <a:off x="4752000" y="3050689"/>
              <a:ext cx="2739614" cy="592624"/>
              <a:chOff x="-8333302" y="3496555"/>
              <a:chExt cx="10843894" cy="623452"/>
            </a:xfrm>
          </p:grpSpPr>
          <p:cxnSp>
            <p:nvCxnSpPr>
              <p:cNvPr id="46" name="直接箭头连接符 45"/>
              <p:cNvCxnSpPr/>
              <p:nvPr/>
            </p:nvCxnSpPr>
            <p:spPr bwMode="auto">
              <a:xfrm flipV="1">
                <a:off x="-8333302" y="3496555"/>
                <a:ext cx="0" cy="340854"/>
              </a:xfrm>
              <a:prstGeom prst="straightConnector1">
                <a:avLst/>
              </a:prstGeom>
              <a:gradFill rotWithShape="0">
                <a:gsLst>
                  <a:gs pos="0">
                    <a:srgbClr val="FFFFFF"/>
                  </a:gs>
                  <a:gs pos="100000">
                    <a:srgbClr val="CACAC7"/>
                  </a:gs>
                </a:gsLst>
                <a:lin ang="5400000" scaled="1"/>
              </a:gradFill>
              <a:ln w="1905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cxnSp>
            <p:nvCxnSpPr>
              <p:cNvPr id="47" name="直接连接符 46"/>
              <p:cNvCxnSpPr/>
              <p:nvPr/>
            </p:nvCxnSpPr>
            <p:spPr bwMode="auto">
              <a:xfrm flipH="1">
                <a:off x="-8318997" y="3842443"/>
                <a:ext cx="10829589" cy="0"/>
              </a:xfrm>
              <a:prstGeom prst="line">
                <a:avLst/>
              </a:prstGeom>
              <a:gradFill rotWithShape="0">
                <a:gsLst>
                  <a:gs pos="0">
                    <a:srgbClr val="FFFFFF"/>
                  </a:gs>
                  <a:gs pos="100000">
                    <a:srgbClr val="CACAC7"/>
                  </a:gs>
                </a:gsLst>
                <a:lin ang="5400000" scaled="1"/>
              </a:gradFill>
              <a:ln w="1905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cxnSp>
            <p:nvCxnSpPr>
              <p:cNvPr id="48" name="直接箭头连接符 47"/>
              <p:cNvCxnSpPr/>
              <p:nvPr/>
            </p:nvCxnSpPr>
            <p:spPr bwMode="auto">
              <a:xfrm>
                <a:off x="2411760" y="3861048"/>
                <a:ext cx="0" cy="258959"/>
              </a:xfrm>
              <a:prstGeom prst="straightConnector1">
                <a:avLst/>
              </a:prstGeom>
              <a:gradFill rotWithShape="0">
                <a:gsLst>
                  <a:gs pos="0">
                    <a:srgbClr val="FFFFFF"/>
                  </a:gs>
                  <a:gs pos="100000">
                    <a:srgbClr val="CACAC7"/>
                  </a:gs>
                </a:gsLst>
                <a:lin ang="5400000" scaled="1"/>
              </a:gradFill>
              <a:ln w="1905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grpSp>
        <p:sp>
          <p:nvSpPr>
            <p:cNvPr id="34" name="矩形 33"/>
            <p:cNvSpPr/>
            <p:nvPr/>
          </p:nvSpPr>
          <p:spPr bwMode="auto">
            <a:xfrm>
              <a:off x="4114800" y="4158911"/>
              <a:ext cx="1192870" cy="175588"/>
            </a:xfrm>
            <a:prstGeom prst="rect">
              <a:avLst/>
            </a:prstGeom>
            <a:solidFill>
              <a:srgbClr val="FFFF00"/>
            </a:solidFill>
            <a:ln w="9525" cap="flat" cmpd="sng" algn="ctr">
              <a:solidFill>
                <a:srgbClr val="57564F"/>
              </a:solid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algn="ctr" fontAlgn="ctr">
                <a:spcBef>
                  <a:spcPct val="0"/>
                </a:spcBef>
                <a:spcAft>
                  <a:spcPct val="0"/>
                </a:spcAft>
              </a:pPr>
              <a:r>
                <a:rPr kumimoji="1" lang="en-US" altLang="zh-CN" sz="1400" b="1" dirty="0">
                  <a:solidFill>
                    <a:srgbClr val="000000"/>
                  </a:solidFill>
                  <a:latin typeface="Arial" charset="0"/>
                  <a:ea typeface="SimHei" pitchFamily="49" charset="-122"/>
                </a:rPr>
                <a:t>Fragmentation</a:t>
              </a:r>
            </a:p>
          </p:txBody>
        </p:sp>
        <p:sp>
          <p:nvSpPr>
            <p:cNvPr id="43" name="文本框 42"/>
            <p:cNvSpPr txBox="1"/>
            <p:nvPr/>
          </p:nvSpPr>
          <p:spPr>
            <a:xfrm>
              <a:off x="2920032" y="4298278"/>
              <a:ext cx="1118568" cy="259434"/>
            </a:xfrm>
            <a:prstGeom prst="rect">
              <a:avLst/>
            </a:prstGeom>
            <a:solidFill>
              <a:schemeClr val="bg1"/>
            </a:solidFill>
          </p:spPr>
          <p:txBody>
            <a:bodyPr wrap="square" rtlCol="0">
              <a:spAutoFit/>
            </a:bodyPr>
            <a:lstStyle/>
            <a:p>
              <a:r>
                <a:rPr lang="en-US" altLang="zh-CN" sz="1200" b="1" dirty="0" smtClean="0"/>
                <a:t>64 bit Address</a:t>
              </a:r>
              <a:endParaRPr lang="zh-CN" altLang="en-US" sz="1200" b="1" dirty="0"/>
            </a:p>
          </p:txBody>
        </p:sp>
        <p:sp>
          <p:nvSpPr>
            <p:cNvPr id="36" name="圆柱形 35"/>
            <p:cNvSpPr/>
            <p:nvPr/>
          </p:nvSpPr>
          <p:spPr bwMode="auto">
            <a:xfrm>
              <a:off x="7863840" y="4756786"/>
              <a:ext cx="406233" cy="371474"/>
            </a:xfrm>
            <a:prstGeom prst="can">
              <a:avLst/>
            </a:prstGeom>
            <a:solidFill>
              <a:srgbClr val="FFFF00"/>
            </a:solidFill>
            <a:ln w="9525" cap="flat" cmpd="sng" algn="ctr">
              <a:solidFill>
                <a:srgbClr val="FF0000"/>
              </a:solid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ctr" latinLnBrk="0" hangingPunct="1">
                <a:lnSpc>
                  <a:spcPct val="100000"/>
                </a:lnSpc>
                <a:spcBef>
                  <a:spcPct val="0"/>
                </a:spcBef>
                <a:spcAft>
                  <a:spcPct val="0"/>
                </a:spcAft>
                <a:buClrTx/>
                <a:buSzTx/>
                <a:buFontTx/>
                <a:buNone/>
                <a:tabLst/>
              </a:pPr>
              <a:r>
                <a:rPr kumimoji="1" lang="en-US" altLang="zh-CN" sz="1800" b="0" i="0" u="none" strike="noStrike" cap="none" normalizeH="0" baseline="0" dirty="0" smtClean="0">
                  <a:ln>
                    <a:noFill/>
                  </a:ln>
                  <a:effectLst/>
                  <a:latin typeface="Arial" charset="0"/>
                  <a:ea typeface="SimHei" pitchFamily="49" charset="-122"/>
                </a:rPr>
                <a:t>PIB</a:t>
              </a:r>
              <a:endParaRPr kumimoji="1" lang="zh-CN" altLang="en-US" sz="1800" b="0" i="0" u="none" strike="noStrike" cap="none" normalizeH="0" baseline="0" dirty="0" smtClean="0">
                <a:ln>
                  <a:noFill/>
                </a:ln>
                <a:effectLst/>
                <a:latin typeface="Arial" charset="0"/>
                <a:ea typeface="SimHei" pitchFamily="49" charset="-122"/>
              </a:endParaRPr>
            </a:p>
          </p:txBody>
        </p:sp>
        <p:grpSp>
          <p:nvGrpSpPr>
            <p:cNvPr id="13" name="组合 12"/>
            <p:cNvGrpSpPr/>
            <p:nvPr/>
          </p:nvGrpSpPr>
          <p:grpSpPr>
            <a:xfrm>
              <a:off x="6096000" y="3050689"/>
              <a:ext cx="1983005" cy="1741709"/>
              <a:chOff x="6096000" y="3050689"/>
              <a:chExt cx="1983005" cy="1741709"/>
            </a:xfrm>
          </p:grpSpPr>
          <p:cxnSp>
            <p:nvCxnSpPr>
              <p:cNvPr id="25" name="直接箭头连接符 24"/>
              <p:cNvCxnSpPr/>
              <p:nvPr/>
            </p:nvCxnSpPr>
            <p:spPr bwMode="auto">
              <a:xfrm flipV="1">
                <a:off x="8079005" y="4632895"/>
                <a:ext cx="0" cy="159503"/>
              </a:xfrm>
              <a:prstGeom prst="straightConnector1">
                <a:avLst/>
              </a:prstGeom>
              <a:gradFill rotWithShape="0">
                <a:gsLst>
                  <a:gs pos="0">
                    <a:srgbClr val="FFFFFF"/>
                  </a:gs>
                  <a:gs pos="100000">
                    <a:srgbClr val="CACAC7"/>
                  </a:gs>
                </a:gsLst>
                <a:lin ang="5400000" scaled="1"/>
              </a:gradFill>
              <a:ln w="28575"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cxnSp>
            <p:nvCxnSpPr>
              <p:cNvPr id="26" name="直接连接符 25"/>
              <p:cNvCxnSpPr/>
              <p:nvPr/>
            </p:nvCxnSpPr>
            <p:spPr bwMode="auto">
              <a:xfrm flipH="1">
                <a:off x="7272355" y="4639158"/>
                <a:ext cx="804846" cy="0"/>
              </a:xfrm>
              <a:prstGeom prst="line">
                <a:avLst/>
              </a:prstGeom>
              <a:gradFill rotWithShape="0">
                <a:gsLst>
                  <a:gs pos="0">
                    <a:srgbClr val="FFFFFF"/>
                  </a:gs>
                  <a:gs pos="100000">
                    <a:srgbClr val="CACAC7"/>
                  </a:gs>
                </a:gsLst>
                <a:lin ang="5400000" scaled="1"/>
              </a:gradFill>
              <a:ln w="28575"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cxnSp>
            <p:nvCxnSpPr>
              <p:cNvPr id="27" name="直接箭头连接符 26"/>
              <p:cNvCxnSpPr/>
              <p:nvPr/>
            </p:nvCxnSpPr>
            <p:spPr bwMode="auto">
              <a:xfrm flipV="1">
                <a:off x="7271507" y="4290777"/>
                <a:ext cx="848" cy="357423"/>
              </a:xfrm>
              <a:prstGeom prst="straightConnector1">
                <a:avLst/>
              </a:prstGeom>
              <a:gradFill rotWithShape="0">
                <a:gsLst>
                  <a:gs pos="0">
                    <a:srgbClr val="FFFFFF"/>
                  </a:gs>
                  <a:gs pos="100000">
                    <a:srgbClr val="CACAC7"/>
                  </a:gs>
                </a:gsLst>
                <a:lin ang="5400000" scaled="1"/>
              </a:gradFill>
              <a:ln w="28575"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cxnSp>
            <p:nvCxnSpPr>
              <p:cNvPr id="28" name="直接连接符 27"/>
              <p:cNvCxnSpPr/>
              <p:nvPr/>
            </p:nvCxnSpPr>
            <p:spPr bwMode="auto">
              <a:xfrm flipH="1">
                <a:off x="6099448" y="4290777"/>
                <a:ext cx="1172447" cy="0"/>
              </a:xfrm>
              <a:prstGeom prst="line">
                <a:avLst/>
              </a:prstGeom>
              <a:gradFill rotWithShape="0">
                <a:gsLst>
                  <a:gs pos="0">
                    <a:srgbClr val="FFFFFF"/>
                  </a:gs>
                  <a:gs pos="100000">
                    <a:srgbClr val="CACAC7"/>
                  </a:gs>
                </a:gsLst>
                <a:lin ang="5400000" scaled="1"/>
              </a:gradFill>
              <a:ln w="28575"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cxnSp>
            <p:nvCxnSpPr>
              <p:cNvPr id="29" name="直接箭头连接符 28"/>
              <p:cNvCxnSpPr/>
              <p:nvPr/>
            </p:nvCxnSpPr>
            <p:spPr bwMode="auto">
              <a:xfrm flipV="1">
                <a:off x="6096000" y="3230553"/>
                <a:ext cx="0" cy="1068110"/>
              </a:xfrm>
              <a:prstGeom prst="straightConnector1">
                <a:avLst/>
              </a:prstGeom>
              <a:gradFill rotWithShape="0">
                <a:gsLst>
                  <a:gs pos="0">
                    <a:srgbClr val="FFFFFF"/>
                  </a:gs>
                  <a:gs pos="100000">
                    <a:srgbClr val="CACAC7"/>
                  </a:gs>
                </a:gsLst>
                <a:lin ang="5400000" scaled="1"/>
              </a:gradFill>
              <a:ln w="28575"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cxnSp>
            <p:nvCxnSpPr>
              <p:cNvPr id="30" name="直接连接符 29"/>
              <p:cNvCxnSpPr/>
              <p:nvPr/>
            </p:nvCxnSpPr>
            <p:spPr bwMode="auto">
              <a:xfrm flipH="1">
                <a:off x="6099448" y="3230553"/>
                <a:ext cx="1172059" cy="0"/>
              </a:xfrm>
              <a:prstGeom prst="line">
                <a:avLst/>
              </a:prstGeom>
              <a:gradFill rotWithShape="0">
                <a:gsLst>
                  <a:gs pos="0">
                    <a:srgbClr val="FFFFFF"/>
                  </a:gs>
                  <a:gs pos="100000">
                    <a:srgbClr val="CACAC7"/>
                  </a:gs>
                </a:gsLst>
                <a:lin ang="5400000" scaled="1"/>
              </a:gradFill>
              <a:ln w="28575"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cxnSp>
            <p:nvCxnSpPr>
              <p:cNvPr id="12" name="直接箭头连接符 11"/>
              <p:cNvCxnSpPr/>
              <p:nvPr/>
            </p:nvCxnSpPr>
            <p:spPr bwMode="auto">
              <a:xfrm flipV="1">
                <a:off x="7271507" y="3050689"/>
                <a:ext cx="0" cy="179864"/>
              </a:xfrm>
              <a:prstGeom prst="straightConnector1">
                <a:avLst/>
              </a:prstGeom>
              <a:gradFill rotWithShape="0">
                <a:gsLst>
                  <a:gs pos="0">
                    <a:srgbClr val="FFFFFF"/>
                  </a:gs>
                  <a:gs pos="100000">
                    <a:srgbClr val="CACAC7"/>
                  </a:gs>
                </a:gsLst>
                <a:lin ang="5400000" scaled="1"/>
              </a:gradFill>
              <a:ln w="28575" cap="flat" cmpd="sng" algn="ctr">
                <a:solidFill>
                  <a:srgbClr val="0070C0"/>
                </a:solidFill>
                <a:prstDash val="solid"/>
                <a:round/>
                <a:headEnd type="none" w="med" len="med"/>
                <a:tailEnd type="triangle"/>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cxnSp>
        </p:grpSp>
        <p:sp>
          <p:nvSpPr>
            <p:cNvPr id="50" name="文本框 49"/>
            <p:cNvSpPr txBox="1"/>
            <p:nvPr/>
          </p:nvSpPr>
          <p:spPr>
            <a:xfrm>
              <a:off x="7724370" y="4254522"/>
              <a:ext cx="862010" cy="369332"/>
            </a:xfrm>
            <a:prstGeom prst="rect">
              <a:avLst/>
            </a:prstGeom>
            <a:solidFill>
              <a:schemeClr val="bg1"/>
            </a:solidFill>
          </p:spPr>
          <p:txBody>
            <a:bodyPr wrap="square" lIns="36000" tIns="0" rIns="0" bIns="0" rtlCol="0">
              <a:spAutoFit/>
            </a:bodyPr>
            <a:lstStyle/>
            <a:p>
              <a:r>
                <a:rPr lang="en-US" altLang="zh-CN" b="1" dirty="0" err="1" smtClean="0"/>
                <a:t>e</a:t>
              </a:r>
              <a:r>
                <a:rPr lang="en-US" altLang="zh-CN" sz="1200" b="1" dirty="0" err="1" smtClean="0"/>
                <a:t>.g</a:t>
              </a:r>
              <a:r>
                <a:rPr lang="en-US" altLang="zh-CN" sz="1200" b="1" dirty="0" smtClean="0"/>
                <a:t> SRM information</a:t>
              </a:r>
              <a:endParaRPr lang="zh-CN" altLang="en-US" sz="1200" b="1" dirty="0"/>
            </a:p>
          </p:txBody>
        </p:sp>
      </p:grpSp>
    </p:spTree>
    <p:extLst>
      <p:ext uri="{BB962C8B-B14F-4D97-AF65-F5344CB8AC3E}">
        <p14:creationId xmlns:p14="http://schemas.microsoft.com/office/powerpoint/2010/main" val="62351483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altLang="zh-CN" dirty="0" smtClean="0"/>
              <a:t>Conceptual Reference Model</a:t>
            </a:r>
            <a:endParaRPr lang="en-US" dirty="0"/>
          </a:p>
        </p:txBody>
      </p:sp>
      <p:sp>
        <p:nvSpPr>
          <p:cNvPr id="3" name="Content Placeholder 2"/>
          <p:cNvSpPr>
            <a:spLocks noGrp="1"/>
          </p:cNvSpPr>
          <p:nvPr>
            <p:ph idx="1"/>
          </p:nvPr>
        </p:nvSpPr>
        <p:spPr>
          <a:xfrm>
            <a:off x="228600" y="1708477"/>
            <a:ext cx="8839200" cy="3965955"/>
          </a:xfrm>
        </p:spPr>
        <p:txBody>
          <a:bodyPr/>
          <a:lstStyle/>
          <a:p>
            <a:pPr>
              <a:lnSpc>
                <a:spcPct val="90000"/>
              </a:lnSpc>
            </a:pPr>
            <a:r>
              <a:rPr lang="en-US" altLang="zh-CN" sz="2000" dirty="0" smtClean="0"/>
              <a:t>Advantages and comparison with the previous proposal [3], </a:t>
            </a:r>
          </a:p>
          <a:p>
            <a:pPr lvl="1">
              <a:lnSpc>
                <a:spcPct val="90000"/>
              </a:lnSpc>
            </a:pPr>
            <a:r>
              <a:rPr lang="en-US" altLang="zh-CN" sz="1800" dirty="0" smtClean="0">
                <a:cs typeface="+mn-cs"/>
              </a:rPr>
              <a:t>No change requirements for 802.1 specifications (802.1Q, etc.)</a:t>
            </a:r>
          </a:p>
          <a:p>
            <a:pPr lvl="1">
              <a:lnSpc>
                <a:spcPct val="90000"/>
              </a:lnSpc>
            </a:pPr>
            <a:r>
              <a:rPr lang="en-US" altLang="zh-CN" sz="1800" dirty="0" smtClean="0">
                <a:cs typeface="+mn-cs"/>
              </a:rPr>
              <a:t>No change requirements for 802.15.4 (assembly required by [3])</a:t>
            </a:r>
          </a:p>
          <a:p>
            <a:pPr lvl="1">
              <a:lnSpc>
                <a:spcPct val="90000"/>
              </a:lnSpc>
            </a:pPr>
            <a:r>
              <a:rPr lang="en-US" altLang="zh-CN" sz="1800" dirty="0" smtClean="0">
                <a:cs typeface="+mn-cs"/>
              </a:rPr>
              <a:t>Support 802.1 management protocols (not only bridging as in [3])</a:t>
            </a:r>
          </a:p>
          <a:p>
            <a:pPr lvl="1">
              <a:lnSpc>
                <a:spcPct val="90000"/>
              </a:lnSpc>
            </a:pPr>
            <a:r>
              <a:rPr lang="en-US" altLang="zh-CN" sz="1800" dirty="0" smtClean="0">
                <a:cs typeface="+mn-cs"/>
              </a:rPr>
              <a:t>802c local address applicable</a:t>
            </a:r>
          </a:p>
          <a:p>
            <a:pPr lvl="1">
              <a:lnSpc>
                <a:spcPct val="90000"/>
              </a:lnSpc>
            </a:pPr>
            <a:r>
              <a:rPr lang="en-US" altLang="zh-CN" sz="1800" dirty="0" smtClean="0"/>
              <a:t>Enable </a:t>
            </a:r>
            <a:r>
              <a:rPr lang="en-US" altLang="zh-CN" sz="1800" dirty="0"/>
              <a:t>data forwarding to legacy 802.15.4 devices as well</a:t>
            </a:r>
          </a:p>
          <a:p>
            <a:pPr lvl="1">
              <a:lnSpc>
                <a:spcPct val="90000"/>
              </a:lnSpc>
            </a:pPr>
            <a:endParaRPr lang="en-US" altLang="zh-CN" sz="1800" dirty="0" smtClean="0">
              <a:cs typeface="+mn-cs"/>
            </a:endParaRPr>
          </a:p>
        </p:txBody>
      </p:sp>
      <p:sp>
        <p:nvSpPr>
          <p:cNvPr id="4" name="Date Placeholder 3"/>
          <p:cNvSpPr>
            <a:spLocks noGrp="1"/>
          </p:cNvSpPr>
          <p:nvPr>
            <p:ph type="dt" sz="half" idx="10"/>
          </p:nvPr>
        </p:nvSpPr>
        <p:spPr>
          <a:xfrm>
            <a:off x="685800" y="378281"/>
            <a:ext cx="1600200" cy="215444"/>
          </a:xfrm>
        </p:spPr>
        <p:txBody>
          <a:bodyPr/>
          <a:lstStyle/>
          <a:p>
            <a:r>
              <a:rPr lang="en-US" altLang="zh-CN" smtClean="0">
                <a:solidFill>
                  <a:srgbClr val="000000"/>
                </a:solidFill>
              </a:rPr>
              <a:t>&lt;September 2017&gt;</a:t>
            </a:r>
            <a:endParaRPr lang="en-US" dirty="0">
              <a:solidFill>
                <a:srgbClr val="000000"/>
              </a:solidFill>
            </a:endParaRPr>
          </a:p>
        </p:txBody>
      </p:sp>
      <p:sp>
        <p:nvSpPr>
          <p:cNvPr id="5" name="Footer Placeholder 4"/>
          <p:cNvSpPr>
            <a:spLocks noGrp="1"/>
          </p:cNvSpPr>
          <p:nvPr>
            <p:ph type="ftr" sz="quarter" idx="11"/>
          </p:nvPr>
        </p:nvSpPr>
        <p:spPr>
          <a:xfrm>
            <a:off x="5410200" y="6475413"/>
            <a:ext cx="3200400" cy="221696"/>
          </a:xfrm>
        </p:spPr>
        <p:txBody>
          <a:bodyPr/>
          <a:lstStyle/>
          <a:p>
            <a:r>
              <a:rPr lang="en-US" smtClean="0">
                <a:solidFill>
                  <a:srgbClr val="000000"/>
                </a:solidFill>
              </a:rPr>
              <a:t>&lt;X. Fan, H. Wang, S. Yi, R. Matsukura&gt;, &lt;Fujitsu&gt;</a:t>
            </a:r>
            <a:endParaRPr lang="en-US" dirty="0">
              <a:solidFill>
                <a:srgbClr val="000000"/>
              </a:solidFill>
            </a:endParaRPr>
          </a:p>
        </p:txBody>
      </p:sp>
      <p:sp>
        <p:nvSpPr>
          <p:cNvPr id="6" name="Slide Number Placeholder 5"/>
          <p:cNvSpPr>
            <a:spLocks noGrp="1"/>
          </p:cNvSpPr>
          <p:nvPr>
            <p:ph type="sldNum" sz="quarter" idx="12"/>
          </p:nvPr>
        </p:nvSpPr>
        <p:spPr/>
        <p:txBody>
          <a:bodyPr/>
          <a:lstStyle/>
          <a:p>
            <a:r>
              <a:rPr lang="en-US" dirty="0" smtClean="0">
                <a:solidFill>
                  <a:srgbClr val="000000"/>
                </a:solidFill>
              </a:rPr>
              <a:t>Slide </a:t>
            </a:r>
            <a:fld id="{70337B2E-2ECE-C749-8163-8E953C7317DE}" type="slidenum">
              <a:rPr lang="en-US" smtClean="0">
                <a:solidFill>
                  <a:srgbClr val="000000"/>
                </a:solidFill>
              </a:rPr>
              <a:pPr/>
              <a:t>7</a:t>
            </a:fld>
            <a:endParaRPr lang="en-US" dirty="0">
              <a:solidFill>
                <a:srgbClr val="000000"/>
              </a:solidFill>
            </a:endParaRPr>
          </a:p>
        </p:txBody>
      </p:sp>
      <p:sp>
        <p:nvSpPr>
          <p:cNvPr id="141" name="矩形 140"/>
          <p:cNvSpPr/>
          <p:nvPr/>
        </p:nvSpPr>
        <p:spPr bwMode="auto">
          <a:xfrm>
            <a:off x="2621416" y="3657600"/>
            <a:ext cx="4268857" cy="1118415"/>
          </a:xfrm>
          <a:prstGeom prst="rect">
            <a:avLst/>
          </a:pr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vert="horz" wrap="none" lIns="91440" tIns="45720" rIns="91440" bIns="45720" numCol="1" rtlCol="0" anchor="ctr"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ctr">
              <a:spcBef>
                <a:spcPct val="0"/>
              </a:spcBef>
              <a:spcAft>
                <a:spcPct val="0"/>
              </a:spcAft>
            </a:pPr>
            <a:r>
              <a:rPr kumimoji="1" lang="en-US" altLang="zh-CN" sz="1600" dirty="0" smtClean="0">
                <a:solidFill>
                  <a:srgbClr val="000000"/>
                </a:solidFill>
                <a:latin typeface="Arial" charset="0"/>
                <a:ea typeface="SimHei" pitchFamily="49" charset="-122"/>
              </a:rPr>
              <a:t>802 LLC Functionalities</a:t>
            </a:r>
            <a:endParaRPr kumimoji="1" lang="en-US" altLang="zh-CN" sz="1600" b="0" i="0" u="none" strike="noStrike" cap="none" normalizeH="0" baseline="0" dirty="0" smtClean="0">
              <a:ln>
                <a:noFill/>
              </a:ln>
              <a:solidFill>
                <a:srgbClr val="000000"/>
              </a:solidFill>
              <a:effectLst/>
              <a:latin typeface="Arial" charset="0"/>
              <a:ea typeface="SimHei" pitchFamily="49" charset="-122"/>
            </a:endParaRPr>
          </a:p>
          <a:p>
            <a:pPr algn="ctr" fontAlgn="ctr">
              <a:spcBef>
                <a:spcPct val="0"/>
              </a:spcBef>
              <a:spcAft>
                <a:spcPct val="0"/>
              </a:spcAft>
            </a:pPr>
            <a:endParaRPr kumimoji="1" lang="en-US" altLang="zh-CN" sz="1600" b="0" i="0" u="none" strike="noStrike" cap="none" normalizeH="0" baseline="0" dirty="0" smtClean="0">
              <a:ln>
                <a:noFill/>
              </a:ln>
              <a:solidFill>
                <a:srgbClr val="000000"/>
              </a:solidFill>
              <a:effectLst/>
              <a:latin typeface="Arial" charset="0"/>
              <a:ea typeface="SimHei" pitchFamily="49" charset="-122"/>
            </a:endParaRPr>
          </a:p>
          <a:p>
            <a:pPr algn="ctr" fontAlgn="ctr">
              <a:spcBef>
                <a:spcPct val="0"/>
              </a:spcBef>
              <a:spcAft>
                <a:spcPct val="0"/>
              </a:spcAft>
            </a:pPr>
            <a:endParaRPr kumimoji="1" lang="en-US" altLang="zh-CN" sz="1200" b="0" i="0" u="none" strike="noStrike" cap="none" normalizeH="0" baseline="0" dirty="0" smtClean="0">
              <a:ln>
                <a:noFill/>
              </a:ln>
              <a:solidFill>
                <a:srgbClr val="000000"/>
              </a:solidFill>
              <a:effectLst/>
              <a:latin typeface="Arial" charset="0"/>
              <a:ea typeface="SimHei" pitchFamily="49" charset="-122"/>
            </a:endParaRPr>
          </a:p>
          <a:p>
            <a:pPr algn="ctr" fontAlgn="ctr">
              <a:spcBef>
                <a:spcPct val="0"/>
              </a:spcBef>
              <a:spcAft>
                <a:spcPct val="0"/>
              </a:spcAft>
            </a:pPr>
            <a:endParaRPr kumimoji="1" lang="en-US" altLang="zh-CN" sz="1200" b="0" i="0" u="none" strike="noStrike" cap="none" normalizeH="0" dirty="0" smtClean="0">
              <a:ln>
                <a:noFill/>
              </a:ln>
              <a:solidFill>
                <a:srgbClr val="000000"/>
              </a:solidFill>
              <a:effectLst/>
              <a:latin typeface="Arial" charset="0"/>
              <a:ea typeface="SimHei" pitchFamily="49" charset="-122"/>
            </a:endParaRPr>
          </a:p>
          <a:p>
            <a:pPr marL="0" marR="0" indent="0" algn="ctr" defTabSz="914400" rtl="0" eaLnBrk="1" fontAlgn="ctr" latinLnBrk="0" hangingPunct="1">
              <a:lnSpc>
                <a:spcPct val="100000"/>
              </a:lnSpc>
              <a:spcBef>
                <a:spcPct val="0"/>
              </a:spcBef>
              <a:spcAft>
                <a:spcPct val="0"/>
              </a:spcAft>
              <a:buClrTx/>
              <a:buSzTx/>
              <a:buFontTx/>
              <a:buNone/>
              <a:tabLst/>
            </a:pPr>
            <a:endParaRPr kumimoji="1" lang="zh-CN" altLang="en-US" sz="1200" b="0" i="0" u="none" strike="noStrike" cap="none" normalizeH="0" baseline="0" dirty="0" smtClean="0">
              <a:ln>
                <a:noFill/>
              </a:ln>
              <a:solidFill>
                <a:srgbClr val="000000"/>
              </a:solidFill>
              <a:effectLst/>
              <a:latin typeface="Arial" charset="0"/>
              <a:ea typeface="SimHei" pitchFamily="49" charset="-122"/>
            </a:endParaRPr>
          </a:p>
        </p:txBody>
      </p:sp>
      <p:grpSp>
        <p:nvGrpSpPr>
          <p:cNvPr id="142" name="组合 141"/>
          <p:cNvGrpSpPr/>
          <p:nvPr/>
        </p:nvGrpSpPr>
        <p:grpSpPr>
          <a:xfrm>
            <a:off x="2621416" y="4772352"/>
            <a:ext cx="2047436" cy="1667013"/>
            <a:chOff x="4395198" y="5605881"/>
            <a:chExt cx="1570943" cy="1343946"/>
          </a:xfrm>
        </p:grpSpPr>
        <p:sp>
          <p:nvSpPr>
            <p:cNvPr id="157" name="矩形 156"/>
            <p:cNvSpPr/>
            <p:nvPr/>
          </p:nvSpPr>
          <p:spPr bwMode="auto">
            <a:xfrm>
              <a:off x="4395198" y="5605881"/>
              <a:ext cx="1570943" cy="830206"/>
            </a:xfrm>
            <a:prstGeom prst="rect">
              <a:avLst/>
            </a:pr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vert="horz" wrap="none" lIns="91440" tIns="45720" rIns="91440" bIns="45720" numCol="1" rtlCol="0" anchor="ctr"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rtl="0" eaLnBrk="1" fontAlgn="ctr" latinLnBrk="0" hangingPunct="1">
                <a:lnSpc>
                  <a:spcPct val="100000"/>
                </a:lnSpc>
                <a:spcBef>
                  <a:spcPct val="0"/>
                </a:spcBef>
                <a:spcAft>
                  <a:spcPct val="0"/>
                </a:spcAft>
                <a:buClrTx/>
                <a:buSzTx/>
                <a:buFontTx/>
                <a:buNone/>
                <a:tabLst/>
              </a:pPr>
              <a:endParaRPr kumimoji="1" lang="en-US" altLang="zh-CN" sz="1400" b="0" i="0" u="none" strike="noStrike" cap="none" normalizeH="0" baseline="0" dirty="0" smtClean="0">
                <a:ln>
                  <a:noFill/>
                </a:ln>
                <a:solidFill>
                  <a:srgbClr val="000000"/>
                </a:solidFill>
                <a:effectLst/>
                <a:latin typeface="Arial" charset="0"/>
                <a:ea typeface="SimHei" pitchFamily="49" charset="-122"/>
              </a:endParaRPr>
            </a:p>
            <a:p>
              <a:pPr marL="0" marR="0" indent="0" algn="ctr" defTabSz="914400" rtl="0" eaLnBrk="1" fontAlgn="ctr" latinLnBrk="0" hangingPunct="1">
                <a:lnSpc>
                  <a:spcPct val="100000"/>
                </a:lnSpc>
                <a:spcBef>
                  <a:spcPct val="0"/>
                </a:spcBef>
                <a:spcAft>
                  <a:spcPct val="0"/>
                </a:spcAft>
                <a:buClrTx/>
                <a:buSzTx/>
                <a:buFontTx/>
                <a:buNone/>
                <a:tabLst/>
              </a:pPr>
              <a:r>
                <a:rPr kumimoji="1" lang="en-US" altLang="zh-CN" sz="1600" b="0" i="0" u="none" strike="noStrike" cap="none" normalizeH="0" baseline="0" dirty="0" smtClean="0">
                  <a:ln>
                    <a:noFill/>
                  </a:ln>
                  <a:solidFill>
                    <a:srgbClr val="000000"/>
                  </a:solidFill>
                  <a:effectLst/>
                  <a:latin typeface="Arial" charset="0"/>
                  <a:ea typeface="SimHei" pitchFamily="49" charset="-122"/>
                </a:rPr>
                <a:t>ULI</a:t>
              </a:r>
              <a:r>
                <a:rPr kumimoji="1" lang="en-US" altLang="zh-CN" sz="1600" b="0" i="0" u="none" strike="noStrike" cap="none" normalizeH="0" dirty="0" smtClean="0">
                  <a:ln>
                    <a:noFill/>
                  </a:ln>
                  <a:solidFill>
                    <a:srgbClr val="000000"/>
                  </a:solidFill>
                  <a:effectLst/>
                  <a:latin typeface="Arial" charset="0"/>
                  <a:ea typeface="SimHei" pitchFamily="49" charset="-122"/>
                </a:rPr>
                <a:t>              </a:t>
              </a:r>
              <a:r>
                <a:rPr kumimoji="1" lang="en-US" altLang="zh-CN" sz="1600" b="0" i="0" u="none" strike="noStrike" cap="none" normalizeH="0" baseline="0" dirty="0" smtClean="0">
                  <a:ln>
                    <a:noFill/>
                  </a:ln>
                  <a:solidFill>
                    <a:srgbClr val="000000"/>
                  </a:solidFill>
                  <a:effectLst/>
                  <a:latin typeface="Arial" charset="0"/>
                  <a:ea typeface="SimHei" pitchFamily="49" charset="-122"/>
                </a:rPr>
                <a:t> </a:t>
              </a:r>
            </a:p>
            <a:p>
              <a:pPr marL="0" marR="0" indent="0" algn="ctr" defTabSz="914400" rtl="0" eaLnBrk="1" fontAlgn="ctr" latinLnBrk="0" hangingPunct="1">
                <a:lnSpc>
                  <a:spcPct val="100000"/>
                </a:lnSpc>
                <a:spcBef>
                  <a:spcPct val="0"/>
                </a:spcBef>
                <a:spcAft>
                  <a:spcPct val="0"/>
                </a:spcAft>
                <a:buClrTx/>
                <a:buSzTx/>
                <a:buFontTx/>
                <a:buNone/>
                <a:tabLst/>
              </a:pPr>
              <a:r>
                <a:rPr kumimoji="1" lang="en-US" altLang="zh-CN" sz="1600" b="0" i="0" u="none" strike="noStrike" cap="none" normalizeH="0" baseline="0" dirty="0" smtClean="0">
                  <a:ln>
                    <a:noFill/>
                  </a:ln>
                  <a:solidFill>
                    <a:srgbClr val="000000"/>
                  </a:solidFill>
                  <a:effectLst/>
                  <a:latin typeface="Arial" charset="0"/>
                  <a:ea typeface="SimHei" pitchFamily="49" charset="-122"/>
                </a:rPr>
                <a:t>   </a:t>
              </a:r>
              <a:r>
                <a:rPr kumimoji="1" lang="en-US" altLang="zh-CN" dirty="0" smtClean="0">
                  <a:solidFill>
                    <a:srgbClr val="000000"/>
                  </a:solidFill>
                  <a:latin typeface="Arial" charset="0"/>
                  <a:ea typeface="SimHei" pitchFamily="49" charset="-122"/>
                </a:rPr>
                <a:t>  </a:t>
              </a:r>
              <a:r>
                <a:rPr kumimoji="1" lang="en-US" altLang="zh-CN" sz="1400" dirty="0" smtClean="0">
                  <a:solidFill>
                    <a:srgbClr val="000000"/>
                  </a:solidFill>
                  <a:latin typeface="Arial" charset="0"/>
                  <a:ea typeface="SimHei" pitchFamily="49" charset="-122"/>
                </a:rPr>
                <a:t>    </a:t>
              </a:r>
              <a:endParaRPr kumimoji="1" lang="en-US" altLang="zh-CN" sz="1400" b="0" i="0" u="none" strike="noStrike" cap="none" normalizeH="0" baseline="0" dirty="0" smtClean="0">
                <a:ln>
                  <a:noFill/>
                </a:ln>
                <a:solidFill>
                  <a:srgbClr val="000000"/>
                </a:solidFill>
                <a:effectLst/>
                <a:latin typeface="Arial" charset="0"/>
                <a:ea typeface="SimHei" pitchFamily="49" charset="-122"/>
              </a:endParaRPr>
            </a:p>
          </p:txBody>
        </p:sp>
        <p:sp>
          <p:nvSpPr>
            <p:cNvPr id="158" name="矩形 157"/>
            <p:cNvSpPr/>
            <p:nvPr/>
          </p:nvSpPr>
          <p:spPr bwMode="auto">
            <a:xfrm>
              <a:off x="4395198" y="6436087"/>
              <a:ext cx="1570943" cy="513740"/>
            </a:xfrm>
            <a:prstGeom prst="rect">
              <a:avLst/>
            </a:pr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vert="horz" wrap="none" lIns="91440" tIns="45720" rIns="91440" bIns="45720" numCol="1" rtlCol="0" anchor="ctr"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rtl="0" eaLnBrk="1" fontAlgn="ctr" latinLnBrk="0" hangingPunct="1">
                <a:lnSpc>
                  <a:spcPct val="100000"/>
                </a:lnSpc>
                <a:spcBef>
                  <a:spcPct val="0"/>
                </a:spcBef>
                <a:spcAft>
                  <a:spcPct val="0"/>
                </a:spcAft>
                <a:buClrTx/>
                <a:buSzTx/>
                <a:buFontTx/>
                <a:buNone/>
                <a:tabLst/>
              </a:pPr>
              <a:endParaRPr kumimoji="1" lang="en-US" altLang="zh-CN" sz="1200" dirty="0" smtClean="0">
                <a:solidFill>
                  <a:srgbClr val="000000"/>
                </a:solidFill>
                <a:latin typeface="Arial" charset="0"/>
                <a:ea typeface="SimHei" pitchFamily="49" charset="-122"/>
              </a:endParaRPr>
            </a:p>
            <a:p>
              <a:pPr marL="0" marR="0" indent="0" algn="ctr" defTabSz="914400" rtl="0" eaLnBrk="1" fontAlgn="ctr" latinLnBrk="0" hangingPunct="1">
                <a:lnSpc>
                  <a:spcPct val="100000"/>
                </a:lnSpc>
                <a:spcBef>
                  <a:spcPct val="0"/>
                </a:spcBef>
                <a:spcAft>
                  <a:spcPct val="0"/>
                </a:spcAft>
                <a:buClrTx/>
                <a:buSzTx/>
                <a:buFontTx/>
                <a:buNone/>
                <a:tabLst/>
              </a:pPr>
              <a:r>
                <a:rPr kumimoji="1" lang="en-US" altLang="zh-CN" sz="1200" dirty="0" smtClean="0">
                  <a:solidFill>
                    <a:srgbClr val="000000"/>
                  </a:solidFill>
                  <a:latin typeface="Arial" charset="0"/>
                  <a:ea typeface="SimHei" pitchFamily="49" charset="-122"/>
                </a:rPr>
                <a:t>802.15.4 MAC/PHY</a:t>
              </a:r>
              <a:endParaRPr kumimoji="1" lang="zh-CN" altLang="en-US" sz="1200" b="0" i="0" u="none" strike="noStrike" cap="none" normalizeH="0" baseline="0" dirty="0" smtClean="0">
                <a:ln>
                  <a:noFill/>
                </a:ln>
                <a:solidFill>
                  <a:srgbClr val="000000"/>
                </a:solidFill>
                <a:effectLst/>
                <a:latin typeface="Arial" charset="0"/>
                <a:ea typeface="SimHei" pitchFamily="49" charset="-122"/>
              </a:endParaRPr>
            </a:p>
          </p:txBody>
        </p:sp>
      </p:grpSp>
      <p:sp>
        <p:nvSpPr>
          <p:cNvPr id="143" name="矩形 142"/>
          <p:cNvSpPr/>
          <p:nvPr/>
        </p:nvSpPr>
        <p:spPr bwMode="auto">
          <a:xfrm>
            <a:off x="4955574" y="4772353"/>
            <a:ext cx="891188" cy="1667012"/>
          </a:xfrm>
          <a:prstGeom prst="rect">
            <a:avLst/>
          </a:pr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vert="horz" wrap="none" lIns="91440" tIns="45720" rIns="91440" bIns="45720" numCol="1" rtlCol="0" anchor="ctr"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rtl="0" eaLnBrk="1" fontAlgn="ctr" latinLnBrk="0" hangingPunct="1">
              <a:lnSpc>
                <a:spcPct val="100000"/>
              </a:lnSpc>
              <a:spcBef>
                <a:spcPct val="0"/>
              </a:spcBef>
              <a:spcAft>
                <a:spcPct val="0"/>
              </a:spcAft>
              <a:buClrTx/>
              <a:buSzTx/>
              <a:buFontTx/>
              <a:buNone/>
              <a:tabLst/>
            </a:pPr>
            <a:r>
              <a:rPr kumimoji="1" lang="en-US" altLang="zh-CN" sz="1600" dirty="0" smtClean="0">
                <a:solidFill>
                  <a:srgbClr val="000000"/>
                </a:solidFill>
                <a:latin typeface="Arial" charset="0"/>
                <a:ea typeface="SimHei" pitchFamily="49" charset="-122"/>
              </a:rPr>
              <a:t>LAN</a:t>
            </a:r>
          </a:p>
          <a:p>
            <a:pPr marL="0" marR="0" indent="0" algn="ctr" defTabSz="914400" rtl="0" eaLnBrk="1" fontAlgn="ctr" latinLnBrk="0" hangingPunct="1">
              <a:lnSpc>
                <a:spcPct val="100000"/>
              </a:lnSpc>
              <a:spcBef>
                <a:spcPct val="0"/>
              </a:spcBef>
              <a:spcAft>
                <a:spcPct val="0"/>
              </a:spcAft>
              <a:buClrTx/>
              <a:buSzTx/>
              <a:buFontTx/>
              <a:buNone/>
              <a:tabLst/>
            </a:pPr>
            <a:r>
              <a:rPr kumimoji="1" lang="en-US" altLang="zh-CN" sz="1600" b="0" i="0" u="none" strike="noStrike" cap="none" normalizeH="0" baseline="0" dirty="0" smtClean="0">
                <a:ln>
                  <a:noFill/>
                </a:ln>
                <a:solidFill>
                  <a:srgbClr val="000000"/>
                </a:solidFill>
                <a:effectLst/>
                <a:latin typeface="Arial" charset="0"/>
                <a:ea typeface="SimHei" pitchFamily="49" charset="-122"/>
              </a:rPr>
              <a:t>(802.3 </a:t>
            </a:r>
          </a:p>
          <a:p>
            <a:pPr marL="0" marR="0" indent="0" algn="ctr" defTabSz="914400" rtl="0" eaLnBrk="1" fontAlgn="ctr" latinLnBrk="0" hangingPunct="1">
              <a:lnSpc>
                <a:spcPct val="100000"/>
              </a:lnSpc>
              <a:spcBef>
                <a:spcPct val="0"/>
              </a:spcBef>
              <a:spcAft>
                <a:spcPct val="0"/>
              </a:spcAft>
              <a:buClrTx/>
              <a:buSzTx/>
              <a:buFontTx/>
              <a:buNone/>
              <a:tabLst/>
            </a:pPr>
            <a:r>
              <a:rPr kumimoji="1" lang="en-US" altLang="zh-CN" sz="1600" b="0" i="0" u="none" strike="noStrike" cap="none" normalizeH="0" baseline="0" dirty="0" smtClean="0">
                <a:ln>
                  <a:noFill/>
                </a:ln>
                <a:solidFill>
                  <a:srgbClr val="000000"/>
                </a:solidFill>
                <a:effectLst/>
                <a:latin typeface="Arial" charset="0"/>
                <a:ea typeface="SimHei" pitchFamily="49" charset="-122"/>
              </a:rPr>
              <a:t>MAC/PHY)</a:t>
            </a:r>
            <a:endParaRPr kumimoji="1" lang="zh-CN" altLang="en-US" sz="1600" b="0" i="0" u="none" strike="noStrike" cap="none" normalizeH="0" baseline="0" dirty="0" smtClean="0">
              <a:ln>
                <a:noFill/>
              </a:ln>
              <a:solidFill>
                <a:srgbClr val="000000"/>
              </a:solidFill>
              <a:effectLst/>
              <a:latin typeface="Arial" charset="0"/>
              <a:ea typeface="SimHei" pitchFamily="49" charset="-122"/>
            </a:endParaRPr>
          </a:p>
        </p:txBody>
      </p:sp>
      <p:sp>
        <p:nvSpPr>
          <p:cNvPr id="144" name="矩形 143"/>
          <p:cNvSpPr/>
          <p:nvPr/>
        </p:nvSpPr>
        <p:spPr>
          <a:xfrm>
            <a:off x="3628896" y="5077668"/>
            <a:ext cx="916549" cy="405683"/>
          </a:xfrm>
          <a:prstGeom prst="rect">
            <a:avLst/>
          </a:prstGeom>
          <a:solidFill>
            <a:srgbClr val="FFFF00"/>
          </a:solidFill>
          <a:ln>
            <a:solidFill>
              <a:schemeClr val="tx1"/>
            </a:solidFill>
          </a:ln>
        </p:spPr>
        <p:txBody>
          <a:bodyPr wrap="square" lIns="0" tIns="36000" rIns="0" bIns="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ctr">
              <a:spcBef>
                <a:spcPct val="0"/>
              </a:spcBef>
              <a:spcAft>
                <a:spcPct val="0"/>
              </a:spcAft>
            </a:pPr>
            <a:r>
              <a:rPr kumimoji="1" lang="en-US" altLang="zh-CN" sz="1200" dirty="0" smtClean="0">
                <a:solidFill>
                  <a:srgbClr val="000000"/>
                </a:solidFill>
                <a:latin typeface="Arial" charset="0"/>
                <a:ea typeface="SimHei" pitchFamily="49" charset="-122"/>
              </a:rPr>
              <a:t>Address adaption</a:t>
            </a:r>
            <a:endParaRPr kumimoji="1" lang="zh-CN" altLang="en-US" sz="1200" dirty="0">
              <a:solidFill>
                <a:srgbClr val="000000"/>
              </a:solidFill>
              <a:latin typeface="Arial" charset="0"/>
              <a:ea typeface="SimHei" pitchFamily="49" charset="-122"/>
            </a:endParaRPr>
          </a:p>
        </p:txBody>
      </p:sp>
      <p:grpSp>
        <p:nvGrpSpPr>
          <p:cNvPr id="145" name="组合 144"/>
          <p:cNvGrpSpPr/>
          <p:nvPr/>
        </p:nvGrpSpPr>
        <p:grpSpPr>
          <a:xfrm>
            <a:off x="2603660" y="4508627"/>
            <a:ext cx="2114894" cy="519351"/>
            <a:chOff x="4259178" y="5214516"/>
            <a:chExt cx="1875944" cy="418701"/>
          </a:xfrm>
        </p:grpSpPr>
        <p:sp>
          <p:nvSpPr>
            <p:cNvPr id="155" name="流程图: 终止 154"/>
            <p:cNvSpPr/>
            <p:nvPr/>
          </p:nvSpPr>
          <p:spPr bwMode="auto">
            <a:xfrm>
              <a:off x="4511670" y="5274195"/>
              <a:ext cx="1368585" cy="288288"/>
            </a:xfrm>
            <a:prstGeom prst="flowChartTerminator">
              <a:avLst/>
            </a:pr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rot="0" spcFirstLastPara="0" vert="horz" wrap="non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rtl="0" eaLnBrk="1" fontAlgn="ctr" latinLnBrk="0" hangingPunct="1">
                <a:lnSpc>
                  <a:spcPct val="100000"/>
                </a:lnSpc>
                <a:spcBef>
                  <a:spcPct val="0"/>
                </a:spcBef>
                <a:spcAft>
                  <a:spcPct val="0"/>
                </a:spcAft>
                <a:buClrTx/>
                <a:buSzTx/>
                <a:buFontTx/>
                <a:buNone/>
                <a:tabLst/>
              </a:pPr>
              <a:endParaRPr kumimoji="1" lang="zh-CN" altLang="en-US" sz="1600" b="0" i="0" u="none" strike="noStrike" cap="none" normalizeH="0" baseline="0" dirty="0" smtClean="0">
                <a:ln>
                  <a:noFill/>
                </a:ln>
                <a:solidFill>
                  <a:srgbClr val="000000"/>
                </a:solidFill>
                <a:effectLst/>
                <a:latin typeface="Arial" charset="0"/>
                <a:ea typeface="SimHei" pitchFamily="49" charset="-122"/>
              </a:endParaRPr>
            </a:p>
          </p:txBody>
        </p:sp>
        <p:sp>
          <p:nvSpPr>
            <p:cNvPr id="156" name="流程图: 终止 155"/>
            <p:cNvSpPr/>
            <p:nvPr/>
          </p:nvSpPr>
          <p:spPr bwMode="auto">
            <a:xfrm>
              <a:off x="4259178" y="5214516"/>
              <a:ext cx="1875944" cy="418701"/>
            </a:xfrm>
            <a:prstGeom prst="flowChartTerminator">
              <a:avLst/>
            </a:prstGeom>
            <a:noFill/>
            <a:extLst/>
          </p:spPr>
          <p:txBody>
            <a:bodyPr wrap="square" lIns="0" tIns="0" rIns="0" bIns="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ctr">
                <a:spcBef>
                  <a:spcPct val="0"/>
                </a:spcBef>
                <a:spcAft>
                  <a:spcPct val="0"/>
                </a:spcAft>
              </a:pPr>
              <a:r>
                <a:rPr kumimoji="1" lang="en-US" altLang="zh-CN" sz="1200" dirty="0" smtClean="0">
                  <a:solidFill>
                    <a:srgbClr val="000000"/>
                  </a:solidFill>
                  <a:latin typeface="Arial" charset="0"/>
                  <a:ea typeface="SimHei" pitchFamily="49" charset="-122"/>
                </a:rPr>
                <a:t>service primitive</a:t>
              </a:r>
            </a:p>
            <a:p>
              <a:pPr algn="ctr" fontAlgn="ctr">
                <a:spcBef>
                  <a:spcPct val="0"/>
                </a:spcBef>
                <a:spcAft>
                  <a:spcPct val="0"/>
                </a:spcAft>
              </a:pPr>
              <a:r>
                <a:rPr kumimoji="1" lang="en-US" altLang="zh-CN" sz="1200" dirty="0" smtClean="0">
                  <a:solidFill>
                    <a:srgbClr val="000000"/>
                  </a:solidFill>
                  <a:latin typeface="Arial" charset="0"/>
                  <a:ea typeface="SimHei" pitchFamily="49" charset="-122"/>
                </a:rPr>
                <a:t>Support 48-bit </a:t>
              </a:r>
              <a:r>
                <a:rPr kumimoji="1" lang="en-US" altLang="zh-CN" sz="1200" dirty="0" err="1" smtClean="0">
                  <a:solidFill>
                    <a:srgbClr val="000000"/>
                  </a:solidFill>
                  <a:latin typeface="Arial" charset="0"/>
                  <a:ea typeface="SimHei" pitchFamily="49" charset="-122"/>
                </a:rPr>
                <a:t>addr</a:t>
              </a:r>
              <a:endParaRPr kumimoji="1" lang="zh-CN" altLang="en-US" sz="1200" dirty="0">
                <a:solidFill>
                  <a:srgbClr val="000000"/>
                </a:solidFill>
                <a:latin typeface="Arial" charset="0"/>
                <a:ea typeface="SimHei" pitchFamily="49" charset="-122"/>
              </a:endParaRPr>
            </a:p>
          </p:txBody>
        </p:sp>
      </p:grpSp>
      <p:sp>
        <p:nvSpPr>
          <p:cNvPr id="146" name="流程图: 终止 145"/>
          <p:cNvSpPr/>
          <p:nvPr/>
        </p:nvSpPr>
        <p:spPr bwMode="auto">
          <a:xfrm>
            <a:off x="5116282" y="4688082"/>
            <a:ext cx="594637" cy="190465"/>
          </a:xfrm>
          <a:prstGeom prst="flowChartTerminator">
            <a:avLst/>
          </a:pr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rot="0" spcFirstLastPara="0" vert="horz" wrap="non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rtl="0" eaLnBrk="1" fontAlgn="ctr" latinLnBrk="0" hangingPunct="1">
              <a:lnSpc>
                <a:spcPct val="100000"/>
              </a:lnSpc>
              <a:spcBef>
                <a:spcPct val="0"/>
              </a:spcBef>
              <a:spcAft>
                <a:spcPct val="0"/>
              </a:spcAft>
              <a:buClrTx/>
              <a:buSzTx/>
              <a:buFontTx/>
              <a:buNone/>
              <a:tabLst/>
            </a:pPr>
            <a:endParaRPr kumimoji="1" lang="zh-CN" altLang="en-US" sz="1800" b="0" i="0" u="none" strike="noStrike" cap="none" normalizeH="0" baseline="0" smtClean="0">
              <a:ln>
                <a:noFill/>
              </a:ln>
              <a:solidFill>
                <a:srgbClr val="000000"/>
              </a:solidFill>
              <a:effectLst/>
              <a:latin typeface="Arial" charset="0"/>
              <a:ea typeface="SimHei" pitchFamily="49" charset="-122"/>
            </a:endParaRPr>
          </a:p>
        </p:txBody>
      </p:sp>
      <p:sp>
        <p:nvSpPr>
          <p:cNvPr id="147" name="矩形 146"/>
          <p:cNvSpPr/>
          <p:nvPr/>
        </p:nvSpPr>
        <p:spPr bwMode="auto">
          <a:xfrm>
            <a:off x="2743200" y="4055006"/>
            <a:ext cx="720000" cy="411621"/>
          </a:xfrm>
          <a:prstGeom prst="rect">
            <a:avLst/>
          </a:pr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vert="horz" wrap="none" lIns="91440" tIns="45720" rIns="91440" bIns="45720" numCol="1" rtlCol="0" anchor="ctr" anchorCtr="0" compatLnSpc="1">
            <a:prstTxWarp prst="textNoShape">
              <a:avLst/>
            </a:prstTxWarp>
          </a:bodyPr>
          <a:lstStyle/>
          <a:p>
            <a:pPr algn="ctr" fontAlgn="ctr">
              <a:spcBef>
                <a:spcPct val="0"/>
              </a:spcBef>
              <a:spcAft>
                <a:spcPct val="0"/>
              </a:spcAft>
            </a:pPr>
            <a:r>
              <a:rPr kumimoji="1" lang="en-US" altLang="zh-CN" sz="1200" b="1" dirty="0">
                <a:solidFill>
                  <a:srgbClr val="000000"/>
                </a:solidFill>
                <a:latin typeface="Arial" charset="0"/>
                <a:ea typeface="SimHei" pitchFamily="49" charset="-122"/>
              </a:rPr>
              <a:t>LLDP</a:t>
            </a:r>
          </a:p>
        </p:txBody>
      </p:sp>
      <p:sp>
        <p:nvSpPr>
          <p:cNvPr id="148" name="矩形 147"/>
          <p:cNvSpPr/>
          <p:nvPr/>
        </p:nvSpPr>
        <p:spPr bwMode="auto">
          <a:xfrm>
            <a:off x="3581400" y="4055006"/>
            <a:ext cx="875744" cy="411621"/>
          </a:xfrm>
          <a:prstGeom prst="rect">
            <a:avLst/>
          </a:pr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vert="horz" wrap="none" lIns="91440" tIns="45720" rIns="91440" bIns="45720" numCol="1" rtlCol="0" anchor="ctr" anchorCtr="0" compatLnSpc="1">
            <a:prstTxWarp prst="textNoShape">
              <a:avLst/>
            </a:prstTxWarp>
          </a:bodyPr>
          <a:lstStyle/>
          <a:p>
            <a:pPr algn="ctr" fontAlgn="ctr">
              <a:spcBef>
                <a:spcPct val="0"/>
              </a:spcBef>
              <a:spcAft>
                <a:spcPct val="0"/>
              </a:spcAft>
            </a:pPr>
            <a:r>
              <a:rPr kumimoji="1" lang="en-US" altLang="zh-CN" sz="1200" b="1" dirty="0">
                <a:solidFill>
                  <a:srgbClr val="000000"/>
                </a:solidFill>
                <a:latin typeface="Arial" charset="0"/>
                <a:ea typeface="SimHei" pitchFamily="49" charset="-122"/>
              </a:rPr>
              <a:t>EAPOL</a:t>
            </a:r>
          </a:p>
          <a:p>
            <a:pPr algn="ctr" fontAlgn="ctr">
              <a:spcBef>
                <a:spcPct val="0"/>
              </a:spcBef>
              <a:spcAft>
                <a:spcPct val="0"/>
              </a:spcAft>
            </a:pPr>
            <a:r>
              <a:rPr kumimoji="1" lang="en-US" altLang="zh-CN" sz="1200" b="1" dirty="0">
                <a:solidFill>
                  <a:srgbClr val="000000"/>
                </a:solidFill>
                <a:latin typeface="Arial" charset="0"/>
                <a:ea typeface="SimHei" pitchFamily="49" charset="-122"/>
              </a:rPr>
              <a:t>802.1x</a:t>
            </a:r>
          </a:p>
        </p:txBody>
      </p:sp>
      <p:sp>
        <p:nvSpPr>
          <p:cNvPr id="149" name="矩形 148"/>
          <p:cNvSpPr/>
          <p:nvPr/>
        </p:nvSpPr>
        <p:spPr bwMode="auto">
          <a:xfrm>
            <a:off x="4592785" y="4055006"/>
            <a:ext cx="875744" cy="411621"/>
          </a:xfrm>
          <a:prstGeom prst="rect">
            <a:avLst/>
          </a:pr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vert="horz" wrap="none" lIns="91440" tIns="45720" rIns="91440" bIns="45720" numCol="1" rtlCol="0" anchor="ctr" anchorCtr="0" compatLnSpc="1">
            <a:prstTxWarp prst="textNoShape">
              <a:avLst/>
            </a:prstTxWarp>
          </a:bodyPr>
          <a:lstStyle/>
          <a:p>
            <a:pPr algn="ctr" fontAlgn="ctr">
              <a:spcBef>
                <a:spcPct val="0"/>
              </a:spcBef>
              <a:spcAft>
                <a:spcPct val="0"/>
              </a:spcAft>
            </a:pPr>
            <a:r>
              <a:rPr kumimoji="1" lang="en-US" altLang="zh-CN" sz="1200" b="1" dirty="0">
                <a:solidFill>
                  <a:srgbClr val="000000"/>
                </a:solidFill>
                <a:latin typeface="Arial" charset="0"/>
                <a:ea typeface="SimHei" pitchFamily="49" charset="-122"/>
              </a:rPr>
              <a:t>Bridge</a:t>
            </a:r>
          </a:p>
          <a:p>
            <a:pPr algn="ctr" fontAlgn="ctr">
              <a:spcBef>
                <a:spcPct val="0"/>
              </a:spcBef>
              <a:spcAft>
                <a:spcPct val="0"/>
              </a:spcAft>
            </a:pPr>
            <a:r>
              <a:rPr kumimoji="1" lang="en-US" altLang="zh-CN" sz="1200" b="1" dirty="0">
                <a:solidFill>
                  <a:srgbClr val="000000"/>
                </a:solidFill>
                <a:latin typeface="Arial" charset="0"/>
                <a:ea typeface="SimHei" pitchFamily="49" charset="-122"/>
              </a:rPr>
              <a:t>802.1Q</a:t>
            </a:r>
          </a:p>
        </p:txBody>
      </p:sp>
      <p:sp>
        <p:nvSpPr>
          <p:cNvPr id="150" name="文本框 149"/>
          <p:cNvSpPr txBox="1"/>
          <p:nvPr/>
        </p:nvSpPr>
        <p:spPr>
          <a:xfrm>
            <a:off x="6474254" y="4037606"/>
            <a:ext cx="459946" cy="527805"/>
          </a:xfrm>
          <a:prstGeom prst="rect">
            <a:avLst/>
          </a:prstGeom>
          <a:noFill/>
        </p:spPr>
        <p:txBody>
          <a:bodyPr wrap="square" rtlCol="0">
            <a:spAutoFit/>
          </a:bodyPr>
          <a:lstStyle/>
          <a:p>
            <a:r>
              <a:rPr lang="en-US" altLang="zh-CN" sz="2800" b="1" dirty="0" smtClean="0"/>
              <a:t>… </a:t>
            </a:r>
            <a:endParaRPr lang="zh-CN" altLang="en-US" sz="2800" b="1" dirty="0"/>
          </a:p>
        </p:txBody>
      </p:sp>
      <p:sp>
        <p:nvSpPr>
          <p:cNvPr id="151" name="流程图: 终止 150"/>
          <p:cNvSpPr/>
          <p:nvPr/>
        </p:nvSpPr>
        <p:spPr bwMode="auto">
          <a:xfrm>
            <a:off x="2878888" y="5620639"/>
            <a:ext cx="1572203" cy="357588"/>
          </a:xfrm>
          <a:prstGeom prst="flowChartTerminator">
            <a:avLst/>
          </a:pr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rot="0" spcFirstLastPara="0" vert="horz" wrap="non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rtl="0" eaLnBrk="1" fontAlgn="ctr" latinLnBrk="0" hangingPunct="1">
              <a:lnSpc>
                <a:spcPct val="100000"/>
              </a:lnSpc>
              <a:spcBef>
                <a:spcPct val="0"/>
              </a:spcBef>
              <a:spcAft>
                <a:spcPct val="0"/>
              </a:spcAft>
              <a:buClrTx/>
              <a:buSzTx/>
              <a:buFontTx/>
              <a:buNone/>
              <a:tabLst/>
            </a:pPr>
            <a:endParaRPr kumimoji="1" lang="zh-CN" altLang="en-US" sz="1600" b="0" i="0" u="none" strike="noStrike" cap="none" normalizeH="0" baseline="0" dirty="0" smtClean="0">
              <a:ln>
                <a:noFill/>
              </a:ln>
              <a:solidFill>
                <a:srgbClr val="000000"/>
              </a:solidFill>
              <a:effectLst/>
              <a:latin typeface="Arial" charset="0"/>
              <a:ea typeface="SimHei" pitchFamily="49" charset="-122"/>
            </a:endParaRPr>
          </a:p>
        </p:txBody>
      </p:sp>
      <p:sp>
        <p:nvSpPr>
          <p:cNvPr id="152" name="流程图: 终止 151"/>
          <p:cNvSpPr/>
          <p:nvPr/>
        </p:nvSpPr>
        <p:spPr bwMode="auto">
          <a:xfrm>
            <a:off x="2575723" y="5533584"/>
            <a:ext cx="2114894" cy="519351"/>
          </a:xfrm>
          <a:prstGeom prst="flowChartTerminator">
            <a:avLst/>
          </a:prstGeom>
          <a:noFill/>
          <a:extLst/>
        </p:spPr>
        <p:txBody>
          <a:bodyPr wrap="square" lIns="0" tIns="0" rIns="0" bIns="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ctr">
              <a:spcBef>
                <a:spcPct val="0"/>
              </a:spcBef>
              <a:spcAft>
                <a:spcPct val="0"/>
              </a:spcAft>
            </a:pPr>
            <a:r>
              <a:rPr kumimoji="1" lang="en-US" altLang="zh-CN" sz="1200" dirty="0" smtClean="0">
                <a:solidFill>
                  <a:srgbClr val="000000"/>
                </a:solidFill>
                <a:latin typeface="Arial" charset="0"/>
                <a:ea typeface="SimHei" pitchFamily="49" charset="-122"/>
              </a:rPr>
              <a:t>service primitive</a:t>
            </a:r>
          </a:p>
          <a:p>
            <a:pPr algn="ctr" fontAlgn="ctr">
              <a:spcBef>
                <a:spcPct val="0"/>
              </a:spcBef>
              <a:spcAft>
                <a:spcPct val="0"/>
              </a:spcAft>
            </a:pPr>
            <a:r>
              <a:rPr kumimoji="1" lang="en-US" altLang="zh-CN" sz="1200" dirty="0" smtClean="0">
                <a:solidFill>
                  <a:srgbClr val="000000"/>
                </a:solidFill>
                <a:latin typeface="Arial" charset="0"/>
                <a:ea typeface="SimHei" pitchFamily="49" charset="-122"/>
              </a:rPr>
              <a:t>Support 64-bit </a:t>
            </a:r>
            <a:r>
              <a:rPr kumimoji="1" lang="en-US" altLang="zh-CN" sz="1200" dirty="0" err="1" smtClean="0">
                <a:solidFill>
                  <a:srgbClr val="000000"/>
                </a:solidFill>
                <a:latin typeface="Arial" charset="0"/>
                <a:ea typeface="SimHei" pitchFamily="49" charset="-122"/>
              </a:rPr>
              <a:t>addr</a:t>
            </a:r>
            <a:endParaRPr kumimoji="1" lang="zh-CN" altLang="en-US" sz="1200" dirty="0">
              <a:solidFill>
                <a:srgbClr val="000000"/>
              </a:solidFill>
              <a:latin typeface="Arial" charset="0"/>
              <a:ea typeface="SimHei" pitchFamily="49" charset="-122"/>
            </a:endParaRPr>
          </a:p>
        </p:txBody>
      </p:sp>
      <p:sp>
        <p:nvSpPr>
          <p:cNvPr id="153" name="矩形 152"/>
          <p:cNvSpPr/>
          <p:nvPr/>
        </p:nvSpPr>
        <p:spPr bwMode="auto">
          <a:xfrm>
            <a:off x="6109984" y="4772353"/>
            <a:ext cx="780289" cy="1667012"/>
          </a:xfrm>
          <a:prstGeom prst="rect">
            <a:avLst/>
          </a:pr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vert="horz" wrap="none" lIns="91440" tIns="45720" rIns="91440" bIns="45720" numCol="1" rtlCol="0" anchor="ctr"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rtl="0" eaLnBrk="1" fontAlgn="ctr" latinLnBrk="0" hangingPunct="1">
              <a:lnSpc>
                <a:spcPct val="100000"/>
              </a:lnSpc>
              <a:spcBef>
                <a:spcPct val="0"/>
              </a:spcBef>
              <a:spcAft>
                <a:spcPct val="0"/>
              </a:spcAft>
              <a:buClrTx/>
              <a:buSzTx/>
              <a:buFontTx/>
              <a:buNone/>
              <a:tabLst/>
            </a:pPr>
            <a:r>
              <a:rPr kumimoji="1" lang="en-US" altLang="zh-CN" sz="1600" dirty="0" smtClean="0">
                <a:solidFill>
                  <a:srgbClr val="000000"/>
                </a:solidFill>
                <a:latin typeface="Arial" charset="0"/>
                <a:ea typeface="SimHei" pitchFamily="49" charset="-122"/>
              </a:rPr>
              <a:t>WLAN</a:t>
            </a:r>
          </a:p>
          <a:p>
            <a:pPr marL="0" marR="0" indent="0" algn="ctr" defTabSz="914400" rtl="0" eaLnBrk="1" fontAlgn="ctr" latinLnBrk="0" hangingPunct="1">
              <a:lnSpc>
                <a:spcPct val="100000"/>
              </a:lnSpc>
              <a:spcBef>
                <a:spcPct val="0"/>
              </a:spcBef>
              <a:spcAft>
                <a:spcPct val="0"/>
              </a:spcAft>
              <a:buClrTx/>
              <a:buSzTx/>
              <a:buFontTx/>
              <a:buNone/>
              <a:tabLst/>
            </a:pPr>
            <a:r>
              <a:rPr kumimoji="1" lang="en-US" altLang="zh-CN" sz="1600" b="0" i="0" u="none" strike="noStrike" cap="none" normalizeH="0" baseline="0" dirty="0" smtClean="0">
                <a:ln>
                  <a:noFill/>
                </a:ln>
                <a:solidFill>
                  <a:srgbClr val="000000"/>
                </a:solidFill>
                <a:effectLst/>
                <a:latin typeface="Arial" charset="0"/>
                <a:ea typeface="SimHei" pitchFamily="49" charset="-122"/>
              </a:rPr>
              <a:t>(802.11 </a:t>
            </a:r>
          </a:p>
          <a:p>
            <a:pPr marL="0" marR="0" indent="0" algn="ctr" defTabSz="914400" rtl="0" eaLnBrk="1" fontAlgn="ctr" latinLnBrk="0" hangingPunct="1">
              <a:lnSpc>
                <a:spcPct val="100000"/>
              </a:lnSpc>
              <a:spcBef>
                <a:spcPct val="0"/>
              </a:spcBef>
              <a:spcAft>
                <a:spcPct val="0"/>
              </a:spcAft>
              <a:buClrTx/>
              <a:buSzTx/>
              <a:buFontTx/>
              <a:buNone/>
              <a:tabLst/>
            </a:pPr>
            <a:r>
              <a:rPr kumimoji="1" lang="en-US" altLang="zh-CN" sz="1600" b="0" i="0" u="none" strike="noStrike" cap="none" normalizeH="0" baseline="0" dirty="0" smtClean="0">
                <a:ln>
                  <a:noFill/>
                </a:ln>
                <a:solidFill>
                  <a:srgbClr val="000000"/>
                </a:solidFill>
                <a:effectLst/>
                <a:latin typeface="Arial" charset="0"/>
                <a:ea typeface="SimHei" pitchFamily="49" charset="-122"/>
              </a:rPr>
              <a:t>MAC/PHY)</a:t>
            </a:r>
            <a:endParaRPr kumimoji="1" lang="zh-CN" altLang="en-US" sz="1600" b="0" i="0" u="none" strike="noStrike" cap="none" normalizeH="0" baseline="0" dirty="0" smtClean="0">
              <a:ln>
                <a:noFill/>
              </a:ln>
              <a:solidFill>
                <a:srgbClr val="000000"/>
              </a:solidFill>
              <a:effectLst/>
              <a:latin typeface="Arial" charset="0"/>
              <a:ea typeface="SimHei" pitchFamily="49" charset="-122"/>
            </a:endParaRPr>
          </a:p>
        </p:txBody>
      </p:sp>
      <p:sp>
        <p:nvSpPr>
          <p:cNvPr id="154" name="流程图: 终止 153"/>
          <p:cNvSpPr/>
          <p:nvPr/>
        </p:nvSpPr>
        <p:spPr bwMode="auto">
          <a:xfrm>
            <a:off x="6270692" y="4688082"/>
            <a:ext cx="520641" cy="190465"/>
          </a:xfrm>
          <a:prstGeom prst="flowChartTerminator">
            <a:avLst/>
          </a:pr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rot="0" spcFirstLastPara="0" vert="horz" wrap="non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ctr" defTabSz="914400" rtl="0" eaLnBrk="1" fontAlgn="ctr" latinLnBrk="0" hangingPunct="1">
              <a:lnSpc>
                <a:spcPct val="100000"/>
              </a:lnSpc>
              <a:spcBef>
                <a:spcPct val="0"/>
              </a:spcBef>
              <a:spcAft>
                <a:spcPct val="0"/>
              </a:spcAft>
              <a:buClrTx/>
              <a:buSzTx/>
              <a:buFontTx/>
              <a:buNone/>
              <a:tabLst/>
            </a:pPr>
            <a:endParaRPr kumimoji="1" lang="zh-CN" altLang="en-US" sz="1800" b="0" i="0" u="none" strike="noStrike" cap="none" normalizeH="0" baseline="0" smtClean="0">
              <a:ln>
                <a:noFill/>
              </a:ln>
              <a:solidFill>
                <a:srgbClr val="000000"/>
              </a:solidFill>
              <a:effectLst/>
              <a:latin typeface="Arial" charset="0"/>
              <a:ea typeface="SimHei" pitchFamily="49" charset="-122"/>
            </a:endParaRPr>
          </a:p>
        </p:txBody>
      </p:sp>
      <p:sp>
        <p:nvSpPr>
          <p:cNvPr id="7" name="左大括号 6"/>
          <p:cNvSpPr/>
          <p:nvPr/>
        </p:nvSpPr>
        <p:spPr bwMode="auto">
          <a:xfrm>
            <a:off x="2057400" y="4783314"/>
            <a:ext cx="304800" cy="1656051"/>
          </a:xfrm>
          <a:prstGeom prst="lef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8" name="TextBox 7"/>
          <p:cNvSpPr txBox="1"/>
          <p:nvPr/>
        </p:nvSpPr>
        <p:spPr>
          <a:xfrm>
            <a:off x="1295400" y="5364460"/>
            <a:ext cx="761747" cy="461665"/>
          </a:xfrm>
          <a:prstGeom prst="rect">
            <a:avLst/>
          </a:prstGeom>
          <a:noFill/>
        </p:spPr>
        <p:txBody>
          <a:bodyPr wrap="none" rtlCol="0">
            <a:spAutoFit/>
          </a:bodyPr>
          <a:lstStyle/>
          <a:p>
            <a:pPr algn="ctr"/>
            <a:r>
              <a:rPr lang="en-US" dirty="0" smtClean="0"/>
              <a:t>802.15.4 </a:t>
            </a:r>
          </a:p>
          <a:p>
            <a:pPr algn="ctr"/>
            <a:r>
              <a:rPr lang="en-US" dirty="0" smtClean="0"/>
              <a:t>PAN</a:t>
            </a:r>
            <a:endParaRPr lang="en-US" dirty="0"/>
          </a:p>
        </p:txBody>
      </p:sp>
      <p:sp>
        <p:nvSpPr>
          <p:cNvPr id="32" name="矩形 31"/>
          <p:cNvSpPr/>
          <p:nvPr/>
        </p:nvSpPr>
        <p:spPr bwMode="auto">
          <a:xfrm>
            <a:off x="5601256" y="4048225"/>
            <a:ext cx="875744" cy="411621"/>
          </a:xfrm>
          <a:prstGeom prst="rect">
            <a:avLst/>
          </a:pr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vert="horz" wrap="none" lIns="91440" tIns="45720" rIns="91440" bIns="45720" numCol="1" rtlCol="0" anchor="ctr" anchorCtr="0" compatLnSpc="1">
            <a:prstTxWarp prst="textNoShape">
              <a:avLst/>
            </a:prstTxWarp>
          </a:bodyPr>
          <a:lstStyle/>
          <a:p>
            <a:pPr algn="ctr" fontAlgn="ctr">
              <a:spcBef>
                <a:spcPct val="0"/>
              </a:spcBef>
              <a:spcAft>
                <a:spcPct val="0"/>
              </a:spcAft>
            </a:pPr>
            <a:r>
              <a:rPr kumimoji="1" lang="en-US" altLang="zh-CN" sz="1200" b="1" dirty="0" smtClean="0">
                <a:solidFill>
                  <a:srgbClr val="000000"/>
                </a:solidFill>
                <a:latin typeface="Arial" charset="0"/>
                <a:ea typeface="SimHei" pitchFamily="49" charset="-122"/>
              </a:rPr>
              <a:t>802c local</a:t>
            </a:r>
          </a:p>
          <a:p>
            <a:pPr algn="ctr" fontAlgn="ctr">
              <a:spcBef>
                <a:spcPct val="0"/>
              </a:spcBef>
              <a:spcAft>
                <a:spcPct val="0"/>
              </a:spcAft>
            </a:pPr>
            <a:r>
              <a:rPr kumimoji="1" lang="en-US" altLang="zh-CN" b="1" dirty="0" smtClean="0">
                <a:solidFill>
                  <a:srgbClr val="000000"/>
                </a:solidFill>
                <a:latin typeface="Arial" charset="0"/>
                <a:ea typeface="SimHei" pitchFamily="49" charset="-122"/>
              </a:rPr>
              <a:t>address</a:t>
            </a:r>
            <a:endParaRPr kumimoji="1" lang="en-US" altLang="zh-CN" sz="1200" b="1" dirty="0">
              <a:solidFill>
                <a:srgbClr val="000000"/>
              </a:solidFill>
              <a:latin typeface="Arial" charset="0"/>
              <a:ea typeface="SimHei" pitchFamily="49" charset="-122"/>
            </a:endParaRPr>
          </a:p>
        </p:txBody>
      </p:sp>
    </p:spTree>
    <p:extLst>
      <p:ext uri="{BB962C8B-B14F-4D97-AF65-F5344CB8AC3E}">
        <p14:creationId xmlns:p14="http://schemas.microsoft.com/office/powerpoint/2010/main" val="138345968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altLang="zh-CN" dirty="0"/>
              <a:t>Reference</a:t>
            </a:r>
            <a:endParaRPr lang="en-US" dirty="0"/>
          </a:p>
        </p:txBody>
      </p:sp>
      <p:sp>
        <p:nvSpPr>
          <p:cNvPr id="3" name="Content Placeholder 2"/>
          <p:cNvSpPr>
            <a:spLocks noGrp="1"/>
          </p:cNvSpPr>
          <p:nvPr>
            <p:ph idx="1"/>
          </p:nvPr>
        </p:nvSpPr>
        <p:spPr>
          <a:xfrm>
            <a:off x="476250" y="1708477"/>
            <a:ext cx="8420100" cy="3965955"/>
          </a:xfrm>
        </p:spPr>
        <p:txBody>
          <a:bodyPr/>
          <a:lstStyle/>
          <a:p>
            <a:pPr>
              <a:lnSpc>
                <a:spcPct val="90000"/>
              </a:lnSpc>
            </a:pPr>
            <a:r>
              <a:rPr lang="en-US" altLang="zh-CN" sz="2000" dirty="0" smtClean="0"/>
              <a:t>[</a:t>
            </a:r>
            <a:r>
              <a:rPr lang="en-US" altLang="zh-CN" sz="2000" dirty="0"/>
              <a:t>1] </a:t>
            </a:r>
            <a:r>
              <a:rPr lang="en-US" altLang="zh-CN" sz="2000" dirty="0">
                <a:hlinkClick r:id="rId3"/>
              </a:rPr>
              <a:t>https://</a:t>
            </a:r>
            <a:r>
              <a:rPr lang="en-US" altLang="zh-CN" sz="2000" dirty="0" smtClean="0">
                <a:hlinkClick r:id="rId3"/>
              </a:rPr>
              <a:t>mentor.ieee.org/802.11/dcn/17/11-17-1036-00-0wng-wlan-iot-low-complexity-constrained-peak-power-consumption-wlan.pptx</a:t>
            </a:r>
            <a:endParaRPr lang="en-US" altLang="zh-CN" sz="2000" dirty="0" smtClean="0"/>
          </a:p>
          <a:p>
            <a:pPr>
              <a:lnSpc>
                <a:spcPct val="90000"/>
              </a:lnSpc>
            </a:pPr>
            <a:r>
              <a:rPr lang="en-US" altLang="zh-CN" sz="2000" dirty="0" smtClean="0"/>
              <a:t>[2] </a:t>
            </a:r>
            <a:r>
              <a:rPr lang="en-US" altLang="zh-CN" sz="2000" dirty="0">
                <a:hlinkClick r:id="rId4"/>
              </a:rPr>
              <a:t>https://</a:t>
            </a:r>
            <a:r>
              <a:rPr lang="en-US" altLang="zh-CN" sz="2000" dirty="0" smtClean="0">
                <a:hlinkClick r:id="rId4"/>
              </a:rPr>
              <a:t>standards.ieee.org/findstds/standard/802-2014.html</a:t>
            </a:r>
            <a:endParaRPr lang="en-US" altLang="zh-CN" sz="2000" dirty="0" smtClean="0"/>
          </a:p>
          <a:p>
            <a:pPr>
              <a:lnSpc>
                <a:spcPct val="90000"/>
              </a:lnSpc>
            </a:pPr>
            <a:r>
              <a:rPr lang="en-US" altLang="zh-CN" sz="2000" dirty="0" smtClean="0"/>
              <a:t>[</a:t>
            </a:r>
            <a:r>
              <a:rPr lang="en-US" altLang="zh-CN" sz="2000" dirty="0"/>
              <a:t>3</a:t>
            </a:r>
            <a:r>
              <a:rPr lang="en-US" altLang="zh-CN" sz="2000" dirty="0" smtClean="0"/>
              <a:t>] </a:t>
            </a:r>
            <a:r>
              <a:rPr lang="en-US" altLang="zh-CN" sz="2000" dirty="0">
                <a:hlinkClick r:id="rId5"/>
              </a:rPr>
              <a:t>http://www.ieee802.org/1/files/public/docs2016/new-64bitto48bitMACAdapting-sarikaya-0116-v00-xtn.pdf</a:t>
            </a:r>
            <a:endParaRPr lang="en-US" altLang="zh-CN" sz="2000" dirty="0"/>
          </a:p>
          <a:p>
            <a:pPr>
              <a:lnSpc>
                <a:spcPct val="90000"/>
              </a:lnSpc>
            </a:pPr>
            <a:r>
              <a:rPr lang="en-US" altLang="zh-CN" sz="2000" dirty="0" smtClean="0"/>
              <a:t>[4] </a:t>
            </a:r>
            <a:r>
              <a:rPr lang="en-US" altLang="zh-CN" sz="2000" dirty="0"/>
              <a:t>802c, </a:t>
            </a:r>
            <a:r>
              <a:rPr lang="en-US" altLang="zh-CN" sz="2000" dirty="0">
                <a:hlinkClick r:id="rId6"/>
              </a:rPr>
              <a:t>http://</a:t>
            </a:r>
            <a:r>
              <a:rPr lang="en-US" altLang="zh-CN" sz="2000" dirty="0" smtClean="0">
                <a:hlinkClick r:id="rId6"/>
              </a:rPr>
              <a:t>www.ieee802.org/1/pages/802c.html</a:t>
            </a:r>
            <a:endParaRPr lang="en-US" altLang="zh-CN" sz="2000" dirty="0" smtClean="0"/>
          </a:p>
          <a:p>
            <a:pPr>
              <a:lnSpc>
                <a:spcPct val="90000"/>
              </a:lnSpc>
            </a:pPr>
            <a:r>
              <a:rPr lang="en-US" altLang="zh-CN" sz="2000" dirty="0" smtClean="0"/>
              <a:t>[5] 802.1AB (LLDP), </a:t>
            </a:r>
            <a:r>
              <a:rPr lang="en-US" altLang="zh-CN" sz="2000" dirty="0">
                <a:hlinkClick r:id="rId7"/>
              </a:rPr>
              <a:t>http://</a:t>
            </a:r>
            <a:r>
              <a:rPr lang="en-US" altLang="zh-CN" sz="2000" dirty="0" smtClean="0">
                <a:hlinkClick r:id="rId7"/>
              </a:rPr>
              <a:t>www.ieee802.org/1/pages/802.1AB-2009.html</a:t>
            </a:r>
            <a:endParaRPr lang="en-US" altLang="zh-CN" sz="2000" dirty="0" smtClean="0"/>
          </a:p>
          <a:p>
            <a:pPr>
              <a:lnSpc>
                <a:spcPct val="90000"/>
              </a:lnSpc>
            </a:pPr>
            <a:endParaRPr lang="en-US" altLang="zh-CN" sz="2000" dirty="0"/>
          </a:p>
          <a:p>
            <a:pPr>
              <a:lnSpc>
                <a:spcPct val="90000"/>
              </a:lnSpc>
            </a:pPr>
            <a:endParaRPr lang="en-US" altLang="zh-CN" sz="2000" dirty="0"/>
          </a:p>
        </p:txBody>
      </p:sp>
      <p:sp>
        <p:nvSpPr>
          <p:cNvPr id="4" name="Date Placeholder 3"/>
          <p:cNvSpPr>
            <a:spLocks noGrp="1"/>
          </p:cNvSpPr>
          <p:nvPr>
            <p:ph type="dt" sz="half" idx="10"/>
          </p:nvPr>
        </p:nvSpPr>
        <p:spPr>
          <a:xfrm>
            <a:off x="685800" y="378281"/>
            <a:ext cx="1600200" cy="215444"/>
          </a:xfrm>
        </p:spPr>
        <p:txBody>
          <a:bodyPr/>
          <a:lstStyle/>
          <a:p>
            <a:r>
              <a:rPr lang="en-US" altLang="zh-CN" smtClean="0">
                <a:solidFill>
                  <a:srgbClr val="000000"/>
                </a:solidFill>
              </a:rPr>
              <a:t>&lt;September 2017&gt;</a:t>
            </a:r>
            <a:endParaRPr lang="en-US" dirty="0">
              <a:solidFill>
                <a:srgbClr val="000000"/>
              </a:solidFill>
            </a:endParaRPr>
          </a:p>
        </p:txBody>
      </p:sp>
      <p:sp>
        <p:nvSpPr>
          <p:cNvPr id="5" name="Footer Placeholder 4"/>
          <p:cNvSpPr>
            <a:spLocks noGrp="1"/>
          </p:cNvSpPr>
          <p:nvPr>
            <p:ph type="ftr" sz="quarter" idx="11"/>
          </p:nvPr>
        </p:nvSpPr>
        <p:spPr>
          <a:xfrm>
            <a:off x="5410200" y="6475413"/>
            <a:ext cx="3200400" cy="221696"/>
          </a:xfrm>
        </p:spPr>
        <p:txBody>
          <a:bodyPr/>
          <a:lstStyle/>
          <a:p>
            <a:r>
              <a:rPr lang="en-US" smtClean="0">
                <a:solidFill>
                  <a:srgbClr val="000000"/>
                </a:solidFill>
              </a:rPr>
              <a:t>&lt;X. Fan, H. Wang, S. Yi, R. Matsukura&gt;, &lt;Fujitsu&gt;</a:t>
            </a:r>
            <a:endParaRPr lang="en-US" dirty="0">
              <a:solidFill>
                <a:srgbClr val="000000"/>
              </a:solidFill>
            </a:endParaRPr>
          </a:p>
        </p:txBody>
      </p:sp>
      <p:sp>
        <p:nvSpPr>
          <p:cNvPr id="6" name="Slide Number Placeholder 5"/>
          <p:cNvSpPr>
            <a:spLocks noGrp="1"/>
          </p:cNvSpPr>
          <p:nvPr>
            <p:ph type="sldNum" sz="quarter" idx="12"/>
          </p:nvPr>
        </p:nvSpPr>
        <p:spPr/>
        <p:txBody>
          <a:bodyPr/>
          <a:lstStyle/>
          <a:p>
            <a:r>
              <a:rPr lang="en-US" dirty="0" smtClean="0">
                <a:solidFill>
                  <a:srgbClr val="000000"/>
                </a:solidFill>
              </a:rPr>
              <a:t>Slide </a:t>
            </a:r>
            <a:fld id="{70337B2E-2ECE-C749-8163-8E953C7317DE}" type="slidenum">
              <a:rPr lang="en-US" smtClean="0">
                <a:solidFill>
                  <a:srgbClr val="000000"/>
                </a:solidFill>
              </a:rPr>
              <a:pPr/>
              <a:t>8</a:t>
            </a:fld>
            <a:endParaRPr lang="en-US" dirty="0">
              <a:solidFill>
                <a:srgbClr val="000000"/>
              </a:solidFill>
            </a:endParaRPr>
          </a:p>
        </p:txBody>
      </p:sp>
    </p:spTree>
    <p:extLst>
      <p:ext uri="{BB962C8B-B14F-4D97-AF65-F5344CB8AC3E}">
        <p14:creationId xmlns:p14="http://schemas.microsoft.com/office/powerpoint/2010/main" val="45930734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Question?</a:t>
            </a:r>
            <a:endParaRPr lang="en-US" dirty="0"/>
          </a:p>
        </p:txBody>
      </p:sp>
      <p:sp>
        <p:nvSpPr>
          <p:cNvPr id="4" name="Date Placeholder 3"/>
          <p:cNvSpPr>
            <a:spLocks noGrp="1"/>
          </p:cNvSpPr>
          <p:nvPr>
            <p:ph type="dt" sz="half" idx="10"/>
          </p:nvPr>
        </p:nvSpPr>
        <p:spPr/>
        <p:txBody>
          <a:bodyPr/>
          <a:lstStyle/>
          <a:p>
            <a:r>
              <a:rPr lang="en-US" altLang="zh-CN" smtClean="0"/>
              <a:t>&lt;September 2017&gt;</a:t>
            </a:r>
            <a:endParaRPr lang="en-US"/>
          </a:p>
        </p:txBody>
      </p:sp>
      <p:sp>
        <p:nvSpPr>
          <p:cNvPr id="5" name="Footer Placeholder 4"/>
          <p:cNvSpPr>
            <a:spLocks noGrp="1"/>
          </p:cNvSpPr>
          <p:nvPr>
            <p:ph type="ftr" sz="quarter" idx="11"/>
          </p:nvPr>
        </p:nvSpPr>
        <p:spPr>
          <a:xfrm>
            <a:off x="5410200" y="6475413"/>
            <a:ext cx="3200400" cy="182562"/>
          </a:xfrm>
        </p:spPr>
        <p:txBody>
          <a:bodyPr/>
          <a:lstStyle/>
          <a:p>
            <a:r>
              <a:rPr lang="en-US" smtClean="0"/>
              <a:t>&lt;X. Fan, H. Wang, S. Yi, R. Matsukura&gt;, &lt;Fujitsu&gt;</a:t>
            </a:r>
            <a:endParaRPr lang="en-US" dirty="0"/>
          </a:p>
        </p:txBody>
      </p:sp>
      <p:sp>
        <p:nvSpPr>
          <p:cNvPr id="6" name="Slide Number Placeholder 5"/>
          <p:cNvSpPr>
            <a:spLocks noGrp="1"/>
          </p:cNvSpPr>
          <p:nvPr>
            <p:ph type="sldNum" sz="quarter" idx="12"/>
          </p:nvPr>
        </p:nvSpPr>
        <p:spPr/>
        <p:txBody>
          <a:bodyPr/>
          <a:lstStyle/>
          <a:p>
            <a:r>
              <a:rPr lang="en-US" smtClean="0"/>
              <a:t>Slide </a:t>
            </a:r>
            <a:fld id="{70337B2E-2ECE-C749-8163-8E953C7317DE}" type="slidenum">
              <a:rPr lang="en-US" smtClean="0"/>
              <a:pPr/>
              <a:t>9</a:t>
            </a:fld>
            <a:endParaRPr lang="en-US"/>
          </a:p>
        </p:txBody>
      </p:sp>
    </p:spTree>
    <p:extLst>
      <p:ext uri="{BB962C8B-B14F-4D97-AF65-F5344CB8AC3E}">
        <p14:creationId xmlns:p14="http://schemas.microsoft.com/office/powerpoint/2010/main" val="217035315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IEEE-P802_15">
  <a:themeElements>
    <a:clrScheme name="Custom 1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080"/>
      </a:hlink>
      <a:folHlink>
        <a:srgbClr val="000080"/>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IEEE-P802_15.pot</Template>
  <TotalTime>43137</TotalTime>
  <Words>1101</Words>
  <Application>Microsoft Macintosh PowerPoint</Application>
  <PresentationFormat>On-screen Show (4:3)</PresentationFormat>
  <Paragraphs>184</Paragraphs>
  <Slides>9</Slides>
  <Notes>6</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IEEE-P802_15</vt:lpstr>
      <vt:lpstr>PowerPoint Presentation</vt:lpstr>
      <vt:lpstr>Background</vt:lpstr>
      <vt:lpstr>Use Case 1: Bridging</vt:lpstr>
      <vt:lpstr>Use Case 2: Enable L2 OAM Functionalities</vt:lpstr>
      <vt:lpstr>ULI could Make Things Much Easier</vt:lpstr>
      <vt:lpstr>Potential Implementation with LLDP</vt:lpstr>
      <vt:lpstr>Conceptual Reference Model</vt:lpstr>
      <vt:lpstr>Reference</vt:lpstr>
      <vt:lpstr>PowerPoint Presentation</vt:lpstr>
    </vt:vector>
  </TitlesOfParts>
  <Manager/>
  <Company>Fujitsu</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[Address adaption between 48-bit address and 64-bit address in ULI</dc:title>
  <dc:subject>IEEE 802.15 &lt;.12&gt;</dc:subject>
  <dc:creator>Xiaojing Fan, Hao Wang, Su Yi and Ryuichi Matsukura</dc:creator>
  <cp:keywords/>
  <dc:description>&lt;15-17-0538-00-0012&gt;</dc:description>
  <cp:lastModifiedBy>Pat Kinney</cp:lastModifiedBy>
  <cp:revision>153</cp:revision>
  <cp:lastPrinted>1998-02-10T13:28:06Z</cp:lastPrinted>
  <dcterms:created xsi:type="dcterms:W3CDTF">1999-11-08T18:59:45Z</dcterms:created>
  <dcterms:modified xsi:type="dcterms:W3CDTF">2017-09-14T15:38:41Z</dcterms:modified>
  <cp:category/>
</cp:coreProperties>
</file>