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18" r:id="rId2"/>
    <p:sldId id="319" r:id="rId3"/>
    <p:sldId id="332" r:id="rId4"/>
    <p:sldId id="327" r:id="rId5"/>
    <p:sldId id="324" r:id="rId6"/>
    <p:sldId id="325" r:id="rId7"/>
    <p:sldId id="326" r:id="rId8"/>
    <p:sldId id="294" r:id="rId9"/>
    <p:sldId id="330" r:id="rId10"/>
    <p:sldId id="33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0" autoAdjust="0"/>
    <p:restoredTop sz="95179" autoAdjust="0"/>
  </p:normalViewPr>
  <p:slideViewPr>
    <p:cSldViewPr>
      <p:cViewPr varScale="1">
        <p:scale>
          <a:sx n="105" d="100"/>
          <a:sy n="105" d="100"/>
        </p:scale>
        <p:origin x="11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404400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9480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55390" cy="276999"/>
          </a:xfrm>
        </p:spPr>
        <p:txBody>
          <a:bodyPr/>
          <a:lstStyle>
            <a:lvl1pPr>
              <a:defRPr/>
            </a:lvl1pPr>
          </a:lstStyle>
          <a:p>
            <a:r>
              <a:rPr lang="en-US" dirty="0"/>
              <a:t>Sept 2017</a:t>
            </a:r>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a:t>Jay Holcomb, Itron, Inc.</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Sept 2017</a:t>
            </a:r>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15-17/0536r00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8/dcn/17/18-17-0114-06-0000-ieee-802-response-to-fcc-17-104.docx" TargetMode="External"/><Relationship Id="rId3" Type="http://schemas.openxmlformats.org/officeDocument/2006/relationships/hyperlink" Target="https://mentor.ieee.org/802.18/dcn/17/18-17-0116-01-0000-waikoloa-meeting-agenda-sept-2017.pptx" TargetMode="External"/><Relationship Id="rId7" Type="http://schemas.openxmlformats.org/officeDocument/2006/relationships/hyperlink" Target="https://mentor.ieee.org/802.18/dcn/17/18-17-0059-01-0000-proposed-updates-to-annex-17-to-document-5a-298-e-from-802.docx" TargetMode="External"/><Relationship Id="rId2" Type="http://schemas.openxmlformats.org/officeDocument/2006/relationships/hyperlink" Target="https://mentor.ieee.org/802.18/dcn/17/18-17-0087-02-0000-berlin-meeting-agenda-july-2017.pptx" TargetMode="External"/><Relationship Id="rId1" Type="http://schemas.openxmlformats.org/officeDocument/2006/relationships/slideLayout" Target="../slideLayouts/slideLayout1.xml"/><Relationship Id="rId6" Type="http://schemas.openxmlformats.org/officeDocument/2006/relationships/hyperlink" Target="https://mentor.ieee.org/802.18/dcn/17/18-17-0095-00-0000-meeting-minutes-july-2017-berlin.docx" TargetMode="External"/><Relationship Id="rId5" Type="http://schemas.openxmlformats.org/officeDocument/2006/relationships/hyperlink" Target="https://mentor.ieee.org/802.18/dcn/17/18-17-0086-00-0000-meeting-minutes-may-2017-daejeon.docx" TargetMode="External"/><Relationship Id="rId4" Type="http://schemas.openxmlformats.org/officeDocument/2006/relationships/hyperlink" Target="https://mentor.ieee.org/802.18/dcn/17/18-17-0051-01-0000-meeting-minutes-march-2017-vancouv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July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14 September,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Sept,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Sept,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dirty="0"/>
              <a:t>January 2017</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endParaRPr lang="en-GB" dirty="0"/>
          </a:p>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219199"/>
            <a:ext cx="8077200" cy="5256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800" dirty="0"/>
              <a:t>Americas updates</a:t>
            </a:r>
          </a:p>
          <a:p>
            <a:pPr lvl="1">
              <a:buFont typeface="Arial" panose="020B0604020202020204" pitchFamily="34" charset="0"/>
              <a:buChar char="•"/>
            </a:pPr>
            <a:r>
              <a:rPr lang="en-US" altLang="en-US" dirty="0"/>
              <a:t>More legislation to limit Wi-Fi in schools</a:t>
            </a:r>
          </a:p>
          <a:p>
            <a:pPr lvl="1">
              <a:buFont typeface="Arial" panose="020B0604020202020204" pitchFamily="34" charset="0"/>
              <a:buChar char="•"/>
            </a:pPr>
            <a:r>
              <a:rPr lang="en-US" altLang="en-US" dirty="0"/>
              <a:t>FCC Technical Advisory Council inquiry into the removal, modifications, etc. of most all FCC regulations (due 30 Oct) </a:t>
            </a:r>
          </a:p>
          <a:p>
            <a:pPr lvl="1">
              <a:buFont typeface="Arial" panose="020B0604020202020204" pitchFamily="34" charset="0"/>
              <a:buChar char="•"/>
            </a:pPr>
            <a:endParaRPr lang="en-US" altLang="en-US" sz="2400" dirty="0"/>
          </a:p>
          <a:p>
            <a:pPr lvl="1">
              <a:buFont typeface="Arial" panose="020B0604020202020204" pitchFamily="34" charset="0"/>
              <a:buChar char="•"/>
            </a:pPr>
            <a:r>
              <a:rPr lang="en-US" altLang="en-US" sz="2400" dirty="0"/>
              <a:t>FCC 17-104 Mid-band Notice of Inquiry</a:t>
            </a:r>
            <a:r>
              <a:rPr lang="en-US" altLang="en-US" sz="2000" dirty="0"/>
              <a:t> </a:t>
            </a:r>
          </a:p>
          <a:p>
            <a:pPr lvl="2">
              <a:buFont typeface="Arial" panose="020B0604020202020204" pitchFamily="34" charset="0"/>
              <a:buChar char="•"/>
            </a:pPr>
            <a:r>
              <a:rPr lang="en-US" altLang="en-US" dirty="0"/>
              <a:t>Concern discussed on compatibility of existing 802.15 UWB devices if higher power unlicensed devices are approved for the 5.925 to 7.125GHz Range. </a:t>
            </a:r>
          </a:p>
          <a:p>
            <a:pPr lvl="2">
              <a:buFont typeface="Arial" panose="020B0604020202020204" pitchFamily="34" charset="0"/>
              <a:buChar char="•"/>
            </a:pPr>
            <a:r>
              <a:rPr lang="en-US" altLang="en-US" dirty="0"/>
              <a:t>This was noted in the comments and that coexistence analysis is needed.</a:t>
            </a:r>
          </a:p>
          <a:p>
            <a:pPr lvl="2">
              <a:buFont typeface="Arial" panose="020B0604020202020204" pitchFamily="34" charset="0"/>
              <a:buChar char="•"/>
            </a:pPr>
            <a:r>
              <a:rPr lang="en-US" altLang="en-US" dirty="0"/>
              <a:t>Comments approved to send to EC.</a:t>
            </a:r>
          </a:p>
          <a:p>
            <a:pPr lvl="2">
              <a:buFont typeface="Arial" panose="020B0604020202020204" pitchFamily="34" charset="0"/>
              <a:buChar char="•"/>
            </a:pPr>
            <a:r>
              <a:rPr lang="en-US" altLang="en-US" dirty="0"/>
              <a:t>After the NOI is the NPRM </a:t>
            </a:r>
          </a:p>
          <a:p>
            <a:pPr>
              <a:buFont typeface="Arial" panose="020B0604020202020204" pitchFamily="34" charset="0"/>
              <a:buChar char="•"/>
            </a:pPr>
            <a:endParaRPr lang="en-US" altLang="en-US" sz="32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8077200" cy="1066800"/>
          </a:xfrm>
        </p:spPr>
        <p:txBody>
          <a:bodyPr/>
          <a:lstStyle/>
          <a:p>
            <a:r>
              <a:rPr lang="en-GB" dirty="0"/>
              <a:t>Items Reviewed/Discussed in the RR-TAG-2</a:t>
            </a:r>
            <a:endParaRPr lang="en-US" dirty="0"/>
          </a:p>
        </p:txBody>
      </p:sp>
      <p:sp>
        <p:nvSpPr>
          <p:cNvPr id="8" name="Content Placeholder 2"/>
          <p:cNvSpPr>
            <a:spLocks noGrp="1"/>
          </p:cNvSpPr>
          <p:nvPr>
            <p:ph idx="1"/>
          </p:nvPr>
        </p:nvSpPr>
        <p:spPr>
          <a:xfrm>
            <a:off x="696913" y="1219199"/>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EMEA updates</a:t>
            </a:r>
          </a:p>
          <a:p>
            <a:pPr lvl="1">
              <a:buFont typeface="Arial" panose="020B0604020202020204" pitchFamily="34" charset="0"/>
              <a:buChar char="•"/>
            </a:pPr>
            <a:r>
              <a:rPr lang="en-US" altLang="en-US" dirty="0"/>
              <a:t>6 GHz Band opening study in “process”</a:t>
            </a:r>
          </a:p>
          <a:p>
            <a:pPr lvl="1">
              <a:buFont typeface="Arial" panose="020B0604020202020204" pitchFamily="34" charset="0"/>
              <a:buChar char="•"/>
            </a:pPr>
            <a:r>
              <a:rPr lang="en-US" altLang="en-US" dirty="0"/>
              <a:t>60 GHz proceeding(s)</a:t>
            </a:r>
          </a:p>
          <a:p>
            <a:pPr lvl="1">
              <a:buFont typeface="Arial" panose="020B0604020202020204" pitchFamily="34" charset="0"/>
              <a:buChar char="•"/>
            </a:pPr>
            <a:r>
              <a:rPr lang="en-US" altLang="en-US" dirty="0"/>
              <a:t>RED – the EC is asking to add Receiver Sensitivity limits to the standards. </a:t>
            </a:r>
          </a:p>
          <a:p>
            <a:pPr lvl="2">
              <a:buFont typeface="Arial" panose="020B0604020202020204" pitchFamily="34" charset="0"/>
              <a:buChar char="•"/>
            </a:pPr>
            <a:endParaRPr lang="en-US" altLang="en-US" sz="2000" dirty="0"/>
          </a:p>
          <a:p>
            <a:pPr>
              <a:buFont typeface="Arial" panose="020B0604020202020204" pitchFamily="34" charset="0"/>
              <a:buChar char="•"/>
            </a:pPr>
            <a:r>
              <a:rPr lang="en-US" altLang="en-US" sz="2800" dirty="0"/>
              <a:t>APAC updates</a:t>
            </a:r>
          </a:p>
          <a:p>
            <a:pPr lvl="1">
              <a:buFont typeface="Arial" panose="020B0604020202020204" pitchFamily="34" charset="0"/>
              <a:buChar char="•"/>
            </a:pPr>
            <a:r>
              <a:rPr lang="en-US" altLang="en-US" dirty="0"/>
              <a:t>ACMA </a:t>
            </a:r>
            <a:r>
              <a:rPr lang="en-US" altLang="en-US" sz="2800" dirty="0"/>
              <a:t>new consultation</a:t>
            </a:r>
          </a:p>
          <a:p>
            <a:pPr lvl="2">
              <a:buFont typeface="Arial" panose="020B0604020202020204" pitchFamily="34" charset="0"/>
              <a:buChar char="•"/>
            </a:pPr>
            <a:r>
              <a:rPr lang="en-US" sz="2000" dirty="0"/>
              <a:t>Review of Interference Management Principles</a:t>
            </a:r>
          </a:p>
          <a:p>
            <a:endParaRPr lang="en-US" altLang="en-US" sz="1400" dirty="0"/>
          </a:p>
        </p:txBody>
      </p:sp>
    </p:spTree>
    <p:extLst>
      <p:ext uri="{BB962C8B-B14F-4D97-AF65-F5344CB8AC3E}">
        <p14:creationId xmlns:p14="http://schemas.microsoft.com/office/powerpoint/2010/main" val="348073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1066800"/>
          </a:xfrm>
        </p:spPr>
        <p:txBody>
          <a:bodyPr/>
          <a:lstStyle/>
          <a:p>
            <a:r>
              <a:rPr lang="en-GB" dirty="0"/>
              <a:t>Documents Approved</a:t>
            </a:r>
            <a:endParaRPr lang="en-US" dirty="0"/>
          </a:p>
        </p:txBody>
      </p:sp>
      <p:sp>
        <p:nvSpPr>
          <p:cNvPr id="8" name="Content Placeholder 2"/>
          <p:cNvSpPr>
            <a:spLocks noGrp="1"/>
          </p:cNvSpPr>
          <p:nvPr>
            <p:ph idx="1"/>
          </p:nvPr>
        </p:nvSpPr>
        <p:spPr>
          <a:xfrm>
            <a:off x="684623" y="1507665"/>
            <a:ext cx="7772400" cy="4953000"/>
          </a:xfrm>
        </p:spPr>
        <p:txBody>
          <a:bodyPr/>
          <a:lstStyle/>
          <a:p>
            <a:r>
              <a:rPr lang="en-US" altLang="en-US" dirty="0"/>
              <a:t>Agenda for the week</a:t>
            </a:r>
          </a:p>
          <a:p>
            <a:pPr lvl="1"/>
            <a:r>
              <a:rPr lang="en-US" altLang="en-US" sz="1600" dirty="0">
                <a:hlinkClick r:id="rId2"/>
              </a:rPr>
              <a:t> </a:t>
            </a:r>
            <a:r>
              <a:rPr lang="en-US" altLang="en-US" sz="1600" dirty="0">
                <a:hlinkClick r:id="rId3"/>
              </a:rPr>
              <a:t>https://mentor.ieee.org/802.18/dcn/17/18-17-0116-01-0000-waikoloa-meeting-agenda-sept-2017.pptx</a:t>
            </a:r>
            <a:r>
              <a:rPr lang="en-US" altLang="en-US" sz="1600" dirty="0"/>
              <a:t> </a:t>
            </a:r>
          </a:p>
          <a:p>
            <a:pPr lvl="1"/>
            <a:endParaRPr lang="en-US" altLang="en-US" sz="1600" dirty="0"/>
          </a:p>
          <a:p>
            <a:pPr lvl="1"/>
            <a:endParaRPr lang="en-US" altLang="en-US" sz="2400" dirty="0"/>
          </a:p>
          <a:p>
            <a:r>
              <a:rPr lang="en-US" altLang="en-US" dirty="0"/>
              <a:t>Berlin minutes</a:t>
            </a:r>
            <a:endParaRPr lang="en-US" altLang="en-US" sz="1600" dirty="0">
              <a:hlinkClick r:id="rId4"/>
            </a:endParaRPr>
          </a:p>
          <a:p>
            <a:pPr lvl="1"/>
            <a:r>
              <a:rPr lang="en-US" altLang="en-US" sz="1600" dirty="0">
                <a:hlinkClick r:id="rId5"/>
              </a:rPr>
              <a:t> </a:t>
            </a:r>
            <a:r>
              <a:rPr lang="en-US" altLang="en-US" sz="1600" dirty="0">
                <a:hlinkClick r:id="rId6"/>
              </a:rPr>
              <a:t>https://mentor.ieee.org/802.18/dcn/17/18-17-0095-00-0000-meeting-minutes-july-2017-berlin.docx</a:t>
            </a:r>
            <a:r>
              <a:rPr lang="en-US" altLang="en-US" sz="1600" dirty="0"/>
              <a:t> </a:t>
            </a:r>
          </a:p>
          <a:p>
            <a:pPr lvl="1"/>
            <a:endParaRPr lang="en-US" sz="1600" dirty="0">
              <a:hlinkClick r:id="rId7"/>
            </a:endParaRPr>
          </a:p>
          <a:p>
            <a:pPr lvl="1"/>
            <a:endParaRPr lang="en-US" sz="1600" dirty="0">
              <a:hlinkClick r:id="rId7"/>
            </a:endParaRPr>
          </a:p>
          <a:p>
            <a:r>
              <a:rPr lang="en-US" altLang="en-US" dirty="0"/>
              <a:t>FCC Mid-Band NOI comments</a:t>
            </a:r>
            <a:endParaRPr lang="en-US" altLang="en-US" sz="1600" dirty="0">
              <a:hlinkClick r:id="rId4"/>
            </a:endParaRPr>
          </a:p>
          <a:p>
            <a:pPr lvl="1"/>
            <a:r>
              <a:rPr lang="en-US" altLang="en-US" sz="1600" dirty="0">
                <a:hlinkClick r:id="rId5"/>
              </a:rPr>
              <a:t> </a:t>
            </a:r>
            <a:r>
              <a:rPr lang="en-US" altLang="en-US" sz="1600" dirty="0"/>
              <a:t> </a:t>
            </a:r>
            <a:r>
              <a:rPr lang="en-US" altLang="en-US" sz="1600" dirty="0">
                <a:hlinkClick r:id="rId8"/>
              </a:rPr>
              <a:t>https://mentor.ieee.org/802.18/dcn/17/18-17-0114-06-0000-ieee-802-response-to-fcc-17-104.docx</a:t>
            </a:r>
            <a:r>
              <a:rPr lang="en-US" altLang="en-US" sz="1600" dirty="0"/>
              <a:t>  </a:t>
            </a:r>
            <a:endParaRPr lang="en-US" sz="1200" dirty="0">
              <a:hlinkClick r:id="rId7"/>
            </a:endParaRPr>
          </a:p>
          <a:p>
            <a:pPr lvl="1"/>
            <a:endParaRPr lang="en-US" sz="1100" dirty="0">
              <a:hlinkClick r:id="rId7"/>
            </a:endParaRPr>
          </a:p>
        </p:txBody>
      </p:sp>
    </p:spTree>
    <p:extLst>
      <p:ext uri="{BB962C8B-B14F-4D97-AF65-F5344CB8AC3E}">
        <p14:creationId xmlns:p14="http://schemas.microsoft.com/office/powerpoint/2010/main" val="15479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GB" dirty="0"/>
              <a:t>Next</a:t>
            </a:r>
            <a:endParaRPr lang="en-US" dirty="0"/>
          </a:p>
        </p:txBody>
      </p:sp>
      <p:sp>
        <p:nvSpPr>
          <p:cNvPr id="8" name="Content Placeholder 2"/>
          <p:cNvSpPr>
            <a:spLocks noGrp="1"/>
          </p:cNvSpPr>
          <p:nvPr>
            <p:ph idx="1"/>
          </p:nvPr>
        </p:nvSpPr>
        <p:spPr>
          <a:xfrm>
            <a:off x="804979" y="1524000"/>
            <a:ext cx="7772400" cy="4114800"/>
          </a:xfrm>
        </p:spPr>
        <p:txBody>
          <a:bodyPr/>
          <a:lstStyle/>
          <a:p>
            <a:r>
              <a:rPr lang="en-US" sz="1800" dirty="0"/>
              <a:t>Americas</a:t>
            </a:r>
          </a:p>
          <a:p>
            <a:pPr lvl="1">
              <a:buFont typeface="Arial" panose="020B0604020202020204" pitchFamily="34" charset="0"/>
              <a:buChar char="•"/>
            </a:pPr>
            <a:r>
              <a:rPr lang="en-US" altLang="en-US" sz="1600" dirty="0"/>
              <a:t>FCC Technical Advisory Council inquiry into the removal and clean up of regulations</a:t>
            </a:r>
          </a:p>
          <a:p>
            <a:pPr lvl="2">
              <a:buFont typeface="Arial" panose="020B0604020202020204" pitchFamily="34" charset="0"/>
              <a:buChar char="•"/>
            </a:pPr>
            <a:r>
              <a:rPr lang="en-US" altLang="en-US" sz="1400" dirty="0"/>
              <a:t>Contributions for possible comments requested in next couple of teleconferences.  </a:t>
            </a:r>
          </a:p>
          <a:p>
            <a:endParaRPr lang="en-US" sz="1800" dirty="0"/>
          </a:p>
          <a:p>
            <a:r>
              <a:rPr lang="en-US" sz="1800" dirty="0"/>
              <a:t>EMEA </a:t>
            </a:r>
          </a:p>
          <a:p>
            <a:pPr lvl="1"/>
            <a:r>
              <a:rPr lang="en-US" sz="1600" dirty="0"/>
              <a:t>6GHz license exempt sharing </a:t>
            </a:r>
          </a:p>
          <a:p>
            <a:pPr lvl="1"/>
            <a:r>
              <a:rPr lang="en-US" altLang="en-US" sz="1600" dirty="0"/>
              <a:t>60GHz  looking at the channels.</a:t>
            </a:r>
          </a:p>
          <a:p>
            <a:pPr lvl="1"/>
            <a:r>
              <a:rPr lang="en-US" altLang="en-US" sz="1600" dirty="0"/>
              <a:t>RED – Receiver sensitivity requirements </a:t>
            </a:r>
          </a:p>
          <a:p>
            <a:endParaRPr lang="en-US" altLang="en-US" sz="1800" dirty="0"/>
          </a:p>
          <a:p>
            <a:r>
              <a:rPr lang="en-US" altLang="en-US" sz="1800" dirty="0"/>
              <a:t>APAC</a:t>
            </a:r>
          </a:p>
          <a:p>
            <a:pPr lvl="1"/>
            <a:r>
              <a:rPr lang="en-US" sz="1600" dirty="0"/>
              <a:t>ACMA Spectrum for 5G consultation</a:t>
            </a:r>
            <a:endParaRPr lang="en-US" sz="1400" dirty="0"/>
          </a:p>
          <a:p>
            <a:pPr lvl="2"/>
            <a:r>
              <a:rPr lang="en-US" sz="1400" dirty="0"/>
              <a:t>If we want to provide comments we need contributions by 28 September teleconference. </a:t>
            </a:r>
          </a:p>
          <a:p>
            <a:pPr marL="0" indent="0">
              <a:buNone/>
            </a:pPr>
            <a:r>
              <a:rPr lang="en-US" sz="1800" dirty="0"/>
              <a:t> </a:t>
            </a:r>
          </a:p>
          <a:p>
            <a:pPr marL="0" indent="0">
              <a:buNone/>
            </a:pPr>
            <a:r>
              <a:rPr lang="en-US" sz="1800" dirty="0"/>
              <a:t>Ongoing:</a:t>
            </a:r>
          </a:p>
          <a:p>
            <a:r>
              <a:rPr lang="en-US" sz="1800" dirty="0"/>
              <a:t>Monitor / support ITU contributions, FCC comments,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55390" cy="276999"/>
          </a:xfrm>
        </p:spPr>
        <p:txBody>
          <a:bodyPr/>
          <a:lstStyle/>
          <a:p>
            <a:r>
              <a:rPr lang="en-US" dirty="0"/>
              <a:t>Sept 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2" y="1523999"/>
            <a:ext cx="8066087" cy="4951413"/>
          </a:xfrm>
        </p:spPr>
        <p:txBody>
          <a:bodyPr/>
          <a:lstStyle/>
          <a:p>
            <a:r>
              <a:rPr lang="en-US" sz="2000" dirty="0"/>
              <a:t>The RR-TAG adjourned in AM2 on Thursday. </a:t>
            </a:r>
          </a:p>
          <a:p>
            <a:endParaRPr lang="en-US" sz="2000" b="0" dirty="0"/>
          </a:p>
          <a:p>
            <a:r>
              <a:rPr lang="en-US" sz="2000" dirty="0"/>
              <a:t>Will hold weekly, as needed, teleconferences, 14:30 ET Thursdays.</a:t>
            </a:r>
          </a:p>
          <a:p>
            <a:pPr lvl="1"/>
            <a:r>
              <a:rPr lang="en-US" sz="1800" dirty="0"/>
              <a:t>Scheduled through   28 Dec 2017</a:t>
            </a:r>
          </a:p>
          <a:p>
            <a:pPr lvl="1"/>
            <a:endParaRPr lang="en-US" dirty="0"/>
          </a:p>
          <a:p>
            <a:pPr lvl="1"/>
            <a:r>
              <a:rPr lang="en-US" b="1" dirty="0"/>
              <a:t>Next teleconference planed for  28 September 2017, </a:t>
            </a:r>
            <a:r>
              <a:rPr lang="en-US" dirty="0"/>
              <a:t>1430et/1130pt</a:t>
            </a:r>
          </a:p>
          <a:p>
            <a:pPr lvl="2"/>
            <a:r>
              <a:rPr lang="en-US" dirty="0"/>
              <a:t>Call in information: </a:t>
            </a:r>
            <a:r>
              <a:rPr lang="en-US" altLang="en-US" dirty="0"/>
              <a:t>18-16-0038-05 (or latest)</a:t>
            </a:r>
            <a:endParaRPr lang="en-US" dirty="0"/>
          </a:p>
          <a:p>
            <a:pPr lvl="1"/>
            <a:r>
              <a:rPr lang="en-US" dirty="0"/>
              <a:t>All notices are sent through the 802.18 </a:t>
            </a:r>
            <a:r>
              <a:rPr lang="en-US" dirty="0" err="1"/>
              <a:t>listserver</a:t>
            </a:r>
            <a:r>
              <a:rPr lang="en-US" dirty="0"/>
              <a:t> reflector. </a:t>
            </a:r>
          </a:p>
          <a:p>
            <a:endParaRPr lang="en-US" sz="2000" b="0" dirty="0"/>
          </a:p>
          <a:p>
            <a:pPr algn="just"/>
            <a:r>
              <a:rPr lang="en-US" sz="2000" dirty="0"/>
              <a:t>The next face to face meeting of the 802.18 RR TAG will be the </a:t>
            </a:r>
            <a:r>
              <a:rPr lang="en-GB" sz="2000" dirty="0"/>
              <a:t>Plenary 07 – 09 November 2017 at the Caribe Royale Hotel Orlando, FL, USA</a:t>
            </a:r>
            <a:endParaRPr lang="en-US" sz="2000" dirty="0"/>
          </a:p>
          <a:p>
            <a:pPr algn="just"/>
            <a:endParaRPr lang="en-US" sz="2000" dirty="0"/>
          </a:p>
        </p:txBody>
      </p:sp>
    </p:spTree>
    <p:extLst>
      <p:ext uri="{BB962C8B-B14F-4D97-AF65-F5344CB8AC3E}">
        <p14:creationId xmlns:p14="http://schemas.microsoft.com/office/powerpoint/2010/main" val="425964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519373" cy="276999"/>
          </a:xfrm>
        </p:spPr>
        <p:txBody>
          <a:bodyPr/>
          <a:lstStyle/>
          <a:p>
            <a:r>
              <a:rPr lang="en-US"/>
              <a:t> </a:t>
            </a:r>
            <a:r>
              <a:rPr lang="en-US" dirty="0"/>
              <a:t>2017</a:t>
            </a:r>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1909</TotalTime>
  <Words>675</Words>
  <Application>Microsoft Office PowerPoint</Application>
  <PresentationFormat>On-screen Show (4:3)</PresentationFormat>
  <Paragraphs>136</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Items Reviewed/Discussed in the RR-TAG-2</vt:lpstr>
      <vt:lpstr>Documents Approved</vt:lpstr>
      <vt:lpstr>Next</vt:lpstr>
      <vt:lpstr>802.18 Meeting Close</vt:lpstr>
      <vt:lpstr>Back up slides</vt:lpstr>
      <vt:lpstr>Project: IEEE P802.15 Working Group for Wireless Personal Area Networks (WPANs) </vt:lpstr>
      <vt:lpstr>Backup slides</vt:lpstr>
      <vt:lpstr>Backup slides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Sept 2017</cp:keywords>
  <cp:lastModifiedBy>Holcomb, Jay</cp:lastModifiedBy>
  <cp:revision>484</cp:revision>
  <cp:lastPrinted>2012-05-17T14:33:36Z</cp:lastPrinted>
  <dcterms:created xsi:type="dcterms:W3CDTF">2012-05-17T18:49:07Z</dcterms:created>
  <dcterms:modified xsi:type="dcterms:W3CDTF">2017-09-15T02:00:26Z</dcterms:modified>
</cp:coreProperties>
</file>