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318" r:id="rId2"/>
    <p:sldId id="319" r:id="rId3"/>
    <p:sldId id="332" r:id="rId4"/>
    <p:sldId id="327" r:id="rId5"/>
    <p:sldId id="324" r:id="rId6"/>
    <p:sldId id="325" r:id="rId7"/>
    <p:sldId id="326" r:id="rId8"/>
    <p:sldId id="294" r:id="rId9"/>
    <p:sldId id="330" r:id="rId10"/>
    <p:sldId id="331"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10" autoAdjust="0"/>
    <p:restoredTop sz="95179" autoAdjust="0"/>
  </p:normalViewPr>
  <p:slideViewPr>
    <p:cSldViewPr>
      <p:cViewPr varScale="1">
        <p:scale>
          <a:sx n="105" d="100"/>
          <a:sy n="105" d="100"/>
        </p:scale>
        <p:origin x="114"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15-13/0083r0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2</a:t>
            </a:fld>
            <a:endParaRPr lang="en-US"/>
          </a:p>
        </p:txBody>
      </p:sp>
    </p:spTree>
    <p:extLst>
      <p:ext uri="{BB962C8B-B14F-4D97-AF65-F5344CB8AC3E}">
        <p14:creationId xmlns:p14="http://schemas.microsoft.com/office/powerpoint/2010/main" val="4044002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15-13/0083r0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sz="quarter" idx="12"/>
          </p:nvPr>
        </p:nvSpPr>
        <p:spPr/>
        <p:txBody>
          <a:bodyPr/>
          <a:lstStyle/>
          <a:p>
            <a:pPr lvl="4"/>
            <a:r>
              <a:rPr lang="en-US"/>
              <a:t>John Doe, Some Company</a:t>
            </a:r>
          </a:p>
        </p:txBody>
      </p:sp>
      <p:sp>
        <p:nvSpPr>
          <p:cNvPr id="7" name="Slide Number Placeholder 6"/>
          <p:cNvSpPr>
            <a:spLocks noGrp="1"/>
          </p:cNvSpPr>
          <p:nvPr>
            <p:ph type="sldNum" sz="quarter" idx="13"/>
          </p:nvPr>
        </p:nvSpPr>
        <p:spPr/>
        <p:txBody>
          <a:bodyPr/>
          <a:lstStyle/>
          <a:p>
            <a:r>
              <a:rPr lang="en-US"/>
              <a:t>Page </a:t>
            </a:r>
            <a:fld id="{2474B621-0683-2C49-85C4-D962E663A1EC}" type="slidenum">
              <a:rPr lang="en-US" smtClean="0"/>
              <a:pPr/>
              <a:t>3</a:t>
            </a:fld>
            <a:endParaRPr lang="en-US"/>
          </a:p>
        </p:txBody>
      </p:sp>
    </p:spTree>
    <p:extLst>
      <p:ext uri="{BB962C8B-B14F-4D97-AF65-F5344CB8AC3E}">
        <p14:creationId xmlns:p14="http://schemas.microsoft.com/office/powerpoint/2010/main" val="948031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85800"/>
            <a:ext cx="7772400" cy="1066800"/>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96913" y="332601"/>
            <a:ext cx="955390" cy="276999"/>
          </a:xfrm>
        </p:spPr>
        <p:txBody>
          <a:bodyPr/>
          <a:lstStyle>
            <a:lvl1pPr>
              <a:defRPr/>
            </a:lvl1pPr>
          </a:lstStyle>
          <a:p>
            <a:r>
              <a:rPr lang="en-US" dirty="0"/>
              <a:t>Sept 2017</a:t>
            </a:r>
          </a:p>
        </p:txBody>
      </p:sp>
      <p:sp>
        <p:nvSpPr>
          <p:cNvPr id="5" name="Footer Placeholder 4"/>
          <p:cNvSpPr>
            <a:spLocks noGrp="1"/>
          </p:cNvSpPr>
          <p:nvPr>
            <p:ph type="ftr" sz="quarter" idx="11"/>
          </p:nvPr>
        </p:nvSpPr>
        <p:spPr>
          <a:xfrm>
            <a:off x="7037102" y="6475413"/>
            <a:ext cx="1506823" cy="184666"/>
          </a:xfrm>
        </p:spPr>
        <p:txBody>
          <a:bodyPr/>
          <a:lstStyle>
            <a:lvl1pPr>
              <a:defRPr/>
            </a:lvl1pPr>
          </a:lstStyle>
          <a:p>
            <a:r>
              <a:rPr lang="en-US" dirty="0"/>
              <a:t>Jay Holcomb, Itron, Inc.</a:t>
            </a:r>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a:t>Sept 2017</a:t>
            </a:r>
          </a:p>
        </p:txBody>
      </p:sp>
      <p:sp>
        <p:nvSpPr>
          <p:cNvPr id="1029" name="Rectangle 5"/>
          <p:cNvSpPr>
            <a:spLocks noGrp="1" noChangeArrowheads="1"/>
          </p:cNvSpPr>
          <p:nvPr>
            <p:ph type="ftr" sz="quarter" idx="3"/>
          </p:nvPr>
        </p:nvSpPr>
        <p:spPr bwMode="auto">
          <a:xfrm>
            <a:off x="7037102" y="6475413"/>
            <a:ext cx="15068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a:t>Jay Holcomb, Itron,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5715000" y="332601"/>
            <a:ext cx="27432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 15-17/0536r00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8/dcn/17/18-17-0114-06-0000-ieee-802-response-to-fcc-17-104.docx" TargetMode="External"/><Relationship Id="rId3" Type="http://schemas.openxmlformats.org/officeDocument/2006/relationships/hyperlink" Target="https://mentor.ieee.org/802.18/dcn/17/18-17-0116-01-0000-waikoloa-meeting-agenda-sept-2017.pptx" TargetMode="External"/><Relationship Id="rId7" Type="http://schemas.openxmlformats.org/officeDocument/2006/relationships/hyperlink" Target="https://mentor.ieee.org/802.18/dcn/17/18-17-0059-01-0000-proposed-updates-to-annex-17-to-document-5a-298-e-from-802.docx" TargetMode="External"/><Relationship Id="rId2" Type="http://schemas.openxmlformats.org/officeDocument/2006/relationships/hyperlink" Target="https://mentor.ieee.org/802.18/dcn/17/18-17-0087-02-0000-berlin-meeting-agenda-july-2017.pptx" TargetMode="External"/><Relationship Id="rId1" Type="http://schemas.openxmlformats.org/officeDocument/2006/relationships/slideLayout" Target="../slideLayouts/slideLayout1.xml"/><Relationship Id="rId6" Type="http://schemas.openxmlformats.org/officeDocument/2006/relationships/hyperlink" Target="https://mentor.ieee.org/802.18/dcn/17/18-17-0095-00-0000-meeting-minutes-july-2017-berlin.docx" TargetMode="External"/><Relationship Id="rId5" Type="http://schemas.openxmlformats.org/officeDocument/2006/relationships/hyperlink" Target="https://mentor.ieee.org/802.18/dcn/17/18-17-0086-00-0000-meeting-minutes-may-2017-daejeon.docx" TargetMode="External"/><Relationship Id="rId4" Type="http://schemas.openxmlformats.org/officeDocument/2006/relationships/hyperlink" Target="https://mentor.ieee.org/802.18/dcn/17/18-17-0051-01-0000-meeting-minutes-march-2017-vancouver.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61349"/>
            <a:ext cx="955390" cy="276999"/>
          </a:xfrm>
        </p:spPr>
        <p:txBody>
          <a:bodyPr/>
          <a:lstStyle/>
          <a:p>
            <a:r>
              <a:rPr lang="en-US" dirty="0"/>
              <a:t>Sept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1</a:t>
            </a:fld>
            <a:endParaRPr lang="en-US"/>
          </a:p>
        </p:txBody>
      </p:sp>
      <p:sp>
        <p:nvSpPr>
          <p:cNvPr id="7" name="Title 1"/>
          <p:cNvSpPr>
            <a:spLocks noGrp="1"/>
          </p:cNvSpPr>
          <p:nvPr>
            <p:ph type="title"/>
          </p:nvPr>
        </p:nvSpPr>
        <p:spPr>
          <a:xfrm>
            <a:off x="495300" y="914400"/>
            <a:ext cx="8229600" cy="377825"/>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br>
              <a:rPr lang="en-US" altLang="en-US" dirty="0"/>
            </a:br>
            <a:endParaRPr lang="en-US" dirty="0"/>
          </a:p>
        </p:txBody>
      </p:sp>
      <p:sp>
        <p:nvSpPr>
          <p:cNvPr id="8" name="Content Placeholder 2"/>
          <p:cNvSpPr>
            <a:spLocks noGrp="1"/>
          </p:cNvSpPr>
          <p:nvPr>
            <p:ph idx="1"/>
          </p:nvPr>
        </p:nvSpPr>
        <p:spPr>
          <a:xfrm>
            <a:off x="685800" y="1217216"/>
            <a:ext cx="7772400" cy="5181600"/>
          </a:xfrm>
        </p:spPr>
        <p:txBody>
          <a:bodyPr/>
          <a:lstStyle/>
          <a:p>
            <a:r>
              <a:rPr lang="en-US" altLang="en-US" sz="1600" dirty="0">
                <a:solidFill>
                  <a:schemeClr val="tx2"/>
                </a:solidFill>
              </a:rPr>
              <a:t>Submission Title: [</a:t>
            </a:r>
            <a:r>
              <a:rPr lang="en-US" altLang="en-US" sz="1600" dirty="0">
                <a:solidFill>
                  <a:srgbClr val="FF0000"/>
                </a:solidFill>
              </a:rPr>
              <a:t>Liaison Report on 802.18 for July 2017</a:t>
            </a:r>
            <a:r>
              <a:rPr lang="en-US" altLang="en-US" sz="1600" dirty="0">
                <a:solidFill>
                  <a:schemeClr val="tx2"/>
                </a:solidFill>
              </a:rPr>
              <a:t>]	</a:t>
            </a:r>
          </a:p>
          <a:p>
            <a:r>
              <a:rPr lang="en-US" altLang="en-US" sz="1600" dirty="0">
                <a:solidFill>
                  <a:schemeClr val="tx2"/>
                </a:solidFill>
              </a:rPr>
              <a:t>Date Submitted: 	 [</a:t>
            </a:r>
            <a:r>
              <a:rPr lang="en-US" altLang="en-US" sz="1600" dirty="0">
                <a:solidFill>
                  <a:srgbClr val="FF0000"/>
                </a:solidFill>
              </a:rPr>
              <a:t>14 September, 2017</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dirty="0">
                <a:solidFill>
                  <a:schemeClr val="tx2"/>
                </a:solidFill>
              </a:rPr>
              <a:t>Source: 	 [</a:t>
            </a:r>
            <a:r>
              <a:rPr lang="en-US" altLang="en-US" sz="1600" dirty="0">
                <a:solidFill>
                  <a:srgbClr val="FF0000"/>
                </a:solidFill>
              </a:rPr>
              <a:t>Jay Holcomb 802.18</a:t>
            </a:r>
            <a:r>
              <a:rPr lang="en-US" altLang="en-US" sz="1600" dirty="0">
                <a:solidFill>
                  <a:schemeClr val="tx2"/>
                </a:solidFill>
              </a:rPr>
              <a:t>] Company [</a:t>
            </a:r>
            <a:r>
              <a:rPr lang="en-US" altLang="en-US" sz="1600" dirty="0">
                <a:solidFill>
                  <a:srgbClr val="FF0000"/>
                </a:solidFill>
              </a:rPr>
              <a:t>Itron, Inc.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Liberty Lake (Spokane), WA 99019</a:t>
            </a:r>
            <a:r>
              <a:rPr lang="en-US" altLang="en-US" sz="1600" dirty="0">
                <a:solidFill>
                  <a:schemeClr val="tx2"/>
                </a:solidFill>
              </a:rPr>
              <a:t>]</a:t>
            </a:r>
          </a:p>
          <a:p>
            <a:r>
              <a:rPr lang="en-US" altLang="en-US" sz="1600" dirty="0">
                <a:solidFill>
                  <a:schemeClr val="tx2"/>
                </a:solidFill>
              </a:rPr>
              <a:t>Voice: 	 [</a:t>
            </a:r>
            <a:r>
              <a:rPr lang="en-US" altLang="en-US" sz="1600" dirty="0">
                <a:solidFill>
                  <a:srgbClr val="FF0000"/>
                </a:solidFill>
              </a:rPr>
              <a:t>509-891-3281</a:t>
            </a:r>
            <a:r>
              <a:rPr lang="en-US" altLang="en-US" sz="1600" dirty="0">
                <a:solidFill>
                  <a:schemeClr val="tx2"/>
                </a:solidFill>
              </a:rPr>
              <a:t>], FAX: [</a:t>
            </a:r>
            <a:r>
              <a:rPr lang="en-US" altLang="en-US" sz="1600" dirty="0">
                <a:solidFill>
                  <a:srgbClr val="FF0000"/>
                </a:solidFill>
              </a:rPr>
              <a:t>509-891-3896</a:t>
            </a:r>
            <a:r>
              <a:rPr lang="en-US" altLang="en-US" sz="1600" dirty="0">
                <a:solidFill>
                  <a:schemeClr val="tx2"/>
                </a:solidFill>
              </a:rPr>
              <a:t>], </a:t>
            </a:r>
          </a:p>
          <a:p>
            <a:r>
              <a:rPr lang="en-US" altLang="en-US" sz="1600" dirty="0">
                <a:solidFill>
                  <a:schemeClr val="tx2"/>
                </a:solidFill>
              </a:rPr>
              <a:t>E-Mail:	 [</a:t>
            </a:r>
            <a:r>
              <a:rPr lang="en-US" altLang="en-US" sz="1600" dirty="0">
                <a:solidFill>
                  <a:srgbClr val="FF0000"/>
                </a:solidFill>
              </a:rPr>
              <a:t>jay.holcomb@itron.com </a:t>
            </a:r>
            <a:r>
              <a:rPr lang="en-US" altLang="en-US" sz="1600" dirty="0">
                <a:solidFill>
                  <a:schemeClr val="tx2"/>
                </a:solidFill>
              </a:rPr>
              <a:t>]	</a:t>
            </a:r>
          </a:p>
          <a:p>
            <a:pPr>
              <a:spcBef>
                <a:spcPts val="600"/>
              </a:spcBef>
              <a:spcAft>
                <a:spcPts val="600"/>
              </a:spcAft>
            </a:pPr>
            <a:r>
              <a:rPr lang="en-US" altLang="en-US" sz="1600" dirty="0">
                <a:solidFill>
                  <a:schemeClr val="tx2"/>
                </a:solidFill>
              </a:rPr>
              <a:t>Re: 		 [</a:t>
            </a:r>
            <a:r>
              <a:rPr lang="en-US" altLang="en-US" sz="1600" dirty="0">
                <a:solidFill>
                  <a:srgbClr val="FF0000"/>
                </a:solidFill>
              </a:rPr>
              <a:t>Liaison Report on 802.18 for Sept, 2017</a:t>
            </a:r>
            <a:r>
              <a:rPr lang="en-US" altLang="en-US" sz="1600" dirty="0">
                <a:solidFill>
                  <a:schemeClr val="tx2"/>
                </a:solidFill>
              </a:rPr>
              <a:t>]</a:t>
            </a:r>
          </a:p>
          <a:p>
            <a:pPr>
              <a:spcBef>
                <a:spcPts val="600"/>
              </a:spcBef>
              <a:spcAft>
                <a:spcPts val="600"/>
              </a:spcAft>
            </a:pPr>
            <a:r>
              <a:rPr lang="en-US" altLang="en-US" sz="1600" dirty="0">
                <a:solidFill>
                  <a:schemeClr val="tx2"/>
                </a:solidFill>
              </a:rPr>
              <a:t>Abstract:	 [</a:t>
            </a:r>
            <a:r>
              <a:rPr lang="en-US" altLang="en-US" sz="1600" dirty="0">
                <a:solidFill>
                  <a:srgbClr val="FF0000"/>
                </a:solidFill>
              </a:rPr>
              <a:t>Liaison Report on 802.18 for Sept, 2017</a:t>
            </a:r>
            <a:r>
              <a:rPr lang="en-US" altLang="en-US" sz="1600" dirty="0">
                <a:solidFill>
                  <a:schemeClr val="tx2"/>
                </a:solidFill>
              </a:rPr>
              <a:t>]</a:t>
            </a:r>
          </a:p>
          <a:p>
            <a:pPr>
              <a:spcBef>
                <a:spcPts val="600"/>
              </a:spcBef>
              <a:spcAft>
                <a:spcPts val="600"/>
              </a:spcAft>
            </a:pPr>
            <a:r>
              <a:rPr lang="en-US" altLang="en-US" sz="1600" dirty="0">
                <a:solidFill>
                  <a:schemeClr val="tx2"/>
                </a:solidFill>
              </a:rPr>
              <a:t>Purpose:	 [</a:t>
            </a:r>
            <a:r>
              <a:rPr lang="en-US" altLang="en-US" sz="1600" dirty="0">
                <a:solidFill>
                  <a:srgbClr val="FF0000"/>
                </a:solidFill>
              </a:rPr>
              <a:t>Informative</a:t>
            </a:r>
            <a:r>
              <a:rPr lang="en-US" altLang="en-US" sz="1600" dirty="0">
                <a:solidFill>
                  <a:schemeClr val="tx2"/>
                </a:solidFill>
              </a:rPr>
              <a:t>]</a:t>
            </a:r>
          </a:p>
          <a:p>
            <a:r>
              <a:rPr lang="en-US" altLang="en-US" sz="16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en-US" sz="1600" dirty="0">
              <a:solidFill>
                <a:schemeClr val="tx2"/>
              </a:solidFill>
            </a:endParaRPr>
          </a:p>
          <a:p>
            <a:r>
              <a:rPr lang="en-US" altLang="en-US" sz="1600" dirty="0">
                <a:solidFill>
                  <a:schemeClr val="tx2"/>
                </a:solidFill>
              </a:rPr>
              <a:t>Release:	The contributor acknowledges and accepts that this contribution becomes the property of IEEE and may be made publicly available by P802.15.</a:t>
            </a:r>
            <a:endParaRPr lang="en-US" sz="1600" dirty="0"/>
          </a:p>
        </p:txBody>
      </p:sp>
    </p:spTree>
    <p:extLst>
      <p:ext uri="{BB962C8B-B14F-4D97-AF65-F5344CB8AC3E}">
        <p14:creationId xmlns:p14="http://schemas.microsoft.com/office/powerpoint/2010/main" val="2897379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Backup slides</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dirty="0"/>
              <a:t>January 2017</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Footer Placeholder 6"/>
          <p:cNvSpPr>
            <a:spLocks noGrp="1"/>
          </p:cNvSpPr>
          <p:nvPr>
            <p:ph type="ftr" idx="14"/>
          </p:nvPr>
        </p:nvSpPr>
        <p:spPr/>
        <p:txBody>
          <a:bodyPr/>
          <a:lstStyle/>
          <a:p>
            <a:endParaRPr lang="en-GB" dirty="0"/>
          </a:p>
          <a:p>
            <a:endParaRPr lang="en-GB" dirty="0"/>
          </a:p>
        </p:txBody>
      </p:sp>
      <p:sp>
        <p:nvSpPr>
          <p:cNvPr id="8" name="Content Placeholder 2"/>
          <p:cNvSpPr txBox="1">
            <a:spLocks/>
          </p:cNvSpPr>
          <p:nvPr/>
        </p:nvSpPr>
        <p:spPr bwMode="auto">
          <a:xfrm>
            <a:off x="685800" y="1752600"/>
            <a:ext cx="7772400" cy="4572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u="sng" dirty="0"/>
              <a:t>WRC Agenda Item 1.15</a:t>
            </a:r>
            <a:r>
              <a:rPr lang="en-US" sz="1600" dirty="0"/>
              <a:t>:  to consider identification of frequency bands for use by administrations for the land- mobile and fixed services applications operating in the frequency range 275-450 GHz, in accordance with Resolution 767 (WRC-15);</a:t>
            </a:r>
          </a:p>
          <a:p>
            <a:r>
              <a:rPr lang="en-US" sz="1600" dirty="0"/>
              <a:t> </a:t>
            </a:r>
          </a:p>
          <a:p>
            <a:r>
              <a:rPr lang="en-US" sz="1600" u="sng" dirty="0"/>
              <a:t>WRC Agenda Item 1.16</a:t>
            </a:r>
            <a:r>
              <a:rPr lang="en-US" sz="1600" dirty="0"/>
              <a:t>:  to 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239 (WRC-15);</a:t>
            </a:r>
          </a:p>
          <a:p>
            <a:endParaRPr lang="en-US" sz="1600" dirty="0"/>
          </a:p>
          <a:p>
            <a:r>
              <a:rPr lang="en-US" sz="1600" u="sng" dirty="0"/>
              <a:t>WRC Agenda Item 9.1.5</a:t>
            </a:r>
            <a:r>
              <a:rPr lang="en-US" sz="1600" dirty="0"/>
              <a:t>:  Resolution 764 (WRC-15) Consideration of the technical and regulatory impacts of referencing Recommendations ITU R M.1638 1 and ITU R M.1849 1 in Nos. 5.447F and 5.450A of the Radio Regulations</a:t>
            </a:r>
          </a:p>
          <a:p>
            <a:endParaRPr lang="en-US" sz="1600" dirty="0"/>
          </a:p>
        </p:txBody>
      </p:sp>
    </p:spTree>
    <p:extLst>
      <p:ext uri="{BB962C8B-B14F-4D97-AF65-F5344CB8AC3E}">
        <p14:creationId xmlns:p14="http://schemas.microsoft.com/office/powerpoint/2010/main" val="156060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55390" cy="276999"/>
          </a:xfrm>
        </p:spPr>
        <p:txBody>
          <a:bodyPr/>
          <a:lstStyle/>
          <a:p>
            <a:r>
              <a:rPr lang="en-US" dirty="0"/>
              <a:t>Sept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2</a:t>
            </a:fld>
            <a:endParaRPr lang="en-US"/>
          </a:p>
        </p:txBody>
      </p:sp>
      <p:sp>
        <p:nvSpPr>
          <p:cNvPr id="7" name="Title 1"/>
          <p:cNvSpPr>
            <a:spLocks noGrp="1"/>
          </p:cNvSpPr>
          <p:nvPr>
            <p:ph type="title"/>
          </p:nvPr>
        </p:nvSpPr>
        <p:spPr>
          <a:xfrm>
            <a:off x="696913" y="471100"/>
            <a:ext cx="7772400" cy="1066800"/>
          </a:xfrm>
        </p:spPr>
        <p:txBody>
          <a:bodyPr/>
          <a:lstStyle/>
          <a:p>
            <a:r>
              <a:rPr lang="en-GB" dirty="0"/>
              <a:t>Items Reviewed/Discussed in the RR-TAG</a:t>
            </a:r>
            <a:endParaRPr lang="en-US" dirty="0"/>
          </a:p>
        </p:txBody>
      </p:sp>
      <p:sp>
        <p:nvSpPr>
          <p:cNvPr id="8" name="Content Placeholder 2"/>
          <p:cNvSpPr>
            <a:spLocks noGrp="1"/>
          </p:cNvSpPr>
          <p:nvPr>
            <p:ph idx="1"/>
          </p:nvPr>
        </p:nvSpPr>
        <p:spPr>
          <a:xfrm>
            <a:off x="696913" y="1219199"/>
            <a:ext cx="8077200" cy="5256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800" dirty="0"/>
              <a:t>Americas updates</a:t>
            </a:r>
          </a:p>
          <a:p>
            <a:pPr lvl="1">
              <a:buFont typeface="Arial" panose="020B0604020202020204" pitchFamily="34" charset="0"/>
              <a:buChar char="•"/>
            </a:pPr>
            <a:r>
              <a:rPr lang="en-US" altLang="en-US" dirty="0"/>
              <a:t>More legislation to limit Wi-Fi in schools</a:t>
            </a:r>
          </a:p>
          <a:p>
            <a:pPr lvl="1">
              <a:buFont typeface="Arial" panose="020B0604020202020204" pitchFamily="34" charset="0"/>
              <a:buChar char="•"/>
            </a:pPr>
            <a:r>
              <a:rPr lang="en-US" altLang="en-US" dirty="0"/>
              <a:t>FCC Technical Advisory Council inquiry into the removal, modifications, etc. of most all FCC regulations (due 30 Oct) </a:t>
            </a:r>
          </a:p>
          <a:p>
            <a:pPr lvl="1">
              <a:buFont typeface="Arial" panose="020B0604020202020204" pitchFamily="34" charset="0"/>
              <a:buChar char="•"/>
            </a:pPr>
            <a:endParaRPr lang="en-US" altLang="en-US" sz="2400" dirty="0"/>
          </a:p>
          <a:p>
            <a:pPr lvl="1">
              <a:buFont typeface="Arial" panose="020B0604020202020204" pitchFamily="34" charset="0"/>
              <a:buChar char="•"/>
            </a:pPr>
            <a:r>
              <a:rPr lang="en-US" altLang="en-US" sz="2400" dirty="0"/>
              <a:t>FCC 17-104 Mid-band Notice of Inquiry</a:t>
            </a:r>
            <a:r>
              <a:rPr lang="en-US" altLang="en-US" sz="2000" dirty="0"/>
              <a:t> </a:t>
            </a:r>
          </a:p>
          <a:p>
            <a:pPr lvl="2">
              <a:buFont typeface="Arial" panose="020B0604020202020204" pitchFamily="34" charset="0"/>
              <a:buChar char="•"/>
            </a:pPr>
            <a:r>
              <a:rPr lang="en-US" altLang="en-US" dirty="0"/>
              <a:t>Concern discussed on compatibility of existing 802.15 UWB devices if higher power unlicensed devices are approved for the 5.925 to 7.125GHz Range. </a:t>
            </a:r>
          </a:p>
          <a:p>
            <a:pPr lvl="2">
              <a:buFont typeface="Arial" panose="020B0604020202020204" pitchFamily="34" charset="0"/>
              <a:buChar char="•"/>
            </a:pPr>
            <a:r>
              <a:rPr lang="en-US" altLang="en-US" dirty="0"/>
              <a:t>This was noted in the comments and that coexistence analysis is needed.</a:t>
            </a:r>
          </a:p>
          <a:p>
            <a:pPr lvl="2">
              <a:buFont typeface="Arial" panose="020B0604020202020204" pitchFamily="34" charset="0"/>
              <a:buChar char="•"/>
            </a:pPr>
            <a:r>
              <a:rPr lang="en-US" altLang="en-US" dirty="0"/>
              <a:t>Comments approved to send to EC.</a:t>
            </a:r>
          </a:p>
          <a:p>
            <a:pPr lvl="2">
              <a:buFont typeface="Arial" panose="020B0604020202020204" pitchFamily="34" charset="0"/>
              <a:buChar char="•"/>
            </a:pPr>
            <a:r>
              <a:rPr lang="en-US" altLang="en-US" dirty="0"/>
              <a:t>After the NOI is the NPRM </a:t>
            </a:r>
          </a:p>
          <a:p>
            <a:pPr>
              <a:buFont typeface="Arial" panose="020B0604020202020204" pitchFamily="34" charset="0"/>
              <a:buChar char="•"/>
            </a:pPr>
            <a:endParaRPr lang="en-US" altLang="en-US" sz="3200" dirty="0"/>
          </a:p>
          <a:p>
            <a:endParaRPr lang="en-US" altLang="en-US" sz="1400" dirty="0"/>
          </a:p>
        </p:txBody>
      </p:sp>
    </p:spTree>
    <p:extLst>
      <p:ext uri="{BB962C8B-B14F-4D97-AF65-F5344CB8AC3E}">
        <p14:creationId xmlns:p14="http://schemas.microsoft.com/office/powerpoint/2010/main" val="4158764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55390" cy="276999"/>
          </a:xfrm>
        </p:spPr>
        <p:txBody>
          <a:bodyPr/>
          <a:lstStyle/>
          <a:p>
            <a:r>
              <a:rPr lang="en-US" dirty="0"/>
              <a:t>Sept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3</a:t>
            </a:fld>
            <a:endParaRPr lang="en-US"/>
          </a:p>
        </p:txBody>
      </p:sp>
      <p:sp>
        <p:nvSpPr>
          <p:cNvPr id="7" name="Title 1"/>
          <p:cNvSpPr>
            <a:spLocks noGrp="1"/>
          </p:cNvSpPr>
          <p:nvPr>
            <p:ph type="title"/>
          </p:nvPr>
        </p:nvSpPr>
        <p:spPr>
          <a:xfrm>
            <a:off x="696913" y="471100"/>
            <a:ext cx="8077200" cy="1066800"/>
          </a:xfrm>
        </p:spPr>
        <p:txBody>
          <a:bodyPr/>
          <a:lstStyle/>
          <a:p>
            <a:r>
              <a:rPr lang="en-GB" dirty="0"/>
              <a:t>Items Reviewed/Discussed in the RR-TAG-2</a:t>
            </a:r>
            <a:endParaRPr lang="en-US" dirty="0"/>
          </a:p>
        </p:txBody>
      </p:sp>
      <p:sp>
        <p:nvSpPr>
          <p:cNvPr id="8" name="Content Placeholder 2"/>
          <p:cNvSpPr>
            <a:spLocks noGrp="1"/>
          </p:cNvSpPr>
          <p:nvPr>
            <p:ph idx="1"/>
          </p:nvPr>
        </p:nvSpPr>
        <p:spPr>
          <a:xfrm>
            <a:off x="696913" y="1219199"/>
            <a:ext cx="8077200" cy="5256213"/>
          </a:xfrm>
        </p:spPr>
        <p:txBody>
          <a:bodyPr/>
          <a:lstStyle/>
          <a:p>
            <a:pPr>
              <a:buFont typeface="Arial" panose="020B0604020202020204" pitchFamily="34" charset="0"/>
              <a:buChar char="•"/>
            </a:pPr>
            <a:endParaRPr lang="en-US" altLang="en-US" dirty="0"/>
          </a:p>
          <a:p>
            <a:pPr>
              <a:buFont typeface="Arial" panose="020B0604020202020204" pitchFamily="34" charset="0"/>
              <a:buChar char="•"/>
            </a:pPr>
            <a:r>
              <a:rPr lang="en-US" altLang="en-US" sz="2800" dirty="0"/>
              <a:t>EMEA updates</a:t>
            </a:r>
          </a:p>
          <a:p>
            <a:pPr lvl="1">
              <a:buFont typeface="Arial" panose="020B0604020202020204" pitchFamily="34" charset="0"/>
              <a:buChar char="•"/>
            </a:pPr>
            <a:r>
              <a:rPr lang="en-US" altLang="en-US" dirty="0"/>
              <a:t>6 GHz Band opening study in “process”</a:t>
            </a:r>
          </a:p>
          <a:p>
            <a:pPr lvl="1">
              <a:buFont typeface="Arial" panose="020B0604020202020204" pitchFamily="34" charset="0"/>
              <a:buChar char="•"/>
            </a:pPr>
            <a:r>
              <a:rPr lang="en-US" altLang="en-US" dirty="0"/>
              <a:t>60 GHz proceeding(s)</a:t>
            </a:r>
          </a:p>
          <a:p>
            <a:pPr lvl="1">
              <a:buFont typeface="Arial" panose="020B0604020202020204" pitchFamily="34" charset="0"/>
              <a:buChar char="•"/>
            </a:pPr>
            <a:r>
              <a:rPr lang="en-US" altLang="en-US" dirty="0"/>
              <a:t>RED – the EC is asking to add Receiver Sensitivity limits to the standards. </a:t>
            </a:r>
          </a:p>
          <a:p>
            <a:pPr lvl="2">
              <a:buFont typeface="Arial" panose="020B0604020202020204" pitchFamily="34" charset="0"/>
              <a:buChar char="•"/>
            </a:pPr>
            <a:endParaRPr lang="en-US" altLang="en-US" sz="2000" dirty="0"/>
          </a:p>
          <a:p>
            <a:pPr>
              <a:buFont typeface="Arial" panose="020B0604020202020204" pitchFamily="34" charset="0"/>
              <a:buChar char="•"/>
            </a:pPr>
            <a:r>
              <a:rPr lang="en-US" altLang="en-US" sz="2800" dirty="0"/>
              <a:t>APAC updates</a:t>
            </a:r>
          </a:p>
          <a:p>
            <a:pPr lvl="1">
              <a:buFont typeface="Arial" panose="020B0604020202020204" pitchFamily="34" charset="0"/>
              <a:buChar char="•"/>
            </a:pPr>
            <a:r>
              <a:rPr lang="en-US" altLang="en-US" dirty="0"/>
              <a:t>ACMA </a:t>
            </a:r>
            <a:r>
              <a:rPr lang="en-US" altLang="en-US" sz="2800" dirty="0"/>
              <a:t>new consultation</a:t>
            </a:r>
          </a:p>
          <a:p>
            <a:pPr lvl="2">
              <a:buFont typeface="Arial" panose="020B0604020202020204" pitchFamily="34" charset="0"/>
              <a:buChar char="•"/>
            </a:pPr>
            <a:r>
              <a:rPr lang="en-US" sz="2000" dirty="0"/>
              <a:t>Review of Interference Management Principles</a:t>
            </a:r>
          </a:p>
          <a:p>
            <a:endParaRPr lang="en-US" altLang="en-US" sz="1400" dirty="0"/>
          </a:p>
        </p:txBody>
      </p:sp>
    </p:spTree>
    <p:extLst>
      <p:ext uri="{BB962C8B-B14F-4D97-AF65-F5344CB8AC3E}">
        <p14:creationId xmlns:p14="http://schemas.microsoft.com/office/powerpoint/2010/main" val="3480739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55390" cy="276999"/>
          </a:xfrm>
        </p:spPr>
        <p:txBody>
          <a:bodyPr/>
          <a:lstStyle/>
          <a:p>
            <a:r>
              <a:rPr lang="en-US" dirty="0"/>
              <a:t>Sept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4</a:t>
            </a:fld>
            <a:endParaRPr lang="en-US"/>
          </a:p>
        </p:txBody>
      </p:sp>
      <p:sp>
        <p:nvSpPr>
          <p:cNvPr id="7" name="Title 1"/>
          <p:cNvSpPr>
            <a:spLocks noGrp="1"/>
          </p:cNvSpPr>
          <p:nvPr>
            <p:ph type="title"/>
          </p:nvPr>
        </p:nvSpPr>
        <p:spPr>
          <a:xfrm>
            <a:off x="696913" y="685800"/>
            <a:ext cx="7772400" cy="1066800"/>
          </a:xfrm>
        </p:spPr>
        <p:txBody>
          <a:bodyPr/>
          <a:lstStyle/>
          <a:p>
            <a:r>
              <a:rPr lang="en-GB" dirty="0"/>
              <a:t>Documents Approved</a:t>
            </a:r>
            <a:endParaRPr lang="en-US" dirty="0"/>
          </a:p>
        </p:txBody>
      </p:sp>
      <p:sp>
        <p:nvSpPr>
          <p:cNvPr id="8" name="Content Placeholder 2"/>
          <p:cNvSpPr>
            <a:spLocks noGrp="1"/>
          </p:cNvSpPr>
          <p:nvPr>
            <p:ph idx="1"/>
          </p:nvPr>
        </p:nvSpPr>
        <p:spPr>
          <a:xfrm>
            <a:off x="684623" y="1507665"/>
            <a:ext cx="7772400" cy="4953000"/>
          </a:xfrm>
        </p:spPr>
        <p:txBody>
          <a:bodyPr/>
          <a:lstStyle/>
          <a:p>
            <a:r>
              <a:rPr lang="en-US" altLang="en-US" dirty="0"/>
              <a:t>Agenda for the week</a:t>
            </a:r>
          </a:p>
          <a:p>
            <a:pPr lvl="1"/>
            <a:r>
              <a:rPr lang="en-US" altLang="en-US" sz="1600" dirty="0">
                <a:hlinkClick r:id="rId2"/>
              </a:rPr>
              <a:t> </a:t>
            </a:r>
            <a:r>
              <a:rPr lang="en-US" altLang="en-US" sz="1600" dirty="0">
                <a:hlinkClick r:id="rId3"/>
              </a:rPr>
              <a:t>https://mentor.ieee.org/802.18/dcn/17/18-17-0116-01-0000-waikoloa-meeting-agenda-sept-2017.pptx</a:t>
            </a:r>
            <a:r>
              <a:rPr lang="en-US" altLang="en-US" sz="1600" dirty="0"/>
              <a:t> </a:t>
            </a:r>
          </a:p>
          <a:p>
            <a:pPr lvl="1"/>
            <a:endParaRPr lang="en-US" altLang="en-US" sz="1600" dirty="0"/>
          </a:p>
          <a:p>
            <a:pPr lvl="1"/>
            <a:endParaRPr lang="en-US" altLang="en-US" sz="2400" dirty="0"/>
          </a:p>
          <a:p>
            <a:r>
              <a:rPr lang="en-US" altLang="en-US" dirty="0"/>
              <a:t>Berlin minutes</a:t>
            </a:r>
            <a:endParaRPr lang="en-US" altLang="en-US" sz="1600" dirty="0">
              <a:hlinkClick r:id="rId4"/>
            </a:endParaRPr>
          </a:p>
          <a:p>
            <a:pPr lvl="1"/>
            <a:r>
              <a:rPr lang="en-US" altLang="en-US" sz="1600" dirty="0">
                <a:hlinkClick r:id="rId5"/>
              </a:rPr>
              <a:t> </a:t>
            </a:r>
            <a:r>
              <a:rPr lang="en-US" altLang="en-US" sz="1600" dirty="0">
                <a:hlinkClick r:id="rId6"/>
              </a:rPr>
              <a:t>https://mentor.ieee.org/802.18/dcn/17/18-17-0095-00-0000-meeting-minutes-july-2017-berlin.docx</a:t>
            </a:r>
            <a:r>
              <a:rPr lang="en-US" altLang="en-US" sz="1600" dirty="0"/>
              <a:t> </a:t>
            </a:r>
          </a:p>
          <a:p>
            <a:pPr lvl="1"/>
            <a:endParaRPr lang="en-US" sz="1600" dirty="0">
              <a:hlinkClick r:id="rId7"/>
            </a:endParaRPr>
          </a:p>
          <a:p>
            <a:pPr lvl="1"/>
            <a:endParaRPr lang="en-US" sz="1600" dirty="0">
              <a:hlinkClick r:id="rId7"/>
            </a:endParaRPr>
          </a:p>
          <a:p>
            <a:r>
              <a:rPr lang="en-US" altLang="en-US" dirty="0"/>
              <a:t>FCC Mid-Band NOI comments</a:t>
            </a:r>
            <a:endParaRPr lang="en-US" altLang="en-US" sz="1600" dirty="0">
              <a:hlinkClick r:id="rId4"/>
            </a:endParaRPr>
          </a:p>
          <a:p>
            <a:pPr lvl="1"/>
            <a:r>
              <a:rPr lang="en-US" altLang="en-US" sz="1600" dirty="0">
                <a:hlinkClick r:id="rId5"/>
              </a:rPr>
              <a:t> </a:t>
            </a:r>
            <a:r>
              <a:rPr lang="en-US" altLang="en-US" sz="1600" dirty="0"/>
              <a:t> </a:t>
            </a:r>
            <a:r>
              <a:rPr lang="en-US" altLang="en-US" sz="1600" dirty="0">
                <a:hlinkClick r:id="rId8"/>
              </a:rPr>
              <a:t>https://mentor.ieee.org/802.18/dcn/17/18-17-0114-06-0000-ieee-802-response-to-fcc-17-104.docx</a:t>
            </a:r>
            <a:r>
              <a:rPr lang="en-US" altLang="en-US" sz="1600" dirty="0"/>
              <a:t>  </a:t>
            </a:r>
            <a:endParaRPr lang="en-US" sz="1200" dirty="0">
              <a:hlinkClick r:id="rId7"/>
            </a:endParaRPr>
          </a:p>
          <a:p>
            <a:pPr lvl="1"/>
            <a:endParaRPr lang="en-US" sz="1100" dirty="0">
              <a:hlinkClick r:id="rId7"/>
            </a:endParaRPr>
          </a:p>
        </p:txBody>
      </p:sp>
    </p:spTree>
    <p:extLst>
      <p:ext uri="{BB962C8B-B14F-4D97-AF65-F5344CB8AC3E}">
        <p14:creationId xmlns:p14="http://schemas.microsoft.com/office/powerpoint/2010/main" val="154790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55390" cy="276999"/>
          </a:xfrm>
        </p:spPr>
        <p:txBody>
          <a:bodyPr/>
          <a:lstStyle/>
          <a:p>
            <a:r>
              <a:rPr lang="en-US" dirty="0"/>
              <a:t>Sept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5</a:t>
            </a:fld>
            <a:endParaRPr lang="en-US"/>
          </a:p>
        </p:txBody>
      </p:sp>
      <p:sp>
        <p:nvSpPr>
          <p:cNvPr id="7" name="Title 1"/>
          <p:cNvSpPr>
            <a:spLocks noGrp="1"/>
          </p:cNvSpPr>
          <p:nvPr>
            <p:ph type="title"/>
          </p:nvPr>
        </p:nvSpPr>
        <p:spPr>
          <a:xfrm>
            <a:off x="696913" y="685800"/>
            <a:ext cx="7772400" cy="1066800"/>
          </a:xfrm>
        </p:spPr>
        <p:txBody>
          <a:bodyPr/>
          <a:lstStyle/>
          <a:p>
            <a:r>
              <a:rPr lang="en-GB" dirty="0"/>
              <a:t>Next</a:t>
            </a:r>
            <a:endParaRPr lang="en-US" dirty="0"/>
          </a:p>
        </p:txBody>
      </p:sp>
      <p:sp>
        <p:nvSpPr>
          <p:cNvPr id="8" name="Content Placeholder 2"/>
          <p:cNvSpPr>
            <a:spLocks noGrp="1"/>
          </p:cNvSpPr>
          <p:nvPr>
            <p:ph idx="1"/>
          </p:nvPr>
        </p:nvSpPr>
        <p:spPr>
          <a:xfrm>
            <a:off x="804979" y="1524000"/>
            <a:ext cx="7772400" cy="4114800"/>
          </a:xfrm>
        </p:spPr>
        <p:txBody>
          <a:bodyPr/>
          <a:lstStyle/>
          <a:p>
            <a:r>
              <a:rPr lang="en-US" sz="1800" dirty="0"/>
              <a:t>Americas</a:t>
            </a:r>
          </a:p>
          <a:p>
            <a:pPr lvl="1">
              <a:buFont typeface="Arial" panose="020B0604020202020204" pitchFamily="34" charset="0"/>
              <a:buChar char="•"/>
            </a:pPr>
            <a:r>
              <a:rPr lang="en-US" altLang="en-US" sz="1600" dirty="0"/>
              <a:t>FCC Technical Advisory Council inquiry into the removal and clean up of regulations</a:t>
            </a:r>
          </a:p>
          <a:p>
            <a:pPr lvl="2">
              <a:buFont typeface="Arial" panose="020B0604020202020204" pitchFamily="34" charset="0"/>
              <a:buChar char="•"/>
            </a:pPr>
            <a:r>
              <a:rPr lang="en-US" altLang="en-US" sz="1400" dirty="0"/>
              <a:t>Contributions for possible comments requested in next couple of teleconferences.  </a:t>
            </a:r>
          </a:p>
          <a:p>
            <a:endParaRPr lang="en-US" sz="1800" dirty="0"/>
          </a:p>
          <a:p>
            <a:r>
              <a:rPr lang="en-US" sz="1800" dirty="0"/>
              <a:t>EMEA </a:t>
            </a:r>
          </a:p>
          <a:p>
            <a:pPr lvl="1"/>
            <a:r>
              <a:rPr lang="en-US" sz="1600" dirty="0"/>
              <a:t>6GHz license exempt sharing </a:t>
            </a:r>
          </a:p>
          <a:p>
            <a:pPr lvl="1"/>
            <a:r>
              <a:rPr lang="en-US" altLang="en-US" sz="1600" dirty="0"/>
              <a:t>60GHz  looking at the channels.</a:t>
            </a:r>
          </a:p>
          <a:p>
            <a:pPr lvl="1"/>
            <a:r>
              <a:rPr lang="en-US" altLang="en-US" sz="1600" dirty="0"/>
              <a:t>RED – Receiver sensitivity requirements </a:t>
            </a:r>
          </a:p>
          <a:p>
            <a:endParaRPr lang="en-US" altLang="en-US" sz="1800" dirty="0"/>
          </a:p>
          <a:p>
            <a:r>
              <a:rPr lang="en-US" altLang="en-US" sz="1800" dirty="0"/>
              <a:t>APAC</a:t>
            </a:r>
          </a:p>
          <a:p>
            <a:pPr lvl="1"/>
            <a:r>
              <a:rPr lang="en-US" sz="1600" dirty="0"/>
              <a:t>ACMA Spectrum for 5G consultation</a:t>
            </a:r>
            <a:endParaRPr lang="en-US" sz="1400" dirty="0"/>
          </a:p>
          <a:p>
            <a:pPr lvl="2"/>
            <a:r>
              <a:rPr lang="en-US" sz="1400" dirty="0"/>
              <a:t>If we want to provide comments we need contributions by 28 September teleconference. </a:t>
            </a:r>
          </a:p>
          <a:p>
            <a:pPr marL="0" indent="0">
              <a:buNone/>
            </a:pPr>
            <a:r>
              <a:rPr lang="en-US" sz="1800" dirty="0"/>
              <a:t> </a:t>
            </a:r>
          </a:p>
          <a:p>
            <a:pPr marL="0" indent="0">
              <a:buNone/>
            </a:pPr>
            <a:r>
              <a:rPr lang="en-US" sz="1800" dirty="0"/>
              <a:t>Ongoing:</a:t>
            </a:r>
          </a:p>
          <a:p>
            <a:r>
              <a:rPr lang="en-US" sz="1800" dirty="0"/>
              <a:t>Monitor / support ITU contributions, FCC comments, etc. </a:t>
            </a:r>
          </a:p>
          <a:p>
            <a:endParaRPr lang="en-US" dirty="0"/>
          </a:p>
        </p:txBody>
      </p:sp>
    </p:spTree>
    <p:extLst>
      <p:ext uri="{BB962C8B-B14F-4D97-AF65-F5344CB8AC3E}">
        <p14:creationId xmlns:p14="http://schemas.microsoft.com/office/powerpoint/2010/main" val="3544624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55390" cy="276999"/>
          </a:xfrm>
        </p:spPr>
        <p:txBody>
          <a:bodyPr/>
          <a:lstStyle/>
          <a:p>
            <a:r>
              <a:rPr lang="en-US" dirty="0"/>
              <a:t>Sept 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6</a:t>
            </a:fld>
            <a:endParaRPr lang="en-US"/>
          </a:p>
        </p:txBody>
      </p:sp>
      <p:sp>
        <p:nvSpPr>
          <p:cNvPr id="7" name="Title 1"/>
          <p:cNvSpPr>
            <a:spLocks noGrp="1"/>
          </p:cNvSpPr>
          <p:nvPr>
            <p:ph type="title"/>
          </p:nvPr>
        </p:nvSpPr>
        <p:spPr>
          <a:xfrm>
            <a:off x="696913" y="685800"/>
            <a:ext cx="7772400" cy="1066800"/>
          </a:xfrm>
        </p:spPr>
        <p:txBody>
          <a:bodyPr/>
          <a:lstStyle/>
          <a:p>
            <a:r>
              <a:rPr lang="en-GB" dirty="0"/>
              <a:t>802.18 Meeting Close</a:t>
            </a:r>
            <a:endParaRPr lang="en-US" dirty="0"/>
          </a:p>
        </p:txBody>
      </p:sp>
      <p:sp>
        <p:nvSpPr>
          <p:cNvPr id="8" name="Content Placeholder 2"/>
          <p:cNvSpPr>
            <a:spLocks noGrp="1"/>
          </p:cNvSpPr>
          <p:nvPr>
            <p:ph idx="1"/>
          </p:nvPr>
        </p:nvSpPr>
        <p:spPr>
          <a:xfrm>
            <a:off x="696912" y="1523999"/>
            <a:ext cx="8066087" cy="4951413"/>
          </a:xfrm>
        </p:spPr>
        <p:txBody>
          <a:bodyPr/>
          <a:lstStyle/>
          <a:p>
            <a:r>
              <a:rPr lang="en-US" sz="2000" dirty="0"/>
              <a:t>The RR-TAG adjourned in AM2 on Thursday. </a:t>
            </a:r>
          </a:p>
          <a:p>
            <a:endParaRPr lang="en-US" sz="2000" b="0" dirty="0"/>
          </a:p>
          <a:p>
            <a:r>
              <a:rPr lang="en-US" sz="2000" dirty="0"/>
              <a:t>Will hold weekly, as needed, teleconferences, 14:30 ET Thursdays.</a:t>
            </a:r>
          </a:p>
          <a:p>
            <a:pPr lvl="1"/>
            <a:r>
              <a:rPr lang="en-US" sz="1800" dirty="0"/>
              <a:t>Scheduled through   28 Dec 2017</a:t>
            </a:r>
          </a:p>
          <a:p>
            <a:pPr lvl="1"/>
            <a:endParaRPr lang="en-US" dirty="0"/>
          </a:p>
          <a:p>
            <a:pPr lvl="1"/>
            <a:r>
              <a:rPr lang="en-US" b="1" dirty="0"/>
              <a:t>Next teleconference planed for  28 September 2017, </a:t>
            </a:r>
            <a:r>
              <a:rPr lang="en-US" dirty="0"/>
              <a:t>1430et/1130pt</a:t>
            </a:r>
          </a:p>
          <a:p>
            <a:pPr lvl="2"/>
            <a:r>
              <a:rPr lang="en-US" dirty="0"/>
              <a:t>Call in information: </a:t>
            </a:r>
            <a:r>
              <a:rPr lang="en-US" altLang="en-US" dirty="0"/>
              <a:t>18-16-0038-05 (or latest)</a:t>
            </a:r>
            <a:endParaRPr lang="en-US" dirty="0"/>
          </a:p>
          <a:p>
            <a:pPr lvl="1"/>
            <a:r>
              <a:rPr lang="en-US" dirty="0"/>
              <a:t>All notices are sent through the 802.18 </a:t>
            </a:r>
            <a:r>
              <a:rPr lang="en-US" dirty="0" err="1"/>
              <a:t>listserver</a:t>
            </a:r>
            <a:r>
              <a:rPr lang="en-US" dirty="0"/>
              <a:t> reflector. </a:t>
            </a:r>
          </a:p>
          <a:p>
            <a:endParaRPr lang="en-US" sz="2000" b="0" dirty="0"/>
          </a:p>
          <a:p>
            <a:pPr algn="just"/>
            <a:r>
              <a:rPr lang="en-US" sz="2000" dirty="0"/>
              <a:t>The next face to face meeting of the 802.18 RR TAG will be the </a:t>
            </a:r>
            <a:r>
              <a:rPr lang="en-GB" sz="2000" dirty="0"/>
              <a:t>Plenary 07 – 09 November 2017 at the Caribe Royale Hotel Orlando, FL, USA</a:t>
            </a:r>
            <a:endParaRPr lang="en-US" sz="2000" dirty="0"/>
          </a:p>
          <a:p>
            <a:pPr algn="just"/>
            <a:endParaRPr lang="en-US" sz="2000" dirty="0"/>
          </a:p>
        </p:txBody>
      </p:sp>
    </p:spTree>
    <p:extLst>
      <p:ext uri="{BB962C8B-B14F-4D97-AF65-F5344CB8AC3E}">
        <p14:creationId xmlns:p14="http://schemas.microsoft.com/office/powerpoint/2010/main" val="4259647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519373" cy="276999"/>
          </a:xfrm>
        </p:spPr>
        <p:txBody>
          <a:bodyPr/>
          <a:lstStyle/>
          <a:p>
            <a:r>
              <a:rPr lang="en-US"/>
              <a:t> </a:t>
            </a:r>
            <a:r>
              <a:rPr lang="en-US" dirty="0"/>
              <a:t>2017</a:t>
            </a:r>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7</a:t>
            </a:fld>
            <a:endParaRPr lang="en-US"/>
          </a:p>
        </p:txBody>
      </p:sp>
      <p:sp>
        <p:nvSpPr>
          <p:cNvPr id="7" name="Title 1"/>
          <p:cNvSpPr>
            <a:spLocks noGrp="1"/>
          </p:cNvSpPr>
          <p:nvPr>
            <p:ph type="title"/>
          </p:nvPr>
        </p:nvSpPr>
        <p:spPr>
          <a:xfrm>
            <a:off x="696913" y="685800"/>
            <a:ext cx="7772400" cy="1066800"/>
          </a:xfrm>
        </p:spPr>
        <p:txBody>
          <a:bodyPr/>
          <a:lstStyle/>
          <a:p>
            <a:r>
              <a:rPr lang="en-US" dirty="0"/>
              <a:t>Back up slides</a:t>
            </a:r>
          </a:p>
        </p:txBody>
      </p:sp>
    </p:spTree>
    <p:extLst>
      <p:ext uri="{BB962C8B-B14F-4D97-AF65-F5344CB8AC3E}">
        <p14:creationId xmlns:p14="http://schemas.microsoft.com/office/powerpoint/2010/main" val="480761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066800"/>
          </a:xfrm>
        </p:spPr>
        <p:txBody>
          <a:bodyPr/>
          <a:lstStyle/>
          <a:p>
            <a:r>
              <a:rPr lang="en-US" altLang="en-US" sz="1600" u="sng" dirty="0">
                <a:effectLst>
                  <a:outerShdw blurRad="38100" dist="38100" dir="2700000" algn="tl">
                    <a:srgbClr val="C0C0C0"/>
                  </a:outerShdw>
                </a:effectLst>
              </a:rPr>
              <a:t>Project: IEEE P802.15 Working Group for Wireless Personal Area Networks (WPANs)</a:t>
            </a:r>
            <a:br>
              <a:rPr lang="en-US" altLang="en-US" dirty="0"/>
            </a:br>
            <a:endParaRPr lang="en-US" dirty="0"/>
          </a:p>
        </p:txBody>
      </p:sp>
      <p:sp>
        <p:nvSpPr>
          <p:cNvPr id="3" name="Content Placeholder 2"/>
          <p:cNvSpPr>
            <a:spLocks noGrp="1"/>
          </p:cNvSpPr>
          <p:nvPr>
            <p:ph idx="1"/>
          </p:nvPr>
        </p:nvSpPr>
        <p:spPr>
          <a:xfrm>
            <a:off x="228600" y="1142998"/>
            <a:ext cx="8686800" cy="5257801"/>
          </a:xfrm>
        </p:spPr>
        <p:txBody>
          <a:bodyPr/>
          <a:lstStyle/>
          <a:p>
            <a:r>
              <a:rPr lang="en-US" altLang="en-US" sz="1400" dirty="0">
                <a:solidFill>
                  <a:schemeClr val="tx2"/>
                </a:solidFill>
              </a:rPr>
              <a:t>Submission Title: [</a:t>
            </a:r>
            <a:r>
              <a:rPr lang="en-US" altLang="en-US" sz="1400" dirty="0">
                <a:solidFill>
                  <a:srgbClr val="FF0000"/>
                </a:solidFill>
              </a:rPr>
              <a:t>Liaison Report on 802.18 for May 2016</a:t>
            </a:r>
            <a:r>
              <a:rPr lang="en-US" altLang="en-US" sz="1400" dirty="0">
                <a:solidFill>
                  <a:schemeClr val="tx2"/>
                </a:solidFill>
              </a:rPr>
              <a:t>]	</a:t>
            </a:r>
          </a:p>
          <a:p>
            <a:r>
              <a:rPr lang="en-US" altLang="en-US" sz="1400" dirty="0">
                <a:solidFill>
                  <a:schemeClr val="tx2"/>
                </a:solidFill>
              </a:rPr>
              <a:t>Date Submitted: [</a:t>
            </a:r>
            <a:r>
              <a:rPr lang="en-US" altLang="en-US" sz="1400" dirty="0">
                <a:solidFill>
                  <a:srgbClr val="FF0000"/>
                </a:solidFill>
              </a:rPr>
              <a:t>19 May, 2016</a:t>
            </a:r>
            <a:r>
              <a:rPr lang="en-US" altLang="en-US" sz="1400" dirty="0"/>
              <a:t>]</a:t>
            </a:r>
            <a:r>
              <a:rPr lang="en-US" altLang="en-US" sz="1400" dirty="0">
                <a:solidFill>
                  <a:srgbClr val="FF0000"/>
                </a:solidFill>
              </a:rPr>
              <a:t> </a:t>
            </a:r>
            <a:r>
              <a:rPr lang="en-US" altLang="en-US" sz="1400" dirty="0">
                <a:solidFill>
                  <a:schemeClr val="tx2"/>
                </a:solidFill>
              </a:rPr>
              <a:t>	</a:t>
            </a:r>
          </a:p>
          <a:p>
            <a:r>
              <a:rPr lang="en-US" altLang="en-US" sz="1400" dirty="0">
                <a:solidFill>
                  <a:schemeClr val="tx2"/>
                </a:solidFill>
              </a:rPr>
              <a:t>Source: [</a:t>
            </a:r>
            <a:r>
              <a:rPr lang="en-US" altLang="en-US" sz="1400" dirty="0">
                <a:solidFill>
                  <a:srgbClr val="FF0000"/>
                </a:solidFill>
              </a:rPr>
              <a:t>Jay Holcomb 802.18</a:t>
            </a:r>
            <a:r>
              <a:rPr lang="en-US" altLang="en-US" sz="1400" dirty="0">
                <a:solidFill>
                  <a:schemeClr val="tx2"/>
                </a:solidFill>
              </a:rPr>
              <a:t>] Company [</a:t>
            </a:r>
            <a:r>
              <a:rPr lang="en-US" altLang="en-US" sz="1400" dirty="0">
                <a:solidFill>
                  <a:srgbClr val="FF0000"/>
                </a:solidFill>
              </a:rPr>
              <a:t>Itron, Inc.</a:t>
            </a:r>
            <a:r>
              <a:rPr lang="en-US" altLang="en-US" sz="1400" dirty="0">
                <a:solidFill>
                  <a:schemeClr val="tx2"/>
                </a:solidFill>
              </a:rPr>
              <a:t>]</a:t>
            </a:r>
          </a:p>
          <a:p>
            <a:r>
              <a:rPr lang="en-US" altLang="en-US" sz="1400" dirty="0">
                <a:solidFill>
                  <a:schemeClr val="tx2"/>
                </a:solidFill>
              </a:rPr>
              <a:t>Address [</a:t>
            </a:r>
            <a:r>
              <a:rPr lang="en-US" altLang="en-US" sz="1400" dirty="0">
                <a:solidFill>
                  <a:srgbClr val="FF0000"/>
                </a:solidFill>
              </a:rPr>
              <a:t>Liberty Lake (Spokane), WA 99019</a:t>
            </a:r>
            <a:r>
              <a:rPr lang="en-US" altLang="en-US" sz="1400" dirty="0">
                <a:solidFill>
                  <a:schemeClr val="tx2"/>
                </a:solidFill>
              </a:rPr>
              <a:t>]</a:t>
            </a:r>
          </a:p>
          <a:p>
            <a:r>
              <a:rPr lang="en-US" altLang="en-US" sz="1400" dirty="0">
                <a:solidFill>
                  <a:schemeClr val="tx2"/>
                </a:solidFill>
              </a:rPr>
              <a:t>Voice:[</a:t>
            </a:r>
            <a:r>
              <a:rPr lang="en-US" altLang="en-US" sz="1400" dirty="0">
                <a:solidFill>
                  <a:srgbClr val="FF0000"/>
                </a:solidFill>
              </a:rPr>
              <a:t>509-891-3281</a:t>
            </a:r>
            <a:r>
              <a:rPr lang="en-US" altLang="en-US" sz="1400" dirty="0">
                <a:solidFill>
                  <a:schemeClr val="tx2"/>
                </a:solidFill>
              </a:rPr>
              <a:t>], FAX: [</a:t>
            </a:r>
            <a:r>
              <a:rPr lang="en-US" altLang="en-US" sz="1400" dirty="0">
                <a:solidFill>
                  <a:srgbClr val="FF0000"/>
                </a:solidFill>
              </a:rPr>
              <a:t>509-891-3896</a:t>
            </a:r>
            <a:r>
              <a:rPr lang="en-US" altLang="en-US" sz="1400" dirty="0">
                <a:solidFill>
                  <a:schemeClr val="tx2"/>
                </a:solidFill>
              </a:rPr>
              <a:t>], E-Mail:[</a:t>
            </a:r>
            <a:r>
              <a:rPr lang="en-US" altLang="en-US" sz="1400" dirty="0">
                <a:solidFill>
                  <a:srgbClr val="FF0000"/>
                </a:solidFill>
              </a:rPr>
              <a:t>jay.holcomb@itron.com </a:t>
            </a:r>
            <a:r>
              <a:rPr lang="en-US" altLang="en-US" sz="1400" dirty="0">
                <a:solidFill>
                  <a:schemeClr val="tx2"/>
                </a:solidFill>
              </a:rPr>
              <a:t>]	</a:t>
            </a:r>
          </a:p>
          <a:p>
            <a:pPr>
              <a:spcBef>
                <a:spcPts val="600"/>
              </a:spcBef>
              <a:spcAft>
                <a:spcPts val="600"/>
              </a:spcAft>
            </a:pPr>
            <a:r>
              <a:rPr lang="en-US" altLang="en-US" sz="1400" dirty="0">
                <a:solidFill>
                  <a:schemeClr val="tx2"/>
                </a:solidFill>
              </a:rPr>
              <a:t>Re: [</a:t>
            </a:r>
            <a:r>
              <a:rPr lang="en-US" altLang="en-US" sz="1400" dirty="0">
                <a:solidFill>
                  <a:srgbClr val="FF0000"/>
                </a:solidFill>
              </a:rPr>
              <a:t>Liaison Report on 802.18 for May, 2016</a:t>
            </a:r>
            <a:r>
              <a:rPr lang="en-US" altLang="en-US" sz="1400" dirty="0">
                <a:solidFill>
                  <a:schemeClr val="tx2"/>
                </a:solidFill>
              </a:rPr>
              <a:t>]</a:t>
            </a:r>
          </a:p>
          <a:p>
            <a:pPr>
              <a:spcBef>
                <a:spcPts val="100"/>
              </a:spcBef>
              <a:spcAft>
                <a:spcPts val="100"/>
              </a:spcAft>
            </a:pPr>
            <a:r>
              <a:rPr lang="en-US" altLang="en-US" sz="1400"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sz="1400" dirty="0">
                <a:solidFill>
                  <a:schemeClr val="accent2"/>
                </a:solidFill>
              </a:rPr>
              <a:t>[Note: Contributions that are not responsive to this section of the template, and contributions which do</a:t>
            </a:r>
          </a:p>
          <a:p>
            <a:r>
              <a:rPr lang="en-US" altLang="en-US" sz="1400" dirty="0">
                <a:solidFill>
                  <a:schemeClr val="accent2"/>
                </a:solidFill>
              </a:rPr>
              <a:t>not address the topic under which they are submitted, may be refused or consigned to the “General Contributions” area.]	</a:t>
            </a:r>
            <a:endParaRPr lang="en-US" altLang="en-US" sz="1400" dirty="0">
              <a:solidFill>
                <a:schemeClr val="tx2"/>
              </a:solidFill>
            </a:endParaRPr>
          </a:p>
          <a:p>
            <a:pPr>
              <a:spcBef>
                <a:spcPts val="600"/>
              </a:spcBef>
              <a:spcAft>
                <a:spcPts val="600"/>
              </a:spcAft>
            </a:pPr>
            <a:r>
              <a:rPr lang="en-US" altLang="en-US" sz="1400" dirty="0">
                <a:solidFill>
                  <a:schemeClr val="tx2"/>
                </a:solidFill>
              </a:rPr>
              <a:t>Abstract:	[</a:t>
            </a:r>
            <a:r>
              <a:rPr lang="en-US" altLang="en-US" sz="1400" dirty="0">
                <a:solidFill>
                  <a:srgbClr val="FF0000"/>
                </a:solidFill>
              </a:rPr>
              <a:t>Liaison Report on 802.18 for May, 2016.</a:t>
            </a:r>
            <a:r>
              <a:rPr lang="en-US" altLang="en-US" sz="1400" dirty="0">
                <a:solidFill>
                  <a:schemeClr val="tx2"/>
                </a:solidFill>
              </a:rPr>
              <a:t>]</a:t>
            </a:r>
          </a:p>
          <a:p>
            <a:pPr>
              <a:spcBef>
                <a:spcPts val="600"/>
              </a:spcBef>
              <a:spcAft>
                <a:spcPts val="600"/>
              </a:spcAft>
            </a:pPr>
            <a:r>
              <a:rPr lang="en-US" altLang="en-US" sz="1400" dirty="0">
                <a:solidFill>
                  <a:schemeClr val="tx2"/>
                </a:solidFill>
              </a:rPr>
              <a:t>Purpose:	[</a:t>
            </a:r>
            <a:r>
              <a:rPr lang="en-US" altLang="en-US" sz="1400" dirty="0">
                <a:solidFill>
                  <a:srgbClr val="FF0000"/>
                </a:solidFill>
              </a:rPr>
              <a:t>Informative</a:t>
            </a:r>
            <a:r>
              <a:rPr lang="en-US" altLang="en-US" sz="1400" dirty="0">
                <a:solidFill>
                  <a:schemeClr val="tx2"/>
                </a:solidFill>
              </a:rPr>
              <a:t>]</a:t>
            </a:r>
          </a:p>
          <a:p>
            <a:r>
              <a:rPr lang="en-US" altLang="en-US" sz="1400" dirty="0">
                <a:solidFill>
                  <a:schemeClr val="tx2"/>
                </a:solidFill>
              </a:rPr>
              <a:t>Notice: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400" dirty="0">
                <a:solidFill>
                  <a:schemeClr val="tx2"/>
                </a:solidFill>
              </a:rPr>
              <a:t>Release:	The contributor acknowledges and accepts that this contribution becomes the property of IEEE and may be made publicly available by P802.15.	</a:t>
            </a:r>
          </a:p>
          <a:p>
            <a:endParaRPr lang="en-US" sz="1200" dirty="0"/>
          </a:p>
        </p:txBody>
      </p:sp>
      <p:sp>
        <p:nvSpPr>
          <p:cNvPr id="5" name="Footer Placeholder 4"/>
          <p:cNvSpPr>
            <a:spLocks noGrp="1"/>
          </p:cNvSpPr>
          <p:nvPr>
            <p:ph type="ftr" sz="quarter" idx="11"/>
          </p:nvPr>
        </p:nvSpPr>
        <p:spPr/>
        <p:txBody>
          <a:bodyPr/>
          <a:lstStyle/>
          <a:p>
            <a:r>
              <a:rPr lang="en-US"/>
              <a:t>Jay Holcomb, Itron, Inc.</a:t>
            </a:r>
            <a:endParaRPr lang="en-US" dirty="0"/>
          </a:p>
        </p:txBody>
      </p:sp>
      <p:sp>
        <p:nvSpPr>
          <p:cNvPr id="6" name="Slide Number Placeholder 5"/>
          <p:cNvSpPr>
            <a:spLocks noGrp="1"/>
          </p:cNvSpPr>
          <p:nvPr>
            <p:ph type="sldNum" sz="quarter" idx="12"/>
          </p:nvPr>
        </p:nvSpPr>
        <p:spPr/>
        <p:txBody>
          <a:bodyPr/>
          <a:lstStyle/>
          <a:p>
            <a:r>
              <a:rPr lang="en-US"/>
              <a:t>Slide </a:t>
            </a:r>
            <a:fld id="{AA8A01DF-F7FD-444B-8432-819BBAFADCAE}" type="slidenum">
              <a:rPr lang="en-US" smtClean="0"/>
              <a:pPr/>
              <a:t>8</a:t>
            </a:fld>
            <a:endParaRPr lang="en-US"/>
          </a:p>
        </p:txBody>
      </p:sp>
      <p:sp>
        <p:nvSpPr>
          <p:cNvPr id="9" name="Rectangle 2"/>
          <p:cNvSpPr>
            <a:spLocks noChangeArrowheads="1"/>
          </p:cNvSpPr>
          <p:nvPr/>
        </p:nvSpPr>
        <p:spPr bwMode="auto">
          <a:xfrm>
            <a:off x="280987" y="6208713"/>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dirty="0">
                <a:solidFill>
                  <a:schemeClr val="accent2"/>
                </a:solidFill>
              </a:rPr>
              <a:t>NOTE: Update all </a:t>
            </a:r>
            <a:r>
              <a:rPr lang="en-US" altLang="en-US" sz="1400" dirty="0">
                <a:solidFill>
                  <a:srgbClr val="FF0000"/>
                </a:solidFill>
              </a:rPr>
              <a:t>red</a:t>
            </a:r>
            <a:r>
              <a:rPr lang="en-US" altLang="en-US" sz="1400" dirty="0">
                <a:solidFill>
                  <a:schemeClr val="accent2"/>
                </a:solidFill>
              </a:rPr>
              <a:t> fields replacing with your information; they are required. This is a manual update in appropriate</a:t>
            </a:r>
          </a:p>
          <a:p>
            <a:pPr algn="ctr"/>
            <a:r>
              <a:rPr lang="en-US" altLang="en-US" sz="1400" dirty="0">
                <a:solidFill>
                  <a:schemeClr val="accent2"/>
                </a:solidFill>
              </a:rPr>
              <a:t>fields.  All Blue fields are informational and are to be deleted. </a:t>
            </a:r>
            <a:r>
              <a:rPr lang="en-US" altLang="en-US" sz="1400" dirty="0">
                <a:solidFill>
                  <a:schemeClr val="tx2"/>
                </a:solidFill>
              </a:rPr>
              <a:t>Black</a:t>
            </a:r>
            <a:r>
              <a:rPr lang="en-US" altLang="en-US" sz="1400" dirty="0">
                <a:solidFill>
                  <a:schemeClr val="accent2"/>
                </a:solidFill>
              </a:rPr>
              <a:t> stays. After updating delete this box/paragraph.</a:t>
            </a:r>
          </a:p>
        </p:txBody>
      </p:sp>
    </p:spTree>
    <p:extLst>
      <p:ext uri="{BB962C8B-B14F-4D97-AF65-F5344CB8AC3E}">
        <p14:creationId xmlns:p14="http://schemas.microsoft.com/office/powerpoint/2010/main" val="1837153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Backup slides</a:t>
            </a:r>
          </a:p>
        </p:txBody>
      </p:sp>
      <p:sp>
        <p:nvSpPr>
          <p:cNvPr id="3" name="Content Placeholder 2"/>
          <p:cNvSpPr>
            <a:spLocks noGrp="1"/>
          </p:cNvSpPr>
          <p:nvPr>
            <p:ph idx="1"/>
          </p:nvPr>
        </p:nvSpPr>
        <p:spPr>
          <a:xfrm>
            <a:off x="657225" y="1827214"/>
            <a:ext cx="7770813" cy="4495800"/>
          </a:xfrm>
        </p:spPr>
        <p:txBody>
          <a:bodyPr/>
          <a:lstStyle/>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January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Footer Placeholder 6"/>
          <p:cNvSpPr>
            <a:spLocks noGrp="1"/>
          </p:cNvSpPr>
          <p:nvPr>
            <p:ph type="ftr" idx="14"/>
          </p:nvPr>
        </p:nvSpPr>
        <p:spPr/>
        <p:txBody>
          <a:bodyPr/>
          <a:lstStyle/>
          <a:p>
            <a:endParaRPr lang="en-GB" dirty="0"/>
          </a:p>
        </p:txBody>
      </p:sp>
      <p:sp>
        <p:nvSpPr>
          <p:cNvPr id="8" name="Content Placeholder 2"/>
          <p:cNvSpPr txBox="1">
            <a:spLocks/>
          </p:cNvSpPr>
          <p:nvPr/>
        </p:nvSpPr>
        <p:spPr bwMode="auto">
          <a:xfrm>
            <a:off x="685800" y="1752600"/>
            <a:ext cx="7772400" cy="4572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u="sng" dirty="0"/>
              <a:t>WRC Agenda Item 1.12</a:t>
            </a:r>
            <a:r>
              <a:rPr lang="en-US" sz="1600" dirty="0"/>
              <a:t>:  to consider possible global or regional harmonized frequency bands, to the maximum extent possible, for the implementation of evolving Intelligent Transport Systems (ITS) under existing mobile-service allocations, in accordance with Resolution 237 (WRC-15);</a:t>
            </a:r>
          </a:p>
          <a:p>
            <a:r>
              <a:rPr lang="en-US" sz="1600" dirty="0"/>
              <a:t> </a:t>
            </a:r>
          </a:p>
          <a:p>
            <a:r>
              <a:rPr lang="en-US" sz="1600" u="sng" dirty="0"/>
              <a:t>WRC Agenda Item 1.13</a:t>
            </a:r>
            <a:r>
              <a:rPr lang="en-US" sz="1600" dirty="0"/>
              <a:t>:  to consider identification of frequency bands for the future development of International Mobile Telecommunications (IMT), including possible additional allocations to the mobile service on a primary basis, in accordance with Resolution 238 (WRC- 15);</a:t>
            </a:r>
          </a:p>
          <a:p>
            <a:r>
              <a:rPr lang="en-US" sz="1600" dirty="0"/>
              <a:t> </a:t>
            </a:r>
          </a:p>
          <a:p>
            <a:r>
              <a:rPr lang="en-US" sz="1600" u="sng" dirty="0"/>
              <a:t>WRC Agenda Item 1.14</a:t>
            </a:r>
            <a:r>
              <a:rPr lang="en-US" sz="1600" dirty="0"/>
              <a:t>:  to consider, on the basis of ITU-R studies in accordance with Resolution 160 (WRC-15), appropriate regulatory actions for high-altitude platform stations (HAPS), within existing fixed-service allocations</a:t>
            </a:r>
            <a:endParaRPr lang="en-US" altLang="en-US" sz="1600" b="1" kern="0" dirty="0"/>
          </a:p>
        </p:txBody>
      </p:sp>
    </p:spTree>
    <p:extLst>
      <p:ext uri="{BB962C8B-B14F-4D97-AF65-F5344CB8AC3E}">
        <p14:creationId xmlns:p14="http://schemas.microsoft.com/office/powerpoint/2010/main" val="743035639"/>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1909</TotalTime>
  <Words>675</Words>
  <Application>Microsoft Office PowerPoint</Application>
  <PresentationFormat>On-screen Show (4:3)</PresentationFormat>
  <Paragraphs>136</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ＭＳ Ｐゴシック</vt:lpstr>
      <vt:lpstr>Arial</vt:lpstr>
      <vt:lpstr>Times New Roman</vt:lpstr>
      <vt:lpstr>802-18-Submission</vt:lpstr>
      <vt:lpstr>Project: IEEE P802.15 Working Group for Wireless Personal Area Networks (WPANs) </vt:lpstr>
      <vt:lpstr>Items Reviewed/Discussed in the RR-TAG</vt:lpstr>
      <vt:lpstr>Items Reviewed/Discussed in the RR-TAG-2</vt:lpstr>
      <vt:lpstr>Documents Approved</vt:lpstr>
      <vt:lpstr>Next</vt:lpstr>
      <vt:lpstr>802.18 Meeting Close</vt:lpstr>
      <vt:lpstr>Back up slides</vt:lpstr>
      <vt:lpstr>Project: IEEE P802.15 Working Group for Wireless Personal Area Networks (WPANs) </vt:lpstr>
      <vt:lpstr>Backup slides</vt:lpstr>
      <vt:lpstr>Backup slides</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from 802.18</dc:title>
  <dc:creator>John H Notor</dc:creator>
  <cp:keywords>Sept 2017</cp:keywords>
  <cp:lastModifiedBy>Holcomb, Jay</cp:lastModifiedBy>
  <cp:revision>484</cp:revision>
  <cp:lastPrinted>2012-05-17T14:33:36Z</cp:lastPrinted>
  <dcterms:created xsi:type="dcterms:W3CDTF">2012-05-17T18:49:07Z</dcterms:created>
  <dcterms:modified xsi:type="dcterms:W3CDTF">2017-09-15T02:00:26Z</dcterms:modified>
</cp:coreProperties>
</file>