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7"/>
  </p:notesMasterIdLst>
  <p:handoutMasterIdLst>
    <p:handoutMasterId r:id="rId8"/>
  </p:handoutMasterIdLst>
  <p:sldIdLst>
    <p:sldId id="259" r:id="rId2"/>
    <p:sldId id="273" r:id="rId3"/>
    <p:sldId id="274" r:id="rId4"/>
    <p:sldId id="275" r:id="rId5"/>
    <p:sldId id="276" r:id="rId6"/>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CDC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5" autoAdjust="0"/>
    <p:restoredTop sz="94660"/>
  </p:normalViewPr>
  <p:slideViewPr>
    <p:cSldViewPr>
      <p:cViewPr>
        <p:scale>
          <a:sx n="66" d="100"/>
          <a:sy n="66" d="100"/>
        </p:scale>
        <p:origin x="-1452" y="-186"/>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86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732878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January 2017</a:t>
            </a:r>
            <a:endParaRPr lang="en-US" altLang="en-US" dirty="0"/>
          </a:p>
        </p:txBody>
      </p:sp>
    </p:spTree>
    <p:extLst>
      <p:ext uri="{BB962C8B-B14F-4D97-AF65-F5344CB8AC3E}">
        <p14:creationId xmlns:p14="http://schemas.microsoft.com/office/powerpoint/2010/main" val="14542897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
        <p:nvSpPr>
          <p:cNvPr id="8"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pPr algn="ctr"/>
            <a:r>
              <a:rPr lang="en-US" altLang="en-US" smtClean="0"/>
              <a:t>January 2017</a:t>
            </a:r>
            <a:endParaRPr lang="en-US" altLang="en-US" dirty="0"/>
          </a:p>
        </p:txBody>
      </p:sp>
    </p:spTree>
    <p:extLst>
      <p:ext uri="{BB962C8B-B14F-4D97-AF65-F5344CB8AC3E}">
        <p14:creationId xmlns:p14="http://schemas.microsoft.com/office/powerpoint/2010/main" val="24672664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r>
              <a:rPr lang="en-US" altLang="ko-KR" smtClean="0"/>
              <a:t>January 2017</a:t>
            </a:r>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r>
              <a:rPr lang="en-US" altLang="ko-KR" smtClean="0"/>
              <a:t>January 2017</a:t>
            </a:r>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ko-KR" smtClean="0"/>
              <a:t>January 2017</a:t>
            </a:r>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2017</a:t>
            </a:r>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r>
              <a:rPr lang="en-US" altLang="ko-KR" smtClean="0"/>
              <a:t>January 2017</a:t>
            </a:r>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January 2017</a:t>
            </a:r>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56" r:id="rId13"/>
    <p:sldLayoutId id="2147483657" r:id="rId14"/>
  </p:sldLayoutIdLst>
  <p:hf hdr="0" ftr="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0" y="377825"/>
            <a:ext cx="1600200" cy="215900"/>
          </a:xfrm>
        </p:spPr>
        <p:txBody>
          <a:bodyPr/>
          <a:lstStyle/>
          <a:p>
            <a:pPr algn="ctr"/>
            <a:r>
              <a:rPr lang="en-US" altLang="en-US" dirty="0" smtClean="0">
                <a:solidFill>
                  <a:schemeClr val="tx1"/>
                </a:solidFill>
              </a:rPr>
              <a:t>September 2017</a:t>
            </a:r>
            <a:endParaRPr lang="en-US" altLang="en-US" dirty="0">
              <a:solidFill>
                <a:schemeClr val="tx1"/>
              </a:solidFill>
            </a:endParaRPr>
          </a:p>
        </p:txBody>
      </p:sp>
      <p:sp>
        <p:nvSpPr>
          <p:cNvPr id="6" name="Slide Number Placeholder 3"/>
          <p:cNvSpPr>
            <a:spLocks noGrp="1"/>
          </p:cNvSpPr>
          <p:nvPr>
            <p:ph type="sldNum" sz="quarter" idx="4294967295"/>
          </p:nvPr>
        </p:nvSpPr>
        <p:spPr>
          <a:xfrm>
            <a:off x="7848601" y="6476999"/>
            <a:ext cx="1295400" cy="180975"/>
          </a:xfrm>
        </p:spPr>
        <p:txBody>
          <a:bodyPr/>
          <a:lstStyle/>
          <a:p>
            <a:r>
              <a:rPr lang="en-US" altLang="en-US" dirty="0">
                <a:solidFill>
                  <a:schemeClr val="tx1"/>
                </a:solidFill>
              </a:rPr>
              <a:t>Slide </a:t>
            </a:r>
            <a:fld id="{3CA57235-9295-4494-BA5D-3D862F91E8D2}" type="slidenum">
              <a:rPr lang="en-US" altLang="en-US">
                <a:solidFill>
                  <a:schemeClr val="tx1"/>
                </a:solidFill>
              </a:rPr>
              <a:pPr/>
              <a:t>1</a:t>
            </a:fld>
            <a:endParaRPr lang="en-US" altLang="en-US" dirty="0">
              <a:solidFill>
                <a:schemeClr val="tx1"/>
              </a:solidFill>
            </a:endParaRPr>
          </a:p>
        </p:txBody>
      </p:sp>
      <p:sp>
        <p:nvSpPr>
          <p:cNvPr id="27651" name="Rectangle 3"/>
          <p:cNvSpPr>
            <a:spLocks noChangeArrowheads="1"/>
          </p:cNvSpPr>
          <p:nvPr/>
        </p:nvSpPr>
        <p:spPr bwMode="auto">
          <a:xfrm>
            <a:off x="76200" y="609600"/>
            <a:ext cx="8991600" cy="5570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smtClean="0"/>
          </a:p>
          <a:p>
            <a:r>
              <a:rPr lang="en-US" altLang="en-US" sz="1600" b="1" dirty="0" smtClean="0"/>
              <a:t>Submission Title:</a:t>
            </a:r>
            <a:r>
              <a:rPr lang="en-US" altLang="en-US" sz="1600" dirty="0" smtClean="0"/>
              <a:t> </a:t>
            </a:r>
            <a:r>
              <a:rPr lang="en-US" altLang="en-US" sz="1800" b="1" dirty="0" smtClean="0"/>
              <a:t>Consideration Issues for </a:t>
            </a:r>
            <a:r>
              <a:rPr lang="en-US" altLang="en-US" sz="1800" b="1" dirty="0"/>
              <a:t>Long Range High Speed OCC for Vehicular </a:t>
            </a:r>
            <a:r>
              <a:rPr lang="en-US" altLang="en-US" sz="1800" b="1" dirty="0" smtClean="0"/>
              <a:t>Communications</a:t>
            </a:r>
            <a:endParaRPr lang="en-US" altLang="ko-KR" sz="1600" b="1" dirty="0" smtClean="0"/>
          </a:p>
          <a:p>
            <a:r>
              <a:rPr lang="en-US" altLang="ko-KR" sz="1600" dirty="0" smtClean="0"/>
              <a:t>                      	     </a:t>
            </a:r>
          </a:p>
          <a:p>
            <a:pPr algn="just"/>
            <a:r>
              <a:rPr lang="en-US" altLang="en-US" sz="1600" b="1" dirty="0" smtClean="0"/>
              <a:t>Date </a:t>
            </a:r>
            <a:r>
              <a:rPr lang="en-US" altLang="en-US" sz="1600" b="1" dirty="0"/>
              <a:t>Submitted: </a:t>
            </a:r>
            <a:r>
              <a:rPr lang="en-US" altLang="en-US" sz="1600" dirty="0" smtClean="0"/>
              <a:t>September 2017</a:t>
            </a:r>
            <a:r>
              <a:rPr lang="en-US" altLang="en-US" sz="1600" dirty="0"/>
              <a:t>	</a:t>
            </a:r>
            <a:endParaRPr lang="en-US" altLang="en-US" sz="1600" dirty="0" smtClean="0"/>
          </a:p>
          <a:p>
            <a:pPr algn="just"/>
            <a:r>
              <a:rPr lang="en-US" altLang="en-US" sz="1600" b="1" dirty="0" smtClean="0"/>
              <a:t>Source:</a:t>
            </a:r>
            <a:r>
              <a:rPr lang="en-US" altLang="en-US" sz="1600" dirty="0"/>
              <a:t> </a:t>
            </a:r>
            <a:r>
              <a:rPr lang="en-US" altLang="en-US" sz="1600" dirty="0" err="1" smtClean="0"/>
              <a:t>Yeong</a:t>
            </a:r>
            <a:r>
              <a:rPr lang="en-US" altLang="en-US" sz="1600" dirty="0" smtClean="0"/>
              <a:t> </a:t>
            </a:r>
            <a:r>
              <a:rPr lang="en-US" altLang="en-US" sz="1600" dirty="0"/>
              <a:t>Min Jang [</a:t>
            </a:r>
            <a:r>
              <a:rPr lang="en-US" altLang="en-US" sz="1600" dirty="0" err="1"/>
              <a:t>Kookmin</a:t>
            </a:r>
            <a:r>
              <a:rPr lang="en-US" altLang="en-US" sz="1600" dirty="0"/>
              <a:t> University].</a:t>
            </a:r>
            <a:endParaRPr lang="en-US" altLang="en-US" sz="1600" dirty="0" smtClean="0"/>
          </a:p>
          <a:p>
            <a:pPr algn="just"/>
            <a:endParaRPr lang="en-US" altLang="en-US" sz="1600" dirty="0" smtClean="0"/>
          </a:p>
          <a:p>
            <a:pPr algn="just"/>
            <a:r>
              <a:rPr lang="en-US" altLang="en-US" sz="1600" dirty="0" smtClean="0"/>
              <a:t>Contact: +82-2-910-5068	E-Mail: yjang@kookmin.ac.kr</a:t>
            </a:r>
            <a:r>
              <a:rPr lang="en-US" altLang="en-US" sz="1600" dirty="0"/>
              <a:t>	</a:t>
            </a:r>
          </a:p>
          <a:p>
            <a:pPr algn="just">
              <a:spcBef>
                <a:spcPts val="600"/>
              </a:spcBef>
              <a:spcAft>
                <a:spcPts val="600"/>
              </a:spcAft>
            </a:pPr>
            <a:r>
              <a:rPr lang="en-US" altLang="en-US" sz="1600" b="1" dirty="0"/>
              <a:t>Re</a:t>
            </a:r>
            <a:r>
              <a:rPr lang="en-US" altLang="en-US" sz="1600" b="1" dirty="0" smtClean="0"/>
              <a:t>:</a:t>
            </a:r>
            <a:endParaRPr lang="en-US" altLang="en-US" sz="1600" dirty="0"/>
          </a:p>
          <a:p>
            <a:pPr algn="just">
              <a:spcBef>
                <a:spcPts val="600"/>
              </a:spcBef>
              <a:spcAft>
                <a:spcPts val="600"/>
              </a:spcAft>
            </a:pPr>
            <a:r>
              <a:rPr lang="en-US" altLang="en-US" sz="1600" b="1" dirty="0" smtClean="0"/>
              <a:t>Abstract</a:t>
            </a:r>
            <a:r>
              <a:rPr lang="en-US" altLang="en-US" sz="1600" b="1" dirty="0"/>
              <a:t>:</a:t>
            </a:r>
            <a:r>
              <a:rPr lang="en-US" altLang="en-US" sz="1600" dirty="0"/>
              <a:t>	This document contains the output of the Vehicular Assistant Technology (VAT) Interest Group, intended to describe the use cases, requirements, and technical feasibility of Optical Wireless Communications in 802.15. </a:t>
            </a:r>
            <a:endParaRPr lang="en-US" altLang="en-US" sz="1600" dirty="0" smtClean="0"/>
          </a:p>
          <a:p>
            <a:pPr algn="just">
              <a:spcBef>
                <a:spcPts val="600"/>
              </a:spcBef>
              <a:spcAft>
                <a:spcPts val="600"/>
              </a:spcAft>
            </a:pPr>
            <a:r>
              <a:rPr lang="en-US" altLang="en-US" sz="1600" b="1" dirty="0" smtClean="0"/>
              <a:t>Purpose: </a:t>
            </a:r>
            <a:r>
              <a:rPr lang="en-US" sz="1600" dirty="0"/>
              <a:t>Press release announcing confirmation </a:t>
            </a:r>
            <a:r>
              <a:rPr lang="en-US" sz="1600" dirty="0" smtClean="0"/>
              <a:t>of VAT IG</a:t>
            </a:r>
            <a:r>
              <a:rPr lang="en-US" altLang="en-US" sz="1600" dirty="0"/>
              <a:t>	</a:t>
            </a:r>
          </a:p>
          <a:p>
            <a:pPr algn="just"/>
            <a:r>
              <a:rPr lang="en-US" altLang="en-US" sz="1600" b="1" dirty="0" smtClean="0"/>
              <a:t>Notice:</a:t>
            </a:r>
            <a:r>
              <a:rPr lang="en-US" altLang="en-US" sz="1600" dirty="0" smtClean="0"/>
              <a:t>	This </a:t>
            </a:r>
            <a:r>
              <a:rPr lang="en-US" altLang="en-US" sz="16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r>
              <a:rPr lang="en-US" altLang="en-US" sz="1600" b="1" dirty="0"/>
              <a:t>Release:</a:t>
            </a:r>
            <a:r>
              <a:rPr lang="en-US" altLang="en-US" sz="1600" dirty="0"/>
              <a:t>	The contributor acknowledges and accepts that this contribution becomes the property of IEEE and may be made publicly available by </a:t>
            </a:r>
            <a:r>
              <a:rPr lang="en-US" altLang="en-US" sz="1600" dirty="0" smtClean="0"/>
              <a:t>P802.15</a:t>
            </a:r>
            <a:r>
              <a:rPr lang="en-US" altLang="en-US" sz="1600" dirty="0"/>
              <a:t>.	</a:t>
            </a:r>
          </a:p>
        </p:txBody>
      </p:sp>
      <p:sp>
        <p:nvSpPr>
          <p:cNvPr id="8" name="Date Placeholder 1"/>
          <p:cNvSpPr txBox="1">
            <a:spLocks/>
          </p:cNvSpPr>
          <p:nvPr/>
        </p:nvSpPr>
        <p:spPr bwMode="auto">
          <a:xfrm>
            <a:off x="5638800" y="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a:t>
            </a:r>
            <a:r>
              <a:rPr kumimoji="0" lang="en-US" altLang="en-US" sz="1400" b="1" i="0" u="none" strike="noStrike" kern="1200" cap="none" spc="0" normalizeH="0" noProof="0" dirty="0" smtClean="0">
                <a:ln>
                  <a:noFill/>
                </a:ln>
                <a:effectLst/>
                <a:uLnTx/>
                <a:uFillTx/>
                <a:latin typeface="Times New Roman" panose="02020603050405020304" pitchFamily="18" charset="0"/>
                <a:ea typeface="+mn-ea"/>
                <a:cs typeface="+mn-cs"/>
              </a:rPr>
              <a:t> </a:t>
            </a:r>
            <a:r>
              <a:rPr lang="en-US" sz="1400" b="1" dirty="0"/>
              <a:t>15-17-0527-00-0vat</a:t>
            </a:r>
            <a:endParaRPr kumimoji="0" lang="en-US" altLang="en-US" sz="1400" b="1" i="0" u="none" strike="noStrike" kern="1200" cap="none" spc="0" normalizeH="0" baseline="0" noProof="0" dirty="0">
              <a:ln>
                <a:noFill/>
              </a:ln>
              <a:effectLst/>
              <a:uLnTx/>
              <a:uFillTx/>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152400"/>
            <a:ext cx="8210550" cy="1325563"/>
          </a:xfrm>
        </p:spPr>
        <p:txBody>
          <a:bodyPr>
            <a:normAutofit/>
          </a:bodyPr>
          <a:lstStyle/>
          <a:p>
            <a:r>
              <a:rPr lang="en-US" dirty="0"/>
              <a:t>IEEE P802.15 VAT Study </a:t>
            </a:r>
            <a:r>
              <a:rPr lang="en-US" dirty="0" smtClean="0"/>
              <a:t>Group</a:t>
            </a:r>
            <a:endParaRPr lang="en-US" dirty="0"/>
          </a:p>
        </p:txBody>
      </p:sp>
      <p:sp>
        <p:nvSpPr>
          <p:cNvPr id="4" name="Content Placeholder 2"/>
          <p:cNvSpPr>
            <a:spLocks noGrp="1"/>
          </p:cNvSpPr>
          <p:nvPr>
            <p:ph idx="1"/>
          </p:nvPr>
        </p:nvSpPr>
        <p:spPr>
          <a:xfrm>
            <a:off x="609600" y="1447800"/>
            <a:ext cx="7886700" cy="3429000"/>
          </a:xfrm>
        </p:spPr>
        <p:txBody>
          <a:bodyPr>
            <a:normAutofit/>
          </a:bodyPr>
          <a:lstStyle/>
          <a:p>
            <a:pPr marL="72000">
              <a:spcBef>
                <a:spcPts val="600"/>
              </a:spcBef>
              <a:spcAft>
                <a:spcPts val="600"/>
              </a:spcAft>
              <a:buFont typeface="Wingdings" pitchFamily="2" charset="2"/>
              <a:buChar char="q"/>
            </a:pPr>
            <a:r>
              <a:rPr lang="en-US" dirty="0" smtClean="0">
                <a:latin typeface="Times New Roman" pitchFamily="18" charset="0"/>
                <a:cs typeface="Times New Roman" pitchFamily="18" charset="0"/>
              </a:rPr>
              <a:t> Scenario Topology</a:t>
            </a:r>
          </a:p>
          <a:p>
            <a:pPr marL="622300" lvl="1" indent="-258763">
              <a:spcBef>
                <a:spcPts val="600"/>
              </a:spcBef>
              <a:spcAft>
                <a:spcPts val="600"/>
              </a:spcAft>
            </a:pPr>
            <a:r>
              <a:rPr lang="en-US" dirty="0" smtClean="0">
                <a:latin typeface="Times New Roman" pitchFamily="18" charset="0"/>
                <a:cs typeface="Times New Roman" pitchFamily="18" charset="0"/>
              </a:rPr>
              <a:t>Vehicle to Vehicle </a:t>
            </a:r>
          </a:p>
          <a:p>
            <a:pPr marL="622300" lvl="1" indent="-258763">
              <a:spcBef>
                <a:spcPts val="600"/>
              </a:spcBef>
              <a:spcAft>
                <a:spcPts val="600"/>
              </a:spcAft>
            </a:pPr>
            <a:r>
              <a:rPr lang="en-US" dirty="0" smtClean="0">
                <a:latin typeface="Times New Roman" pitchFamily="18" charset="0"/>
                <a:cs typeface="Times New Roman" pitchFamily="18" charset="0"/>
              </a:rPr>
              <a:t>Infrastructure to Vehicle</a:t>
            </a:r>
          </a:p>
          <a:p>
            <a:pPr marL="72000">
              <a:spcBef>
                <a:spcPts val="600"/>
              </a:spcBef>
              <a:spcAft>
                <a:spcPts val="600"/>
              </a:spcAft>
              <a:buFont typeface="Wingdings" pitchFamily="2" charset="2"/>
              <a:buChar char="q"/>
            </a:pPr>
            <a:r>
              <a:rPr lang="en-US" dirty="0" smtClean="0">
                <a:latin typeface="Times New Roman" pitchFamily="18" charset="0"/>
                <a:cs typeface="Times New Roman" pitchFamily="18" charset="0"/>
              </a:rPr>
              <a:t> MAC mode</a:t>
            </a:r>
          </a:p>
          <a:p>
            <a:pPr marL="643500" lvl="2" indent="-342900">
              <a:spcBef>
                <a:spcPts val="600"/>
              </a:spcBef>
              <a:spcAft>
                <a:spcPts val="600"/>
              </a:spcAft>
            </a:pPr>
            <a:r>
              <a:rPr lang="en-US" dirty="0" smtClean="0">
                <a:latin typeface="Times New Roman" pitchFamily="18" charset="0"/>
                <a:cs typeface="Times New Roman" pitchFamily="18" charset="0"/>
              </a:rPr>
              <a:t>Broadcasting</a:t>
            </a:r>
            <a:endParaRPr lang="en-US" dirty="0">
              <a:latin typeface="Times New Roman" pitchFamily="18" charset="0"/>
              <a:cs typeface="Times New Roman" pitchFamily="18" charset="0"/>
            </a:endParaRPr>
          </a:p>
          <a:p>
            <a:pPr marL="72000" lvl="1"/>
            <a:endParaRPr lang="en-US"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886200"/>
            <a:ext cx="7536834"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Date Placeholder 1"/>
          <p:cNvSpPr txBox="1">
            <a:spLocks/>
          </p:cNvSpPr>
          <p:nvPr/>
        </p:nvSpPr>
        <p:spPr bwMode="auto">
          <a:xfrm>
            <a:off x="5638800" y="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a:t>
            </a:r>
            <a:r>
              <a:rPr kumimoji="0" lang="en-US" altLang="en-US" sz="1400" b="1" i="0" u="none" strike="noStrike" kern="1200" cap="none" spc="0" normalizeH="0" noProof="0" dirty="0" smtClean="0">
                <a:ln>
                  <a:noFill/>
                </a:ln>
                <a:effectLst/>
                <a:uLnTx/>
                <a:uFillTx/>
                <a:latin typeface="Times New Roman" panose="02020603050405020304" pitchFamily="18" charset="0"/>
                <a:ea typeface="+mn-ea"/>
                <a:cs typeface="+mn-cs"/>
              </a:rPr>
              <a:t> </a:t>
            </a:r>
            <a:r>
              <a:rPr lang="en-US" sz="1400" b="1" dirty="0"/>
              <a:t>15-17-0527-00-0vat</a:t>
            </a:r>
            <a:endParaRPr kumimoji="0" lang="en-US" altLang="en-US" sz="1400" b="1" i="0" u="none" strike="noStrike" kern="1200" cap="none" spc="0" normalizeH="0" baseline="0" noProof="0" dirty="0">
              <a:ln>
                <a:noFill/>
              </a:ln>
              <a:effectLst/>
              <a:uLnTx/>
              <a:uFillTx/>
            </a:endParaRPr>
          </a:p>
        </p:txBody>
      </p:sp>
      <p:cxnSp>
        <p:nvCxnSpPr>
          <p:cNvPr id="6" name="Straight Connector 5"/>
          <p:cNvCxnSpPr/>
          <p:nvPr/>
        </p:nvCxnSpPr>
        <p:spPr bwMode="auto">
          <a:xfrm>
            <a:off x="215900" y="3810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6461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152400"/>
            <a:ext cx="8210550" cy="1325563"/>
          </a:xfrm>
        </p:spPr>
        <p:txBody>
          <a:bodyPr>
            <a:normAutofit/>
          </a:bodyPr>
          <a:lstStyle/>
          <a:p>
            <a:r>
              <a:rPr lang="en-US" dirty="0"/>
              <a:t>IEEE P802.15 VAT Study </a:t>
            </a:r>
            <a:r>
              <a:rPr lang="en-US" dirty="0" smtClean="0"/>
              <a:t>Group</a:t>
            </a:r>
            <a:endParaRPr lang="en-US" dirty="0"/>
          </a:p>
        </p:txBody>
      </p:sp>
      <p:sp>
        <p:nvSpPr>
          <p:cNvPr id="4" name="Content Placeholder 2"/>
          <p:cNvSpPr>
            <a:spLocks noGrp="1"/>
          </p:cNvSpPr>
          <p:nvPr>
            <p:ph idx="1"/>
          </p:nvPr>
        </p:nvSpPr>
        <p:spPr>
          <a:xfrm>
            <a:off x="609600" y="1447800"/>
            <a:ext cx="7886700" cy="1984375"/>
          </a:xfrm>
        </p:spPr>
        <p:txBody>
          <a:bodyPr>
            <a:normAutofit lnSpcReduction="10000"/>
          </a:bodyPr>
          <a:lstStyle/>
          <a:p>
            <a:pPr>
              <a:buFont typeface="Wingdings" pitchFamily="2" charset="2"/>
              <a:buChar char="q"/>
            </a:pPr>
            <a:r>
              <a:rPr lang="en-US" dirty="0" smtClean="0">
                <a:latin typeface="Times New Roman" pitchFamily="18" charset="0"/>
                <a:cs typeface="Times New Roman" pitchFamily="18" charset="0"/>
              </a:rPr>
              <a:t>Optical wavelength for Communication channel</a:t>
            </a:r>
          </a:p>
          <a:p>
            <a:pPr lvl="1"/>
            <a:r>
              <a:rPr lang="en-US" dirty="0" smtClean="0">
                <a:latin typeface="Times New Roman" pitchFamily="18" charset="0"/>
                <a:cs typeface="Times New Roman" pitchFamily="18" charset="0"/>
              </a:rPr>
              <a:t>Visible Light band</a:t>
            </a:r>
          </a:p>
          <a:p>
            <a:pPr lvl="1"/>
            <a:r>
              <a:rPr lang="en-US" dirty="0" smtClean="0">
                <a:latin typeface="Times New Roman" pitchFamily="18" charset="0"/>
                <a:cs typeface="Times New Roman" pitchFamily="18" charset="0"/>
              </a:rPr>
              <a:t>IR band</a:t>
            </a:r>
          </a:p>
          <a:p>
            <a:pPr lvl="1"/>
            <a:r>
              <a:rPr lang="en-US" dirty="0" smtClean="0">
                <a:latin typeface="Times New Roman" pitchFamily="18" charset="0"/>
                <a:cs typeface="Times New Roman" pitchFamily="18" charset="0"/>
              </a:rPr>
              <a:t>Near IR band</a:t>
            </a:r>
          </a:p>
          <a:p>
            <a:pPr lvl="1"/>
            <a:r>
              <a:rPr lang="en-US" dirty="0" smtClean="0">
                <a:latin typeface="Times New Roman" pitchFamily="18" charset="0"/>
                <a:cs typeface="Times New Roman" pitchFamily="18" charset="0"/>
              </a:rPr>
              <a:t>Laser technology (for eye safety: Class 1, 1M, 2, 2M)</a:t>
            </a:r>
            <a:endParaRPr lang="en-US" dirty="0">
              <a:latin typeface="Times New Roman" pitchFamily="18" charset="0"/>
              <a:cs typeface="Times New Roman" pitchFamily="18" charset="0"/>
            </a:endParaRPr>
          </a:p>
        </p:txBody>
      </p:sp>
      <p:sp>
        <p:nvSpPr>
          <p:cNvPr id="5" name="Rectangle 4"/>
          <p:cNvSpPr/>
          <p:nvPr/>
        </p:nvSpPr>
        <p:spPr>
          <a:xfrm>
            <a:off x="6400800" y="6172200"/>
            <a:ext cx="2356414" cy="276999"/>
          </a:xfrm>
          <a:prstGeom prst="rect">
            <a:avLst/>
          </a:prstGeom>
        </p:spPr>
        <p:txBody>
          <a:bodyPr wrap="none">
            <a:spAutoFit/>
          </a:bodyPr>
          <a:lstStyle/>
          <a:p>
            <a:r>
              <a:rPr lang="en-US" dirty="0"/>
              <a:t>http://noirlaser.com/laser-standards</a:t>
            </a:r>
          </a:p>
        </p:txBody>
      </p:sp>
      <p:pic>
        <p:nvPicPr>
          <p:cNvPr id="6" name="Picture 2" descr="laser mode eye safety에 대한 이미지 검색결과"/>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3619" y="3542713"/>
            <a:ext cx="4967181" cy="3124200"/>
          </a:xfrm>
          <a:prstGeom prst="rect">
            <a:avLst/>
          </a:prstGeom>
          <a:noFill/>
          <a:extLst>
            <a:ext uri="{909E8E84-426E-40DD-AFC4-6F175D3DCCD1}">
              <a14:hiddenFill xmlns:a14="http://schemas.microsoft.com/office/drawing/2010/main">
                <a:solidFill>
                  <a:srgbClr val="FFFFFF"/>
                </a:solidFill>
              </a14:hiddenFill>
            </a:ext>
          </a:extLst>
        </p:spPr>
      </p:pic>
      <p:sp>
        <p:nvSpPr>
          <p:cNvPr id="7" name="Date Placeholder 1"/>
          <p:cNvSpPr txBox="1">
            <a:spLocks/>
          </p:cNvSpPr>
          <p:nvPr/>
        </p:nvSpPr>
        <p:spPr bwMode="auto">
          <a:xfrm>
            <a:off x="5638800" y="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a:t>
            </a:r>
            <a:r>
              <a:rPr kumimoji="0" lang="en-US" altLang="en-US" sz="1400" b="1" i="0" u="none" strike="noStrike" kern="1200" cap="none" spc="0" normalizeH="0" noProof="0" dirty="0" smtClean="0">
                <a:ln>
                  <a:noFill/>
                </a:ln>
                <a:effectLst/>
                <a:uLnTx/>
                <a:uFillTx/>
                <a:latin typeface="Times New Roman" panose="02020603050405020304" pitchFamily="18" charset="0"/>
                <a:ea typeface="+mn-ea"/>
                <a:cs typeface="+mn-cs"/>
              </a:rPr>
              <a:t> </a:t>
            </a:r>
            <a:r>
              <a:rPr lang="en-US" sz="1400" b="1" dirty="0"/>
              <a:t>15-17-0527-00-0vat</a:t>
            </a:r>
            <a:endParaRPr kumimoji="0" lang="en-US" altLang="en-US" sz="1400" b="1" i="0" u="none" strike="noStrike" kern="1200" cap="none" spc="0" normalizeH="0" baseline="0" noProof="0" dirty="0">
              <a:ln>
                <a:noFill/>
              </a:ln>
              <a:effectLst/>
              <a:uLnTx/>
              <a:uFillTx/>
            </a:endParaRPr>
          </a:p>
        </p:txBody>
      </p:sp>
      <p:cxnSp>
        <p:nvCxnSpPr>
          <p:cNvPr id="8" name="Straight Connector 7"/>
          <p:cNvCxnSpPr/>
          <p:nvPr/>
        </p:nvCxnSpPr>
        <p:spPr bwMode="auto">
          <a:xfrm>
            <a:off x="215900" y="3810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2532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152400"/>
            <a:ext cx="8210550" cy="1325563"/>
          </a:xfrm>
        </p:spPr>
        <p:txBody>
          <a:bodyPr>
            <a:normAutofit/>
          </a:bodyPr>
          <a:lstStyle/>
          <a:p>
            <a:r>
              <a:rPr lang="en-US" dirty="0"/>
              <a:t>IEEE P802.15 VAT Study </a:t>
            </a:r>
            <a:r>
              <a:rPr lang="en-US" dirty="0" smtClean="0"/>
              <a:t>Group</a:t>
            </a:r>
            <a:endParaRPr lang="en-US" dirty="0"/>
          </a:p>
        </p:txBody>
      </p:sp>
      <p:sp>
        <p:nvSpPr>
          <p:cNvPr id="4" name="Content Placeholder 2"/>
          <p:cNvSpPr>
            <a:spLocks noGrp="1"/>
          </p:cNvSpPr>
          <p:nvPr>
            <p:ph idx="1"/>
          </p:nvPr>
        </p:nvSpPr>
        <p:spPr>
          <a:xfrm>
            <a:off x="609600" y="1447800"/>
            <a:ext cx="7886700" cy="3429000"/>
          </a:xfrm>
        </p:spPr>
        <p:txBody>
          <a:bodyPr>
            <a:normAutofit fontScale="85000" lnSpcReduction="20000"/>
          </a:bodyPr>
          <a:lstStyle/>
          <a:p>
            <a:pPr>
              <a:spcBef>
                <a:spcPts val="600"/>
              </a:spcBef>
              <a:spcAft>
                <a:spcPts val="600"/>
              </a:spcAft>
              <a:buFont typeface="Wingdings" pitchFamily="2" charset="2"/>
              <a:buChar char="q"/>
            </a:pPr>
            <a:r>
              <a:rPr lang="en-US" dirty="0" smtClean="0">
                <a:latin typeface="Times New Roman" pitchFamily="18" charset="0"/>
                <a:cs typeface="Times New Roman" pitchFamily="18" charset="0"/>
              </a:rPr>
              <a:t> Technical requirement</a:t>
            </a:r>
          </a:p>
          <a:p>
            <a:pPr lvl="1">
              <a:spcBef>
                <a:spcPts val="600"/>
              </a:spcBef>
              <a:spcAft>
                <a:spcPts val="600"/>
              </a:spcAft>
            </a:pPr>
            <a:r>
              <a:rPr lang="en-US" dirty="0" smtClean="0">
                <a:solidFill>
                  <a:srgbClr val="FF0000"/>
                </a:solidFill>
                <a:latin typeface="Times New Roman" pitchFamily="18" charset="0"/>
                <a:cs typeface="Times New Roman" pitchFamily="18" charset="0"/>
              </a:rPr>
              <a:t>High </a:t>
            </a:r>
            <a:r>
              <a:rPr lang="en-US" dirty="0" smtClean="0">
                <a:solidFill>
                  <a:srgbClr val="FF0000"/>
                </a:solidFill>
                <a:latin typeface="Times New Roman" pitchFamily="18" charset="0"/>
                <a:cs typeface="Times New Roman" pitchFamily="18" charset="0"/>
              </a:rPr>
              <a:t>mobility</a:t>
            </a:r>
          </a:p>
          <a:p>
            <a:pPr lvl="1">
              <a:spcBef>
                <a:spcPts val="600"/>
              </a:spcBef>
              <a:spcAft>
                <a:spcPts val="600"/>
              </a:spcAft>
            </a:pPr>
            <a:r>
              <a:rPr lang="en-US" dirty="0" smtClean="0">
                <a:solidFill>
                  <a:srgbClr val="FF0000"/>
                </a:solidFill>
                <a:latin typeface="Times New Roman" pitchFamily="18" charset="0"/>
                <a:cs typeface="Times New Roman" pitchFamily="18" charset="0"/>
              </a:rPr>
              <a:t>High data rate (up to 100Mbps)</a:t>
            </a:r>
            <a:endParaRPr lang="en-US" dirty="0" smtClean="0">
              <a:solidFill>
                <a:srgbClr val="FF0000"/>
              </a:solidFill>
              <a:latin typeface="Times New Roman" pitchFamily="18" charset="0"/>
              <a:cs typeface="Times New Roman" pitchFamily="18" charset="0"/>
            </a:endParaRPr>
          </a:p>
          <a:p>
            <a:pPr lvl="1">
              <a:spcBef>
                <a:spcPts val="600"/>
              </a:spcBef>
              <a:spcAft>
                <a:spcPts val="600"/>
              </a:spcAft>
            </a:pPr>
            <a:r>
              <a:rPr lang="en-US" dirty="0" smtClean="0">
                <a:latin typeface="Times New Roman" pitchFamily="18" charset="0"/>
                <a:cs typeface="Times New Roman" pitchFamily="18" charset="0"/>
              </a:rPr>
              <a:t>Different environment conditions</a:t>
            </a:r>
          </a:p>
          <a:p>
            <a:pPr lvl="1">
              <a:spcBef>
                <a:spcPts val="600"/>
              </a:spcBef>
              <a:spcAft>
                <a:spcPts val="600"/>
              </a:spcAft>
            </a:pPr>
            <a:r>
              <a:rPr lang="en-US" dirty="0" smtClean="0">
                <a:solidFill>
                  <a:srgbClr val="FF0000"/>
                </a:solidFill>
                <a:latin typeface="Times New Roman" pitchFamily="18" charset="0"/>
                <a:cs typeface="Times New Roman" pitchFamily="18" charset="0"/>
              </a:rPr>
              <a:t>Communication range (up to 100m)</a:t>
            </a:r>
          </a:p>
          <a:p>
            <a:pPr lvl="1">
              <a:spcBef>
                <a:spcPts val="600"/>
              </a:spcBef>
              <a:spcAft>
                <a:spcPts val="600"/>
              </a:spcAft>
            </a:pPr>
            <a:r>
              <a:rPr lang="en-US" dirty="0" smtClean="0">
                <a:latin typeface="Times New Roman" pitchFamily="18" charset="0"/>
                <a:cs typeface="Times New Roman" pitchFamily="18" charset="0"/>
              </a:rPr>
              <a:t>Low overhead protocol </a:t>
            </a:r>
          </a:p>
          <a:p>
            <a:pPr lvl="1">
              <a:spcBef>
                <a:spcPts val="600"/>
              </a:spcBef>
              <a:spcAft>
                <a:spcPts val="600"/>
              </a:spcAft>
            </a:pPr>
            <a:r>
              <a:rPr lang="en-US" dirty="0" smtClean="0">
                <a:latin typeface="Times New Roman" pitchFamily="18" charset="0"/>
                <a:cs typeface="Times New Roman" pitchFamily="18" charset="0"/>
              </a:rPr>
              <a:t>Coexisting with RF system ( Bluetooth, </a:t>
            </a:r>
            <a:r>
              <a:rPr lang="en-US" dirty="0" err="1" smtClean="0">
                <a:latin typeface="Times New Roman" pitchFamily="18" charset="0"/>
                <a:cs typeface="Times New Roman" pitchFamily="18" charset="0"/>
              </a:rPr>
              <a:t>WiFi</a:t>
            </a:r>
            <a:r>
              <a:rPr lang="en-US" dirty="0" smtClean="0">
                <a:latin typeface="Times New Roman" pitchFamily="18" charset="0"/>
                <a:cs typeface="Times New Roman" pitchFamily="18" charset="0"/>
              </a:rPr>
              <a:t>, 3GPP)</a:t>
            </a:r>
          </a:p>
          <a:p>
            <a:pPr lvl="1">
              <a:spcBef>
                <a:spcPts val="600"/>
              </a:spcBef>
              <a:spcAft>
                <a:spcPts val="600"/>
              </a:spcAft>
            </a:pPr>
            <a:r>
              <a:rPr lang="en-US" dirty="0" smtClean="0">
                <a:latin typeface="Times New Roman" pitchFamily="18" charset="0"/>
                <a:cs typeface="Times New Roman" pitchFamily="18" charset="0"/>
              </a:rPr>
              <a:t>Flicker free on optical channel</a:t>
            </a:r>
          </a:p>
          <a:p>
            <a:pPr lvl="1">
              <a:spcBef>
                <a:spcPts val="600"/>
              </a:spcBef>
              <a:spcAft>
                <a:spcPts val="600"/>
              </a:spcAft>
            </a:pPr>
            <a:r>
              <a:rPr lang="en-US" dirty="0" smtClean="0">
                <a:latin typeface="Times New Roman" pitchFamily="18" charset="0"/>
                <a:cs typeface="Times New Roman" pitchFamily="18" charset="0"/>
              </a:rPr>
              <a:t>MIMO technique( For multiple link connection)</a:t>
            </a:r>
          </a:p>
          <a:p>
            <a:pPr lvl="1">
              <a:spcBef>
                <a:spcPts val="600"/>
              </a:spcBef>
              <a:spcAft>
                <a:spcPts val="600"/>
              </a:spcAft>
            </a:pPr>
            <a:endParaRPr lang="en-US" dirty="0" smtClean="0">
              <a:latin typeface="Times New Roman" pitchFamily="18" charset="0"/>
              <a:cs typeface="Times New Roman" pitchFamily="18" charset="0"/>
            </a:endParaRPr>
          </a:p>
          <a:p>
            <a:pPr lvl="1">
              <a:spcBef>
                <a:spcPts val="600"/>
              </a:spcBef>
              <a:spcAft>
                <a:spcPts val="600"/>
              </a:spcAft>
            </a:pPr>
            <a:endParaRPr lang="en-US" dirty="0">
              <a:latin typeface="Times New Roman" pitchFamily="18" charset="0"/>
              <a:cs typeface="Times New Roman" pitchFamily="18" charset="0"/>
            </a:endParaRPr>
          </a:p>
        </p:txBody>
      </p:sp>
      <p:sp>
        <p:nvSpPr>
          <p:cNvPr id="5" name="Date Placeholder 1"/>
          <p:cNvSpPr txBox="1">
            <a:spLocks/>
          </p:cNvSpPr>
          <p:nvPr/>
        </p:nvSpPr>
        <p:spPr bwMode="auto">
          <a:xfrm>
            <a:off x="5638800" y="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a:t>
            </a:r>
            <a:r>
              <a:rPr kumimoji="0" lang="en-US" altLang="en-US" sz="1400" b="1" i="0" u="none" strike="noStrike" kern="1200" cap="none" spc="0" normalizeH="0" noProof="0" dirty="0" smtClean="0">
                <a:ln>
                  <a:noFill/>
                </a:ln>
                <a:effectLst/>
                <a:uLnTx/>
                <a:uFillTx/>
                <a:latin typeface="Times New Roman" panose="02020603050405020304" pitchFamily="18" charset="0"/>
                <a:ea typeface="+mn-ea"/>
                <a:cs typeface="+mn-cs"/>
              </a:rPr>
              <a:t> </a:t>
            </a:r>
            <a:r>
              <a:rPr lang="en-US" sz="1400" b="1" dirty="0"/>
              <a:t>15-17-0527-00-0vat</a:t>
            </a:r>
            <a:endParaRPr kumimoji="0" lang="en-US" altLang="en-US" sz="1400" b="1" i="0" u="none" strike="noStrike" kern="1200" cap="none" spc="0" normalizeH="0" baseline="0" noProof="0" dirty="0">
              <a:ln>
                <a:noFill/>
              </a:ln>
              <a:effectLst/>
              <a:uLnTx/>
              <a:uFillTx/>
            </a:endParaRPr>
          </a:p>
        </p:txBody>
      </p:sp>
      <p:cxnSp>
        <p:nvCxnSpPr>
          <p:cNvPr id="6" name="Straight Connector 5"/>
          <p:cNvCxnSpPr/>
          <p:nvPr/>
        </p:nvCxnSpPr>
        <p:spPr bwMode="auto">
          <a:xfrm>
            <a:off x="215900" y="3810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57659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152400"/>
            <a:ext cx="8210550" cy="1325563"/>
          </a:xfrm>
        </p:spPr>
        <p:txBody>
          <a:bodyPr>
            <a:normAutofit/>
          </a:bodyPr>
          <a:lstStyle/>
          <a:p>
            <a:r>
              <a:rPr lang="en-US" dirty="0"/>
              <a:t>IEEE P802.15 VAT Study </a:t>
            </a:r>
            <a:r>
              <a:rPr lang="en-US" dirty="0" smtClean="0"/>
              <a:t>Group</a:t>
            </a:r>
            <a:endParaRPr lang="en-US" dirty="0"/>
          </a:p>
        </p:txBody>
      </p:sp>
      <p:sp>
        <p:nvSpPr>
          <p:cNvPr id="4" name="Content Placeholder 2"/>
          <p:cNvSpPr>
            <a:spLocks noGrp="1"/>
          </p:cNvSpPr>
          <p:nvPr>
            <p:ph idx="1"/>
          </p:nvPr>
        </p:nvSpPr>
        <p:spPr>
          <a:xfrm>
            <a:off x="457200" y="1447800"/>
            <a:ext cx="8039100" cy="3810000"/>
          </a:xfrm>
        </p:spPr>
        <p:txBody>
          <a:bodyPr>
            <a:normAutofit/>
          </a:bodyPr>
          <a:lstStyle/>
          <a:p>
            <a:pPr>
              <a:spcBef>
                <a:spcPts val="600"/>
              </a:spcBef>
              <a:spcAft>
                <a:spcPts val="600"/>
              </a:spcAft>
              <a:buFont typeface="Wingdings" pitchFamily="2" charset="2"/>
              <a:buChar char="q"/>
            </a:pPr>
            <a:r>
              <a:rPr lang="en-US" dirty="0" smtClean="0">
                <a:latin typeface="Times New Roman" pitchFamily="18" charset="0"/>
                <a:cs typeface="Times New Roman" pitchFamily="18" charset="0"/>
              </a:rPr>
              <a:t>Standard coexisting</a:t>
            </a:r>
          </a:p>
          <a:p>
            <a:pPr lvl="1">
              <a:spcBef>
                <a:spcPts val="600"/>
              </a:spcBef>
              <a:spcAft>
                <a:spcPts val="600"/>
              </a:spcAft>
            </a:pPr>
            <a:r>
              <a:rPr lang="en-US" dirty="0" smtClean="0">
                <a:latin typeface="Times New Roman" pitchFamily="18" charset="0"/>
                <a:cs typeface="Times New Roman" pitchFamily="18" charset="0"/>
              </a:rPr>
              <a:t>IEEE 802.15.4</a:t>
            </a:r>
          </a:p>
          <a:p>
            <a:pPr lvl="1">
              <a:spcBef>
                <a:spcPts val="600"/>
              </a:spcBef>
              <a:spcAft>
                <a:spcPts val="600"/>
              </a:spcAft>
            </a:pPr>
            <a:r>
              <a:rPr lang="en-US" dirty="0" smtClean="0">
                <a:latin typeface="Times New Roman" pitchFamily="18" charset="0"/>
                <a:cs typeface="Times New Roman" pitchFamily="18" charset="0"/>
              </a:rPr>
              <a:t>IEEE 802.15.7</a:t>
            </a:r>
          </a:p>
          <a:p>
            <a:pPr lvl="1">
              <a:spcBef>
                <a:spcPts val="600"/>
              </a:spcBef>
              <a:spcAft>
                <a:spcPts val="600"/>
              </a:spcAft>
            </a:pPr>
            <a:r>
              <a:rPr lang="en-US" dirty="0" smtClean="0">
                <a:latin typeface="Times New Roman" pitchFamily="18" charset="0"/>
                <a:cs typeface="Times New Roman" pitchFamily="18" charset="0"/>
              </a:rPr>
              <a:t>IEEE 802.15.7m</a:t>
            </a:r>
          </a:p>
          <a:p>
            <a:pPr lvl="1">
              <a:spcBef>
                <a:spcPts val="600"/>
              </a:spcBef>
              <a:spcAft>
                <a:spcPts val="600"/>
              </a:spcAft>
            </a:pPr>
            <a:r>
              <a:rPr lang="en-US" dirty="0" smtClean="0">
                <a:latin typeface="Times New Roman" pitchFamily="18" charset="0"/>
                <a:cs typeface="Times New Roman" pitchFamily="18" charset="0"/>
              </a:rPr>
              <a:t>IEEE </a:t>
            </a:r>
            <a:r>
              <a:rPr lang="en-US" dirty="0" smtClean="0">
                <a:latin typeface="Times New Roman" pitchFamily="18" charset="0"/>
                <a:cs typeface="Times New Roman" pitchFamily="18" charset="0"/>
              </a:rPr>
              <a:t>802.15.11</a:t>
            </a:r>
            <a:endParaRPr lang="en-US" dirty="0" smtClean="0">
              <a:latin typeface="Times New Roman" pitchFamily="18" charset="0"/>
              <a:cs typeface="Times New Roman" pitchFamily="18" charset="0"/>
            </a:endParaRPr>
          </a:p>
        </p:txBody>
      </p:sp>
      <p:sp>
        <p:nvSpPr>
          <p:cNvPr id="5" name="Date Placeholder 1"/>
          <p:cNvSpPr txBox="1">
            <a:spLocks/>
          </p:cNvSpPr>
          <p:nvPr/>
        </p:nvSpPr>
        <p:spPr bwMode="auto">
          <a:xfrm>
            <a:off x="5638800" y="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lgn="ctr">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a:t>
            </a:r>
            <a:r>
              <a:rPr kumimoji="0" lang="en-US" altLang="en-US" sz="1400" b="1" i="0" u="none" strike="noStrike" kern="1200" cap="none" spc="0" normalizeH="0" noProof="0" dirty="0" smtClean="0">
                <a:ln>
                  <a:noFill/>
                </a:ln>
                <a:effectLst/>
                <a:uLnTx/>
                <a:uFillTx/>
                <a:latin typeface="Times New Roman" panose="02020603050405020304" pitchFamily="18" charset="0"/>
                <a:ea typeface="+mn-ea"/>
                <a:cs typeface="+mn-cs"/>
              </a:rPr>
              <a:t> </a:t>
            </a:r>
            <a:r>
              <a:rPr lang="en-US" sz="1400" b="1" dirty="0"/>
              <a:t>15-17-0527-00-0vat</a:t>
            </a:r>
            <a:endParaRPr kumimoji="0" lang="en-US" altLang="en-US" sz="1400" b="1" i="0" u="none" strike="noStrike" kern="1200" cap="none" spc="0" normalizeH="0" baseline="0" noProof="0" dirty="0">
              <a:ln>
                <a:noFill/>
              </a:ln>
              <a:effectLst/>
              <a:uLnTx/>
              <a:uFillTx/>
            </a:endParaRPr>
          </a:p>
        </p:txBody>
      </p:sp>
      <p:cxnSp>
        <p:nvCxnSpPr>
          <p:cNvPr id="6" name="Straight Connector 5"/>
          <p:cNvCxnSpPr/>
          <p:nvPr/>
        </p:nvCxnSpPr>
        <p:spPr bwMode="auto">
          <a:xfrm>
            <a:off x="215900" y="3810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45105927"/>
      </p:ext>
    </p:extLst>
  </p:cSld>
  <p:clrMapOvr>
    <a:masterClrMapping/>
  </p:clrMapOvr>
</p:sld>
</file>

<file path=ppt/theme/theme1.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11511</TotalTime>
  <Words>198</Words>
  <Application>Microsoft Office PowerPoint</Application>
  <PresentationFormat>On-screen Show (4:3)</PresentationFormat>
  <Paragraphs>54</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디자인 사용자 지정</vt:lpstr>
      <vt:lpstr>PowerPoint Presentation</vt:lpstr>
      <vt:lpstr>IEEE P802.15 VAT Study Group</vt:lpstr>
      <vt:lpstr>IEEE P802.15 VAT Study Group</vt:lpstr>
      <vt:lpstr>IEEE P802.15 VAT Study Group</vt:lpstr>
      <vt:lpstr>IEEE P802.15 VAT Study Group</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TH</cp:lastModifiedBy>
  <cp:revision>711</cp:revision>
  <cp:lastPrinted>2015-12-29T06:55:16Z</cp:lastPrinted>
  <dcterms:created xsi:type="dcterms:W3CDTF">2015-01-04T22:39:23Z</dcterms:created>
  <dcterms:modified xsi:type="dcterms:W3CDTF">2017-09-13T02:00:10Z</dcterms:modified>
</cp:coreProperties>
</file>