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289" r:id="rId3"/>
    <p:sldId id="304" r:id="rId4"/>
    <p:sldId id="303" r:id="rId5"/>
    <p:sldId id="301"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432"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74" d="100"/>
          <a:sy n="74" d="100"/>
        </p:scale>
        <p:origin x="1506" y="72"/>
      </p:cViewPr>
      <p:guideLst>
        <p:guide orient="horz" pos="2160"/>
        <p:guide pos="2880"/>
        <p:guide orient="horz" pos="432"/>
      </p:guideLst>
    </p:cSldViewPr>
  </p:slideViewPr>
  <p:notesTextViewPr>
    <p:cViewPr>
      <p:scale>
        <a:sx n="100" d="100"/>
        <a:sy n="100" d="100"/>
      </p:scale>
      <p:origin x="0" y="0"/>
    </p:cViewPr>
  </p:notesTextViewPr>
  <p:notesViewPr>
    <p:cSldViewPr>
      <p:cViewPr varScale="1">
        <p:scale>
          <a:sx n="77" d="100"/>
          <a:sy n="77" d="100"/>
        </p:scale>
        <p:origin x="-3324" y="-7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9/13/2017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9/13/2017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9/13/2017</a:t>
            </a:fld>
            <a:endParaRPr lang="en-US"/>
          </a:p>
        </p:txBody>
      </p:sp>
      <p:sp>
        <p:nvSpPr>
          <p:cNvPr id="5" name="Footer Placeholder 4"/>
          <p:cNvSpPr>
            <a:spLocks noGrp="1"/>
          </p:cNvSpPr>
          <p:nvPr>
            <p:ph type="ftr" sz="quarter" idx="11"/>
          </p:nvPr>
        </p:nvSpPr>
        <p:spPr/>
        <p:txBody>
          <a:bodyPr/>
          <a:lstStyle/>
          <a:p>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6781800" y="6324600"/>
            <a:ext cx="19050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 </a:t>
            </a:r>
            <a:r>
              <a:rPr lang="en-US" sz="1400" b="1" dirty="0">
                <a:latin typeface="Times New Roman" pitchFamily="18" charset="0"/>
                <a:cs typeface="Times New Roman" pitchFamily="18" charset="0"/>
              </a:rPr>
              <a:t>2017</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15-17-0524-00-0vat</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9/13/2017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9/13/2017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 </a:t>
            </a:r>
            <a:r>
              <a:rPr lang="en-US" sz="1400" b="1" dirty="0">
                <a:latin typeface="Times New Roman" pitchFamily="18" charset="0"/>
                <a:cs typeface="Times New Roman" pitchFamily="18" charset="0"/>
              </a:rPr>
              <a:t>2017</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15-17-0524-00-0vat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6553200" y="6340475"/>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p>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9/13/2017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9/13/2017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9/13/2017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847756"/>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a:t>
            </a:r>
            <a:r>
              <a:rPr lang="en-US" sz="1600" b="1" dirty="0" smtClean="0">
                <a:latin typeface="Times New Roman" pitchFamily="18" charset="0"/>
                <a:cs typeface="Times New Roman" pitchFamily="18" charset="0"/>
              </a:rPr>
              <a:t>Title :</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Light Maker ID based Collision A</a:t>
            </a:r>
            <a:r>
              <a:rPr lang="en-US" sz="1600" dirty="0" smtClean="0">
                <a:latin typeface="Times New Roman" pitchFamily="18" charset="0"/>
                <a:cs typeface="Times New Roman" pitchFamily="18" charset="0"/>
              </a:rPr>
              <a:t>voidance </a:t>
            </a:r>
            <a:r>
              <a:rPr lang="en-US" sz="1600" dirty="0">
                <a:latin typeface="Times New Roman" pitchFamily="18" charset="0"/>
                <a:cs typeface="Times New Roman" pitchFamily="18" charset="0"/>
              </a:rPr>
              <a:t>on </a:t>
            </a:r>
            <a:r>
              <a:rPr lang="en-US" sz="1600" dirty="0" smtClean="0">
                <a:latin typeface="Times New Roman" pitchFamily="18" charset="0"/>
                <a:cs typeface="Times New Roman" pitchFamily="18" charset="0"/>
              </a:rPr>
              <a:t>Vehicle</a:t>
            </a:r>
            <a:endParaRPr lang="en-US" sz="1600" b="1" dirty="0" smtClean="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Submitted : </a:t>
            </a:r>
            <a:r>
              <a:rPr lang="en-US" sz="1600" dirty="0" smtClean="0">
                <a:latin typeface="Times New Roman" pitchFamily="18" charset="0"/>
                <a:cs typeface="Times New Roman" pitchFamily="18" charset="0"/>
              </a:rPr>
              <a:t>September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 : Jaesang cha (</a:t>
            </a:r>
            <a:r>
              <a:rPr lang="en-US" sz="1600" b="1" dirty="0">
                <a:latin typeface="Times New Roman" pitchFamily="18" charset="0"/>
                <a:cs typeface="Times New Roman" pitchFamily="18" charset="0"/>
              </a:rPr>
              <a:t>SNUST), Vinayagam </a:t>
            </a:r>
            <a:r>
              <a:rPr lang="en-US" sz="1600" b="1" dirty="0" smtClean="0">
                <a:latin typeface="Times New Roman" pitchFamily="18" charset="0"/>
                <a:cs typeface="Times New Roman" pitchFamily="18" charset="0"/>
              </a:rPr>
              <a:t>Mariappan (</a:t>
            </a:r>
            <a:r>
              <a:rPr lang="en-US" sz="1600" b="1" dirty="0">
                <a:latin typeface="Times New Roman" pitchFamily="18" charset="0"/>
                <a:cs typeface="Times New Roman" pitchFamily="18" charset="0"/>
              </a:rPr>
              <a:t>SNUST), </a:t>
            </a:r>
            <a:r>
              <a:rPr lang="en-US" sz="1600" b="1" dirty="0" err="1">
                <a:latin typeface="Times New Roman" pitchFamily="18" charset="0"/>
                <a:cs typeface="Times New Roman" pitchFamily="18" charset="0"/>
              </a:rPr>
              <a:t>Soonho</a:t>
            </a:r>
            <a:r>
              <a:rPr lang="en-US" sz="1600" b="1" dirty="0">
                <a:latin typeface="Times New Roman" pitchFamily="18" charset="0"/>
                <a:cs typeface="Times New Roman" pitchFamily="18" charset="0"/>
              </a:rPr>
              <a:t> </a:t>
            </a:r>
            <a:r>
              <a:rPr lang="en-US" sz="1600" b="1" dirty="0" smtClean="0">
                <a:latin typeface="Times New Roman" pitchFamily="18" charset="0"/>
                <a:cs typeface="Times New Roman" pitchFamily="18" charset="0"/>
              </a:rPr>
              <a:t>Jung (</a:t>
            </a:r>
            <a:r>
              <a:rPr lang="en-US" sz="1600" b="1" dirty="0">
                <a:latin typeface="Times New Roman" pitchFamily="18" charset="0"/>
                <a:cs typeface="Times New Roman" pitchFamily="18" charset="0"/>
              </a:rPr>
              <a:t>SNUST), </a:t>
            </a:r>
            <a:r>
              <a:rPr lang="en-US" sz="1600" b="1" dirty="0" err="1">
                <a:latin typeface="Times New Roman" pitchFamily="18" charset="0"/>
                <a:cs typeface="Times New Roman" pitchFamily="18" charset="0"/>
              </a:rPr>
              <a:t>Suhyung</a:t>
            </a:r>
            <a:r>
              <a:rPr lang="en-US" sz="1600" b="1" dirty="0">
                <a:latin typeface="Times New Roman" pitchFamily="18" charset="0"/>
                <a:cs typeface="Times New Roman" pitchFamily="18" charset="0"/>
              </a:rPr>
              <a:t> </a:t>
            </a:r>
            <a:r>
              <a:rPr lang="en-US" sz="1600" b="1" dirty="0" smtClean="0">
                <a:latin typeface="Times New Roman" pitchFamily="18" charset="0"/>
                <a:cs typeface="Times New Roman" pitchFamily="18" charset="0"/>
              </a:rPr>
              <a:t>Cho (</a:t>
            </a:r>
            <a:r>
              <a:rPr lang="en-US" sz="1600" b="1" dirty="0">
                <a:latin typeface="Times New Roman" pitchFamily="18" charset="0"/>
                <a:cs typeface="Times New Roman" pitchFamily="18" charset="0"/>
              </a:rPr>
              <a:t>Hans ENS Co., Ltd.), </a:t>
            </a:r>
            <a:r>
              <a:rPr lang="en-US" sz="1600" b="1" dirty="0" err="1">
                <a:latin typeface="Times New Roman" pitchFamily="18" charset="0"/>
                <a:cs typeface="Times New Roman" pitchFamily="18" charset="0"/>
              </a:rPr>
              <a:t>Kirhyong</a:t>
            </a:r>
            <a:r>
              <a:rPr lang="en-US" sz="1600" b="1" dirty="0">
                <a:latin typeface="Times New Roman" pitchFamily="18" charset="0"/>
                <a:cs typeface="Times New Roman" pitchFamily="18" charset="0"/>
              </a:rPr>
              <a:t> Kim (</a:t>
            </a:r>
            <a:r>
              <a:rPr lang="en-US" sz="1600" b="1" dirty="0" err="1">
                <a:latin typeface="Times New Roman" pitchFamily="18" charset="0"/>
                <a:cs typeface="Times New Roman" pitchFamily="18" charset="0"/>
              </a:rPr>
              <a:t>Seil</a:t>
            </a:r>
            <a:r>
              <a:rPr lang="en-US" sz="1600" b="1" dirty="0">
                <a:latin typeface="Times New Roman" pitchFamily="18" charset="0"/>
                <a:cs typeface="Times New Roman" pitchFamily="18" charset="0"/>
              </a:rPr>
              <a:t> Technologies Co., Ltd</a:t>
            </a:r>
            <a:r>
              <a:rPr lang="en-US" sz="1600" b="1" dirty="0" smtClean="0">
                <a:latin typeface="Times New Roman" pitchFamily="18" charset="0"/>
                <a:cs typeface="Times New Roman" pitchFamily="18" charset="0"/>
              </a:rPr>
              <a:t>.)</a:t>
            </a:r>
          </a:p>
          <a:p>
            <a:pPr marL="228600" algn="just"/>
            <a:endParaRPr lang="en-US" sz="1600"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 </a:t>
            </a:r>
            <a:r>
              <a:rPr lang="en-US" sz="1600" dirty="0">
                <a:latin typeface="Times New Roman" pitchFamily="18" charset="0"/>
                <a:cs typeface="Times New Roman" pitchFamily="18" charset="0"/>
              </a:rPr>
              <a:t>Contact Information: +82-2-970-6431, FAX: +82-2-970-6123, E-Mail: chajs@seoultech.ac.kr</a:t>
            </a:r>
            <a:r>
              <a:rPr lang="en-US" altLang="ko-KR" sz="1600" dirty="0" smtClean="0">
                <a:latin typeface="Times New Roman" pitchFamily="18" charset="0"/>
                <a:cs typeface="Times New Roman" pitchFamily="18" charset="0"/>
              </a:rPr>
              <a:t> </a:t>
            </a:r>
          </a:p>
          <a:p>
            <a:pPr marL="228600"/>
            <a:r>
              <a:rPr lang="en-US" sz="1600" b="1" dirty="0" smtClean="0">
                <a:latin typeface="Times New Roman" pitchFamily="18" charset="0"/>
                <a:cs typeface="Times New Roman" pitchFamily="18" charset="0"/>
              </a:rPr>
              <a:t>Re :</a:t>
            </a:r>
            <a:endParaRPr lang="en-US" sz="1600" b="1" dirty="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Abstract : </a:t>
            </a:r>
            <a:r>
              <a:rPr lang="en-US" sz="1600" dirty="0" smtClean="0">
                <a:latin typeface="Times New Roman" pitchFamily="18" charset="0"/>
                <a:cs typeface="Times New Roman" pitchFamily="18" charset="0"/>
              </a:rPr>
              <a:t>This </a:t>
            </a:r>
            <a:r>
              <a:rPr lang="en-US" sz="1600" dirty="0">
                <a:latin typeface="Times New Roman" pitchFamily="18" charset="0"/>
                <a:cs typeface="Times New Roman" pitchFamily="18" charset="0"/>
              </a:rPr>
              <a:t>documents introduce the </a:t>
            </a:r>
            <a:r>
              <a:rPr lang="en-US" sz="1600" dirty="0" smtClean="0">
                <a:latin typeface="Times New Roman" pitchFamily="18" charset="0"/>
                <a:cs typeface="Times New Roman" pitchFamily="18" charset="0"/>
              </a:rPr>
              <a:t>V2X/V2V communication model for vehicle collision avoidance methods </a:t>
            </a:r>
            <a:r>
              <a:rPr lang="en-US" sz="1600" dirty="0">
                <a:latin typeface="Times New Roman" pitchFamily="18" charset="0"/>
                <a:cs typeface="Times New Roman" pitchFamily="18" charset="0"/>
              </a:rPr>
              <a:t>for Vehicular Assistant </a:t>
            </a:r>
            <a:r>
              <a:rPr lang="en-US" sz="1600" dirty="0" smtClean="0">
                <a:latin typeface="Times New Roman" pitchFamily="18" charset="0"/>
                <a:cs typeface="Times New Roman" pitchFamily="18" charset="0"/>
              </a:rPr>
              <a:t>Technology (</a:t>
            </a:r>
            <a:r>
              <a:rPr lang="en-US" sz="1600" dirty="0">
                <a:latin typeface="Times New Roman" pitchFamily="18" charset="0"/>
                <a:cs typeface="Times New Roman" pitchFamily="18" charset="0"/>
              </a:rPr>
              <a:t>VAT). This proposed </a:t>
            </a:r>
            <a:r>
              <a:rPr lang="en-US" sz="1600" dirty="0" smtClean="0">
                <a:latin typeface="Times New Roman" pitchFamily="18" charset="0"/>
                <a:cs typeface="Times New Roman" pitchFamily="18" charset="0"/>
              </a:rPr>
              <a:t>VAT </a:t>
            </a:r>
            <a:r>
              <a:rPr lang="en-US" sz="1600" dirty="0" err="1" smtClean="0">
                <a:latin typeface="Times New Roman" pitchFamily="18" charset="0"/>
                <a:cs typeface="Times New Roman" pitchFamily="18" charset="0"/>
              </a:rPr>
              <a:t>LiFi</a:t>
            </a:r>
            <a:r>
              <a:rPr lang="en-US" sz="1600" dirty="0" smtClean="0">
                <a:latin typeface="Times New Roman" pitchFamily="18" charset="0"/>
                <a:cs typeface="Times New Roman" pitchFamily="18" charset="0"/>
              </a:rPr>
              <a:t>/</a:t>
            </a:r>
            <a:r>
              <a:rPr lang="en-US" sz="1600" dirty="0" err="1" smtClean="0">
                <a:latin typeface="Times New Roman" pitchFamily="18" charset="0"/>
                <a:cs typeface="Times New Roman" pitchFamily="18" charset="0"/>
              </a:rPr>
              <a:t>CamCom</a:t>
            </a:r>
            <a:r>
              <a:rPr lang="en-US" sz="1600" dirty="0" smtClean="0">
                <a:latin typeface="Times New Roman" pitchFamily="18" charset="0"/>
                <a:cs typeface="Times New Roman" pitchFamily="18" charset="0"/>
              </a:rPr>
              <a:t> technology can provide the vehicle safety controlled driving assistance using LED light marker on static and dynamic objects.</a:t>
            </a:r>
            <a:r>
              <a:rPr lang="en-US" sz="1600" dirty="0">
                <a:latin typeface="Times New Roman" pitchFamily="18" charset="0"/>
                <a:cs typeface="Times New Roman" pitchFamily="18" charset="0"/>
              </a:rPr>
              <a:t>	</a:t>
            </a:r>
          </a:p>
          <a:p>
            <a:pPr marL="228600">
              <a:spcBef>
                <a:spcPts val="600"/>
              </a:spcBef>
              <a:spcAft>
                <a:spcPts val="600"/>
              </a:spcAft>
            </a:pPr>
            <a:r>
              <a:rPr lang="en-US" sz="1600" b="1" dirty="0" smtClean="0">
                <a:latin typeface="Times New Roman" pitchFamily="18" charset="0"/>
                <a:cs typeface="Times New Roman" pitchFamily="18" charset="0"/>
              </a:rPr>
              <a:t>Purpose :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 conceptual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Vehicle  LiFi/CamCom Technology </a:t>
            </a:r>
            <a:r>
              <a:rPr lang="en-US" sz="1600" dirty="0">
                <a:latin typeface="Times New Roman" pitchFamily="18" charset="0"/>
                <a:cs typeface="Times New Roman" pitchFamily="18" charset="0"/>
              </a:rPr>
              <a:t>for </a:t>
            </a:r>
            <a:r>
              <a:rPr lang="en-US" altLang="en-US" sz="1600" dirty="0" smtClean="0">
                <a:latin typeface="Times New Roman" panose="02020603050405020304" pitchFamily="18" charset="0"/>
                <a:cs typeface="Times New Roman" panose="02020603050405020304" pitchFamily="18" charset="0"/>
              </a:rPr>
              <a:t>VAT </a:t>
            </a:r>
            <a:r>
              <a:rPr lang="en-US" altLang="en-US" sz="1600" dirty="0">
                <a:latin typeface="Times New Roman" panose="02020603050405020304" pitchFamily="18" charset="0"/>
                <a:cs typeface="Times New Roman" panose="02020603050405020304" pitchFamily="18" charset="0"/>
              </a:rPr>
              <a:t>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 :</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The 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Contents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2247900"/>
            <a:ext cx="8552645" cy="2362200"/>
          </a:xfrm>
        </p:spPr>
        <p:txBody>
          <a:bodyPr>
            <a:normAutofit/>
          </a:bodyPr>
          <a:lstStyle/>
          <a:p>
            <a:pPr>
              <a:lnSpc>
                <a:spcPct val="150000"/>
              </a:lnSpc>
            </a:pPr>
            <a:r>
              <a:rPr lang="en-US" altLang="ko-KR" sz="2200" dirty="0" smtClean="0">
                <a:latin typeface="Times New Roman" panose="02020603050405020304" pitchFamily="18" charset="0"/>
                <a:ea typeface="굴림" panose="020B0600000101010101" pitchFamily="50" charset="-127"/>
                <a:cs typeface="Times New Roman" panose="02020603050405020304" pitchFamily="18" charset="0"/>
              </a:rPr>
              <a:t>Vehicle Usages </a:t>
            </a:r>
            <a:r>
              <a:rPr lang="en-US" altLang="ko-KR" sz="2200" dirty="0">
                <a:latin typeface="Times New Roman" panose="02020603050405020304" pitchFamily="18" charset="0"/>
                <a:ea typeface="굴림" panose="020B0600000101010101" pitchFamily="50" charset="-127"/>
                <a:cs typeface="Times New Roman" panose="02020603050405020304" pitchFamily="18" charset="0"/>
              </a:rPr>
              <a:t>and Collision </a:t>
            </a:r>
            <a:r>
              <a:rPr lang="en-US" altLang="ko-KR" sz="2200" dirty="0" smtClean="0">
                <a:latin typeface="Times New Roman" panose="02020603050405020304" pitchFamily="18" charset="0"/>
                <a:ea typeface="굴림" panose="020B0600000101010101" pitchFamily="50" charset="-127"/>
                <a:cs typeface="Times New Roman" panose="02020603050405020304" pitchFamily="18" charset="0"/>
              </a:rPr>
              <a:t>Causes</a:t>
            </a:r>
          </a:p>
          <a:p>
            <a:pPr>
              <a:lnSpc>
                <a:spcPct val="150000"/>
              </a:lnSpc>
            </a:pPr>
            <a:r>
              <a:rPr lang="en-US" altLang="ko-KR" sz="2200" dirty="0" smtClean="0">
                <a:latin typeface="Times New Roman" panose="02020603050405020304" pitchFamily="18" charset="0"/>
                <a:cs typeface="Times New Roman" panose="02020603050405020304" pitchFamily="18" charset="0"/>
              </a:rPr>
              <a:t>Light Marker ID on Static/Dynamic Objects for Collision Avoidance </a:t>
            </a:r>
          </a:p>
          <a:p>
            <a:pPr>
              <a:lnSpc>
                <a:spcPct val="150000"/>
              </a:lnSpc>
            </a:pPr>
            <a:r>
              <a:rPr lang="en-US" altLang="ko-KR" sz="2200" dirty="0" smtClean="0">
                <a:latin typeface="Times New Roman" panose="02020603050405020304" pitchFamily="18" charset="0"/>
                <a:ea typeface="굴림" panose="020B0600000101010101" pitchFamily="50" charset="-127"/>
                <a:cs typeface="Times New Roman" panose="02020603050405020304" pitchFamily="18" charset="0"/>
              </a:rPr>
              <a:t>Conclusions</a:t>
            </a:r>
            <a:endParaRPr lang="en-US" altLang="ko-KR" sz="22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191000" y="6400800"/>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Tree>
    <p:extLst>
      <p:ext uri="{BB962C8B-B14F-4D97-AF65-F5344CB8AC3E}">
        <p14:creationId xmlns:p14="http://schemas.microsoft.com/office/powerpoint/2010/main" val="51856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833" y="694426"/>
            <a:ext cx="8229600" cy="731838"/>
          </a:xfrm>
        </p:spPr>
        <p:txBody>
          <a:bodyPr vert="horz" lIns="91440" tIns="45720" rIns="91440" bIns="45720" rtlCol="0" anchor="ctr">
            <a:normAutofit/>
          </a:bodyPr>
          <a:lstStyle/>
          <a:p>
            <a:r>
              <a:rPr lang="en-US" sz="3200" b="1" dirty="0" smtClean="0">
                <a:latin typeface="Times New Roman" panose="02020603050405020304" pitchFamily="18" charset="0"/>
                <a:ea typeface="굴림" panose="020B0600000101010101" pitchFamily="50" charset="-127"/>
                <a:cs typeface="Times New Roman" panose="02020603050405020304" pitchFamily="18" charset="0"/>
              </a:rPr>
              <a:t>Vehicle Usages </a:t>
            </a:r>
            <a:r>
              <a:rPr lang="en-US" sz="3200" b="1" dirty="0">
                <a:latin typeface="Times New Roman" panose="02020603050405020304" pitchFamily="18" charset="0"/>
                <a:ea typeface="굴림" panose="020B0600000101010101" pitchFamily="50" charset="-127"/>
                <a:cs typeface="Times New Roman" panose="02020603050405020304" pitchFamily="18" charset="0"/>
              </a:rPr>
              <a:t>and Collision </a:t>
            </a:r>
            <a:r>
              <a:rPr lang="en-US" sz="3200" b="1" dirty="0" smtClean="0">
                <a:latin typeface="Times New Roman" panose="02020603050405020304" pitchFamily="18" charset="0"/>
                <a:ea typeface="굴림" panose="020B0600000101010101" pitchFamily="50" charset="-127"/>
                <a:cs typeface="Times New Roman" panose="02020603050405020304" pitchFamily="18" charset="0"/>
              </a:rPr>
              <a:t>Causes</a:t>
            </a:r>
            <a:endParaRPr lang="en-US"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71" name="Content Placeholder 2">
            <a:extLst>
              <a:ext uri="{FF2B5EF4-FFF2-40B4-BE49-F238E27FC236}">
                <a16:creationId xmlns:a16="http://schemas.microsoft.com/office/drawing/2014/main" xmlns="" id="{E2B7E108-D47E-47B7-89CA-8C57899E4706}"/>
              </a:ext>
            </a:extLst>
          </p:cNvPr>
          <p:cNvSpPr>
            <a:spLocks noGrp="1"/>
          </p:cNvSpPr>
          <p:nvPr>
            <p:ph idx="1"/>
          </p:nvPr>
        </p:nvSpPr>
        <p:spPr>
          <a:xfrm>
            <a:off x="359832" y="1828800"/>
            <a:ext cx="8022167" cy="1884367"/>
          </a:xfrm>
        </p:spPr>
        <p:txBody>
          <a:bodyPr>
            <a:noAutofit/>
          </a:bodyPr>
          <a:lstStyle/>
          <a:p>
            <a:r>
              <a:rPr lang="en-US" sz="2400" b="1" dirty="0" smtClean="0">
                <a:latin typeface="Times New Roman" panose="02020603050405020304" pitchFamily="18" charset="0"/>
                <a:cs typeface="Times New Roman" panose="02020603050405020304" pitchFamily="18" charset="0"/>
              </a:rPr>
              <a:t>Usages</a:t>
            </a:r>
            <a:endParaRPr lang="en-US" sz="2400" b="1"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Transportation of Light and Heavy Weight Raw Materials</a:t>
            </a:r>
          </a:p>
          <a:p>
            <a:pPr lvl="1"/>
            <a:r>
              <a:rPr lang="en-US" sz="1800" dirty="0" smtClean="0">
                <a:latin typeface="Times New Roman" panose="02020603050405020304" pitchFamily="18" charset="0"/>
                <a:cs typeface="Times New Roman" panose="02020603050405020304" pitchFamily="18" charset="0"/>
              </a:rPr>
              <a:t>Moving Production Unit process elements from one process to another process</a:t>
            </a:r>
          </a:p>
          <a:p>
            <a:pPr lvl="1"/>
            <a:r>
              <a:rPr lang="en-US" sz="1800" dirty="0" smtClean="0">
                <a:latin typeface="Times New Roman" panose="02020603050405020304" pitchFamily="18" charset="0"/>
                <a:cs typeface="Times New Roman" panose="02020603050405020304" pitchFamily="18" charset="0"/>
              </a:rPr>
              <a:t>Carrying </a:t>
            </a:r>
            <a:r>
              <a:rPr lang="en-US" sz="1800" dirty="0">
                <a:latin typeface="Times New Roman" panose="02020603050405020304" pitchFamily="18" charset="0"/>
                <a:cs typeface="Times New Roman" panose="02020603050405020304" pitchFamily="18" charset="0"/>
              </a:rPr>
              <a:t>very heavy </a:t>
            </a:r>
            <a:r>
              <a:rPr lang="en-US" sz="1800" dirty="0" smtClean="0">
                <a:latin typeface="Times New Roman" panose="02020603050405020304" pitchFamily="18" charset="0"/>
                <a:cs typeface="Times New Roman" panose="02020603050405020304" pitchFamily="18" charset="0"/>
              </a:rPr>
              <a:t>cargo or </a:t>
            </a:r>
            <a:r>
              <a:rPr lang="en-US" sz="1800" dirty="0">
                <a:latin typeface="Times New Roman" panose="02020603050405020304" pitchFamily="18" charset="0"/>
                <a:cs typeface="Times New Roman" panose="02020603050405020304" pitchFamily="18" charset="0"/>
              </a:rPr>
              <a:t>carrying </a:t>
            </a:r>
            <a:r>
              <a:rPr lang="en-US" sz="1800" dirty="0" smtClean="0">
                <a:latin typeface="Times New Roman" panose="02020603050405020304" pitchFamily="18" charset="0"/>
                <a:cs typeface="Times New Roman" panose="02020603050405020304" pitchFamily="18" charset="0"/>
              </a:rPr>
              <a:t>explosives</a:t>
            </a:r>
          </a:p>
        </p:txBody>
      </p:sp>
      <p:sp>
        <p:nvSpPr>
          <p:cNvPr id="72" name="Content Placeholder 2">
            <a:extLst>
              <a:ext uri="{FF2B5EF4-FFF2-40B4-BE49-F238E27FC236}">
                <a16:creationId xmlns:a16="http://schemas.microsoft.com/office/drawing/2014/main" xmlns="" id="{EFE1D57B-2878-42ED-A927-BBE5185B8517}"/>
              </a:ext>
            </a:extLst>
          </p:cNvPr>
          <p:cNvSpPr txBox="1">
            <a:spLocks/>
          </p:cNvSpPr>
          <p:nvPr/>
        </p:nvSpPr>
        <p:spPr>
          <a:xfrm>
            <a:off x="359833" y="3810000"/>
            <a:ext cx="7379734" cy="2286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b="1" dirty="0" smtClean="0">
                <a:latin typeface="Times New Roman" panose="02020603050405020304" pitchFamily="18" charset="0"/>
                <a:cs typeface="Times New Roman" panose="02020603050405020304" pitchFamily="18" charset="0"/>
              </a:rPr>
              <a:t>Collision Causes</a:t>
            </a:r>
            <a:endParaRPr lang="en-US" sz="2000" b="1"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Physical injury to human or life death</a:t>
            </a:r>
          </a:p>
          <a:p>
            <a:pPr lvl="1"/>
            <a:r>
              <a:rPr lang="en-US" sz="1800" dirty="0" smtClean="0">
                <a:latin typeface="Times New Roman" panose="02020603050405020304" pitchFamily="18" charset="0"/>
                <a:cs typeface="Times New Roman" panose="02020603050405020304" pitchFamily="18" charset="0"/>
              </a:rPr>
              <a:t>Blocks the section to section movements</a:t>
            </a:r>
          </a:p>
          <a:p>
            <a:pPr lvl="1"/>
            <a:r>
              <a:rPr lang="en-US" sz="1800" dirty="0" smtClean="0">
                <a:latin typeface="Times New Roman" panose="02020603050405020304" pitchFamily="18" charset="0"/>
                <a:cs typeface="Times New Roman" panose="02020603050405020304" pitchFamily="18" charset="0"/>
              </a:rPr>
              <a:t>Halts the productions</a:t>
            </a:r>
          </a:p>
          <a:p>
            <a:pPr lvl="1"/>
            <a:r>
              <a:rPr lang="en-US" sz="1800" dirty="0" smtClean="0">
                <a:latin typeface="Times New Roman" panose="02020603050405020304" pitchFamily="18" charset="0"/>
                <a:cs typeface="Times New Roman" panose="02020603050405020304" pitchFamily="18" charset="0"/>
              </a:rPr>
              <a:t>Expensive and create loss in business</a:t>
            </a:r>
            <a:endParaRPr lang="en-US" sz="1800" dirty="0">
              <a:latin typeface="Times New Roman" panose="02020603050405020304" pitchFamily="18" charset="0"/>
              <a:cs typeface="Times New Roman" panose="02020603050405020304" pitchFamily="18" charset="0"/>
            </a:endParaRPr>
          </a:p>
          <a:p>
            <a:pPr lvl="1"/>
            <a:endParaRPr lang="en-US" sz="2000" dirty="0">
              <a:latin typeface="Times New Roman" panose="02020603050405020304" pitchFamily="18" charset="0"/>
              <a:cs typeface="Times New Roman" panose="02020603050405020304" pitchFamily="18" charset="0"/>
            </a:endParaRPr>
          </a:p>
        </p:txBody>
      </p:sp>
      <p:sp>
        <p:nvSpPr>
          <p:cNvPr id="62" name="TextBox 61"/>
          <p:cNvSpPr txBox="1"/>
          <p:nvPr/>
        </p:nvSpPr>
        <p:spPr>
          <a:xfrm>
            <a:off x="4191000" y="6400800"/>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a:t>
            </a:r>
            <a:r>
              <a:rPr lang="en-US" sz="1400" dirty="0" smtClean="0">
                <a:latin typeface="Times New Roman" pitchFamily="18" charset="0"/>
                <a:cs typeface="Times New Roman" pitchFamily="18" charset="0"/>
              </a:rPr>
              <a:t>3</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141801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36" y="736828"/>
            <a:ext cx="8312726" cy="974076"/>
          </a:xfrm>
        </p:spPr>
        <p:txBody>
          <a:bodyPr vert="horz" lIns="91440" tIns="45720" rIns="91440" bIns="45720" rtlCol="0" anchor="ctr">
            <a:normAutofit fontScale="90000"/>
          </a:bodyPr>
          <a:lstStyle/>
          <a:p>
            <a:r>
              <a:rPr lang="en-US" sz="3200" b="1" dirty="0" smtClean="0">
                <a:latin typeface="Times New Roman" panose="02020603050405020304" pitchFamily="18" charset="0"/>
                <a:ea typeface="굴림" panose="020B0600000101010101" pitchFamily="50" charset="-127"/>
                <a:cs typeface="Times New Roman" panose="02020603050405020304" pitchFamily="18" charset="0"/>
              </a:rPr>
              <a:t>Light </a:t>
            </a:r>
            <a:r>
              <a:rPr lang="en-US" sz="3200" b="1" dirty="0">
                <a:latin typeface="Times New Roman" panose="02020603050405020304" pitchFamily="18" charset="0"/>
                <a:ea typeface="굴림" panose="020B0600000101010101" pitchFamily="50" charset="-127"/>
                <a:cs typeface="Times New Roman" panose="02020603050405020304" pitchFamily="18" charset="0"/>
              </a:rPr>
              <a:t>Marker ID on </a:t>
            </a:r>
            <a:r>
              <a:rPr lang="en-US" sz="3200" b="1" dirty="0" smtClean="0">
                <a:latin typeface="Times New Roman" panose="02020603050405020304" pitchFamily="18" charset="0"/>
                <a:ea typeface="굴림" panose="020B0600000101010101" pitchFamily="50" charset="-127"/>
                <a:cs typeface="Times New Roman" panose="02020603050405020304" pitchFamily="18" charset="0"/>
              </a:rPr>
              <a:t>Static/Dynamic </a:t>
            </a:r>
            <a:r>
              <a:rPr lang="en-US" sz="3200" b="1" dirty="0">
                <a:latin typeface="Times New Roman" panose="02020603050405020304" pitchFamily="18" charset="0"/>
                <a:ea typeface="굴림" panose="020B0600000101010101" pitchFamily="50" charset="-127"/>
                <a:cs typeface="Times New Roman" panose="02020603050405020304" pitchFamily="18" charset="0"/>
              </a:rPr>
              <a:t>Objects for Collision Avoidance </a:t>
            </a:r>
          </a:p>
        </p:txBody>
      </p:sp>
      <p:sp>
        <p:nvSpPr>
          <p:cNvPr id="3" name="Content Placeholder 2"/>
          <p:cNvSpPr>
            <a:spLocks noGrp="1"/>
          </p:cNvSpPr>
          <p:nvPr>
            <p:ph idx="1"/>
          </p:nvPr>
        </p:nvSpPr>
        <p:spPr>
          <a:xfrm>
            <a:off x="342900" y="4146400"/>
            <a:ext cx="8385462" cy="1991169"/>
          </a:xfrm>
        </p:spPr>
        <p:txBody>
          <a:bodyPr>
            <a:noAutofit/>
          </a:bodyPr>
          <a:lstStyle/>
          <a:p>
            <a:r>
              <a:rPr lang="en-US" sz="2000" b="1" dirty="0">
                <a:latin typeface="Times New Roman" panose="02020603050405020304" pitchFamily="18" charset="0"/>
                <a:cs typeface="Times New Roman" panose="02020603050405020304" pitchFamily="18" charset="0"/>
              </a:rPr>
              <a:t>V2I </a:t>
            </a:r>
            <a:r>
              <a:rPr lang="en-US" sz="2000" b="1" dirty="0" smtClean="0">
                <a:latin typeface="Times New Roman" panose="02020603050405020304" pitchFamily="18" charset="0"/>
                <a:cs typeface="Times New Roman" panose="02020603050405020304" pitchFamily="18" charset="0"/>
              </a:rPr>
              <a:t>Using Light Marker ID on Static Objects to avoid collision </a:t>
            </a:r>
          </a:p>
          <a:p>
            <a:pPr lvl="1" algn="just"/>
            <a:r>
              <a:rPr lang="en-US" sz="1500" dirty="0" smtClean="0">
                <a:latin typeface="Times New Roman" panose="02020603050405020304" pitchFamily="18" charset="0"/>
                <a:cs typeface="Times New Roman" panose="02020603050405020304" pitchFamily="18" charset="0"/>
              </a:rPr>
              <a:t>Static Object Like Walls, Pillars, Machines equipped with Light Marker Tag to provide Location Information and Driving Assistive Information </a:t>
            </a:r>
          </a:p>
          <a:p>
            <a:pPr lvl="1" algn="just"/>
            <a:r>
              <a:rPr lang="en-US" sz="1500" dirty="0" smtClean="0">
                <a:latin typeface="Times New Roman" panose="02020603050405020304" pitchFamily="18" charset="0"/>
                <a:cs typeface="Times New Roman" panose="02020603050405020304" pitchFamily="18" charset="0"/>
              </a:rPr>
              <a:t>Vehicle built-in with Camera to process the Light Marker ID and Connected to the server to get location specific Information</a:t>
            </a:r>
          </a:p>
          <a:p>
            <a:pPr lvl="1" algn="just"/>
            <a:r>
              <a:rPr lang="en-US" sz="1500" dirty="0" smtClean="0">
                <a:latin typeface="Times New Roman" panose="02020603050405020304" pitchFamily="18" charset="0"/>
                <a:cs typeface="Times New Roman" panose="02020603050405020304" pitchFamily="18" charset="0"/>
              </a:rPr>
              <a:t>Vehicle movements and directions automatically controlled with decoded Light Marker ID information and avoid the collision</a:t>
            </a:r>
          </a:p>
        </p:txBody>
      </p:sp>
      <p:sp>
        <p:nvSpPr>
          <p:cNvPr id="14" name="TextBox 13"/>
          <p:cNvSpPr txBox="1"/>
          <p:nvPr/>
        </p:nvSpPr>
        <p:spPr>
          <a:xfrm>
            <a:off x="4191000" y="6400800"/>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a:t>
            </a:r>
            <a:r>
              <a:rPr lang="en-US" sz="1400" dirty="0" smtClean="0">
                <a:latin typeface="Times New Roman" pitchFamily="18" charset="0"/>
                <a:cs typeface="Times New Roman" pitchFamily="18" charset="0"/>
              </a:rPr>
              <a:t>4</a:t>
            </a:r>
            <a:endParaRPr lang="en-US" sz="1400" dirty="0">
              <a:latin typeface="Times New Roman" pitchFamily="18" charset="0"/>
              <a:cs typeface="Times New Roman" pitchFamily="18" charset="0"/>
            </a:endParaRPr>
          </a:p>
        </p:txBody>
      </p:sp>
      <p:sp>
        <p:nvSpPr>
          <p:cNvPr id="6" name="Content Placeholder 2"/>
          <p:cNvSpPr txBox="1">
            <a:spLocks/>
          </p:cNvSpPr>
          <p:nvPr/>
        </p:nvSpPr>
        <p:spPr>
          <a:xfrm>
            <a:off x="342900" y="2132165"/>
            <a:ext cx="8385462" cy="2057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sz="2000" b="1" dirty="0" smtClean="0">
                <a:latin typeface="Times New Roman" panose="02020603050405020304" pitchFamily="18" charset="0"/>
                <a:cs typeface="Times New Roman" panose="02020603050405020304" pitchFamily="18" charset="0"/>
              </a:rPr>
              <a:t>V2V Using Light Marker ID on Static Objects to avoid collision </a:t>
            </a:r>
          </a:p>
          <a:p>
            <a:pPr lvl="1" algn="just"/>
            <a:r>
              <a:rPr lang="en-US" sz="1500" dirty="0" smtClean="0">
                <a:latin typeface="Times New Roman" panose="02020603050405020304" pitchFamily="18" charset="0"/>
                <a:cs typeface="Times New Roman" panose="02020603050405020304" pitchFamily="18" charset="0"/>
              </a:rPr>
              <a:t>Moving Object Like Man, Vehicles equipped with Light Marker Tag to provide Location Information and Driving Assistive Information </a:t>
            </a:r>
          </a:p>
          <a:p>
            <a:pPr lvl="1" algn="just"/>
            <a:r>
              <a:rPr lang="en-US" sz="1500" dirty="0" smtClean="0">
                <a:latin typeface="Times New Roman" panose="02020603050405020304" pitchFamily="18" charset="0"/>
                <a:cs typeface="Times New Roman" panose="02020603050405020304" pitchFamily="18" charset="0"/>
              </a:rPr>
              <a:t>Vehicle built-in with Camera to process the Light Marker ID and Connected to the server to get location specific Information</a:t>
            </a:r>
          </a:p>
          <a:p>
            <a:pPr lvl="1" algn="just"/>
            <a:r>
              <a:rPr lang="en-US" sz="1500" dirty="0" smtClean="0">
                <a:latin typeface="Times New Roman" panose="02020603050405020304" pitchFamily="18" charset="0"/>
                <a:cs typeface="Times New Roman" panose="02020603050405020304" pitchFamily="18" charset="0"/>
              </a:rPr>
              <a:t>Vehicle movements and directions automatically controlled with decoded Light Marker ID information and avoid the collision</a:t>
            </a:r>
            <a:endParaRPr lang="en-US"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2176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vert="horz" lIns="91440" tIns="45720" rIns="91440" bIns="45720" rtlCol="0" anchor="ctr">
            <a:normAutofit/>
          </a:bodyPr>
          <a:lstStyle/>
          <a:p>
            <a:r>
              <a:rPr lang="en-US" sz="3200" b="1" dirty="0" smtClean="0">
                <a:latin typeface="Times New Roman" panose="02020603050405020304" pitchFamily="18" charset="0"/>
                <a:ea typeface="굴림" panose="020B0600000101010101" pitchFamily="50" charset="-127"/>
                <a:cs typeface="Times New Roman" panose="02020603050405020304" pitchFamily="18" charset="0"/>
              </a:rPr>
              <a:t>Conclusions</a:t>
            </a:r>
            <a:endParaRPr lang="en-US" sz="3200" b="1"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3" name="Content Placeholder 2"/>
          <p:cNvSpPr>
            <a:spLocks noGrp="1"/>
          </p:cNvSpPr>
          <p:nvPr>
            <p:ph idx="1"/>
          </p:nvPr>
        </p:nvSpPr>
        <p:spPr>
          <a:xfrm>
            <a:off x="423333" y="1905000"/>
            <a:ext cx="8322734" cy="2895600"/>
          </a:xfrm>
        </p:spPr>
        <p:txBody>
          <a:bodyPr>
            <a:noAutofit/>
          </a:bodyPr>
          <a:lstStyle/>
          <a:p>
            <a:pPr algn="just"/>
            <a:r>
              <a:rPr lang="en-US" sz="2000" dirty="0" smtClean="0">
                <a:latin typeface="Times New Roman" panose="02020603050405020304" pitchFamily="18" charset="0"/>
                <a:cs typeface="Times New Roman" panose="02020603050405020304" pitchFamily="18" charset="0"/>
              </a:rPr>
              <a:t>LiFi/CamCom Collision avoidance VAT technology provide autonomous driving assistance for vehicle without damaging the environment or injury to human.</a:t>
            </a:r>
            <a:endParaRPr lang="en-US" sz="2000" dirty="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Does not required additional infrastructures to avoid vehicle collision avoidance technology.</a:t>
            </a:r>
          </a:p>
          <a:p>
            <a:pPr algn="just"/>
            <a:r>
              <a:rPr lang="en-US" sz="2000" dirty="0" smtClean="0">
                <a:latin typeface="Times New Roman" panose="02020603050405020304" pitchFamily="18" charset="0"/>
                <a:cs typeface="Times New Roman" panose="02020603050405020304" pitchFamily="18" charset="0"/>
              </a:rPr>
              <a:t>LiFi/CamCom vehicle communication with Light Marker ID based V2I and V2V provides</a:t>
            </a:r>
            <a:r>
              <a:rPr lang="en-US" altLang="ko-KR" sz="2000" dirty="0" smtClean="0">
                <a:latin typeface="Times New Roman" panose="02020603050405020304" pitchFamily="18" charset="0"/>
                <a:cs typeface="Times New Roman" panose="02020603050405020304" pitchFamily="18" charset="0"/>
              </a:rPr>
              <a:t> safety enabled automatic vehicle driving assistance  for</a:t>
            </a:r>
            <a:r>
              <a:rPr lang="ko-KR" altLang="en-US" sz="2000" dirty="0" smtClean="0">
                <a:latin typeface="Times New Roman" panose="02020603050405020304" pitchFamily="18" charset="0"/>
                <a:cs typeface="Times New Roman" panose="02020603050405020304" pitchFamily="18" charset="0"/>
              </a:rPr>
              <a:t> </a:t>
            </a:r>
            <a:r>
              <a:rPr lang="en-US" altLang="ko-KR" sz="2000" dirty="0" smtClean="0">
                <a:latin typeface="Times New Roman" panose="02020603050405020304" pitchFamily="18" charset="0"/>
                <a:cs typeface="Times New Roman" panose="02020603050405020304" pitchFamily="18" charset="0"/>
              </a:rPr>
              <a:t>the future VAT application.</a:t>
            </a:r>
            <a:endParaRPr lang="en-US" altLang="ko-KR" sz="20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4191000" y="6400800"/>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a:t>
            </a:r>
            <a:r>
              <a:rPr lang="en-US" sz="1400" dirty="0" smtClean="0">
                <a:latin typeface="Times New Roman" pitchFamily="18" charset="0"/>
                <a:cs typeface="Times New Roman" pitchFamily="18" charset="0"/>
              </a:rPr>
              <a:t>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8222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8589</TotalTime>
  <Words>316</Words>
  <Application>Microsoft Office PowerPoint</Application>
  <PresentationFormat>On-screen Show (4:3)</PresentationFormat>
  <Paragraphs>48</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Contents</vt:lpstr>
      <vt:lpstr>Vehicle Usages and Collision Causes</vt:lpstr>
      <vt:lpstr>Light Marker ID on Static/Dynamic Objects for Collision Avoidance </vt:lpstr>
      <vt:lpstr>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333</cp:revision>
  <cp:lastPrinted>2017-05-07T15:48:38Z</cp:lastPrinted>
  <dcterms:created xsi:type="dcterms:W3CDTF">2010-05-15T17:50:32Z</dcterms:created>
  <dcterms:modified xsi:type="dcterms:W3CDTF">2017-09-12T23:55:53Z</dcterms:modified>
</cp:coreProperties>
</file>