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75" r:id="rId2"/>
    <p:sldId id="256" r:id="rId3"/>
    <p:sldId id="267" r:id="rId4"/>
    <p:sldId id="268" r:id="rId5"/>
    <p:sldId id="274" r:id="rId6"/>
    <p:sldId id="258" r:id="rId7"/>
    <p:sldId id="259" r:id="rId8"/>
    <p:sldId id="263" r:id="rId9"/>
    <p:sldId id="271" r:id="rId10"/>
    <p:sldId id="266" r:id="rId11"/>
    <p:sldId id="269" r:id="rId12"/>
    <p:sldId id="265" r:id="rId13"/>
    <p:sldId id="27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560" y="-1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8B2522-10D7-4367-8471-A9DB40F02E21}" type="datetimeFigureOut">
              <a:rPr lang="en-US" smtClean="0"/>
              <a:t>9/12/2017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A53CC0-BEEC-463C-AA2F-080F769EDE95}" type="slidenum">
              <a:rPr lang="en-US" smtClean="0"/>
              <a:t>‹#›</a:t>
            </a:fld>
            <a:endParaRPr lang="en-US"/>
          </a:p>
        </p:txBody>
      </p:sp>
    </p:spTree>
    <p:extLst>
      <p:ext uri="{BB962C8B-B14F-4D97-AF65-F5344CB8AC3E}">
        <p14:creationId xmlns:p14="http://schemas.microsoft.com/office/powerpoint/2010/main" val="28295476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2525" y="692150"/>
            <a:ext cx="4552950" cy="34163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FEE786A2-147A-4A22-9D8E-A54774A8D73C}" type="slidenum">
              <a:rPr lang="en-US" altLang="en-US" smtClean="0"/>
              <a:pPr/>
              <a:t>1</a:t>
            </a:fld>
            <a:endParaRPr lang="en-US" altLang="en-US"/>
          </a:p>
        </p:txBody>
      </p:sp>
    </p:spTree>
    <p:extLst>
      <p:ext uri="{BB962C8B-B14F-4D97-AF65-F5344CB8AC3E}">
        <p14:creationId xmlns:p14="http://schemas.microsoft.com/office/powerpoint/2010/main" val="4131403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5FB4F46-3B62-4356-B0E4-8BD2C5C100DB}" type="datetimeFigureOut">
              <a:rPr lang="en-US" smtClean="0"/>
              <a:t>9/12/2017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CF11D6-818A-4542-9FC6-EEC46F782DCF}" type="slidenum">
              <a:rPr lang="en-US" smtClean="0"/>
              <a:t>‹#›</a:t>
            </a:fld>
            <a:endParaRPr lang="en-US"/>
          </a:p>
        </p:txBody>
      </p:sp>
    </p:spTree>
    <p:extLst>
      <p:ext uri="{BB962C8B-B14F-4D97-AF65-F5344CB8AC3E}">
        <p14:creationId xmlns:p14="http://schemas.microsoft.com/office/powerpoint/2010/main" val="1224407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FB4F46-3B62-4356-B0E4-8BD2C5C100DB}" type="datetimeFigureOut">
              <a:rPr lang="en-US" smtClean="0"/>
              <a:t>9/12/2017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CF11D6-818A-4542-9FC6-EEC46F782DCF}" type="slidenum">
              <a:rPr lang="en-US" smtClean="0"/>
              <a:t>‹#›</a:t>
            </a:fld>
            <a:endParaRPr lang="en-US"/>
          </a:p>
        </p:txBody>
      </p:sp>
    </p:spTree>
    <p:extLst>
      <p:ext uri="{BB962C8B-B14F-4D97-AF65-F5344CB8AC3E}">
        <p14:creationId xmlns:p14="http://schemas.microsoft.com/office/powerpoint/2010/main" val="3377679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FB4F46-3B62-4356-B0E4-8BD2C5C100DB}" type="datetimeFigureOut">
              <a:rPr lang="en-US" smtClean="0"/>
              <a:t>9/12/2017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CF11D6-818A-4542-9FC6-EEC46F782DCF}" type="slidenum">
              <a:rPr lang="en-US" smtClean="0"/>
              <a:t>‹#›</a:t>
            </a:fld>
            <a:endParaRPr lang="en-US"/>
          </a:p>
        </p:txBody>
      </p:sp>
    </p:spTree>
    <p:extLst>
      <p:ext uri="{BB962C8B-B14F-4D97-AF65-F5344CB8AC3E}">
        <p14:creationId xmlns:p14="http://schemas.microsoft.com/office/powerpoint/2010/main" val="828111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FB4F46-3B62-4356-B0E4-8BD2C5C100DB}" type="datetimeFigureOut">
              <a:rPr lang="en-US" smtClean="0"/>
              <a:t>9/12/2017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CF11D6-818A-4542-9FC6-EEC46F782DCF}" type="slidenum">
              <a:rPr lang="en-US" smtClean="0"/>
              <a:t>‹#›</a:t>
            </a:fld>
            <a:endParaRPr lang="en-US"/>
          </a:p>
        </p:txBody>
      </p:sp>
    </p:spTree>
    <p:extLst>
      <p:ext uri="{BB962C8B-B14F-4D97-AF65-F5344CB8AC3E}">
        <p14:creationId xmlns:p14="http://schemas.microsoft.com/office/powerpoint/2010/main" val="3003479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FB4F46-3B62-4356-B0E4-8BD2C5C100DB}" type="datetimeFigureOut">
              <a:rPr lang="en-US" smtClean="0"/>
              <a:t>9/12/2017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CF11D6-818A-4542-9FC6-EEC46F782DCF}" type="slidenum">
              <a:rPr lang="en-US" smtClean="0"/>
              <a:t>‹#›</a:t>
            </a:fld>
            <a:endParaRPr lang="en-US"/>
          </a:p>
        </p:txBody>
      </p:sp>
    </p:spTree>
    <p:extLst>
      <p:ext uri="{BB962C8B-B14F-4D97-AF65-F5344CB8AC3E}">
        <p14:creationId xmlns:p14="http://schemas.microsoft.com/office/powerpoint/2010/main" val="3839865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5FB4F46-3B62-4356-B0E4-8BD2C5C100DB}" type="datetimeFigureOut">
              <a:rPr lang="en-US" smtClean="0"/>
              <a:t>9/12/2017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CF11D6-818A-4542-9FC6-EEC46F782DCF}" type="slidenum">
              <a:rPr lang="en-US" smtClean="0"/>
              <a:t>‹#›</a:t>
            </a:fld>
            <a:endParaRPr lang="en-US"/>
          </a:p>
        </p:txBody>
      </p:sp>
    </p:spTree>
    <p:extLst>
      <p:ext uri="{BB962C8B-B14F-4D97-AF65-F5344CB8AC3E}">
        <p14:creationId xmlns:p14="http://schemas.microsoft.com/office/powerpoint/2010/main" val="4207948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5FB4F46-3B62-4356-B0E4-8BD2C5C100DB}" type="datetimeFigureOut">
              <a:rPr lang="en-US" smtClean="0"/>
              <a:t>9/12/2017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CF11D6-818A-4542-9FC6-EEC46F782DCF}" type="slidenum">
              <a:rPr lang="en-US" smtClean="0"/>
              <a:t>‹#›</a:t>
            </a:fld>
            <a:endParaRPr lang="en-US"/>
          </a:p>
        </p:txBody>
      </p:sp>
    </p:spTree>
    <p:extLst>
      <p:ext uri="{BB962C8B-B14F-4D97-AF65-F5344CB8AC3E}">
        <p14:creationId xmlns:p14="http://schemas.microsoft.com/office/powerpoint/2010/main" val="90062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5FB4F46-3B62-4356-B0E4-8BD2C5C100DB}" type="datetimeFigureOut">
              <a:rPr lang="en-US" smtClean="0"/>
              <a:t>9/12/2017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CF11D6-818A-4542-9FC6-EEC46F782DCF}" type="slidenum">
              <a:rPr lang="en-US" smtClean="0"/>
              <a:t>‹#›</a:t>
            </a:fld>
            <a:endParaRPr lang="en-US"/>
          </a:p>
        </p:txBody>
      </p:sp>
    </p:spTree>
    <p:extLst>
      <p:ext uri="{BB962C8B-B14F-4D97-AF65-F5344CB8AC3E}">
        <p14:creationId xmlns:p14="http://schemas.microsoft.com/office/powerpoint/2010/main" val="3278724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FB4F46-3B62-4356-B0E4-8BD2C5C100DB}" type="datetimeFigureOut">
              <a:rPr lang="en-US" smtClean="0"/>
              <a:t>9/12/2017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CF11D6-818A-4542-9FC6-EEC46F782DCF}" type="slidenum">
              <a:rPr lang="en-US" smtClean="0"/>
              <a:t>‹#›</a:t>
            </a:fld>
            <a:endParaRPr lang="en-US"/>
          </a:p>
        </p:txBody>
      </p:sp>
    </p:spTree>
    <p:extLst>
      <p:ext uri="{BB962C8B-B14F-4D97-AF65-F5344CB8AC3E}">
        <p14:creationId xmlns:p14="http://schemas.microsoft.com/office/powerpoint/2010/main" val="39928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FB4F46-3B62-4356-B0E4-8BD2C5C100DB}" type="datetimeFigureOut">
              <a:rPr lang="en-US" smtClean="0"/>
              <a:t>9/12/2017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CF11D6-818A-4542-9FC6-EEC46F782DCF}" type="slidenum">
              <a:rPr lang="en-US" smtClean="0"/>
              <a:t>‹#›</a:t>
            </a:fld>
            <a:endParaRPr lang="en-US"/>
          </a:p>
        </p:txBody>
      </p:sp>
    </p:spTree>
    <p:extLst>
      <p:ext uri="{BB962C8B-B14F-4D97-AF65-F5344CB8AC3E}">
        <p14:creationId xmlns:p14="http://schemas.microsoft.com/office/powerpoint/2010/main" val="2816453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FB4F46-3B62-4356-B0E4-8BD2C5C100DB}" type="datetimeFigureOut">
              <a:rPr lang="en-US" smtClean="0"/>
              <a:t>9/12/2017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CF11D6-818A-4542-9FC6-EEC46F782DCF}" type="slidenum">
              <a:rPr lang="en-US" smtClean="0"/>
              <a:t>‹#›</a:t>
            </a:fld>
            <a:endParaRPr lang="en-US"/>
          </a:p>
        </p:txBody>
      </p:sp>
    </p:spTree>
    <p:extLst>
      <p:ext uri="{BB962C8B-B14F-4D97-AF65-F5344CB8AC3E}">
        <p14:creationId xmlns:p14="http://schemas.microsoft.com/office/powerpoint/2010/main" val="1919233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FB4F46-3B62-4356-B0E4-8BD2C5C100DB}" type="datetimeFigureOut">
              <a:rPr lang="en-US" smtClean="0"/>
              <a:t>9/12/2017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CF11D6-818A-4542-9FC6-EEC46F782DCF}" type="slidenum">
              <a:rPr lang="en-US" smtClean="0"/>
              <a:t>‹#›</a:t>
            </a:fld>
            <a:endParaRPr lang="en-US"/>
          </a:p>
        </p:txBody>
      </p:sp>
    </p:spTree>
    <p:extLst>
      <p:ext uri="{BB962C8B-B14F-4D97-AF65-F5344CB8AC3E}">
        <p14:creationId xmlns:p14="http://schemas.microsoft.com/office/powerpoint/2010/main" val="37435658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sp>
        <p:nvSpPr>
          <p:cNvPr id="27651" name="Rectangle 3"/>
          <p:cNvSpPr>
            <a:spLocks noChangeArrowheads="1"/>
          </p:cNvSpPr>
          <p:nvPr/>
        </p:nvSpPr>
        <p:spPr bwMode="auto">
          <a:xfrm>
            <a:off x="152400" y="12192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altLang="en-US" sz="1600" b="1" dirty="0">
              <a:latin typeface="Times New Roman" pitchFamily="18" charset="0"/>
              <a:cs typeface="Times New Roman" pitchFamily="18" charset="0"/>
            </a:endParaRPr>
          </a:p>
          <a:p>
            <a:endParaRPr lang="en-US" altLang="en-US" sz="1600" dirty="0" smtClean="0">
              <a:latin typeface="Times New Roman" pitchFamily="18" charset="0"/>
              <a:cs typeface="Times New Roman" pitchFamily="18" charset="0"/>
            </a:endParaRPr>
          </a:p>
          <a:p>
            <a:r>
              <a:rPr lang="en-US" altLang="en-US" sz="1600" b="1" dirty="0" smtClean="0">
                <a:latin typeface="Times New Roman" pitchFamily="18" charset="0"/>
                <a:cs typeface="Times New Roman" pitchFamily="18" charset="0"/>
              </a:rPr>
              <a:t>Submission Title: </a:t>
            </a:r>
            <a:r>
              <a:rPr lang="en-US" altLang="en-US" sz="1600" b="1" dirty="0" smtClean="0">
                <a:latin typeface="Times New Roman" pitchFamily="18" charset="0"/>
                <a:cs typeface="Times New Roman" pitchFamily="18" charset="0"/>
              </a:rPr>
              <a:t>Issues </a:t>
            </a:r>
            <a:r>
              <a:rPr lang="en-US" altLang="en-US" sz="1600" b="1" dirty="0" smtClean="0">
                <a:latin typeface="Times New Roman" pitchFamily="18" charset="0"/>
                <a:cs typeface="Times New Roman" pitchFamily="18" charset="0"/>
              </a:rPr>
              <a:t>of </a:t>
            </a:r>
            <a:r>
              <a:rPr lang="en-US" altLang="en-US" sz="1600" b="1" dirty="0">
                <a:latin typeface="Times New Roman" pitchFamily="18" charset="0"/>
                <a:cs typeface="Times New Roman" pitchFamily="18" charset="0"/>
              </a:rPr>
              <a:t>DCT Technique for Invisible Watermarking</a:t>
            </a:r>
            <a:endParaRPr lang="en-US" altLang="en-US" sz="1600" dirty="0" smtClean="0">
              <a:latin typeface="Times New Roman" pitchFamily="18" charset="0"/>
              <a:cs typeface="Times New Roman" pitchFamily="18" charset="0"/>
            </a:endParaRPr>
          </a:p>
          <a:p>
            <a:r>
              <a:rPr lang="en-US" altLang="en-US" sz="1600" dirty="0" smtClean="0">
                <a:latin typeface="Times New Roman" pitchFamily="18" charset="0"/>
                <a:cs typeface="Times New Roman" pitchFamily="18" charset="0"/>
              </a:rPr>
              <a:t>	</a:t>
            </a:r>
          </a:p>
          <a:p>
            <a:r>
              <a:rPr lang="en-US" altLang="en-US" sz="1600" b="1" dirty="0" smtClean="0">
                <a:latin typeface="Times New Roman" pitchFamily="18" charset="0"/>
                <a:cs typeface="Times New Roman" pitchFamily="18" charset="0"/>
              </a:rPr>
              <a:t>Date </a:t>
            </a:r>
            <a:r>
              <a:rPr lang="en-US" altLang="en-US" sz="1600" b="1" dirty="0">
                <a:latin typeface="Times New Roman" pitchFamily="18" charset="0"/>
                <a:cs typeface="Times New Roman" pitchFamily="18" charset="0"/>
              </a:rPr>
              <a:t>Submitted: </a:t>
            </a:r>
            <a:r>
              <a:rPr lang="en-US" altLang="en-US" sz="1600" dirty="0" smtClean="0">
                <a:latin typeface="Times New Roman" pitchFamily="18" charset="0"/>
                <a:cs typeface="Times New Roman" pitchFamily="18" charset="0"/>
              </a:rPr>
              <a:t>September 2017</a:t>
            </a:r>
            <a:r>
              <a:rPr lang="en-US" altLang="en-US" sz="1600" dirty="0">
                <a:latin typeface="Times New Roman" pitchFamily="18" charset="0"/>
                <a:cs typeface="Times New Roman" pitchFamily="18" charset="0"/>
              </a:rPr>
              <a:t>	</a:t>
            </a:r>
            <a:endParaRPr lang="en-US" altLang="en-US" sz="1600" dirty="0" smtClean="0">
              <a:latin typeface="Times New Roman" pitchFamily="18" charset="0"/>
              <a:cs typeface="Times New Roman" pitchFamily="18" charset="0"/>
            </a:endParaRPr>
          </a:p>
          <a:p>
            <a:r>
              <a:rPr lang="en-US" altLang="en-US" sz="1600" b="1" dirty="0" smtClean="0">
                <a:latin typeface="Times New Roman" pitchFamily="18" charset="0"/>
                <a:cs typeface="Times New Roman" pitchFamily="18" charset="0"/>
              </a:rPr>
              <a:t>Source:</a:t>
            </a:r>
            <a:r>
              <a:rPr lang="en-US" altLang="en-US" sz="1600" dirty="0" smtClean="0">
                <a:latin typeface="Times New Roman" pitchFamily="18" charset="0"/>
                <a:cs typeface="Times New Roman" pitchFamily="18" charset="0"/>
              </a:rPr>
              <a:t> Nam Tuan Le and </a:t>
            </a:r>
            <a:r>
              <a:rPr lang="en-US" altLang="en-US" sz="1600" dirty="0" err="1" smtClean="0">
                <a:latin typeface="Times New Roman" pitchFamily="18" charset="0"/>
                <a:cs typeface="Times New Roman" pitchFamily="18" charset="0"/>
              </a:rPr>
              <a:t>Yeong</a:t>
            </a:r>
            <a:r>
              <a:rPr lang="en-US" altLang="en-US" sz="1600" dirty="0" smtClean="0">
                <a:latin typeface="Times New Roman" pitchFamily="18" charset="0"/>
                <a:cs typeface="Times New Roman" pitchFamily="18" charset="0"/>
              </a:rPr>
              <a:t> Min Jang (Kookmin University)</a:t>
            </a:r>
          </a:p>
          <a:p>
            <a:endParaRPr lang="en-US" altLang="en-US" sz="1600" dirty="0" smtClean="0">
              <a:latin typeface="Times New Roman" pitchFamily="18" charset="0"/>
              <a:cs typeface="Times New Roman" pitchFamily="18" charset="0"/>
            </a:endParaRPr>
          </a:p>
          <a:p>
            <a:r>
              <a:rPr lang="en-US" altLang="en-US" sz="1600" dirty="0" smtClean="0">
                <a:latin typeface="Times New Roman" pitchFamily="18" charset="0"/>
                <a:cs typeface="Times New Roman" pitchFamily="18" charset="0"/>
              </a:rPr>
              <a:t>Contact: +82-2-910-5068				E-Mail: yjang@kookmin.ac.kr</a:t>
            </a:r>
            <a:r>
              <a:rPr lang="en-US" altLang="en-US" sz="1600" dirty="0">
                <a:latin typeface="Times New Roman" pitchFamily="18" charset="0"/>
                <a:cs typeface="Times New Roman" pitchFamily="18" charset="0"/>
              </a:rPr>
              <a:t>	</a:t>
            </a:r>
          </a:p>
          <a:p>
            <a:pPr>
              <a:spcBef>
                <a:spcPts val="600"/>
              </a:spcBef>
              <a:spcAft>
                <a:spcPts val="600"/>
              </a:spcAft>
            </a:pPr>
            <a:r>
              <a:rPr lang="en-US" altLang="en-US" sz="1600" b="1" dirty="0">
                <a:latin typeface="Times New Roman" pitchFamily="18" charset="0"/>
                <a:cs typeface="Times New Roman" pitchFamily="18" charset="0"/>
              </a:rPr>
              <a:t>Re</a:t>
            </a:r>
            <a:r>
              <a:rPr lang="en-US" altLang="en-US" sz="1600" b="1" dirty="0" smtClean="0">
                <a:latin typeface="Times New Roman" pitchFamily="18" charset="0"/>
                <a:cs typeface="Times New Roman" pitchFamily="18" charset="0"/>
              </a:rPr>
              <a:t>:</a:t>
            </a:r>
            <a:endParaRPr lang="en-US" altLang="en-US" sz="1600" dirty="0">
              <a:latin typeface="Times New Roman" pitchFamily="18" charset="0"/>
              <a:cs typeface="Times New Roman" pitchFamily="18" charset="0"/>
            </a:endParaRPr>
          </a:p>
          <a:p>
            <a:pPr>
              <a:spcBef>
                <a:spcPts val="600"/>
              </a:spcBef>
              <a:spcAft>
                <a:spcPts val="600"/>
              </a:spcAft>
            </a:pPr>
            <a:r>
              <a:rPr lang="en-US" altLang="en-US" sz="1600" b="1" dirty="0" smtClean="0">
                <a:latin typeface="Times New Roman" pitchFamily="18" charset="0"/>
                <a:cs typeface="Times New Roman" pitchFamily="18" charset="0"/>
              </a:rPr>
              <a:t>Abstract</a:t>
            </a:r>
            <a:r>
              <a:rPr lang="en-US" altLang="en-US" sz="1600" b="1" dirty="0">
                <a:latin typeface="Times New Roman" pitchFamily="18" charset="0"/>
                <a:cs typeface="Times New Roman" pitchFamily="18" charset="0"/>
              </a:rPr>
              <a:t>:</a:t>
            </a:r>
            <a:r>
              <a:rPr lang="en-US" altLang="en-US" sz="1600" dirty="0">
                <a:latin typeface="Times New Roman" pitchFamily="18" charset="0"/>
                <a:cs typeface="Times New Roman" pitchFamily="18" charset="0"/>
              </a:rPr>
              <a:t>	</a:t>
            </a:r>
            <a:r>
              <a:rPr lang="en-US" altLang="en-US" sz="1600" dirty="0" smtClean="0">
                <a:latin typeface="Times New Roman" pitchFamily="18" charset="0"/>
                <a:cs typeface="Times New Roman" pitchFamily="18" charset="0"/>
              </a:rPr>
              <a:t>Discussion on D4 Comments and Resolution</a:t>
            </a:r>
          </a:p>
          <a:p>
            <a:pPr>
              <a:spcBef>
                <a:spcPts val="600"/>
              </a:spcBef>
              <a:spcAft>
                <a:spcPts val="600"/>
              </a:spcAft>
            </a:pPr>
            <a:r>
              <a:rPr lang="en-US" altLang="en-US" sz="1600" b="1" dirty="0" smtClean="0">
                <a:latin typeface="Times New Roman" pitchFamily="18" charset="0"/>
                <a:cs typeface="Times New Roman" pitchFamily="18" charset="0"/>
              </a:rPr>
              <a:t>Purpose: </a:t>
            </a:r>
            <a:r>
              <a:rPr lang="en-US" altLang="en-US" sz="1600" dirty="0" smtClean="0">
                <a:latin typeface="Times New Roman" pitchFamily="18" charset="0"/>
                <a:cs typeface="Times New Roman" pitchFamily="18" charset="0"/>
              </a:rPr>
              <a:t>targeting </a:t>
            </a:r>
            <a:r>
              <a:rPr lang="en-US" sz="1600" dirty="0" smtClean="0">
                <a:latin typeface="Times New Roman" pitchFamily="18" charset="0"/>
                <a:cs typeface="Times New Roman" pitchFamily="18" charset="0"/>
              </a:rPr>
              <a:t>D4</a:t>
            </a:r>
            <a:r>
              <a:rPr lang="en-US" altLang="en-US" sz="1600" dirty="0">
                <a:latin typeface="Times New Roman" pitchFamily="18" charset="0"/>
                <a:cs typeface="Times New Roman" pitchFamily="18" charset="0"/>
              </a:rPr>
              <a:t>	</a:t>
            </a:r>
          </a:p>
          <a:p>
            <a:r>
              <a:rPr lang="en-US" altLang="en-US" sz="1600" b="1" dirty="0" smtClean="0">
                <a:latin typeface="Times New Roman" pitchFamily="18" charset="0"/>
                <a:cs typeface="Times New Roman" pitchFamily="18" charset="0"/>
              </a:rPr>
              <a:t>Notice:</a:t>
            </a:r>
            <a:r>
              <a:rPr lang="en-US" altLang="en-US" sz="1600" dirty="0" smtClean="0">
                <a:latin typeface="Times New Roman" pitchFamily="18" charset="0"/>
                <a:cs typeface="Times New Roman" pitchFamily="18" charset="0"/>
              </a:rPr>
              <a:t>	This </a:t>
            </a:r>
            <a:r>
              <a:rPr lang="en-US" altLang="en-US" sz="1600" dirty="0">
                <a:latin typeface="Times New Roman" pitchFamily="18" charset="0"/>
                <a:cs typeface="Times New Roman" pitchFamily="18" charset="0"/>
              </a:rPr>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latin typeface="Times New Roman" pitchFamily="18" charset="0"/>
                <a:cs typeface="Times New Roman" pitchFamily="18" charset="0"/>
              </a:rPr>
              <a:t>Release:</a:t>
            </a:r>
            <a:r>
              <a:rPr lang="en-US" altLang="en-US" sz="1600" dirty="0">
                <a:latin typeface="Times New Roman" pitchFamily="18" charset="0"/>
                <a:cs typeface="Times New Roman" pitchFamily="18" charset="0"/>
              </a:rPr>
              <a:t>	The contributor acknowledges and accepts that this contribution becomes the property of IEEE and may be made publicly available by P802.15.	</a:t>
            </a:r>
          </a:p>
        </p:txBody>
      </p:sp>
      <p:sp>
        <p:nvSpPr>
          <p:cNvPr id="8"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latin typeface="Times New Roman" pitchFamily="18" charset="0"/>
                <a:cs typeface="Times New Roman" pitchFamily="18" charset="0"/>
              </a:rPr>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cs typeface="Times New Roman" pitchFamily="18" charset="0"/>
              </a:rPr>
              <a:t>oc.: IEEE </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cs typeface="Times New Roman" pitchFamily="18" charset="0"/>
              </a:rPr>
              <a:t>802.15-</a:t>
            </a:r>
            <a:r>
              <a:rPr lang="en-US" sz="1400" b="1" dirty="0" smtClean="0">
                <a:latin typeface="Times New Roman" pitchFamily="18" charset="0"/>
                <a:cs typeface="Times New Roman" pitchFamily="18" charset="0"/>
              </a:rPr>
              <a:t>17-0521-00-007a</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cs typeface="Times New Roman" pitchFamily="18" charset="0"/>
              </a:rPr>
              <a:t>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cs typeface="Times New Roman" pitchFamily="18" charset="0"/>
            </a:endParaRPr>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Date Placeholder 1"/>
          <p:cNvSpPr txBox="1">
            <a:spLocks/>
          </p:cNvSpPr>
          <p:nvPr/>
        </p:nvSpPr>
        <p:spPr bwMode="auto">
          <a:xfrm>
            <a:off x="467544" y="412522"/>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September 2017</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2802269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t>Quantization method</a:t>
            </a:r>
            <a:endParaRPr lang="en-US" dirty="0"/>
          </a:p>
        </p:txBody>
      </p:sp>
      <p:sp>
        <p:nvSpPr>
          <p:cNvPr id="3" name="AutoShape 2" descr="&#10;\mathrm{round}&#10;\left(&#10; \frac{-415}{16}&#10;\right)&#10;=&#10;\mathrm{round}&#10;\left(&#10; -25.9375&#10;\right)&#10;=-26&#10;"/>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30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31840" y="3609519"/>
            <a:ext cx="4848225" cy="781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575" y="1628800"/>
            <a:ext cx="4200401" cy="19129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8"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28287" y="1628800"/>
            <a:ext cx="4076161" cy="19129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9"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99792" y="4509120"/>
            <a:ext cx="4066217" cy="19548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268596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50000" r="2435"/>
          <a:stretch/>
        </p:blipFill>
        <p:spPr bwMode="auto">
          <a:xfrm>
            <a:off x="1835698" y="260648"/>
            <a:ext cx="5287773" cy="2066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t="50000" r="2435"/>
          <a:stretch/>
        </p:blipFill>
        <p:spPr bwMode="auto">
          <a:xfrm>
            <a:off x="1835696" y="2427907"/>
            <a:ext cx="5287775" cy="2081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t="50000" r="2443"/>
          <a:stretch/>
        </p:blipFill>
        <p:spPr bwMode="auto">
          <a:xfrm>
            <a:off x="1854748" y="4581128"/>
            <a:ext cx="5268724" cy="2090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264347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MPEG1 </a:t>
            </a:r>
            <a:r>
              <a:rPr lang="en-US" dirty="0"/>
              <a:t>default quantization </a:t>
            </a:r>
            <a:r>
              <a:rPr lang="en-US" dirty="0" smtClean="0"/>
              <a:t>matrix</a:t>
            </a:r>
            <a:endParaRPr lang="en-US" dirty="0"/>
          </a:p>
        </p:txBody>
      </p:sp>
      <p:sp>
        <p:nvSpPr>
          <p:cNvPr id="4" name="Rectangle 3"/>
          <p:cNvSpPr/>
          <p:nvPr/>
        </p:nvSpPr>
        <p:spPr>
          <a:xfrm>
            <a:off x="1907704" y="1700808"/>
            <a:ext cx="6102424" cy="4524315"/>
          </a:xfrm>
          <a:prstGeom prst="rect">
            <a:avLst/>
          </a:prstGeom>
        </p:spPr>
        <p:txBody>
          <a:bodyPr wrap="square">
            <a:spAutoFit/>
          </a:bodyPr>
          <a:lstStyle/>
          <a:p>
            <a:r>
              <a:rPr lang="en-US" sz="3600" dirty="0" smtClean="0"/>
              <a:t>{</a:t>
            </a:r>
            <a:r>
              <a:rPr lang="en-US" sz="3600" dirty="0" smtClean="0"/>
              <a:t>8,16,19,22,26,27,29,34   },</a:t>
            </a:r>
            <a:endParaRPr lang="en-US" sz="3600" dirty="0"/>
          </a:p>
          <a:p>
            <a:r>
              <a:rPr lang="en-US" sz="3600" dirty="0"/>
              <a:t>{16,16,22,24,27,29,34,37},</a:t>
            </a:r>
          </a:p>
          <a:p>
            <a:r>
              <a:rPr lang="en-US" sz="3600" dirty="0"/>
              <a:t>{19,22,26,27,29,34,34,38},</a:t>
            </a:r>
          </a:p>
          <a:p>
            <a:r>
              <a:rPr lang="en-US" sz="3600" dirty="0"/>
              <a:t>{22,22,26,27,29,34,37,40},</a:t>
            </a:r>
          </a:p>
          <a:p>
            <a:r>
              <a:rPr lang="en-US" sz="3600" dirty="0"/>
              <a:t>{22,26,27,29,32,35,40,48},</a:t>
            </a:r>
          </a:p>
          <a:p>
            <a:r>
              <a:rPr lang="en-US" sz="3600" dirty="0"/>
              <a:t>{26,27,29,32,35,40,48,58},</a:t>
            </a:r>
          </a:p>
          <a:p>
            <a:r>
              <a:rPr lang="en-US" sz="3600" dirty="0"/>
              <a:t>{26,27,29,34,38,46,56,69},</a:t>
            </a:r>
          </a:p>
          <a:p>
            <a:r>
              <a:rPr lang="en-US" sz="3600" dirty="0"/>
              <a:t>{27,29,35,38,46,56,69,83</a:t>
            </a:r>
            <a:r>
              <a:rPr lang="en-US" sz="3600" dirty="0" smtClean="0"/>
              <a:t>}</a:t>
            </a:r>
            <a:endParaRPr lang="en-US" sz="3600" dirty="0"/>
          </a:p>
        </p:txBody>
      </p:sp>
    </p:spTree>
    <p:extLst>
      <p:ext uri="{BB962C8B-B14F-4D97-AF65-F5344CB8AC3E}">
        <p14:creationId xmlns:p14="http://schemas.microsoft.com/office/powerpoint/2010/main" val="2899455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50000"/>
          <a:stretch/>
        </p:blipFill>
        <p:spPr bwMode="auto">
          <a:xfrm>
            <a:off x="1984823" y="260648"/>
            <a:ext cx="5438775" cy="209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44840" b="12675"/>
          <a:stretch/>
        </p:blipFill>
        <p:spPr bwMode="auto">
          <a:xfrm>
            <a:off x="2003872" y="2492896"/>
            <a:ext cx="5400675" cy="20031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p:cNvPicPr>
            <a:picLocks noChangeAspect="1" noChangeArrowheads="1"/>
          </p:cNvPicPr>
          <p:nvPr/>
        </p:nvPicPr>
        <p:blipFill rotWithShape="1">
          <a:blip r:embed="rId4">
            <a:extLst>
              <a:ext uri="{28A0092B-C50C-407E-A947-70E740481C1C}">
                <a14:useLocalDpi xmlns:a14="http://schemas.microsoft.com/office/drawing/2010/main" val="0"/>
              </a:ext>
            </a:extLst>
          </a:blip>
          <a:srcRect t="50000"/>
          <a:stretch/>
        </p:blipFill>
        <p:spPr bwMode="auto">
          <a:xfrm>
            <a:off x="1984823" y="4653136"/>
            <a:ext cx="5410200" cy="2081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552267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latin typeface="Times New Roman" pitchFamily="18" charset="0"/>
                <a:cs typeface="Times New Roman" pitchFamily="18" charset="0"/>
              </a:rPr>
              <a:t>Issues of </a:t>
            </a:r>
            <a:r>
              <a:rPr lang="en-US" dirty="0" smtClean="0">
                <a:latin typeface="Times New Roman" pitchFamily="18" charset="0"/>
                <a:cs typeface="Times New Roman" pitchFamily="18" charset="0"/>
              </a:rPr>
              <a:t>DCT Technique for Invisible Watermarking</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1634393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 point</a:t>
            </a:r>
            <a:endParaRPr lang="en-US" dirty="0"/>
          </a:p>
        </p:txBody>
      </p:sp>
      <p:pic>
        <p:nvPicPr>
          <p:cNvPr id="1026" name="Picture 2" descr="Image result for two captured image at different angl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1251" y="2060848"/>
            <a:ext cx="7776864" cy="2592288"/>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339752" y="5013176"/>
            <a:ext cx="4423583" cy="369332"/>
          </a:xfrm>
          <a:prstGeom prst="rect">
            <a:avLst/>
          </a:prstGeom>
        </p:spPr>
        <p:txBody>
          <a:bodyPr wrap="none">
            <a:spAutoFit/>
          </a:bodyPr>
          <a:lstStyle/>
          <a:p>
            <a:r>
              <a:rPr lang="en-US" dirty="0"/>
              <a:t>https://en.wikipedia.org/wiki/Focus_stacking</a:t>
            </a:r>
          </a:p>
        </p:txBody>
      </p:sp>
    </p:spTree>
    <p:extLst>
      <p:ext uri="{BB962C8B-B14F-4D97-AF65-F5344CB8AC3E}">
        <p14:creationId xmlns:p14="http://schemas.microsoft.com/office/powerpoint/2010/main" val="22212082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Environment ambient light</a:t>
            </a:r>
            <a:endParaRPr lang="en-US" dirty="0"/>
          </a:p>
        </p:txBody>
      </p:sp>
      <p:pic>
        <p:nvPicPr>
          <p:cNvPr id="2050" name="Picture 2" descr="Image result for captured image at different brightnes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0653" y="1844824"/>
            <a:ext cx="5715000" cy="3762376"/>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962153" y="5805264"/>
            <a:ext cx="4572000" cy="646331"/>
          </a:xfrm>
          <a:prstGeom prst="rect">
            <a:avLst/>
          </a:prstGeom>
        </p:spPr>
        <p:txBody>
          <a:bodyPr>
            <a:spAutoFit/>
          </a:bodyPr>
          <a:lstStyle/>
          <a:p>
            <a:r>
              <a:rPr lang="en-US" dirty="0"/>
              <a:t>https://www.fonepaw.com/solution/take-great-photos-with-your-android-phone.html</a:t>
            </a:r>
          </a:p>
        </p:txBody>
      </p:sp>
    </p:spTree>
    <p:extLst>
      <p:ext uri="{BB962C8B-B14F-4D97-AF65-F5344CB8AC3E}">
        <p14:creationId xmlns:p14="http://schemas.microsoft.com/office/powerpoint/2010/main" val="13811190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Exposure time</a:t>
            </a:r>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7400" y="1956314"/>
            <a:ext cx="6842193" cy="29997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2627784" y="5229200"/>
            <a:ext cx="4572000" cy="646331"/>
          </a:xfrm>
          <a:prstGeom prst="rect">
            <a:avLst/>
          </a:prstGeom>
        </p:spPr>
        <p:txBody>
          <a:bodyPr>
            <a:spAutoFit/>
          </a:bodyPr>
          <a:lstStyle/>
          <a:p>
            <a:r>
              <a:rPr lang="en-US" dirty="0"/>
              <a:t>http://picture.guide/2016/01/11/three-tips-better-shot-playing-in-traffic/</a:t>
            </a:r>
          </a:p>
        </p:txBody>
      </p:sp>
    </p:spTree>
    <p:extLst>
      <p:ext uri="{BB962C8B-B14F-4D97-AF65-F5344CB8AC3E}">
        <p14:creationId xmlns:p14="http://schemas.microsoft.com/office/powerpoint/2010/main" val="20127375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Brightness Level</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02103" y="2522132"/>
            <a:ext cx="2187728" cy="2204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4186" y="2523447"/>
            <a:ext cx="2238214" cy="2238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06359" y="2518139"/>
            <a:ext cx="2221384" cy="21877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433838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907704" y="836712"/>
            <a:ext cx="5904657" cy="5877272"/>
            <a:chOff x="2541523" y="1491302"/>
            <a:chExt cx="3830677" cy="5086480"/>
          </a:xfrm>
        </p:grpSpPr>
        <p:pic>
          <p:nvPicPr>
            <p:cNvPr id="307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5468" r="29320" b="54626"/>
            <a:stretch/>
          </p:blipFill>
          <p:spPr bwMode="auto">
            <a:xfrm>
              <a:off x="2541523" y="1491302"/>
              <a:ext cx="3830677" cy="1649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t="5846" r="29623" b="54532"/>
            <a:stretch/>
          </p:blipFill>
          <p:spPr bwMode="auto">
            <a:xfrm>
              <a:off x="2557985" y="3219912"/>
              <a:ext cx="3814215" cy="1649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t="5879" r="29728" b="55634"/>
            <a:stretch/>
          </p:blipFill>
          <p:spPr bwMode="auto">
            <a:xfrm>
              <a:off x="2577035" y="4968474"/>
              <a:ext cx="3795165" cy="16093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5" name="Title 1"/>
          <p:cNvSpPr>
            <a:spLocks noGrp="1"/>
          </p:cNvSpPr>
          <p:nvPr>
            <p:ph type="title"/>
          </p:nvPr>
        </p:nvSpPr>
        <p:spPr>
          <a:xfrm>
            <a:off x="457200" y="-27384"/>
            <a:ext cx="8229600" cy="1143000"/>
          </a:xfrm>
        </p:spPr>
        <p:txBody>
          <a:bodyPr/>
          <a:lstStyle/>
          <a:p>
            <a:r>
              <a:rPr lang="en-US" dirty="0" smtClean="0"/>
              <a:t>Pixel Information</a:t>
            </a:r>
            <a:endParaRPr lang="en-US" dirty="0"/>
          </a:p>
        </p:txBody>
      </p:sp>
    </p:spTree>
    <p:extLst>
      <p:ext uri="{BB962C8B-B14F-4D97-AF65-F5344CB8AC3E}">
        <p14:creationId xmlns:p14="http://schemas.microsoft.com/office/powerpoint/2010/main" val="40304077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835694" y="908720"/>
            <a:ext cx="5832649" cy="5760640"/>
            <a:chOff x="1835695" y="1186811"/>
            <a:chExt cx="5711624" cy="5554557"/>
          </a:xfrm>
        </p:grpSpPr>
        <p:pic>
          <p:nvPicPr>
            <p:cNvPr id="307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50000" r="2435" b="9211"/>
            <a:stretch/>
          </p:blipFill>
          <p:spPr bwMode="auto">
            <a:xfrm>
              <a:off x="1854748" y="1186811"/>
              <a:ext cx="5692571" cy="1815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t="50000" r="2435" b="9119"/>
            <a:stretch/>
          </p:blipFill>
          <p:spPr bwMode="auto">
            <a:xfrm>
              <a:off x="1835695" y="3037252"/>
              <a:ext cx="5692574" cy="18319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t="50000" r="2443" b="10010"/>
            <a:stretch/>
          </p:blipFill>
          <p:spPr bwMode="auto">
            <a:xfrm>
              <a:off x="1854748" y="4941168"/>
              <a:ext cx="5672064" cy="18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6" name="Title 1"/>
          <p:cNvSpPr>
            <a:spLocks noGrp="1"/>
          </p:cNvSpPr>
          <p:nvPr>
            <p:ph type="title"/>
          </p:nvPr>
        </p:nvSpPr>
        <p:spPr>
          <a:xfrm>
            <a:off x="457200" y="-27384"/>
            <a:ext cx="8229600" cy="1143000"/>
          </a:xfrm>
        </p:spPr>
        <p:txBody>
          <a:bodyPr/>
          <a:lstStyle/>
          <a:p>
            <a:r>
              <a:rPr lang="en-US" dirty="0" smtClean="0"/>
              <a:t>DCT Result</a:t>
            </a:r>
            <a:endParaRPr lang="en-US" dirty="0"/>
          </a:p>
        </p:txBody>
      </p:sp>
    </p:spTree>
    <p:extLst>
      <p:ext uri="{BB962C8B-B14F-4D97-AF65-F5344CB8AC3E}">
        <p14:creationId xmlns:p14="http://schemas.microsoft.com/office/powerpoint/2010/main" val="2403175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996952"/>
            <a:ext cx="8229600" cy="1143000"/>
          </a:xfrm>
        </p:spPr>
        <p:txBody>
          <a:bodyPr>
            <a:normAutofit fontScale="90000"/>
          </a:bodyPr>
          <a:lstStyle/>
          <a:p>
            <a:r>
              <a:rPr lang="ko-KR" altLang="en-US" b="1" u="sng" dirty="0"/>
              <a:t/>
            </a:r>
            <a:br>
              <a:rPr lang="ko-KR" altLang="en-US" b="1" u="sng" dirty="0"/>
            </a:br>
            <a:r>
              <a:rPr lang="en-US" altLang="ko-KR" dirty="0"/>
              <a:t>Quantization</a:t>
            </a:r>
            <a:r>
              <a:rPr lang="ko-KR" altLang="en-US" u="sng" dirty="0"/>
              <a:t/>
            </a:r>
            <a:br>
              <a:rPr lang="ko-KR" altLang="en-US" u="sng" dirty="0"/>
            </a:br>
            <a:endParaRPr lang="en-US" u="sng" dirty="0"/>
          </a:p>
        </p:txBody>
      </p:sp>
    </p:spTree>
    <p:extLst>
      <p:ext uri="{BB962C8B-B14F-4D97-AF65-F5344CB8AC3E}">
        <p14:creationId xmlns:p14="http://schemas.microsoft.com/office/powerpoint/2010/main" val="40213701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3801</TotalTime>
  <Words>111</Words>
  <Application>Microsoft Office PowerPoint</Application>
  <PresentationFormat>On-screen Show (4:3)</PresentationFormat>
  <Paragraphs>41</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Issues of DCT Technique for Invisible Watermarking</vt:lpstr>
      <vt:lpstr>Focus point</vt:lpstr>
      <vt:lpstr>Environment ambient light</vt:lpstr>
      <vt:lpstr>Exposure time</vt:lpstr>
      <vt:lpstr>Brightness Level</vt:lpstr>
      <vt:lpstr>Pixel Information</vt:lpstr>
      <vt:lpstr>DCT Result</vt:lpstr>
      <vt:lpstr> Quantization </vt:lpstr>
      <vt:lpstr>Quantization method</vt:lpstr>
      <vt:lpstr>PowerPoint Presentation</vt:lpstr>
      <vt:lpstr>MPEG1 default quantization matrix</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dc:creator>
  <cp:lastModifiedBy>TH</cp:lastModifiedBy>
  <cp:revision>24</cp:revision>
  <dcterms:created xsi:type="dcterms:W3CDTF">2017-09-05T05:39:49Z</dcterms:created>
  <dcterms:modified xsi:type="dcterms:W3CDTF">2017-09-12T19:33:28Z</dcterms:modified>
</cp:coreProperties>
</file>