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289" r:id="rId3"/>
    <p:sldId id="302" r:id="rId4"/>
    <p:sldId id="303" r:id="rId5"/>
    <p:sldId id="304" r:id="rId6"/>
    <p:sldId id="3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p:scale>
          <a:sx n="113" d="100"/>
          <a:sy n="113" d="100"/>
        </p:scale>
        <p:origin x="-1212" y="240"/>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9/12/2017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Jeong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Gon</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Kim</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15-17-0505-00-0vat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15-17-0505-00-0vat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Jeong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Gon</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Kim</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109091"/>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a:t>
            </a:r>
            <a:r>
              <a:rPr lang="en-US" sz="1600" b="1" dirty="0" smtClean="0">
                <a:latin typeface="Times New Roman" pitchFamily="18" charset="0"/>
                <a:cs typeface="Times New Roman" pitchFamily="18" charset="0"/>
              </a:rPr>
              <a:t>Title :</a:t>
            </a:r>
            <a:r>
              <a:rPr lang="en-US" sz="1600" dirty="0" smtClean="0">
                <a:latin typeface="Times New Roman" pitchFamily="18" charset="0"/>
                <a:cs typeface="Times New Roman" pitchFamily="18" charset="0"/>
              </a:rPr>
              <a:t> Parking </a:t>
            </a:r>
            <a:r>
              <a:rPr lang="en-US" sz="1600" dirty="0">
                <a:latin typeface="Times New Roman" pitchFamily="18" charset="0"/>
                <a:cs typeface="Times New Roman" pitchFamily="18" charset="0"/>
              </a:rPr>
              <a:t>Assistance </a:t>
            </a:r>
            <a:r>
              <a:rPr lang="en-US" sz="1600" dirty="0" smtClean="0">
                <a:latin typeface="Times New Roman" pitchFamily="18" charset="0"/>
                <a:cs typeface="Times New Roman" pitchFamily="18" charset="0"/>
              </a:rPr>
              <a:t>based</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on</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V2X</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and </a:t>
            </a:r>
            <a:r>
              <a:rPr lang="en-US" altLang="ko-KR" sz="1600" dirty="0" err="1" smtClean="0">
                <a:latin typeface="Times New Roman" pitchFamily="18" charset="0"/>
                <a:cs typeface="Times New Roman" pitchFamily="18" charset="0"/>
              </a:rPr>
              <a:t>CamCom</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Technology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a:t>
            </a:r>
            <a:r>
              <a:rPr lang="en-US" sz="1600" b="1" dirty="0" smtClean="0">
                <a:latin typeface="Times New Roman" pitchFamily="18" charset="0"/>
                <a:cs typeface="Times New Roman" pitchFamily="18" charset="0"/>
              </a:rPr>
              <a:t>Submitted : </a:t>
            </a:r>
            <a:r>
              <a:rPr lang="en-US" sz="1600" dirty="0">
                <a:latin typeface="Times New Roman" pitchFamily="18" charset="0"/>
                <a:cs typeface="Times New Roman" pitchFamily="18" charset="0"/>
              </a:rPr>
              <a:t>2017	</a:t>
            </a:r>
          </a:p>
          <a:p>
            <a:pPr marL="228600" algn="just"/>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 : </a:t>
            </a:r>
            <a:r>
              <a:rPr lang="en-US" sz="1600" b="1" dirty="0" err="1" smtClean="0">
                <a:latin typeface="Times New Roman" pitchFamily="18" charset="0"/>
                <a:cs typeface="Times New Roman" pitchFamily="18" charset="0"/>
              </a:rPr>
              <a:t>Jeong</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Gon</a:t>
            </a:r>
            <a:r>
              <a:rPr lang="en-US" sz="1600" b="1" dirty="0" smtClean="0">
                <a:latin typeface="Times New Roman" pitchFamily="18" charset="0"/>
                <a:cs typeface="Times New Roman" pitchFamily="18" charset="0"/>
              </a:rPr>
              <a:t> Kim (Korea Polytechnic University), </a:t>
            </a:r>
            <a:r>
              <a:rPr lang="en-US" sz="1600" b="1" dirty="0" err="1" smtClean="0">
                <a:latin typeface="Times New Roman" pitchFamily="18" charset="0"/>
                <a:cs typeface="Times New Roman" pitchFamily="18" charset="0"/>
              </a:rPr>
              <a:t>Jaesang</a:t>
            </a:r>
            <a:r>
              <a:rPr lang="en-US" sz="1600" b="1" dirty="0" smtClean="0">
                <a:latin typeface="Times New Roman" pitchFamily="18" charset="0"/>
                <a:cs typeface="Times New Roman" pitchFamily="18" charset="0"/>
              </a:rPr>
              <a:t> Cha (Seoul National University of Technology)</a:t>
            </a:r>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 </a:t>
            </a:r>
            <a:r>
              <a:rPr lang="en-US" altLang="ko-KR" sz="1600" dirty="0">
                <a:latin typeface="Times New Roman" pitchFamily="18" charset="0"/>
                <a:cs typeface="Times New Roman" pitchFamily="18" charset="0"/>
              </a:rPr>
              <a:t>Contact </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a:t>
            </a:r>
            <a:r>
              <a:rPr lang="en-US" altLang="ko-KR" sz="1600" dirty="0" smtClean="0">
                <a:latin typeface="Times New Roman" pitchFamily="18" charset="0"/>
                <a:cs typeface="Times New Roman" pitchFamily="18" charset="0"/>
              </a:rPr>
              <a:t>82-31-8041-0486, </a:t>
            </a:r>
            <a:r>
              <a:rPr lang="en-US" altLang="ko-KR" sz="1600" dirty="0">
                <a:latin typeface="Times New Roman" pitchFamily="18" charset="0"/>
                <a:cs typeface="Times New Roman" pitchFamily="18" charset="0"/>
              </a:rPr>
              <a:t>FAX: +82-31-8041-0486</a:t>
            </a:r>
            <a:r>
              <a:rPr lang="en-US" altLang="ko-KR" sz="1600" dirty="0" smtClean="0">
                <a:latin typeface="Times New Roman" pitchFamily="18" charset="0"/>
                <a:cs typeface="Times New Roman" pitchFamily="18" charset="0"/>
              </a:rPr>
              <a:t>, E-Mail : jgkim@kpu.ac.kr </a:t>
            </a:r>
          </a:p>
          <a:p>
            <a:pPr marL="228600"/>
            <a:r>
              <a:rPr lang="en-US" sz="1600" b="1" dirty="0" smtClean="0">
                <a:latin typeface="Times New Roman" pitchFamily="18" charset="0"/>
                <a:cs typeface="Times New Roman" pitchFamily="18" charset="0"/>
              </a:rPr>
              <a:t>Re :</a:t>
            </a:r>
            <a:endParaRPr lang="en-US" sz="1600" b="1" dirty="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documents introduce the </a:t>
            </a:r>
            <a:r>
              <a:rPr lang="en-US" sz="1600" dirty="0" smtClean="0">
                <a:latin typeface="Times New Roman" pitchFamily="18" charset="0"/>
                <a:cs typeface="Times New Roman" pitchFamily="18" charset="0"/>
              </a:rPr>
              <a:t>V2X </a:t>
            </a:r>
            <a:r>
              <a:rPr lang="en-US" sz="1600" dirty="0">
                <a:latin typeface="Times New Roman" pitchFamily="18" charset="0"/>
                <a:cs typeface="Times New Roman" pitchFamily="18" charset="0"/>
              </a:rPr>
              <a:t>Parking Assistance based </a:t>
            </a:r>
            <a:r>
              <a:rPr lang="en-US" sz="1600" dirty="0" err="1">
                <a:latin typeface="Times New Roman" pitchFamily="18" charset="0"/>
                <a:cs typeface="Times New Roman" pitchFamily="18" charset="0"/>
              </a:rPr>
              <a:t>CamCom</a:t>
            </a:r>
            <a:r>
              <a:rPr lang="en-US" sz="1600" dirty="0">
                <a:latin typeface="Times New Roman" pitchFamily="18" charset="0"/>
                <a:cs typeface="Times New Roman" pitchFamily="18" charset="0"/>
              </a:rPr>
              <a:t> Technology for VAT. This proposed VAT that can provide parking assistance, advertising information, etc. through </a:t>
            </a:r>
            <a:r>
              <a:rPr lang="en-US" sz="1600" dirty="0" err="1">
                <a:latin typeface="Times New Roman" pitchFamily="18" charset="0"/>
                <a:cs typeface="Times New Roman" pitchFamily="18" charset="0"/>
              </a:rPr>
              <a:t>CamCom</a:t>
            </a:r>
            <a:r>
              <a:rPr lang="en-US" sz="1600" dirty="0">
                <a:latin typeface="Times New Roman" pitchFamily="18" charset="0"/>
                <a:cs typeface="Times New Roman" pitchFamily="18" charset="0"/>
              </a:rPr>
              <a:t> and Signage Systems in parking lots and parking spaces. 	</a:t>
            </a:r>
          </a:p>
          <a:p>
            <a:pPr marL="228600">
              <a:spcBef>
                <a:spcPts val="600"/>
              </a:spcBef>
              <a:spcAft>
                <a:spcPts val="600"/>
              </a:spcAft>
            </a:pPr>
            <a:r>
              <a:rPr lang="en-US" sz="1600" b="1" dirty="0" smtClean="0">
                <a:latin typeface="Times New Roman" pitchFamily="18" charset="0"/>
                <a:cs typeface="Times New Roman" pitchFamily="18" charset="0"/>
              </a:rPr>
              <a:t>Purpose : </a:t>
            </a:r>
            <a:r>
              <a:rPr lang="en-US" sz="1600" dirty="0">
                <a:latin typeface="Times New Roman" pitchFamily="18" charset="0"/>
                <a:cs typeface="Times New Roman" pitchFamily="18" charset="0"/>
              </a:rPr>
              <a:t>To Provided Concept models of Parking Assistance for </a:t>
            </a:r>
            <a:r>
              <a:rPr lang="en-US" altLang="en-US" sz="1600" dirty="0">
                <a:latin typeface="Times New Roman" panose="02020603050405020304" pitchFamily="18" charset="0"/>
                <a:cs typeface="Times New Roman" panose="02020603050405020304" pitchFamily="18" charset="0"/>
              </a:rPr>
              <a:t>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The 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5" y="2362200"/>
            <a:ext cx="8382000"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Concept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of Parking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Assistance for VAT</a:t>
            </a:r>
          </a:p>
          <a:p>
            <a:r>
              <a:rPr lang="en-US" altLang="ko-KR" sz="2400" dirty="0" smtClean="0">
                <a:latin typeface="Times New Roman" panose="02020603050405020304" pitchFamily="18" charset="0"/>
                <a:cs typeface="Times New Roman" panose="02020603050405020304" pitchFamily="18" charset="0"/>
              </a:rPr>
              <a:t>Parking </a:t>
            </a:r>
            <a:r>
              <a:rPr lang="en-US" altLang="ko-KR" sz="2400" dirty="0">
                <a:latin typeface="Times New Roman" panose="02020603050405020304" pitchFamily="18" charset="0"/>
                <a:cs typeface="Times New Roman" panose="02020603050405020304" pitchFamily="18" charset="0"/>
              </a:rPr>
              <a:t>Assistance </a:t>
            </a:r>
            <a:r>
              <a:rPr lang="en-US" altLang="ko-KR" sz="2400" dirty="0" smtClean="0">
                <a:latin typeface="Times New Roman" panose="02020603050405020304" pitchFamily="18" charset="0"/>
                <a:cs typeface="Times New Roman" panose="02020603050405020304" pitchFamily="18" charset="0"/>
              </a:rPr>
              <a:t>from Signage and CAMCOM  </a:t>
            </a:r>
            <a:endParaRPr lang="en-US" altLang="ko-KR" sz="2400" dirty="0">
              <a:latin typeface="Times New Roman" panose="02020603050405020304" pitchFamily="18" charset="0"/>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Parking Assistance</a:t>
            </a:r>
            <a:r>
              <a:rPr lang="en-US" altLang="ko-KR" sz="2400" dirty="0">
                <a:latin typeface="Times New Roman" panose="02020603050405020304" pitchFamily="18" charset="0"/>
                <a:cs typeface="Times New Roman" panose="02020603050405020304" pitchFamily="18" charset="0"/>
              </a:rPr>
              <a:t> </a:t>
            </a:r>
            <a:r>
              <a:rPr lang="en-US" altLang="ko-KR" sz="2400" dirty="0" smtClean="0">
                <a:latin typeface="Times New Roman" panose="02020603050405020304" pitchFamily="18" charset="0"/>
                <a:cs typeface="Times New Roman" panose="02020603050405020304" pitchFamily="18" charset="0"/>
              </a:rPr>
              <a:t>based on the Indication of Parking </a:t>
            </a:r>
            <a:r>
              <a:rPr lang="en-US" altLang="ko-KR" sz="2400" dirty="0">
                <a:latin typeface="Times New Roman" panose="02020603050405020304" pitchFamily="18" charset="0"/>
                <a:cs typeface="Times New Roman" panose="02020603050405020304" pitchFamily="18" charset="0"/>
              </a:rPr>
              <a:t>LEDs</a:t>
            </a:r>
            <a:endParaRPr lang="en-US" altLang="ko-K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normAutofit/>
          </a:bodyPr>
          <a:lstStyle/>
          <a:p>
            <a:r>
              <a:rPr lang="en-US" sz="3200" b="1" dirty="0" smtClean="0"/>
              <a:t>Concept of Parking Assistance for VAT</a:t>
            </a:r>
            <a:endParaRPr lang="en-US" sz="3200" b="1" dirty="0"/>
          </a:p>
        </p:txBody>
      </p:sp>
      <p:sp>
        <p:nvSpPr>
          <p:cNvPr id="71" name="Content Placeholder 2">
            <a:extLst>
              <a:ext uri="{FF2B5EF4-FFF2-40B4-BE49-F238E27FC236}">
                <a16:creationId xmlns="" xmlns:a16="http://schemas.microsoft.com/office/drawing/2014/main" id="{E2B7E108-D47E-47B7-89CA-8C57899E4706}"/>
              </a:ext>
            </a:extLst>
          </p:cNvPr>
          <p:cNvSpPr>
            <a:spLocks noGrp="1"/>
          </p:cNvSpPr>
          <p:nvPr>
            <p:ph idx="1"/>
          </p:nvPr>
        </p:nvSpPr>
        <p:spPr>
          <a:xfrm>
            <a:off x="152400" y="1959703"/>
            <a:ext cx="5397716" cy="1676400"/>
          </a:xfrm>
        </p:spPr>
        <p:txBody>
          <a:bodyPr>
            <a:noAutofit/>
          </a:bodyPr>
          <a:lstStyle/>
          <a:p>
            <a:r>
              <a:rPr lang="en-US" sz="2400" dirty="0" smtClean="0">
                <a:latin typeface="Times New Roman" panose="02020603050405020304" pitchFamily="18" charset="0"/>
                <a:cs typeface="Times New Roman" panose="02020603050405020304" pitchFamily="18" charset="0"/>
              </a:rPr>
              <a:t>Concept of </a:t>
            </a:r>
            <a:r>
              <a:rPr lang="en-US" sz="2400" dirty="0">
                <a:latin typeface="Times New Roman" panose="02020603050405020304" pitchFamily="18" charset="0"/>
                <a:cs typeface="Times New Roman" panose="02020603050405020304" pitchFamily="18" charset="0"/>
              </a:rPr>
              <a:t>Parking Assistance</a:t>
            </a:r>
          </a:p>
          <a:p>
            <a:pPr lvl="1"/>
            <a:r>
              <a:rPr lang="en-US" sz="2000" dirty="0">
                <a:latin typeface="Times New Roman" panose="02020603050405020304" pitchFamily="18" charset="0"/>
                <a:cs typeface="Times New Roman" panose="02020603050405020304" pitchFamily="18" charset="0"/>
              </a:rPr>
              <a:t>Parking Assistance for VAT </a:t>
            </a:r>
            <a:r>
              <a:rPr lang="en-US" sz="2000" dirty="0" smtClean="0">
                <a:latin typeface="Times New Roman" panose="02020603050405020304" pitchFamily="18" charset="0"/>
                <a:cs typeface="Times New Roman" panose="02020603050405020304" pitchFamily="18" charset="0"/>
              </a:rPr>
              <a:t>based </a:t>
            </a:r>
          </a:p>
          <a:p>
            <a:pPr marL="457200" lvl="1"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on Signage </a:t>
            </a:r>
            <a:r>
              <a:rPr lang="en-US" sz="2000" dirty="0">
                <a:latin typeface="Times New Roman" panose="02020603050405020304" pitchFamily="18" charset="0"/>
                <a:cs typeface="Times New Roman" panose="02020603050405020304" pitchFamily="18" charset="0"/>
              </a:rPr>
              <a:t>- CAMCOM  System</a:t>
            </a:r>
          </a:p>
          <a:p>
            <a:pPr lvl="1"/>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Parking Assistance</a:t>
            </a:r>
            <a:r>
              <a:rPr lang="en-US" sz="2000" dirty="0">
                <a:latin typeface="Times New Roman" panose="02020603050405020304" pitchFamily="18" charset="0"/>
                <a:cs typeface="Times New Roman" panose="02020603050405020304" pitchFamily="18" charset="0"/>
              </a:rPr>
              <a:t> for VAT </a:t>
            </a:r>
            <a:r>
              <a:rPr lang="en-US" sz="2000" dirty="0" smtClean="0">
                <a:latin typeface="Times New Roman" panose="02020603050405020304" pitchFamily="18" charset="0"/>
                <a:cs typeface="Times New Roman" panose="02020603050405020304" pitchFamily="18" charset="0"/>
              </a:rPr>
              <a:t>based </a:t>
            </a:r>
          </a:p>
          <a:p>
            <a:pPr marL="457200" lvl="1"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on the Indication of Parking </a:t>
            </a:r>
            <a:r>
              <a:rPr lang="en-US" sz="2000" dirty="0">
                <a:latin typeface="Times New Roman" panose="02020603050405020304" pitchFamily="18" charset="0"/>
                <a:cs typeface="Times New Roman" panose="02020603050405020304" pitchFamily="18" charset="0"/>
              </a:rPr>
              <a:t>LEDs</a:t>
            </a:r>
            <a:endParaRPr lang="en-US" sz="16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sp>
        <p:nvSpPr>
          <p:cNvPr id="72" name="Content Placeholder 2">
            <a:extLst>
              <a:ext uri="{FF2B5EF4-FFF2-40B4-BE49-F238E27FC236}">
                <a16:creationId xmlns="" xmlns:a16="http://schemas.microsoft.com/office/drawing/2014/main" id="{EFE1D57B-2878-42ED-A927-BBE5185B8517}"/>
              </a:ext>
            </a:extLst>
          </p:cNvPr>
          <p:cNvSpPr txBox="1">
            <a:spLocks/>
          </p:cNvSpPr>
          <p:nvPr/>
        </p:nvSpPr>
        <p:spPr>
          <a:xfrm>
            <a:off x="178000" y="3896602"/>
            <a:ext cx="5448702" cy="2281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latin typeface="Times New Roman" panose="02020603050405020304" pitchFamily="18" charset="0"/>
                <a:cs typeface="Times New Roman" panose="02020603050405020304" pitchFamily="18" charset="0"/>
              </a:rPr>
              <a:t>Advantages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Reduction of Parking Time</a:t>
            </a:r>
          </a:p>
          <a:p>
            <a:pPr lvl="1"/>
            <a:r>
              <a:rPr lang="en-US" sz="2000" dirty="0" smtClean="0">
                <a:latin typeface="Times New Roman" panose="02020603050405020304" pitchFamily="18" charset="0"/>
                <a:cs typeface="Times New Roman" panose="02020603050405020304" pitchFamily="18" charset="0"/>
              </a:rPr>
              <a:t>Partially Support Automatic Parking</a:t>
            </a:r>
            <a:endParaRPr lang="en-US" sz="20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grpSp>
        <p:nvGrpSpPr>
          <p:cNvPr id="10" name="그룹 9">
            <a:extLst>
              <a:ext uri="{FF2B5EF4-FFF2-40B4-BE49-F238E27FC236}">
                <a16:creationId xmlns="" xmlns:a16="http://schemas.microsoft.com/office/drawing/2014/main" id="{F7CAC33E-2221-488D-B108-2FC671897C38}"/>
              </a:ext>
            </a:extLst>
          </p:cNvPr>
          <p:cNvGrpSpPr/>
          <p:nvPr/>
        </p:nvGrpSpPr>
        <p:grpSpPr>
          <a:xfrm>
            <a:off x="4876800" y="2362200"/>
            <a:ext cx="3897976" cy="3794625"/>
            <a:chOff x="4819291" y="2507739"/>
            <a:chExt cx="3897976" cy="3794625"/>
          </a:xfrm>
        </p:grpSpPr>
        <p:grpSp>
          <p:nvGrpSpPr>
            <p:cNvPr id="52" name="그룹 51">
              <a:extLst>
                <a:ext uri="{FF2B5EF4-FFF2-40B4-BE49-F238E27FC236}">
                  <a16:creationId xmlns="" xmlns:a16="http://schemas.microsoft.com/office/drawing/2014/main" id="{B6689348-722C-4B4F-B686-1F6468756EE4}"/>
                </a:ext>
              </a:extLst>
            </p:cNvPr>
            <p:cNvGrpSpPr/>
            <p:nvPr/>
          </p:nvGrpSpPr>
          <p:grpSpPr>
            <a:xfrm>
              <a:off x="5706907" y="2507739"/>
              <a:ext cx="3010360" cy="2447296"/>
              <a:chOff x="4876800" y="1676400"/>
              <a:chExt cx="3886200" cy="3276600"/>
            </a:xfrm>
          </p:grpSpPr>
          <p:sp>
            <p:nvSpPr>
              <p:cNvPr id="70" name="직사각형 69">
                <a:extLst>
                  <a:ext uri="{FF2B5EF4-FFF2-40B4-BE49-F238E27FC236}">
                    <a16:creationId xmlns="" xmlns:a16="http://schemas.microsoft.com/office/drawing/2014/main" id="{D1E5B0F1-2A5C-41C3-9049-35FC204A5045}"/>
                  </a:ext>
                </a:extLst>
              </p:cNvPr>
              <p:cNvSpPr/>
              <p:nvPr/>
            </p:nvSpPr>
            <p:spPr>
              <a:xfrm>
                <a:off x="4876800" y="1676400"/>
                <a:ext cx="3886200" cy="3276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3" name="직선 연결선 72">
                <a:extLst>
                  <a:ext uri="{FF2B5EF4-FFF2-40B4-BE49-F238E27FC236}">
                    <a16:creationId xmlns="" xmlns:a16="http://schemas.microsoft.com/office/drawing/2014/main" id="{1D333E9E-A63C-4529-A11F-F19E16D2C0A4}"/>
                  </a:ext>
                </a:extLst>
              </p:cNvPr>
              <p:cNvCxnSpPr/>
              <p:nvPr/>
            </p:nvCxnSpPr>
            <p:spPr>
              <a:xfrm>
                <a:off x="4876800" y="24384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4" name="직선 연결선 73">
                <a:extLst>
                  <a:ext uri="{FF2B5EF4-FFF2-40B4-BE49-F238E27FC236}">
                    <a16:creationId xmlns="" xmlns:a16="http://schemas.microsoft.com/office/drawing/2014/main" id="{D8DC8793-EAF0-4AA9-A4A8-3A4F57B3B6DB}"/>
                  </a:ext>
                </a:extLst>
              </p:cNvPr>
              <p:cNvCxnSpPr/>
              <p:nvPr/>
            </p:nvCxnSpPr>
            <p:spPr>
              <a:xfrm>
                <a:off x="4876800" y="28194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5" name="직선 연결선 74">
                <a:extLst>
                  <a:ext uri="{FF2B5EF4-FFF2-40B4-BE49-F238E27FC236}">
                    <a16:creationId xmlns="" xmlns:a16="http://schemas.microsoft.com/office/drawing/2014/main" id="{00F11218-EDB8-4E86-94B7-5E9247A58CAC}"/>
                  </a:ext>
                </a:extLst>
              </p:cNvPr>
              <p:cNvCxnSpPr/>
              <p:nvPr/>
            </p:nvCxnSpPr>
            <p:spPr>
              <a:xfrm>
                <a:off x="4876800" y="321717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7" name="직선 연결선 76">
                <a:extLst>
                  <a:ext uri="{FF2B5EF4-FFF2-40B4-BE49-F238E27FC236}">
                    <a16:creationId xmlns="" xmlns:a16="http://schemas.microsoft.com/office/drawing/2014/main" id="{CAD5058F-B784-490B-B712-148FA8B725E2}"/>
                  </a:ext>
                </a:extLst>
              </p:cNvPr>
              <p:cNvCxnSpPr/>
              <p:nvPr/>
            </p:nvCxnSpPr>
            <p:spPr>
              <a:xfrm>
                <a:off x="4876800" y="365899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8" name="직선 연결선 77">
                <a:extLst>
                  <a:ext uri="{FF2B5EF4-FFF2-40B4-BE49-F238E27FC236}">
                    <a16:creationId xmlns="" xmlns:a16="http://schemas.microsoft.com/office/drawing/2014/main" id="{436B7123-5F7D-476E-9C67-CA695DDE4678}"/>
                  </a:ext>
                </a:extLst>
              </p:cNvPr>
              <p:cNvCxnSpPr/>
              <p:nvPr/>
            </p:nvCxnSpPr>
            <p:spPr>
              <a:xfrm>
                <a:off x="4876800" y="4114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9" name="직선 연결선 78">
                <a:extLst>
                  <a:ext uri="{FF2B5EF4-FFF2-40B4-BE49-F238E27FC236}">
                    <a16:creationId xmlns="" xmlns:a16="http://schemas.microsoft.com/office/drawing/2014/main" id="{78D051B5-18D5-4BD8-9DD1-10E812D4E48F}"/>
                  </a:ext>
                </a:extLst>
              </p:cNvPr>
              <p:cNvCxnSpPr/>
              <p:nvPr/>
            </p:nvCxnSpPr>
            <p:spPr>
              <a:xfrm>
                <a:off x="4876800" y="45720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0" name="직선 연결선 79">
                <a:extLst>
                  <a:ext uri="{FF2B5EF4-FFF2-40B4-BE49-F238E27FC236}">
                    <a16:creationId xmlns="" xmlns:a16="http://schemas.microsoft.com/office/drawing/2014/main" id="{B3441CE6-D8B7-4228-AAA1-B91E1774BA78}"/>
                  </a:ext>
                </a:extLst>
              </p:cNvPr>
              <p:cNvCxnSpPr/>
              <p:nvPr/>
            </p:nvCxnSpPr>
            <p:spPr>
              <a:xfrm>
                <a:off x="8001000" y="2427215"/>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1" name="직선 연결선 80">
                <a:extLst>
                  <a:ext uri="{FF2B5EF4-FFF2-40B4-BE49-F238E27FC236}">
                    <a16:creationId xmlns="" xmlns:a16="http://schemas.microsoft.com/office/drawing/2014/main" id="{D18707A9-C9E8-4A99-B686-8572CF3BE334}"/>
                  </a:ext>
                </a:extLst>
              </p:cNvPr>
              <p:cNvCxnSpPr/>
              <p:nvPr/>
            </p:nvCxnSpPr>
            <p:spPr>
              <a:xfrm>
                <a:off x="8001000" y="2843169"/>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2" name="직선 연결선 81">
                <a:extLst>
                  <a:ext uri="{FF2B5EF4-FFF2-40B4-BE49-F238E27FC236}">
                    <a16:creationId xmlns="" xmlns:a16="http://schemas.microsoft.com/office/drawing/2014/main" id="{9B0BA869-E3E6-4C99-AABF-B60A1D7048EF}"/>
                  </a:ext>
                </a:extLst>
              </p:cNvPr>
              <p:cNvCxnSpPr/>
              <p:nvPr/>
            </p:nvCxnSpPr>
            <p:spPr>
              <a:xfrm>
                <a:off x="8001000" y="321717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3" name="직선 연결선 82">
                <a:extLst>
                  <a:ext uri="{FF2B5EF4-FFF2-40B4-BE49-F238E27FC236}">
                    <a16:creationId xmlns="" xmlns:a16="http://schemas.microsoft.com/office/drawing/2014/main" id="{7ADC89DD-12C9-4442-94E0-C81BA73727ED}"/>
                  </a:ext>
                </a:extLst>
              </p:cNvPr>
              <p:cNvCxnSpPr/>
              <p:nvPr/>
            </p:nvCxnSpPr>
            <p:spPr>
              <a:xfrm>
                <a:off x="8001000" y="3638026"/>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4" name="직선 연결선 83">
                <a:extLst>
                  <a:ext uri="{FF2B5EF4-FFF2-40B4-BE49-F238E27FC236}">
                    <a16:creationId xmlns="" xmlns:a16="http://schemas.microsoft.com/office/drawing/2014/main" id="{BB0EBD8D-2388-42F5-A7F3-F09C836C5182}"/>
                  </a:ext>
                </a:extLst>
              </p:cNvPr>
              <p:cNvCxnSpPr/>
              <p:nvPr/>
            </p:nvCxnSpPr>
            <p:spPr>
              <a:xfrm>
                <a:off x="8001000" y="4114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5" name="직선 연결선 84">
                <a:extLst>
                  <a:ext uri="{FF2B5EF4-FFF2-40B4-BE49-F238E27FC236}">
                    <a16:creationId xmlns="" xmlns:a16="http://schemas.microsoft.com/office/drawing/2014/main" id="{756FE600-5BD5-4C5D-A826-2B2D3A5177D3}"/>
                  </a:ext>
                </a:extLst>
              </p:cNvPr>
              <p:cNvCxnSpPr/>
              <p:nvPr/>
            </p:nvCxnSpPr>
            <p:spPr>
              <a:xfrm>
                <a:off x="8001000" y="45720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6" name="직선 연결선 85">
                <a:extLst>
                  <a:ext uri="{FF2B5EF4-FFF2-40B4-BE49-F238E27FC236}">
                    <a16:creationId xmlns="" xmlns:a16="http://schemas.microsoft.com/office/drawing/2014/main" id="{67EFA8F3-B5B3-4563-BBF9-235420499ED0}"/>
                  </a:ext>
                </a:extLst>
              </p:cNvPr>
              <p:cNvCxnSpPr>
                <a:cxnSpLocks/>
              </p:cNvCxnSpPr>
              <p:nvPr/>
            </p:nvCxnSpPr>
            <p:spPr>
              <a:xfrm>
                <a:off x="6781800" y="2427216"/>
                <a:ext cx="0" cy="2051688"/>
              </a:xfrm>
              <a:prstGeom prst="line">
                <a:avLst/>
              </a:prstGeom>
              <a:ln w="38100"/>
            </p:spPr>
            <p:style>
              <a:lnRef idx="1">
                <a:schemeClr val="dk1"/>
              </a:lnRef>
              <a:fillRef idx="0">
                <a:schemeClr val="dk1"/>
              </a:fillRef>
              <a:effectRef idx="0">
                <a:schemeClr val="dk1"/>
              </a:effectRef>
              <a:fontRef idx="minor">
                <a:schemeClr val="tx1"/>
              </a:fontRef>
            </p:style>
          </p:cxnSp>
          <p:sp>
            <p:nvSpPr>
              <p:cNvPr id="87" name="화살표: 아래쪽 86">
                <a:extLst>
                  <a:ext uri="{FF2B5EF4-FFF2-40B4-BE49-F238E27FC236}">
                    <a16:creationId xmlns="" xmlns:a16="http://schemas.microsoft.com/office/drawing/2014/main" id="{7901A10A-6082-4B79-942C-6F4F08B3E759}"/>
                  </a:ext>
                </a:extLst>
              </p:cNvPr>
              <p:cNvSpPr/>
              <p:nvPr/>
            </p:nvSpPr>
            <p:spPr>
              <a:xfrm>
                <a:off x="6096000" y="3217178"/>
                <a:ext cx="228600" cy="6690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8" name="화살표: 아래쪽 87">
                <a:extLst>
                  <a:ext uri="{FF2B5EF4-FFF2-40B4-BE49-F238E27FC236}">
                    <a16:creationId xmlns="" xmlns:a16="http://schemas.microsoft.com/office/drawing/2014/main" id="{CE227778-B7CF-4702-AF42-AD14156D85BB}"/>
                  </a:ext>
                </a:extLst>
              </p:cNvPr>
              <p:cNvSpPr/>
              <p:nvPr/>
            </p:nvSpPr>
            <p:spPr>
              <a:xfrm rot="10800000">
                <a:off x="7247389" y="3217178"/>
                <a:ext cx="228600" cy="6690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9" name="그림 88">
                <a:extLst>
                  <a:ext uri="{FF2B5EF4-FFF2-40B4-BE49-F238E27FC236}">
                    <a16:creationId xmlns="" xmlns:a16="http://schemas.microsoft.com/office/drawing/2014/main" id="{524CBA05-2508-4DD0-930B-1E8D7BE107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999" y="3277552"/>
                <a:ext cx="742355" cy="300101"/>
              </a:xfrm>
              <a:prstGeom prst="rect">
                <a:avLst/>
              </a:prstGeom>
            </p:spPr>
          </p:pic>
          <p:pic>
            <p:nvPicPr>
              <p:cNvPr id="90" name="그림 89">
                <a:extLst>
                  <a:ext uri="{FF2B5EF4-FFF2-40B4-BE49-F238E27FC236}">
                    <a16:creationId xmlns="" xmlns:a16="http://schemas.microsoft.com/office/drawing/2014/main" id="{9C12DF3A-E00C-4402-B9FB-A58FC080EA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1000" y="2469759"/>
                <a:ext cx="742355" cy="300101"/>
              </a:xfrm>
              <a:prstGeom prst="rect">
                <a:avLst/>
              </a:prstGeom>
            </p:spPr>
          </p:pic>
          <p:pic>
            <p:nvPicPr>
              <p:cNvPr id="91" name="그림 90">
                <a:extLst>
                  <a:ext uri="{FF2B5EF4-FFF2-40B4-BE49-F238E27FC236}">
                    <a16:creationId xmlns="" xmlns:a16="http://schemas.microsoft.com/office/drawing/2014/main" id="{1D554681-DFB9-4852-956F-110555649C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998" y="3730758"/>
                <a:ext cx="742355" cy="300101"/>
              </a:xfrm>
              <a:prstGeom prst="rect">
                <a:avLst/>
              </a:prstGeom>
            </p:spPr>
          </p:pic>
          <p:pic>
            <p:nvPicPr>
              <p:cNvPr id="92" name="그림 91">
                <a:extLst>
                  <a:ext uri="{FF2B5EF4-FFF2-40B4-BE49-F238E27FC236}">
                    <a16:creationId xmlns="" xmlns:a16="http://schemas.microsoft.com/office/drawing/2014/main" id="{39282BFC-7EC6-4032-A144-001755211B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10086" y="4202191"/>
                <a:ext cx="742355" cy="300101"/>
              </a:xfrm>
              <a:prstGeom prst="rect">
                <a:avLst/>
              </a:prstGeom>
            </p:spPr>
          </p:pic>
          <p:pic>
            <p:nvPicPr>
              <p:cNvPr id="93" name="그림 92">
                <a:extLst>
                  <a:ext uri="{FF2B5EF4-FFF2-40B4-BE49-F238E27FC236}">
                    <a16:creationId xmlns="" xmlns:a16="http://schemas.microsoft.com/office/drawing/2014/main" id="{BDF36542-6870-41E3-A004-DEAC90E78B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11754" y="2871935"/>
                <a:ext cx="742355" cy="300101"/>
              </a:xfrm>
              <a:prstGeom prst="rect">
                <a:avLst/>
              </a:prstGeom>
            </p:spPr>
          </p:pic>
          <p:pic>
            <p:nvPicPr>
              <p:cNvPr id="94" name="그림 93">
                <a:extLst>
                  <a:ext uri="{FF2B5EF4-FFF2-40B4-BE49-F238E27FC236}">
                    <a16:creationId xmlns="" xmlns:a16="http://schemas.microsoft.com/office/drawing/2014/main" id="{05C3EBED-0BEB-4F7B-9C29-E3585EAE44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2" y="3762417"/>
                <a:ext cx="742355" cy="300101"/>
              </a:xfrm>
              <a:prstGeom prst="rect">
                <a:avLst/>
              </a:prstGeom>
            </p:spPr>
          </p:pic>
          <p:pic>
            <p:nvPicPr>
              <p:cNvPr id="95" name="그림 94">
                <a:extLst>
                  <a:ext uri="{FF2B5EF4-FFF2-40B4-BE49-F238E27FC236}">
                    <a16:creationId xmlns="" xmlns:a16="http://schemas.microsoft.com/office/drawing/2014/main" id="{586CD90D-ECD4-4361-83C0-303768C3D7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2" y="4205137"/>
                <a:ext cx="742355" cy="300101"/>
              </a:xfrm>
              <a:prstGeom prst="rect">
                <a:avLst/>
              </a:prstGeom>
            </p:spPr>
          </p:pic>
          <p:pic>
            <p:nvPicPr>
              <p:cNvPr id="96" name="그림 95">
                <a:extLst>
                  <a:ext uri="{FF2B5EF4-FFF2-40B4-BE49-F238E27FC236}">
                    <a16:creationId xmlns="" xmlns:a16="http://schemas.microsoft.com/office/drawing/2014/main" id="{FC1F250B-69F0-4FF1-91A3-B05FBA5681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1" y="4617149"/>
                <a:ext cx="742355" cy="300101"/>
              </a:xfrm>
              <a:prstGeom prst="rect">
                <a:avLst/>
              </a:prstGeom>
            </p:spPr>
          </p:pic>
          <p:pic>
            <p:nvPicPr>
              <p:cNvPr id="97" name="그림 96">
                <a:extLst>
                  <a:ext uri="{FF2B5EF4-FFF2-40B4-BE49-F238E27FC236}">
                    <a16:creationId xmlns="" xmlns:a16="http://schemas.microsoft.com/office/drawing/2014/main" id="{CF9AB43E-FD4C-4454-93A1-4FDB1EC6D8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2310" y="3276200"/>
                <a:ext cx="742355" cy="300101"/>
              </a:xfrm>
              <a:prstGeom prst="rect">
                <a:avLst/>
              </a:prstGeom>
            </p:spPr>
          </p:pic>
          <p:sp>
            <p:nvSpPr>
              <p:cNvPr id="98" name="직사각형 97">
                <a:extLst>
                  <a:ext uri="{FF2B5EF4-FFF2-40B4-BE49-F238E27FC236}">
                    <a16:creationId xmlns="" xmlns:a16="http://schemas.microsoft.com/office/drawing/2014/main" id="{A5FBD374-9EAE-44B4-BF52-BB3157723551}"/>
                  </a:ext>
                </a:extLst>
              </p:cNvPr>
              <p:cNvSpPr/>
              <p:nvPr/>
            </p:nvSpPr>
            <p:spPr>
              <a:xfrm>
                <a:off x="4922310" y="1752600"/>
                <a:ext cx="716490" cy="609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99" name="직선 연결선 98">
                <a:extLst>
                  <a:ext uri="{FF2B5EF4-FFF2-40B4-BE49-F238E27FC236}">
                    <a16:creationId xmlns="" xmlns:a16="http://schemas.microsoft.com/office/drawing/2014/main" id="{8DFDE457-97DD-4F1A-8887-0CF058E41C51}"/>
                  </a:ext>
                </a:extLst>
              </p:cNvPr>
              <p:cNvCxnSpPr>
                <a:stCxn id="98" idx="3"/>
              </p:cNvCxnSpPr>
              <p:nvPr/>
            </p:nvCxnSpPr>
            <p:spPr>
              <a:xfrm>
                <a:off x="5638800" y="2057400"/>
                <a:ext cx="914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0" name="그룹 99">
                <a:extLst>
                  <a:ext uri="{FF2B5EF4-FFF2-40B4-BE49-F238E27FC236}">
                    <a16:creationId xmlns="" xmlns:a16="http://schemas.microsoft.com/office/drawing/2014/main" id="{77CC662D-6069-4199-8941-AB0D5077FD72}"/>
                  </a:ext>
                </a:extLst>
              </p:cNvPr>
              <p:cNvGrpSpPr/>
              <p:nvPr/>
            </p:nvGrpSpPr>
            <p:grpSpPr>
              <a:xfrm rot="10800000">
                <a:off x="7094986" y="1752376"/>
                <a:ext cx="1630890" cy="609600"/>
                <a:chOff x="6911445" y="1752600"/>
                <a:chExt cx="1630890" cy="609600"/>
              </a:xfrm>
            </p:grpSpPr>
            <p:sp>
              <p:nvSpPr>
                <p:cNvPr id="102" name="직사각형 101">
                  <a:extLst>
                    <a:ext uri="{FF2B5EF4-FFF2-40B4-BE49-F238E27FC236}">
                      <a16:creationId xmlns="" xmlns:a16="http://schemas.microsoft.com/office/drawing/2014/main" id="{4C653D71-4800-4B4F-9B07-3361ED9A3028}"/>
                    </a:ext>
                  </a:extLst>
                </p:cNvPr>
                <p:cNvSpPr/>
                <p:nvPr/>
              </p:nvSpPr>
              <p:spPr>
                <a:xfrm>
                  <a:off x="6911445" y="1752600"/>
                  <a:ext cx="716490" cy="609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03" name="직선 연결선 102">
                  <a:extLst>
                    <a:ext uri="{FF2B5EF4-FFF2-40B4-BE49-F238E27FC236}">
                      <a16:creationId xmlns="" xmlns:a16="http://schemas.microsoft.com/office/drawing/2014/main" id="{F720400F-ABF5-485C-A284-910969F93C57}"/>
                    </a:ext>
                  </a:extLst>
                </p:cNvPr>
                <p:cNvCxnSpPr>
                  <a:cxnSpLocks/>
                  <a:stCxn id="102" idx="3"/>
                </p:cNvCxnSpPr>
                <p:nvPr/>
              </p:nvCxnSpPr>
              <p:spPr>
                <a:xfrm>
                  <a:off x="7627935" y="2057400"/>
                  <a:ext cx="914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01" name="그림 100">
                <a:extLst>
                  <a:ext uri="{FF2B5EF4-FFF2-40B4-BE49-F238E27FC236}">
                    <a16:creationId xmlns="" xmlns:a16="http://schemas.microsoft.com/office/drawing/2014/main" id="{F4097BFD-ABA7-4613-92AE-F4F4899E5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4883" y="1702657"/>
                <a:ext cx="426590" cy="324580"/>
              </a:xfrm>
              <a:prstGeom prst="rect">
                <a:avLst/>
              </a:prstGeom>
            </p:spPr>
          </p:pic>
        </p:grpSp>
        <p:cxnSp>
          <p:nvCxnSpPr>
            <p:cNvPr id="53" name="직선 연결선 52">
              <a:extLst>
                <a:ext uri="{FF2B5EF4-FFF2-40B4-BE49-F238E27FC236}">
                  <a16:creationId xmlns="" xmlns:a16="http://schemas.microsoft.com/office/drawing/2014/main" id="{0C884A4D-B31D-40EA-A339-7B54F0E028B3}"/>
                </a:ext>
              </a:extLst>
            </p:cNvPr>
            <p:cNvCxnSpPr>
              <a:cxnSpLocks/>
            </p:cNvCxnSpPr>
            <p:nvPr/>
          </p:nvCxnSpPr>
          <p:spPr>
            <a:xfrm flipH="1">
              <a:off x="6523937" y="2677383"/>
              <a:ext cx="127821" cy="118082"/>
            </a:xfrm>
            <a:prstGeom prst="line">
              <a:avLst/>
            </a:prstGeom>
            <a:ln w="15875">
              <a:prstDash val="dash"/>
            </a:ln>
          </p:spPr>
          <p:style>
            <a:lnRef idx="1">
              <a:schemeClr val="accent2"/>
            </a:lnRef>
            <a:fillRef idx="0">
              <a:schemeClr val="accent2"/>
            </a:fillRef>
            <a:effectRef idx="0">
              <a:schemeClr val="accent2"/>
            </a:effectRef>
            <a:fontRef idx="minor">
              <a:schemeClr val="tx1"/>
            </a:fontRef>
          </p:style>
        </p:cxnSp>
        <p:pic>
          <p:nvPicPr>
            <p:cNvPr id="104" name="그림 103">
              <a:extLst>
                <a:ext uri="{FF2B5EF4-FFF2-40B4-BE49-F238E27FC236}">
                  <a16:creationId xmlns="" xmlns:a16="http://schemas.microsoft.com/office/drawing/2014/main" id="{A7D6592A-9FCA-42FF-97A0-E7543021E8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6633424" y="4663110"/>
              <a:ext cx="575049" cy="224146"/>
            </a:xfrm>
            <a:prstGeom prst="rect">
              <a:avLst/>
            </a:prstGeom>
          </p:spPr>
        </p:pic>
        <p:grpSp>
          <p:nvGrpSpPr>
            <p:cNvPr id="8" name="그룹 7">
              <a:extLst>
                <a:ext uri="{FF2B5EF4-FFF2-40B4-BE49-F238E27FC236}">
                  <a16:creationId xmlns="" xmlns:a16="http://schemas.microsoft.com/office/drawing/2014/main" id="{A1E1F974-B574-41E9-B4A4-AFEBDA0F0C5A}"/>
                </a:ext>
              </a:extLst>
            </p:cNvPr>
            <p:cNvGrpSpPr/>
            <p:nvPr/>
          </p:nvGrpSpPr>
          <p:grpSpPr>
            <a:xfrm>
              <a:off x="4819291" y="2614904"/>
              <a:ext cx="749902" cy="1055867"/>
              <a:chOff x="4800214" y="3696527"/>
              <a:chExt cx="749902" cy="1055867"/>
            </a:xfrm>
          </p:grpSpPr>
          <p:sp>
            <p:nvSpPr>
              <p:cNvPr id="105" name="직사각형 104">
                <a:extLst>
                  <a:ext uri="{FF2B5EF4-FFF2-40B4-BE49-F238E27FC236}">
                    <a16:creationId xmlns="" xmlns:a16="http://schemas.microsoft.com/office/drawing/2014/main" id="{7B343019-55C5-46B0-8361-40EDA1C2E109}"/>
                  </a:ext>
                </a:extLst>
              </p:cNvPr>
              <p:cNvSpPr/>
              <p:nvPr/>
            </p:nvSpPr>
            <p:spPr>
              <a:xfrm>
                <a:off x="4898056" y="3781926"/>
                <a:ext cx="542035" cy="8369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6" name="그림 105">
                <a:extLst>
                  <a:ext uri="{FF2B5EF4-FFF2-40B4-BE49-F238E27FC236}">
                    <a16:creationId xmlns="" xmlns:a16="http://schemas.microsoft.com/office/drawing/2014/main" id="{FCC31D9B-52D7-4492-86E5-8FF92B2576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8140" y="3842915"/>
                <a:ext cx="516035" cy="186309"/>
              </a:xfrm>
              <a:prstGeom prst="rect">
                <a:avLst/>
              </a:prstGeom>
            </p:spPr>
          </p:pic>
          <p:pic>
            <p:nvPicPr>
              <p:cNvPr id="107" name="그림 106">
                <a:extLst>
                  <a:ext uri="{FF2B5EF4-FFF2-40B4-BE49-F238E27FC236}">
                    <a16:creationId xmlns="" xmlns:a16="http://schemas.microsoft.com/office/drawing/2014/main" id="{5C3D9F9F-EEF6-4897-B569-A3B502819DF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80239">
                <a:off x="4933675" y="3848832"/>
                <a:ext cx="230451" cy="175447"/>
              </a:xfrm>
              <a:prstGeom prst="rect">
                <a:avLst/>
              </a:prstGeom>
            </p:spPr>
          </p:pic>
          <p:sp>
            <p:nvSpPr>
              <p:cNvPr id="6" name="말풍선: 사각형 5">
                <a:extLst>
                  <a:ext uri="{FF2B5EF4-FFF2-40B4-BE49-F238E27FC236}">
                    <a16:creationId xmlns="" xmlns:a16="http://schemas.microsoft.com/office/drawing/2014/main" id="{01E07A16-2CA0-4ABF-8B1E-4B6C9B697CAD}"/>
                  </a:ext>
                </a:extLst>
              </p:cNvPr>
              <p:cNvSpPr/>
              <p:nvPr/>
            </p:nvSpPr>
            <p:spPr>
              <a:xfrm rot="16200000">
                <a:off x="4647231" y="3849510"/>
                <a:ext cx="1055867" cy="749902"/>
              </a:xfrm>
              <a:prstGeom prst="wedgeRectCallout">
                <a:avLst>
                  <a:gd name="adj1" fmla="val 32399"/>
                  <a:gd name="adj2" fmla="val 6361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 name="그룹 8">
              <a:extLst>
                <a:ext uri="{FF2B5EF4-FFF2-40B4-BE49-F238E27FC236}">
                  <a16:creationId xmlns="" xmlns:a16="http://schemas.microsoft.com/office/drawing/2014/main" id="{41801917-AF38-4C44-92ED-7430B9EFBBDD}"/>
                </a:ext>
              </a:extLst>
            </p:cNvPr>
            <p:cNvGrpSpPr/>
            <p:nvPr/>
          </p:nvGrpSpPr>
          <p:grpSpPr>
            <a:xfrm>
              <a:off x="6458918" y="5095648"/>
              <a:ext cx="1320418" cy="1206716"/>
              <a:chOff x="4286549" y="4955036"/>
              <a:chExt cx="1320418" cy="1206716"/>
            </a:xfrm>
          </p:grpSpPr>
          <p:grpSp>
            <p:nvGrpSpPr>
              <p:cNvPr id="109" name="그룹 108">
                <a:extLst>
                  <a:ext uri="{FF2B5EF4-FFF2-40B4-BE49-F238E27FC236}">
                    <a16:creationId xmlns="" xmlns:a16="http://schemas.microsoft.com/office/drawing/2014/main" id="{7CA116C9-F3C8-4A6D-85C4-0C5F6D37EA7D}"/>
                  </a:ext>
                </a:extLst>
              </p:cNvPr>
              <p:cNvGrpSpPr/>
              <p:nvPr/>
            </p:nvGrpSpPr>
            <p:grpSpPr>
              <a:xfrm>
                <a:off x="4603541" y="5039651"/>
                <a:ext cx="741010" cy="1070178"/>
                <a:chOff x="7267632" y="2577168"/>
                <a:chExt cx="1371600" cy="1537632"/>
              </a:xfrm>
            </p:grpSpPr>
            <p:grpSp>
              <p:nvGrpSpPr>
                <p:cNvPr id="112" name="그룹 111">
                  <a:extLst>
                    <a:ext uri="{FF2B5EF4-FFF2-40B4-BE49-F238E27FC236}">
                      <a16:creationId xmlns="" xmlns:a16="http://schemas.microsoft.com/office/drawing/2014/main" id="{9C010BD2-6288-48BF-A56A-FB1C64D8E5C4}"/>
                    </a:ext>
                  </a:extLst>
                </p:cNvPr>
                <p:cNvGrpSpPr/>
                <p:nvPr/>
              </p:nvGrpSpPr>
              <p:grpSpPr>
                <a:xfrm>
                  <a:off x="7267632" y="2577168"/>
                  <a:ext cx="1066800" cy="533400"/>
                  <a:chOff x="6858000" y="2362200"/>
                  <a:chExt cx="1981200" cy="914400"/>
                </a:xfrm>
              </p:grpSpPr>
              <p:sp>
                <p:nvSpPr>
                  <p:cNvPr id="115" name="순서도: 처리 114">
                    <a:extLst>
                      <a:ext uri="{FF2B5EF4-FFF2-40B4-BE49-F238E27FC236}">
                        <a16:creationId xmlns="" xmlns:a16="http://schemas.microsoft.com/office/drawing/2014/main" id="{6154521F-B303-4D81-A292-1DE3A8C8AE86}"/>
                      </a:ext>
                    </a:extLst>
                  </p:cNvPr>
                  <p:cNvSpPr/>
                  <p:nvPr/>
                </p:nvSpPr>
                <p:spPr>
                  <a:xfrm>
                    <a:off x="6858000" y="2362200"/>
                    <a:ext cx="1981200" cy="9144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6" name="순서도: 연결자 115">
                    <a:extLst>
                      <a:ext uri="{FF2B5EF4-FFF2-40B4-BE49-F238E27FC236}">
                        <a16:creationId xmlns="" xmlns:a16="http://schemas.microsoft.com/office/drawing/2014/main" id="{2C77BEBA-583E-48CA-9E4D-32E1A25FB56D}"/>
                      </a:ext>
                    </a:extLst>
                  </p:cNvPr>
                  <p:cNvSpPr/>
                  <p:nvPr/>
                </p:nvSpPr>
                <p:spPr>
                  <a:xfrm>
                    <a:off x="69342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7" name="순서도: 연결자 116">
                    <a:extLst>
                      <a:ext uri="{FF2B5EF4-FFF2-40B4-BE49-F238E27FC236}">
                        <a16:creationId xmlns="" xmlns:a16="http://schemas.microsoft.com/office/drawing/2014/main" id="{5BB2FD98-8909-4C8F-A7BF-DD5DFAA72563}"/>
                      </a:ext>
                    </a:extLst>
                  </p:cNvPr>
                  <p:cNvSpPr/>
                  <p:nvPr/>
                </p:nvSpPr>
                <p:spPr>
                  <a:xfrm>
                    <a:off x="6934200"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8" name="순서도: 연결자 117">
                    <a:extLst>
                      <a:ext uri="{FF2B5EF4-FFF2-40B4-BE49-F238E27FC236}">
                        <a16:creationId xmlns="" xmlns:a16="http://schemas.microsoft.com/office/drawing/2014/main" id="{C77C7181-5477-48CC-88ED-786EF207FA5A}"/>
                      </a:ext>
                    </a:extLst>
                  </p:cNvPr>
                  <p:cNvSpPr/>
                  <p:nvPr/>
                </p:nvSpPr>
                <p:spPr>
                  <a:xfrm>
                    <a:off x="73533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9" name="순서도: 연결자 118">
                    <a:extLst>
                      <a:ext uri="{FF2B5EF4-FFF2-40B4-BE49-F238E27FC236}">
                        <a16:creationId xmlns="" xmlns:a16="http://schemas.microsoft.com/office/drawing/2014/main" id="{A0D3970A-BD1C-43B5-AAB4-308BF4D17C10}"/>
                      </a:ext>
                    </a:extLst>
                  </p:cNvPr>
                  <p:cNvSpPr/>
                  <p:nvPr/>
                </p:nvSpPr>
                <p:spPr>
                  <a:xfrm>
                    <a:off x="77724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0" name="순서도: 연결자 119">
                    <a:extLst>
                      <a:ext uri="{FF2B5EF4-FFF2-40B4-BE49-F238E27FC236}">
                        <a16:creationId xmlns="" xmlns:a16="http://schemas.microsoft.com/office/drawing/2014/main" id="{605AA4D4-AC59-458E-8597-FA2A586D2B96}"/>
                      </a:ext>
                    </a:extLst>
                  </p:cNvPr>
                  <p:cNvSpPr/>
                  <p:nvPr/>
                </p:nvSpPr>
                <p:spPr>
                  <a:xfrm>
                    <a:off x="8138583"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1" name="순서도: 연결자 120">
                    <a:extLst>
                      <a:ext uri="{FF2B5EF4-FFF2-40B4-BE49-F238E27FC236}">
                        <a16:creationId xmlns="" xmlns:a16="http://schemas.microsoft.com/office/drawing/2014/main" id="{C981451E-CC2F-4C79-BD18-F9C562012ACD}"/>
                      </a:ext>
                    </a:extLst>
                  </p:cNvPr>
                  <p:cNvSpPr/>
                  <p:nvPr/>
                </p:nvSpPr>
                <p:spPr>
                  <a:xfrm>
                    <a:off x="8504767"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2" name="순서도: 연결자 121">
                    <a:extLst>
                      <a:ext uri="{FF2B5EF4-FFF2-40B4-BE49-F238E27FC236}">
                        <a16:creationId xmlns="" xmlns:a16="http://schemas.microsoft.com/office/drawing/2014/main" id="{4FC6357E-6048-4B4A-94B9-FAF30982E524}"/>
                      </a:ext>
                    </a:extLst>
                  </p:cNvPr>
                  <p:cNvSpPr/>
                  <p:nvPr/>
                </p:nvSpPr>
                <p:spPr>
                  <a:xfrm>
                    <a:off x="7772400" y="2876550"/>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3" name="순서도: 연결자 122">
                    <a:extLst>
                      <a:ext uri="{FF2B5EF4-FFF2-40B4-BE49-F238E27FC236}">
                        <a16:creationId xmlns="" xmlns:a16="http://schemas.microsoft.com/office/drawing/2014/main" id="{A5AEFF1C-5443-48FA-AABF-10E6F2AFCD57}"/>
                      </a:ext>
                    </a:extLst>
                  </p:cNvPr>
                  <p:cNvSpPr/>
                  <p:nvPr/>
                </p:nvSpPr>
                <p:spPr>
                  <a:xfrm>
                    <a:off x="7355319"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4" name="순서도: 연결자 123">
                    <a:extLst>
                      <a:ext uri="{FF2B5EF4-FFF2-40B4-BE49-F238E27FC236}">
                        <a16:creationId xmlns="" xmlns:a16="http://schemas.microsoft.com/office/drawing/2014/main" id="{26AA6B32-93F2-4FAD-8C35-C869A2EACB8C}"/>
                      </a:ext>
                    </a:extLst>
                  </p:cNvPr>
                  <p:cNvSpPr/>
                  <p:nvPr/>
                </p:nvSpPr>
                <p:spPr>
                  <a:xfrm>
                    <a:off x="8138583" y="2484277"/>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5" name="순서도: 연결자 124">
                    <a:extLst>
                      <a:ext uri="{FF2B5EF4-FFF2-40B4-BE49-F238E27FC236}">
                        <a16:creationId xmlns="" xmlns:a16="http://schemas.microsoft.com/office/drawing/2014/main" id="{EA43AB1F-AE94-4990-B70D-A9DC1D75372A}"/>
                      </a:ext>
                    </a:extLst>
                  </p:cNvPr>
                  <p:cNvSpPr/>
                  <p:nvPr/>
                </p:nvSpPr>
                <p:spPr>
                  <a:xfrm>
                    <a:off x="8504767" y="2494335"/>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13" name="직선 연결선 112">
                  <a:extLst>
                    <a:ext uri="{FF2B5EF4-FFF2-40B4-BE49-F238E27FC236}">
                      <a16:creationId xmlns="" xmlns:a16="http://schemas.microsoft.com/office/drawing/2014/main" id="{EB67993D-8903-442C-BFAC-5DB1FD9102DC}"/>
                    </a:ext>
                  </a:extLst>
                </p:cNvPr>
                <p:cNvCxnSpPr>
                  <a:cxnSpLocks/>
                  <a:stCxn id="115" idx="3"/>
                </p:cNvCxnSpPr>
                <p:nvPr/>
              </p:nvCxnSpPr>
              <p:spPr>
                <a:xfrm>
                  <a:off x="8334432" y="2843868"/>
                  <a:ext cx="304800"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직선 연결선 113">
                  <a:extLst>
                    <a:ext uri="{FF2B5EF4-FFF2-40B4-BE49-F238E27FC236}">
                      <a16:creationId xmlns="" xmlns:a16="http://schemas.microsoft.com/office/drawing/2014/main" id="{815FB20F-3472-445E-86F5-AD0043AA6FC3}"/>
                    </a:ext>
                  </a:extLst>
                </p:cNvPr>
                <p:cNvCxnSpPr>
                  <a:cxnSpLocks/>
                </p:cNvCxnSpPr>
                <p:nvPr/>
              </p:nvCxnSpPr>
              <p:spPr>
                <a:xfrm>
                  <a:off x="8639232" y="2843868"/>
                  <a:ext cx="0" cy="127093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말풍선: 사각형 6">
                <a:extLst>
                  <a:ext uri="{FF2B5EF4-FFF2-40B4-BE49-F238E27FC236}">
                    <a16:creationId xmlns="" xmlns:a16="http://schemas.microsoft.com/office/drawing/2014/main" id="{4C50BB2C-33FE-4A14-AD1E-705F5F73649E}"/>
                  </a:ext>
                </a:extLst>
              </p:cNvPr>
              <p:cNvSpPr/>
              <p:nvPr/>
            </p:nvSpPr>
            <p:spPr>
              <a:xfrm rot="16200000">
                <a:off x="4343400" y="4898185"/>
                <a:ext cx="1206716" cy="1320418"/>
              </a:xfrm>
              <a:prstGeom prst="wedgeRectCallout">
                <a:avLst>
                  <a:gd name="adj1" fmla="val 63980"/>
                  <a:gd name="adj2" fmla="val 84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145753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Parking Assistance </a:t>
            </a:r>
            <a:r>
              <a:rPr lang="en-US" sz="3200" b="1" dirty="0" smtClean="0"/>
              <a:t>from </a:t>
            </a:r>
            <a:r>
              <a:rPr lang="en-US" sz="3200" b="1" dirty="0"/>
              <a:t>the Signage – CAMCOM System</a:t>
            </a:r>
          </a:p>
        </p:txBody>
      </p:sp>
      <p:sp>
        <p:nvSpPr>
          <p:cNvPr id="3" name="Content Placeholder 2"/>
          <p:cNvSpPr>
            <a:spLocks noGrp="1"/>
          </p:cNvSpPr>
          <p:nvPr>
            <p:ph idx="1"/>
          </p:nvPr>
        </p:nvSpPr>
        <p:spPr>
          <a:xfrm>
            <a:off x="152400" y="1828800"/>
            <a:ext cx="8458200" cy="4114800"/>
          </a:xfrm>
        </p:spPr>
        <p:txBody>
          <a:bodyPr>
            <a:noAutofit/>
          </a:bodyPr>
          <a:lstStyle/>
          <a:p>
            <a:pPr algn="just"/>
            <a:r>
              <a:rPr lang="en-US" sz="2000" dirty="0">
                <a:latin typeface="Times New Roman" panose="02020603050405020304" pitchFamily="18" charset="0"/>
                <a:cs typeface="Times New Roman" panose="02020603050405020304" pitchFamily="18" charset="0"/>
              </a:rPr>
              <a:t>V2I Signage-</a:t>
            </a:r>
            <a:r>
              <a:rPr lang="en-US" sz="2000" dirty="0" err="1">
                <a:latin typeface="Times New Roman" panose="02020603050405020304" pitchFamily="18" charset="0"/>
                <a:cs typeface="Times New Roman" panose="02020603050405020304" pitchFamily="18" charset="0"/>
              </a:rPr>
              <a:t>CamCom</a:t>
            </a:r>
            <a:r>
              <a:rPr lang="en-US" sz="2000" dirty="0">
                <a:latin typeface="Times New Roman" panose="02020603050405020304" pitchFamily="18" charset="0"/>
                <a:cs typeface="Times New Roman" panose="02020603050405020304" pitchFamily="18" charset="0"/>
              </a:rPr>
              <a:t> link between </a:t>
            </a:r>
            <a:r>
              <a:rPr lang="en-US" sz="2000" dirty="0" smtClean="0">
                <a:latin typeface="Times New Roman" panose="02020603050405020304" pitchFamily="18" charset="0"/>
                <a:cs typeface="Times New Roman" panose="02020603050405020304" pitchFamily="18" charset="0"/>
              </a:rPr>
              <a:t>Signage </a:t>
            </a:r>
            <a:r>
              <a:rPr lang="en-US" sz="2000" dirty="0">
                <a:latin typeface="Times New Roman" panose="02020603050405020304" pitchFamily="18" charset="0"/>
                <a:cs typeface="Times New Roman" panose="02020603050405020304" pitchFamily="18" charset="0"/>
              </a:rPr>
              <a:t>Display and Vehicle Front Camera</a:t>
            </a:r>
          </a:p>
          <a:p>
            <a:pPr lvl="1" algn="just"/>
            <a:r>
              <a:rPr lang="en-US" sz="1800" dirty="0">
                <a:latin typeface="Times New Roman" panose="02020603050405020304" pitchFamily="18" charset="0"/>
                <a:cs typeface="Times New Roman" panose="02020603050405020304" pitchFamily="18" charset="0"/>
              </a:rPr>
              <a:t>Provides a general sign display function that displays simple parking information, and also transmits the map information inside the parking lot and the parking </a:t>
            </a:r>
            <a:r>
              <a:rPr lang="en-US" sz="1800" dirty="0" smtClean="0">
                <a:latin typeface="Times New Roman" panose="02020603050405020304" pitchFamily="18" charset="0"/>
                <a:cs typeface="Times New Roman" panose="02020603050405020304" pitchFamily="18" charset="0"/>
              </a:rPr>
              <a:t>current situation </a:t>
            </a:r>
            <a:r>
              <a:rPr lang="en-US" sz="1800" dirty="0">
                <a:latin typeface="Times New Roman" panose="02020603050405020304" pitchFamily="18" charset="0"/>
                <a:cs typeface="Times New Roman" panose="02020603050405020304" pitchFamily="18" charset="0"/>
              </a:rPr>
              <a:t>through </a:t>
            </a:r>
            <a:r>
              <a:rPr lang="en-US" sz="1800" dirty="0" err="1" smtClean="0">
                <a:latin typeface="Times New Roman" panose="02020603050405020304" pitchFamily="18" charset="0"/>
                <a:cs typeface="Times New Roman" panose="02020603050405020304" pitchFamily="18" charset="0"/>
              </a:rPr>
              <a:t>CamCom</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Technology</a:t>
            </a:r>
            <a:endParaRPr lang="en-US" sz="1800" dirty="0">
              <a:latin typeface="Times New Roman" panose="02020603050405020304" pitchFamily="18" charset="0"/>
              <a:cs typeface="Times New Roman" panose="02020603050405020304" pitchFamily="18" charset="0"/>
            </a:endParaRPr>
          </a:p>
        </p:txBody>
      </p:sp>
      <p:grpSp>
        <p:nvGrpSpPr>
          <p:cNvPr id="46" name="그룹 45">
            <a:extLst>
              <a:ext uri="{FF2B5EF4-FFF2-40B4-BE49-F238E27FC236}">
                <a16:creationId xmlns="" xmlns:a16="http://schemas.microsoft.com/office/drawing/2014/main" id="{378A4EDC-8BBD-43DF-B9A1-72B3005D8EB9}"/>
              </a:ext>
            </a:extLst>
          </p:cNvPr>
          <p:cNvGrpSpPr/>
          <p:nvPr/>
        </p:nvGrpSpPr>
        <p:grpSpPr>
          <a:xfrm>
            <a:off x="5105400" y="3850547"/>
            <a:ext cx="3141283" cy="1935162"/>
            <a:chOff x="5890073" y="4267200"/>
            <a:chExt cx="1975610" cy="1158133"/>
          </a:xfrm>
        </p:grpSpPr>
        <p:pic>
          <p:nvPicPr>
            <p:cNvPr id="8" name="그림 7">
              <a:extLst>
                <a:ext uri="{FF2B5EF4-FFF2-40B4-BE49-F238E27FC236}">
                  <a16:creationId xmlns="" xmlns:a16="http://schemas.microsoft.com/office/drawing/2014/main" id="{E22D7BD9-6BC4-4B36-A719-E9A983330C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890073" y="4935037"/>
              <a:ext cx="1025079" cy="490296"/>
            </a:xfrm>
            <a:prstGeom prst="rect">
              <a:avLst/>
            </a:prstGeom>
          </p:spPr>
        </p:pic>
        <p:sp>
          <p:nvSpPr>
            <p:cNvPr id="9" name="평행 사변형 8">
              <a:extLst>
                <a:ext uri="{FF2B5EF4-FFF2-40B4-BE49-F238E27FC236}">
                  <a16:creationId xmlns="" xmlns:a16="http://schemas.microsoft.com/office/drawing/2014/main" id="{78C1A595-4418-4F04-9DBC-5F4AEE129912}"/>
                </a:ext>
              </a:extLst>
            </p:cNvPr>
            <p:cNvSpPr/>
            <p:nvPr/>
          </p:nvSpPr>
          <p:spPr>
            <a:xfrm rot="10825977">
              <a:off x="6065087" y="4750577"/>
              <a:ext cx="1287610" cy="169108"/>
            </a:xfrm>
            <a:prstGeom prst="parallelogram">
              <a:avLst>
                <a:gd name="adj" fmla="val 4185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a:extLst>
                <a:ext uri="{FF2B5EF4-FFF2-40B4-BE49-F238E27FC236}">
                  <a16:creationId xmlns="" xmlns:a16="http://schemas.microsoft.com/office/drawing/2014/main" id="{887883BD-055A-46D8-93C0-2FF957B37746}"/>
                </a:ext>
              </a:extLst>
            </p:cNvPr>
            <p:cNvSpPr/>
            <p:nvPr/>
          </p:nvSpPr>
          <p:spPr>
            <a:xfrm>
              <a:off x="7239000" y="4267200"/>
              <a:ext cx="626683" cy="9571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1" name="그림 10">
              <a:extLst>
                <a:ext uri="{FF2B5EF4-FFF2-40B4-BE49-F238E27FC236}">
                  <a16:creationId xmlns="" xmlns:a16="http://schemas.microsoft.com/office/drawing/2014/main" id="{E8DF9B1B-79B7-43CD-B3E7-4EF49C6012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7709" y="4319302"/>
              <a:ext cx="596623" cy="213072"/>
            </a:xfrm>
            <a:prstGeom prst="rect">
              <a:avLst/>
            </a:prstGeom>
          </p:spPr>
        </p:pic>
        <p:pic>
          <p:nvPicPr>
            <p:cNvPr id="12" name="그림 11">
              <a:extLst>
                <a:ext uri="{FF2B5EF4-FFF2-40B4-BE49-F238E27FC236}">
                  <a16:creationId xmlns="" xmlns:a16="http://schemas.microsoft.com/office/drawing/2014/main" id="{21704341-4413-4B47-A01D-57EF1FDA7F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0239">
              <a:off x="7268371" y="4326070"/>
              <a:ext cx="266440" cy="200650"/>
            </a:xfrm>
            <a:prstGeom prst="rect">
              <a:avLst/>
            </a:prstGeom>
          </p:spPr>
        </p:pic>
        <p:cxnSp>
          <p:nvCxnSpPr>
            <p:cNvPr id="13" name="직선 연결선 12">
              <a:extLst>
                <a:ext uri="{FF2B5EF4-FFF2-40B4-BE49-F238E27FC236}">
                  <a16:creationId xmlns="" xmlns:a16="http://schemas.microsoft.com/office/drawing/2014/main" id="{A50F3E9F-5C60-4230-BE7F-A8B147848969}"/>
                </a:ext>
              </a:extLst>
            </p:cNvPr>
            <p:cNvCxnSpPr>
              <a:cxnSpLocks/>
              <a:endCxn id="12" idx="2"/>
            </p:cNvCxnSpPr>
            <p:nvPr/>
          </p:nvCxnSpPr>
          <p:spPr>
            <a:xfrm flipV="1">
              <a:off x="6666133" y="4526582"/>
              <a:ext cx="730143" cy="542881"/>
            </a:xfrm>
            <a:prstGeom prst="line">
              <a:avLst/>
            </a:prstGeom>
            <a:ln w="28575" cap="flat" cmpd="sng" algn="ctr">
              <a:solidFill>
                <a:schemeClr val="accent2"/>
              </a:solidFill>
              <a:prstDash val="dashDot"/>
              <a:round/>
              <a:headEnd type="triangle" w="med" len="med"/>
              <a:tailEnd type="triangle" w="med" len="med"/>
            </a:ln>
          </p:spPr>
          <p:style>
            <a:lnRef idx="0">
              <a:scrgbClr r="0" g="0" b="0"/>
            </a:lnRef>
            <a:fillRef idx="0">
              <a:scrgbClr r="0" g="0" b="0"/>
            </a:fillRef>
            <a:effectRef idx="0">
              <a:scrgbClr r="0" g="0" b="0"/>
            </a:effectRef>
            <a:fontRef idx="minor">
              <a:schemeClr val="tx1"/>
            </a:fontRef>
          </p:style>
        </p:cxnSp>
      </p:grpSp>
      <p:sp>
        <p:nvSpPr>
          <p:cNvPr id="45" name="Content Placeholder 2">
            <a:extLst>
              <a:ext uri="{FF2B5EF4-FFF2-40B4-BE49-F238E27FC236}">
                <a16:creationId xmlns="" xmlns:a16="http://schemas.microsoft.com/office/drawing/2014/main" id="{7F459FD9-7350-43C6-8C25-F534D8F205B3}"/>
              </a:ext>
            </a:extLst>
          </p:cNvPr>
          <p:cNvSpPr txBox="1">
            <a:spLocks/>
          </p:cNvSpPr>
          <p:nvPr/>
        </p:nvSpPr>
        <p:spPr>
          <a:xfrm>
            <a:off x="152400" y="3399468"/>
            <a:ext cx="4876800" cy="4114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gn="just"/>
            <a:r>
              <a:rPr lang="en-US" altLang="ko-KR" sz="1800" dirty="0">
                <a:latin typeface="Times New Roman" panose="02020603050405020304" pitchFamily="18" charset="0"/>
                <a:cs typeface="Times New Roman" panose="02020603050405020304" pitchFamily="18" charset="0"/>
              </a:rPr>
              <a:t>Signage </a:t>
            </a:r>
            <a:r>
              <a:rPr lang="en-US" altLang="ko-KR" sz="1800" dirty="0" err="1">
                <a:latin typeface="Times New Roman" panose="02020603050405020304" pitchFamily="18" charset="0"/>
                <a:cs typeface="Times New Roman" panose="02020603050405020304" pitchFamily="18" charset="0"/>
              </a:rPr>
              <a:t>Tx</a:t>
            </a:r>
            <a:r>
              <a:rPr lang="en-US" altLang="ko-KR" sz="1800" dirty="0">
                <a:latin typeface="Times New Roman" panose="02020603050405020304" pitchFamily="18" charset="0"/>
                <a:cs typeface="Times New Roman" panose="02020603050405020304" pitchFamily="18" charset="0"/>
              </a:rPr>
              <a:t> Transmits</a:t>
            </a:r>
            <a:endParaRPr lang="en-US" sz="1800"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Map of Parking Lots, Information </a:t>
            </a:r>
          </a:p>
          <a:p>
            <a:pPr marL="914400" lvl="2" indent="0" algn="just">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of the Parking </a:t>
            </a:r>
            <a:r>
              <a:rPr lang="en-US" altLang="ko-KR" sz="1400" dirty="0" smtClean="0">
                <a:latin typeface="Times New Roman" panose="02020603050405020304" pitchFamily="18" charset="0"/>
                <a:cs typeface="Times New Roman" panose="02020603050405020304" pitchFamily="18" charset="0"/>
              </a:rPr>
              <a:t>Infrastructure</a:t>
            </a:r>
            <a:endParaRPr lang="en-US" sz="1400" dirty="0"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Current </a:t>
            </a:r>
            <a:r>
              <a:rPr lang="en-US" sz="1400" dirty="0">
                <a:latin typeface="Times New Roman" panose="02020603050405020304" pitchFamily="18" charset="0"/>
                <a:cs typeface="Times New Roman" panose="02020603050405020304" pitchFamily="18" charset="0"/>
              </a:rPr>
              <a:t>Parking </a:t>
            </a:r>
            <a:r>
              <a:rPr lang="en-US" sz="1400" dirty="0" smtClean="0">
                <a:latin typeface="Times New Roman" panose="02020603050405020304" pitchFamily="18" charset="0"/>
                <a:cs typeface="Times New Roman" panose="02020603050405020304" pitchFamily="18" charset="0"/>
              </a:rPr>
              <a:t>Information</a:t>
            </a:r>
            <a:endParaRPr lang="en-US" sz="1400"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Extra Information for Digital </a:t>
            </a:r>
            <a:r>
              <a:rPr lang="en-US" sz="1400" dirty="0">
                <a:latin typeface="Times New Roman" panose="02020603050405020304" pitchFamily="18" charset="0"/>
                <a:cs typeface="Times New Roman" panose="02020603050405020304" pitchFamily="18" charset="0"/>
              </a:rPr>
              <a:t>Advertisement</a:t>
            </a:r>
            <a:endParaRPr lang="en-US" sz="1800" dirty="0">
              <a:latin typeface="Times New Roman" panose="02020603050405020304" pitchFamily="18" charset="0"/>
              <a:cs typeface="Times New Roman" panose="02020603050405020304" pitchFamily="18" charset="0"/>
            </a:endParaRPr>
          </a:p>
          <a:p>
            <a:pPr lvl="1"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It also provides the additional information </a:t>
            </a:r>
            <a:r>
              <a:rPr lang="en-US" altLang="ko-KR" sz="1800" dirty="0">
                <a:latin typeface="Times New Roman" panose="02020603050405020304" pitchFamily="18" charset="0"/>
                <a:cs typeface="Times New Roman" panose="02020603050405020304" pitchFamily="18" charset="0"/>
              </a:rPr>
              <a:t>such as</a:t>
            </a:r>
            <a:r>
              <a:rPr lang="en-US" sz="1800" dirty="0" smtClean="0">
                <a:latin typeface="Times New Roman" panose="02020603050405020304" pitchFamily="18" charset="0"/>
                <a:cs typeface="Times New Roman" panose="02020603050405020304" pitchFamily="18" charset="0"/>
              </a:rPr>
              <a:t> advertisements of sightseeing, restaurants </a:t>
            </a:r>
            <a:r>
              <a:rPr lang="en-US" sz="1800" dirty="0">
                <a:latin typeface="Times New Roman" panose="02020603050405020304" pitchFamily="18" charset="0"/>
                <a:cs typeface="Times New Roman" panose="02020603050405020304" pitchFamily="18" charset="0"/>
              </a:rPr>
              <a:t>and shopping information </a:t>
            </a:r>
            <a:r>
              <a:rPr lang="en-US" sz="1800" dirty="0" smtClean="0">
                <a:latin typeface="Times New Roman" panose="02020603050405020304" pitchFamily="18" charset="0"/>
                <a:cs typeface="Times New Roman" panose="02020603050405020304" pitchFamily="18" charset="0"/>
              </a:rPr>
              <a:t>near the city and parking lot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17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7818"/>
            <a:ext cx="9144000" cy="731838"/>
          </a:xfrm>
        </p:spPr>
        <p:txBody>
          <a:bodyPr>
            <a:normAutofit/>
          </a:bodyPr>
          <a:lstStyle/>
          <a:p>
            <a:r>
              <a:rPr lang="en-US" sz="3200" b="1" dirty="0"/>
              <a:t>Parking </a:t>
            </a:r>
            <a:r>
              <a:rPr lang="en-US" sz="3200" b="1" dirty="0" smtClean="0"/>
              <a:t>Assistance from Indication of Parking </a:t>
            </a:r>
            <a:r>
              <a:rPr lang="en-US" sz="3200" b="1" dirty="0"/>
              <a:t>LEDs </a:t>
            </a:r>
          </a:p>
        </p:txBody>
      </p:sp>
      <p:sp>
        <p:nvSpPr>
          <p:cNvPr id="3" name="Content Placeholder 2"/>
          <p:cNvSpPr>
            <a:spLocks noGrp="1"/>
          </p:cNvSpPr>
          <p:nvPr>
            <p:ph idx="1"/>
          </p:nvPr>
        </p:nvSpPr>
        <p:spPr>
          <a:xfrm>
            <a:off x="397285" y="1944779"/>
            <a:ext cx="5864867" cy="3580597"/>
          </a:xfrm>
        </p:spPr>
        <p:txBody>
          <a:bodyPr>
            <a:noAutofit/>
          </a:bodyPr>
          <a:lstStyle/>
          <a:p>
            <a:pPr algn="just"/>
            <a:r>
              <a:rPr lang="en-US" sz="2400" dirty="0">
                <a:latin typeface="Times New Roman" panose="02020603050405020304" pitchFamily="18" charset="0"/>
                <a:cs typeface="Times New Roman" panose="02020603050405020304" pitchFamily="18" charset="0"/>
              </a:rPr>
              <a:t>V2I </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use the Parking LEDs</a:t>
            </a:r>
          </a:p>
          <a:p>
            <a:pPr lvl="1" algn="just"/>
            <a:r>
              <a:rPr lang="en-US" sz="2000" dirty="0" smtClean="0">
                <a:latin typeface="Times New Roman" panose="02020603050405020304" pitchFamily="18" charset="0"/>
                <a:cs typeface="Times New Roman" panose="02020603050405020304" pitchFamily="18" charset="0"/>
              </a:rPr>
              <a:t>It provides </a:t>
            </a:r>
            <a:r>
              <a:rPr lang="en-US" sz="2000" dirty="0">
                <a:latin typeface="Times New Roman" panose="02020603050405020304" pitchFamily="18" charset="0"/>
                <a:cs typeface="Times New Roman" panose="02020603050405020304" pitchFamily="18" charset="0"/>
              </a:rPr>
              <a:t>real-time parking information by updating parking status of current zone through LED-</a:t>
            </a:r>
            <a:r>
              <a:rPr lang="en-US" sz="2000" dirty="0" err="1">
                <a:latin typeface="Times New Roman" panose="02020603050405020304" pitchFamily="18" charset="0"/>
                <a:cs typeface="Times New Roman" panose="02020603050405020304" pitchFamily="18" charset="0"/>
              </a:rPr>
              <a:t>CamCom</a:t>
            </a:r>
            <a:r>
              <a:rPr lang="en-US" sz="2000" dirty="0">
                <a:latin typeface="Times New Roman" panose="02020603050405020304" pitchFamily="18" charset="0"/>
                <a:cs typeface="Times New Roman" panose="02020603050405020304" pitchFamily="18" charset="0"/>
              </a:rPr>
              <a:t> communication</a:t>
            </a:r>
          </a:p>
          <a:p>
            <a:pPr lvl="1" algn="just"/>
            <a:r>
              <a:rPr lang="en-US" sz="2000" dirty="0" smtClean="0">
                <a:latin typeface="Times New Roman" panose="02020603050405020304" pitchFamily="18" charset="0"/>
                <a:cs typeface="Times New Roman" panose="02020603050405020304" pitchFamily="18" charset="0"/>
              </a:rPr>
              <a:t>For example, </a:t>
            </a:r>
            <a:r>
              <a:rPr lang="en-US" sz="2000" dirty="0">
                <a:latin typeface="Times New Roman" panose="02020603050405020304" pitchFamily="18" charset="0"/>
                <a:cs typeface="Times New Roman" panose="02020603050405020304" pitchFamily="18" charset="0"/>
              </a:rPr>
              <a:t>G</a:t>
            </a:r>
            <a:r>
              <a:rPr lang="en-US" sz="2000" dirty="0" smtClean="0">
                <a:latin typeface="Times New Roman" panose="02020603050405020304" pitchFamily="18" charset="0"/>
                <a:cs typeface="Times New Roman" panose="02020603050405020304" pitchFamily="18" charset="0"/>
              </a:rPr>
              <a:t>reen color </a:t>
            </a:r>
            <a:r>
              <a:rPr lang="en-US" sz="2000" dirty="0">
                <a:latin typeface="Times New Roman" panose="02020603050405020304" pitchFamily="18" charset="0"/>
                <a:cs typeface="Times New Roman" panose="02020603050405020304" pitchFamily="18" charset="0"/>
              </a:rPr>
              <a:t>indicates that parking is possible, and the </a:t>
            </a:r>
            <a:r>
              <a:rPr lang="en-US" sz="2000" dirty="0" smtClean="0">
                <a:latin typeface="Times New Roman" panose="02020603050405020304" pitchFamily="18" charset="0"/>
                <a:cs typeface="Times New Roman" panose="02020603050405020304" pitchFamily="18" charset="0"/>
              </a:rPr>
              <a:t>Red color </a:t>
            </a:r>
            <a:r>
              <a:rPr lang="en-US" sz="2000" dirty="0">
                <a:latin typeface="Times New Roman" panose="02020603050405020304" pitchFamily="18" charset="0"/>
                <a:cs typeface="Times New Roman" panose="02020603050405020304" pitchFamily="18" charset="0"/>
              </a:rPr>
              <a:t>indicates that parking is </a:t>
            </a:r>
            <a:r>
              <a:rPr lang="en-US" sz="2000" dirty="0" smtClean="0">
                <a:latin typeface="Times New Roman" panose="02020603050405020304" pitchFamily="18" charset="0"/>
                <a:cs typeface="Times New Roman" panose="02020603050405020304" pitchFamily="18" charset="0"/>
              </a:rPr>
              <a:t>not possible.</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It provides real-time parking information </a:t>
            </a:r>
            <a:r>
              <a:rPr lang="en-US" sz="2000" dirty="0">
                <a:latin typeface="Times New Roman" panose="02020603050405020304" pitchFamily="18" charset="0"/>
                <a:cs typeface="Times New Roman" panose="02020603050405020304" pitchFamily="18" charset="0"/>
              </a:rPr>
              <a:t>to ensure safety and  reduce </a:t>
            </a:r>
            <a:r>
              <a:rPr lang="en-US" sz="2000" dirty="0" smtClean="0">
                <a:latin typeface="Times New Roman" panose="02020603050405020304" pitchFamily="18" charset="0"/>
                <a:cs typeface="Times New Roman" panose="02020603050405020304" pitchFamily="18" charset="0"/>
              </a:rPr>
              <a:t>parking </a:t>
            </a:r>
            <a:r>
              <a:rPr lang="en-US" sz="2000" dirty="0">
                <a:latin typeface="Times New Roman" panose="02020603050405020304" pitchFamily="18" charset="0"/>
                <a:cs typeface="Times New Roman" panose="02020603050405020304" pitchFamily="18" charset="0"/>
              </a:rPr>
              <a:t>time</a:t>
            </a:r>
          </a:p>
          <a:p>
            <a:pPr lvl="1" algn="just"/>
            <a:r>
              <a:rPr lang="en-US" altLang="ko-KR" sz="2000" dirty="0">
                <a:latin typeface="Times New Roman" panose="02020603050405020304" pitchFamily="18" charset="0"/>
                <a:cs typeface="Times New Roman" panose="02020603050405020304" pitchFamily="18" charset="0"/>
              </a:rPr>
              <a:t>Signage </a:t>
            </a:r>
            <a:r>
              <a:rPr lang="en-US" altLang="ko-KR" sz="2000" dirty="0" err="1">
                <a:latin typeface="Times New Roman" panose="02020603050405020304" pitchFamily="18" charset="0"/>
                <a:cs typeface="Times New Roman" panose="02020603050405020304" pitchFamily="18" charset="0"/>
              </a:rPr>
              <a:t>Tx</a:t>
            </a:r>
            <a:r>
              <a:rPr lang="en-US" altLang="ko-KR" sz="2000" dirty="0">
                <a:latin typeface="Times New Roman" panose="02020603050405020304" pitchFamily="18" charset="0"/>
                <a:cs typeface="Times New Roman" panose="02020603050405020304" pitchFamily="18" charset="0"/>
              </a:rPr>
              <a:t> Transmits</a:t>
            </a:r>
          </a:p>
          <a:p>
            <a:pPr lvl="2"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Current Infrastructure Information</a:t>
            </a:r>
          </a:p>
          <a:p>
            <a:pPr lvl="2"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Status of real-time </a:t>
            </a:r>
            <a:r>
              <a:rPr lang="en-US" sz="1600" dirty="0">
                <a:latin typeface="Times New Roman" panose="02020603050405020304" pitchFamily="18" charset="0"/>
                <a:cs typeface="Times New Roman" panose="02020603050405020304" pitchFamily="18" charset="0"/>
              </a:rPr>
              <a:t>parking </a:t>
            </a:r>
            <a:r>
              <a:rPr lang="en-US" sz="1600" dirty="0" smtClean="0">
                <a:latin typeface="Times New Roman" panose="02020603050405020304" pitchFamily="18" charset="0"/>
                <a:cs typeface="Times New Roman" panose="02020603050405020304" pitchFamily="18" charset="0"/>
              </a:rPr>
              <a:t>space and its availability</a:t>
            </a:r>
            <a:endParaRPr lang="en-US" sz="1600" dirty="0">
              <a:latin typeface="Times New Roman" panose="02020603050405020304" pitchFamily="18" charset="0"/>
              <a:cs typeface="Times New Roman" panose="02020603050405020304" pitchFamily="18" charset="0"/>
            </a:endParaRPr>
          </a:p>
        </p:txBody>
      </p:sp>
      <p:grpSp>
        <p:nvGrpSpPr>
          <p:cNvPr id="29" name="그룹 28">
            <a:extLst>
              <a:ext uri="{FF2B5EF4-FFF2-40B4-BE49-F238E27FC236}">
                <a16:creationId xmlns="" xmlns:a16="http://schemas.microsoft.com/office/drawing/2014/main" id="{E1229C6E-27BF-4DDF-985C-E58DE9B6615E}"/>
              </a:ext>
            </a:extLst>
          </p:cNvPr>
          <p:cNvGrpSpPr/>
          <p:nvPr/>
        </p:nvGrpSpPr>
        <p:grpSpPr>
          <a:xfrm>
            <a:off x="6477000" y="3200400"/>
            <a:ext cx="1933632" cy="2452032"/>
            <a:chOff x="7267632" y="2577168"/>
            <a:chExt cx="1371600" cy="1681744"/>
          </a:xfrm>
        </p:grpSpPr>
        <p:grpSp>
          <p:nvGrpSpPr>
            <p:cNvPr id="26" name="그룹 25">
              <a:extLst>
                <a:ext uri="{FF2B5EF4-FFF2-40B4-BE49-F238E27FC236}">
                  <a16:creationId xmlns="" xmlns:a16="http://schemas.microsoft.com/office/drawing/2014/main" id="{E859B384-B2CD-43E8-940C-0BFAA1D97D30}"/>
                </a:ext>
              </a:extLst>
            </p:cNvPr>
            <p:cNvGrpSpPr/>
            <p:nvPr/>
          </p:nvGrpSpPr>
          <p:grpSpPr>
            <a:xfrm>
              <a:off x="7267632" y="2577168"/>
              <a:ext cx="1371600" cy="1681744"/>
              <a:chOff x="7267632" y="2577168"/>
              <a:chExt cx="1371600" cy="1681744"/>
            </a:xfrm>
          </p:grpSpPr>
          <p:pic>
            <p:nvPicPr>
              <p:cNvPr id="5" name="그림 4">
                <a:extLst>
                  <a:ext uri="{FF2B5EF4-FFF2-40B4-BE49-F238E27FC236}">
                    <a16:creationId xmlns="" xmlns:a16="http://schemas.microsoft.com/office/drawing/2014/main" id="{B8E2DD46-2ACA-4C39-B3B4-61CB98B47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3601595"/>
                <a:ext cx="819264" cy="657317"/>
              </a:xfrm>
              <a:prstGeom prst="rect">
                <a:avLst/>
              </a:prstGeom>
            </p:spPr>
          </p:pic>
          <p:grpSp>
            <p:nvGrpSpPr>
              <p:cNvPr id="17" name="그룹 16">
                <a:extLst>
                  <a:ext uri="{FF2B5EF4-FFF2-40B4-BE49-F238E27FC236}">
                    <a16:creationId xmlns="" xmlns:a16="http://schemas.microsoft.com/office/drawing/2014/main" id="{39096EC0-A444-4AA8-A492-1B1B840F99BF}"/>
                  </a:ext>
                </a:extLst>
              </p:cNvPr>
              <p:cNvGrpSpPr/>
              <p:nvPr/>
            </p:nvGrpSpPr>
            <p:grpSpPr>
              <a:xfrm>
                <a:off x="7267632" y="2577168"/>
                <a:ext cx="1066800" cy="533400"/>
                <a:chOff x="6858000" y="2362200"/>
                <a:chExt cx="1981200" cy="914400"/>
              </a:xfrm>
            </p:grpSpPr>
            <p:sp>
              <p:nvSpPr>
                <p:cNvPr id="6" name="순서도: 처리 5">
                  <a:extLst>
                    <a:ext uri="{FF2B5EF4-FFF2-40B4-BE49-F238E27FC236}">
                      <a16:creationId xmlns="" xmlns:a16="http://schemas.microsoft.com/office/drawing/2014/main" id="{6D13D06F-EE08-4A40-974D-6F18E2BC1417}"/>
                    </a:ext>
                  </a:extLst>
                </p:cNvPr>
                <p:cNvSpPr/>
                <p:nvPr/>
              </p:nvSpPr>
              <p:spPr>
                <a:xfrm>
                  <a:off x="6858000" y="2362200"/>
                  <a:ext cx="1981200" cy="9144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순서도: 연결자 6">
                  <a:extLst>
                    <a:ext uri="{FF2B5EF4-FFF2-40B4-BE49-F238E27FC236}">
                      <a16:creationId xmlns="" xmlns:a16="http://schemas.microsoft.com/office/drawing/2014/main" id="{D6469916-68EE-4B82-AA00-067470F6796A}"/>
                    </a:ext>
                  </a:extLst>
                </p:cNvPr>
                <p:cNvSpPr/>
                <p:nvPr/>
              </p:nvSpPr>
              <p:spPr>
                <a:xfrm>
                  <a:off x="69342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순서도: 연결자 7">
                  <a:extLst>
                    <a:ext uri="{FF2B5EF4-FFF2-40B4-BE49-F238E27FC236}">
                      <a16:creationId xmlns="" xmlns:a16="http://schemas.microsoft.com/office/drawing/2014/main" id="{1C04C46D-CC58-4F4A-A88D-5F39E9D9E696}"/>
                    </a:ext>
                  </a:extLst>
                </p:cNvPr>
                <p:cNvSpPr/>
                <p:nvPr/>
              </p:nvSpPr>
              <p:spPr>
                <a:xfrm>
                  <a:off x="6934200"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순서도: 연결자 8">
                  <a:extLst>
                    <a:ext uri="{FF2B5EF4-FFF2-40B4-BE49-F238E27FC236}">
                      <a16:creationId xmlns="" xmlns:a16="http://schemas.microsoft.com/office/drawing/2014/main" id="{F8FADE16-AA71-47E8-8CA4-7D84376DB9CD}"/>
                    </a:ext>
                  </a:extLst>
                </p:cNvPr>
                <p:cNvSpPr/>
                <p:nvPr/>
              </p:nvSpPr>
              <p:spPr>
                <a:xfrm>
                  <a:off x="73533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순서도: 연결자 9">
                  <a:extLst>
                    <a:ext uri="{FF2B5EF4-FFF2-40B4-BE49-F238E27FC236}">
                      <a16:creationId xmlns="" xmlns:a16="http://schemas.microsoft.com/office/drawing/2014/main" id="{24E1F94E-279C-4150-88DE-78341278790E}"/>
                    </a:ext>
                  </a:extLst>
                </p:cNvPr>
                <p:cNvSpPr/>
                <p:nvPr/>
              </p:nvSpPr>
              <p:spPr>
                <a:xfrm>
                  <a:off x="77724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순서도: 연결자 10">
                  <a:extLst>
                    <a:ext uri="{FF2B5EF4-FFF2-40B4-BE49-F238E27FC236}">
                      <a16:creationId xmlns="" xmlns:a16="http://schemas.microsoft.com/office/drawing/2014/main" id="{FB67A3C0-7C9C-494D-90E6-C173B6275C9B}"/>
                    </a:ext>
                  </a:extLst>
                </p:cNvPr>
                <p:cNvSpPr/>
                <p:nvPr/>
              </p:nvSpPr>
              <p:spPr>
                <a:xfrm>
                  <a:off x="8138583"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순서도: 연결자 11">
                  <a:extLst>
                    <a:ext uri="{FF2B5EF4-FFF2-40B4-BE49-F238E27FC236}">
                      <a16:creationId xmlns="" xmlns:a16="http://schemas.microsoft.com/office/drawing/2014/main" id="{899ED087-7075-4699-BFDD-E1CEBA8D64CD}"/>
                    </a:ext>
                  </a:extLst>
                </p:cNvPr>
                <p:cNvSpPr/>
                <p:nvPr/>
              </p:nvSpPr>
              <p:spPr>
                <a:xfrm>
                  <a:off x="8504767"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순서도: 연결자 12">
                  <a:extLst>
                    <a:ext uri="{FF2B5EF4-FFF2-40B4-BE49-F238E27FC236}">
                      <a16:creationId xmlns="" xmlns:a16="http://schemas.microsoft.com/office/drawing/2014/main" id="{1AF8F92D-D9F5-463B-9CA8-10AE7582575A}"/>
                    </a:ext>
                  </a:extLst>
                </p:cNvPr>
                <p:cNvSpPr/>
                <p:nvPr/>
              </p:nvSpPr>
              <p:spPr>
                <a:xfrm>
                  <a:off x="7772400" y="2876550"/>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순서도: 연결자 13">
                  <a:extLst>
                    <a:ext uri="{FF2B5EF4-FFF2-40B4-BE49-F238E27FC236}">
                      <a16:creationId xmlns="" xmlns:a16="http://schemas.microsoft.com/office/drawing/2014/main" id="{ABC53EF2-0DCE-4C1A-84BE-AE1266FE3FCF}"/>
                    </a:ext>
                  </a:extLst>
                </p:cNvPr>
                <p:cNvSpPr/>
                <p:nvPr/>
              </p:nvSpPr>
              <p:spPr>
                <a:xfrm>
                  <a:off x="7355319"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순서도: 연결자 14">
                  <a:extLst>
                    <a:ext uri="{FF2B5EF4-FFF2-40B4-BE49-F238E27FC236}">
                      <a16:creationId xmlns="" xmlns:a16="http://schemas.microsoft.com/office/drawing/2014/main" id="{10C624E5-4A20-4E76-9AA0-3AD05558B8E3}"/>
                    </a:ext>
                  </a:extLst>
                </p:cNvPr>
                <p:cNvSpPr/>
                <p:nvPr/>
              </p:nvSpPr>
              <p:spPr>
                <a:xfrm>
                  <a:off x="8138583" y="2484277"/>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순서도: 연결자 15">
                  <a:extLst>
                    <a:ext uri="{FF2B5EF4-FFF2-40B4-BE49-F238E27FC236}">
                      <a16:creationId xmlns="" xmlns:a16="http://schemas.microsoft.com/office/drawing/2014/main" id="{B00B1F17-160F-4BD5-95B0-11FCC85C586E}"/>
                    </a:ext>
                  </a:extLst>
                </p:cNvPr>
                <p:cNvSpPr/>
                <p:nvPr/>
              </p:nvSpPr>
              <p:spPr>
                <a:xfrm>
                  <a:off x="8504767" y="2494335"/>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9" name="직선 연결선 18">
                <a:extLst>
                  <a:ext uri="{FF2B5EF4-FFF2-40B4-BE49-F238E27FC236}">
                    <a16:creationId xmlns="" xmlns:a16="http://schemas.microsoft.com/office/drawing/2014/main" id="{BCB254CD-6FAD-408D-919C-4431024BF473}"/>
                  </a:ext>
                </a:extLst>
              </p:cNvPr>
              <p:cNvCxnSpPr>
                <a:cxnSpLocks/>
                <a:stCxn id="6" idx="3"/>
              </p:cNvCxnSpPr>
              <p:nvPr/>
            </p:nvCxnSpPr>
            <p:spPr>
              <a:xfrm>
                <a:off x="8334432" y="2843868"/>
                <a:ext cx="304800"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 xmlns:a16="http://schemas.microsoft.com/office/drawing/2014/main" id="{CE5AD23B-1FC2-46C8-A52D-C10035480503}"/>
                  </a:ext>
                </a:extLst>
              </p:cNvPr>
              <p:cNvCxnSpPr>
                <a:cxnSpLocks/>
              </p:cNvCxnSpPr>
              <p:nvPr/>
            </p:nvCxnSpPr>
            <p:spPr>
              <a:xfrm>
                <a:off x="8639232" y="2843868"/>
                <a:ext cx="0" cy="127093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8" name="직선 화살표 연결선 27">
              <a:extLst>
                <a:ext uri="{FF2B5EF4-FFF2-40B4-BE49-F238E27FC236}">
                  <a16:creationId xmlns="" xmlns:a16="http://schemas.microsoft.com/office/drawing/2014/main" id="{D0B3DB79-9E42-4C8D-A622-AEB3C923278C}"/>
                </a:ext>
              </a:extLst>
            </p:cNvPr>
            <p:cNvCxnSpPr>
              <a:stCxn id="5" idx="0"/>
              <a:endCxn id="6" idx="2"/>
            </p:cNvCxnSpPr>
            <p:nvPr/>
          </p:nvCxnSpPr>
          <p:spPr>
            <a:xfrm flipV="1">
              <a:off x="7801032" y="3110568"/>
              <a:ext cx="0" cy="491027"/>
            </a:xfrm>
            <a:prstGeom prst="straightConnector1">
              <a:avLst/>
            </a:prstGeom>
            <a:ln w="1905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8995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a:t>Conclusion</a:t>
            </a:r>
          </a:p>
        </p:txBody>
      </p:sp>
      <p:sp>
        <p:nvSpPr>
          <p:cNvPr id="3" name="Content Placeholder 2"/>
          <p:cNvSpPr>
            <a:spLocks noGrp="1"/>
          </p:cNvSpPr>
          <p:nvPr>
            <p:ph idx="1"/>
          </p:nvPr>
        </p:nvSpPr>
        <p:spPr>
          <a:xfrm>
            <a:off x="423333" y="1600200"/>
            <a:ext cx="8322734" cy="2468562"/>
          </a:xfrm>
        </p:spPr>
        <p:txBody>
          <a:bodyPr>
            <a:noAutofit/>
          </a:bodyPr>
          <a:lstStyle/>
          <a:p>
            <a:pPr algn="just"/>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can provide many application services through the LED and signage inside the parking lot.</a:t>
            </a:r>
          </a:p>
          <a:p>
            <a:pPr algn="just"/>
            <a:r>
              <a:rPr lang="en-US" sz="2400" dirty="0">
                <a:latin typeface="Times New Roman" panose="02020603050405020304" pitchFamily="18" charset="0"/>
                <a:cs typeface="Times New Roman" panose="02020603050405020304" pitchFamily="18" charset="0"/>
              </a:rPr>
              <a:t>Signage-</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can be applied to existing infrastructure, </a:t>
            </a:r>
            <a:r>
              <a:rPr lang="en-US" sz="2400" dirty="0" smtClean="0">
                <a:latin typeface="Times New Roman" panose="02020603050405020304" pitchFamily="18" charset="0"/>
                <a:cs typeface="Times New Roman" panose="02020603050405020304" pitchFamily="18" charset="0"/>
              </a:rPr>
              <a:t>which can reduce the </a:t>
            </a:r>
            <a:r>
              <a:rPr lang="en-US" sz="2400" dirty="0">
                <a:latin typeface="Times New Roman" panose="02020603050405020304" pitchFamily="18" charset="0"/>
                <a:cs typeface="Times New Roman" panose="02020603050405020304" pitchFamily="18" charset="0"/>
              </a:rPr>
              <a:t>parking </a:t>
            </a:r>
            <a:r>
              <a:rPr lang="en-US" sz="2400" dirty="0" smtClean="0">
                <a:latin typeface="Times New Roman" panose="02020603050405020304" pitchFamily="18" charset="0"/>
                <a:cs typeface="Times New Roman" panose="02020603050405020304" pitchFamily="18" charset="0"/>
              </a:rPr>
              <a:t>time </a:t>
            </a:r>
            <a:r>
              <a:rPr lang="en-US" sz="2400" dirty="0">
                <a:latin typeface="Times New Roman" panose="02020603050405020304" pitchFamily="18" charset="0"/>
                <a:cs typeface="Times New Roman" panose="02020603050405020304" pitchFamily="18" charset="0"/>
              </a:rPr>
              <a:t>in parking lots and </a:t>
            </a:r>
            <a:r>
              <a:rPr lang="en-US" sz="2400" dirty="0" smtClean="0">
                <a:latin typeface="Times New Roman" panose="02020603050405020304" pitchFamily="18" charset="0"/>
                <a:cs typeface="Times New Roman" panose="02020603050405020304" pitchFamily="18" charset="0"/>
              </a:rPr>
              <a:t>provide other advertisements </a:t>
            </a:r>
            <a:r>
              <a:rPr lang="en-US" sz="2400" dirty="0">
                <a:latin typeface="Times New Roman" panose="02020603050405020304" pitchFamily="18" charset="0"/>
                <a:cs typeface="Times New Roman" panose="02020603050405020304" pitchFamily="18" charset="0"/>
              </a:rPr>
              <a:t>tailored to the surrounding environment.</a:t>
            </a:r>
          </a:p>
          <a:p>
            <a:pPr algn="just"/>
            <a:r>
              <a:rPr lang="en-US" sz="2400" dirty="0">
                <a:latin typeface="Times New Roman" panose="02020603050405020304" pitchFamily="18" charset="0"/>
                <a:cs typeface="Times New Roman" panose="02020603050405020304" pitchFamily="18" charset="0"/>
              </a:rPr>
              <a:t>LED-</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is simple to implement </a:t>
            </a:r>
            <a:r>
              <a:rPr lang="en-US" sz="2400" dirty="0" smtClean="0">
                <a:latin typeface="Times New Roman" panose="02020603050405020304" pitchFamily="18" charset="0"/>
                <a:cs typeface="Times New Roman" panose="02020603050405020304" pitchFamily="18" charset="0"/>
              </a:rPr>
              <a:t>without building </a:t>
            </a:r>
            <a:r>
              <a:rPr lang="en-US" sz="2400" dirty="0">
                <a:latin typeface="Times New Roman" panose="02020603050405020304" pitchFamily="18" charset="0"/>
                <a:cs typeface="Times New Roman" panose="02020603050405020304" pitchFamily="18" charset="0"/>
              </a:rPr>
              <a:t>a large infrastructure and can be supported when the vehicle is parked </a:t>
            </a:r>
            <a:r>
              <a:rPr lang="en-US" sz="2400" dirty="0" smtClean="0">
                <a:latin typeface="Times New Roman" panose="02020603050405020304" pitchFamily="18" charset="0"/>
                <a:cs typeface="Times New Roman" panose="02020603050405020304" pitchFamily="18" charset="0"/>
              </a:rPr>
              <a:t>in a limited </a:t>
            </a:r>
            <a:endParaRPr lang="en-US"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can secure </a:t>
            </a:r>
            <a:r>
              <a:rPr lang="en-US" sz="2400" dirty="0">
                <a:latin typeface="Times New Roman" panose="02020603050405020304" pitchFamily="18" charset="0"/>
                <a:cs typeface="Times New Roman" panose="02020603050405020304" pitchFamily="18" charset="0"/>
              </a:rPr>
              <a:t>parking spaces quickly through infrastructure and vehicle </a:t>
            </a:r>
            <a:r>
              <a:rPr lang="en-US" sz="2400" dirty="0" smtClean="0">
                <a:latin typeface="Times New Roman" panose="02020603050405020304" pitchFamily="18" charset="0"/>
                <a:cs typeface="Times New Roman" panose="02020603050405020304" pitchFamily="18" charset="0"/>
              </a:rPr>
              <a:t>communication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it can also </a:t>
            </a:r>
            <a:r>
              <a:rPr lang="en-US" altLang="ko-KR" sz="2400" dirty="0" smtClean="0">
                <a:latin typeface="Times New Roman" panose="02020603050405020304" pitchFamily="18" charset="0"/>
                <a:cs typeface="Times New Roman" panose="02020603050405020304" pitchFamily="18" charset="0"/>
              </a:rPr>
              <a:t>support automatic parking in</a:t>
            </a:r>
            <a:r>
              <a:rPr lang="ko-KR" altLang="en-US" sz="2400" dirty="0" smtClean="0">
                <a:latin typeface="Times New Roman" panose="02020603050405020304" pitchFamily="18" charset="0"/>
                <a:cs typeface="Times New Roman" panose="02020603050405020304" pitchFamily="18" charset="0"/>
              </a:rPr>
              <a:t> </a:t>
            </a:r>
            <a:r>
              <a:rPr lang="en-US" altLang="ko-KR" sz="2400" dirty="0" smtClean="0">
                <a:latin typeface="Times New Roman" panose="02020603050405020304" pitchFamily="18" charset="0"/>
                <a:cs typeface="Times New Roman" panose="02020603050405020304" pitchFamily="18" charset="0"/>
              </a:rPr>
              <a:t>the future VAT application.</a:t>
            </a:r>
            <a:endParaRPr lang="en-US" altLang="ko-KR"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8417</TotalTime>
  <Words>357</Words>
  <Application>Microsoft Office PowerPoint</Application>
  <PresentationFormat>화면 슬라이드 쇼(4:3)</PresentationFormat>
  <Paragraphs>51</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Theme</vt:lpstr>
      <vt:lpstr>PowerPoint 프레젠테이션</vt:lpstr>
      <vt:lpstr>Contents</vt:lpstr>
      <vt:lpstr>Concept of Parking Assistance for VAT</vt:lpstr>
      <vt:lpstr>Parking Assistance from the Signage – CAMCOM System</vt:lpstr>
      <vt:lpstr>Parking Assistance from Indication of Parking LEDs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MacBook</cp:lastModifiedBy>
  <cp:revision>296</cp:revision>
  <cp:lastPrinted>2017-05-07T15:48:38Z</cp:lastPrinted>
  <dcterms:created xsi:type="dcterms:W3CDTF">2010-05-15T17:50:32Z</dcterms:created>
  <dcterms:modified xsi:type="dcterms:W3CDTF">2017-09-12T00:34:38Z</dcterms:modified>
</cp:coreProperties>
</file>